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74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rawo.uni.wroc.pl/node/2692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F73B42-BCE9-46B8-BA30-CAF9DD1F3E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STOSUNEK PRACY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AAB9010-21A8-492D-BA2D-127B20B7DE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741371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B352BC-4998-4255-9EB0-E7A7207C6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Kryteria rozgraniczające stosunek pracy od stosunków cywilnoprawnych – osobiste świadczenie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5E3DDC-8C9F-4DFE-8EF2-0F750E9EE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Obowiązek osobistego świadczenia pracy jest bezwzględną właściwością stosunku pracy.  Możliwa w umowach typu zlecenie klauzula wykonywania usług przez osobę trzecią – zastępcę nie jest dopuszczalna w umowie o pracę 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Wyrok SN z dnia 26 listopada 1998 r., I PKN 458/98).</a:t>
            </a:r>
          </a:p>
        </p:txBody>
      </p:sp>
    </p:spTree>
    <p:extLst>
      <p:ext uri="{BB962C8B-B14F-4D97-AF65-F5344CB8AC3E}">
        <p14:creationId xmlns:p14="http://schemas.microsoft.com/office/powerpoint/2010/main" val="1594761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35DC6D-A361-4DCD-A164-CDC1DD2D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Kryteria rozgraniczenia stosunku pracy od stosunków cywilnoprawnych - odpłatność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E109D8-FE49-44DD-8696-5555D7FAC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Właściwością stosunku pracy jest jego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odpłatność.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Zgodnie bowiem z art. 84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k.p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pracownik nie może zrzec się prawa do wynagrodzenia ani przenieść tego prawa na inną osobę.</a:t>
            </a:r>
          </a:p>
        </p:txBody>
      </p:sp>
    </p:spTree>
    <p:extLst>
      <p:ext uri="{BB962C8B-B14F-4D97-AF65-F5344CB8AC3E}">
        <p14:creationId xmlns:p14="http://schemas.microsoft.com/office/powerpoint/2010/main" val="2785366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B6C56F-BEB2-48C3-9419-0407BCA90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Zatrudnienie w warunkach wskazanych wcześniej jest zatrudnieniem na podstawie stosunku pracy,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względu na nazwę zawartej przez strony umowy.</a:t>
            </a:r>
          </a:p>
          <a:p>
            <a:pPr marL="0" indent="0" algn="just">
              <a:buNone/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66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CB169A-7900-4E5D-805A-F416F5349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Zawarcie umowy cywilnoprawnej w przypadku gdy zatrudnienie wykonywane jest w warunkach charakterystycznych dla stosunku pracy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jest dopuszczalne.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281 kodeksu pracy pracodawca lub osoba działająca w jego imieniu, która zawiera umowę cywilnoprawną w warunkach, w których zgodnie z art. 22 § 1 powinna być zawarta umowa o pracę podlega karze grzywny od 1000 zł do 30 000 zł.</a:t>
            </a:r>
          </a:p>
        </p:txBody>
      </p:sp>
    </p:spTree>
    <p:extLst>
      <p:ext uri="{BB962C8B-B14F-4D97-AF65-F5344CB8AC3E}">
        <p14:creationId xmlns:p14="http://schemas.microsoft.com/office/powerpoint/2010/main" val="798130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0EBC7388-7834-4592-B077-19E4BDB04E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Umowa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C17D-91D7-45EC-BAC6-22C913626B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Pracownikiem może być wyłącznie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fizyczna, która ukończyła 18 lat,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natomiast na warunkach określonych w dziale dziewiątym KP pracownikiem może być także osoba, która ukończyła lat 16 i nie przekroczyła lat 18,</a:t>
            </a:r>
          </a:p>
          <a:p>
            <a:pPr algn="just"/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Podporządkowanie pracodawcy co do miejsca, czasu i sposobu świadczenia pracy,</a:t>
            </a:r>
          </a:p>
          <a:p>
            <a:pPr algn="just"/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Odpłatność,</a:t>
            </a:r>
          </a:p>
          <a:p>
            <a:pPr algn="just"/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Zobowiązanie starannego działania,</a:t>
            </a:r>
          </a:p>
          <a:p>
            <a:pPr algn="just"/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Obowiązek osobistego świadczenia pracy,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C22E019-3A6E-4F4E-ADE5-2147D1BA231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Zleceniobiorcą może być zarówno 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fizyczna jak i prawna,</a:t>
            </a:r>
          </a:p>
          <a:p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Samodzielne organizowanie pracy,</a:t>
            </a:r>
          </a:p>
          <a:p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Odpłatność bądź nieodpłatność,</a:t>
            </a:r>
          </a:p>
          <a:p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Zobowiązanie starannego działania,</a:t>
            </a:r>
          </a:p>
          <a:p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Możliwość powierzenia wykonywania zlecenia osobie trzeciej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8D56875-124E-47A5-86DD-5A16D3260A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/>
              <a:t>Umowa zlecenia</a:t>
            </a:r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8B75CDB1-2719-413D-B74D-D9C62A11C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a umowa zlecenia</a:t>
            </a:r>
          </a:p>
        </p:txBody>
      </p:sp>
    </p:spTree>
    <p:extLst>
      <p:ext uri="{BB962C8B-B14F-4D97-AF65-F5344CB8AC3E}">
        <p14:creationId xmlns:p14="http://schemas.microsoft.com/office/powerpoint/2010/main" val="1427205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3314C6-2F50-4965-84DD-4CC452FD7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1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88C91C-E5DD-414D-9883-07BF5BAFA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4684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sz="1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Wiktor S. jest zatrudniony na podstawie umowy na czas określony na stanowisku magazyniera. W dniu 12 kwietnia 2012 roku dyrektor zakładu pracy wydał mu ustne polecenie, zgodnie z którym Wiktor S. miał umyć samochód służbowy dyrektora. Wiktor S. odmówił jednak wykonania polecenia, argumentując to tym, że jest ono niezgodne z treścią umowy o pracę na czas określony, a ponadto w zakresie swoich obowiązków nie ma wpisanego zadania polegającego ,, na sprzątaniu  samochodów służbowych”. Dyrektor zakładu pracy stwierdził natomiast, że Wiktor S. ma wpisane w zakresie swoich obowiązków ,, wykonywanie innych poleceń przełożonych”, a tym samym winien on niezwłocznie wykonać przedmiotowe polecenie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W jakich przypadkach pracownik może odmówić wykonania polecenia przełożonego?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Proszę ocenić, która ze stron stosunku pracy ma rację w przedmiotowej sprawie.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sz="1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Opracowano na podstawie: M. </a:t>
            </a:r>
            <a:r>
              <a:rPr lang="pl-PL" sz="1400" kern="15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Kaczocha</a:t>
            </a:r>
            <a:r>
              <a:rPr lang="pl-PL" sz="1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, M. </a:t>
            </a:r>
            <a:r>
              <a:rPr lang="pl-PL" sz="1400" kern="15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Mazuryk</a:t>
            </a:r>
            <a:r>
              <a:rPr lang="pl-PL" sz="1400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, </a:t>
            </a:r>
            <a:r>
              <a:rPr lang="pl-PL" sz="1400" i="1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Prawo pracy. Kazusy i  ćwiczenia.</a:t>
            </a:r>
            <a:endParaRPr lang="pl-PL" sz="1400" kern="150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0" indent="0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700899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BF538E-B709-4F99-B500-43298F00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2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61C6F1-2A1C-4311-9984-DDE18567B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96426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kern="1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Karolina S.  świadczyła pracę w zakładzie pracy Jana Z. na podstawie umowy o pracę na czas nieokreślony. Kryzys w branży zmusił pracodawcę do redukcji kosztów. W konsekwencji powyższego Karolina S. została zmuszona do rozwiązania stosunku pracy na mocy porozumienia stron i zawarcia  umowy zlecenia, przy czym warunki jej zatrudnienia nie uległy zmianie.</a:t>
            </a: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Proszę dokonać oceny powyższego stanu faktycznego.</a:t>
            </a:r>
          </a:p>
          <a:p>
            <a:pPr marL="0" indent="0" algn="just"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Opracowano na podstawie  M. </a:t>
            </a:r>
            <a:r>
              <a:rPr lang="pl-PL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Prawo pracy. Testy.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949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924DD7-E167-43C6-A4DA-4967C414D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nr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56AC75-3218-4FCF-8D07-F6B68952A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25405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Joanna K.  była zatrudniona na podstawie umowy, której nazwa została określona jako ,,umowa o pracę na czas nieokreślony.” Z jej postanowień wynikało, że pracownica świadczy pracę odpłatnie, w czasie i miejscu wyznaczonym przez pracodawcę oraz pod jego kierownictwem.  Wskazana umowa zawierała ponadto zapis, zgodnie z którym pracownica, może przy wykonywaniu swoich obowiązków posłużyć się inną osobą – zastępcą.</a:t>
            </a: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Proszę ocenić czy w powyższym stanie faktycznym doszło do zawarcia umowy o pracę.</a:t>
            </a:r>
          </a:p>
          <a:p>
            <a:pPr marL="0" indent="0" algn="just">
              <a:buNone/>
            </a:pPr>
            <a:r>
              <a:rPr lang="pl-PL" sz="140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Opracowano na podstawie  M. </a:t>
            </a:r>
            <a:r>
              <a:rPr lang="pl-PL" sz="14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sz="140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400" i="1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Prawo pracy. Testy.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65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7082CB-D4F1-4B84-AECB-5CEECF71E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691693-5FF1-4747-8AE4-FB8943FD9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Przez nawiązanie stosunku pracy pracownik zobowiązuje się do wykonywania pracy określonego rodzaju na rzecz pracodawcy i pod jego kierownictwem oraz w miejscu i czasie wyznaczonym przez pracodawcę, a pracodawca – do zatrudnienia pracownika za wynagrodzeniem. </a:t>
            </a:r>
          </a:p>
          <a:p>
            <a:pPr marL="0" indent="0" algn="r">
              <a:buNone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22 §1 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k.p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894927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659AA1-ADD4-4459-817C-8A72ED694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Stosunek pracy - charakterystyka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F07FE9-CD1C-47CE-A268-25C74C27B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stosunek prawny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dwustronnie zobowiązujący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każda ze stron jest zarazem zobowiązana jak i uprawniona do określonego świadczenia,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świadczenie, do którego zobowiązany jest pracownik ma charakter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ciągły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przez nawiązanie stosunku pracy zobowiązuje się on bowiem do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wykonywania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nie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wykonania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pracy. Zobowiązanie ciążące na pracowniku nie gaśnie wskutek jednorazowego wykonania czynności, lecz trwa przez taki czas jak stosunek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4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29A950-4819-4F53-8604-B0C6F5A7F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Miejsce udostępnienia: </a:t>
            </a:r>
            <a:r>
              <a:rPr lang="pl-PL" dirty="0">
                <a:hlinkClick r:id="rId2"/>
              </a:rPr>
              <a:t>https://prawo.uni.wroc.pl/node/26929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Przedmiot, w ramach którego wykorzystano materiał: podstawy prawa pracy</a:t>
            </a:r>
          </a:p>
        </p:txBody>
      </p:sp>
    </p:spTree>
    <p:extLst>
      <p:ext uri="{BB962C8B-B14F-4D97-AF65-F5344CB8AC3E}">
        <p14:creationId xmlns:p14="http://schemas.microsoft.com/office/powerpoint/2010/main" val="1933400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689FF8-0096-4964-8F8E-896B219F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Kryteria rozgraniczenia stosunku pracy od stosunków cywilnoprawnych – ryzyko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94DE15-42A6-4441-9E49-AC1D1D7F0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Ryzyko pracodawcy obejmuje:</a:t>
            </a:r>
          </a:p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ryzyko produkcyjne ( techniczne i osobowe),</a:t>
            </a:r>
          </a:p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ryzyko socjalne,</a:t>
            </a:r>
          </a:p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ryzyko gospodarcze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1819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4A3148-1959-4DDC-B21C-495E32227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Kryteria rozgraniczenia stosunku pracy od stosunków cywilnoprawych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FEE972-0F9F-4CCB-998B-709457ADB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Kierownictwo pracodawcy – zgodnie z art. 22 §1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k.p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pracownik zobowiązuje się do wykonywania pracy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 kierownictwem pracodawcy. 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Konsekwencją wykonywania pracy pod kierownictwem pracodawcy jest wynikający z art. 100 §1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k.p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obowiązek pracownika stosowania się do poleceń przełożonych, które dotyczą pracy,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nie są one sprzeczne z przepisami prawa lub umową o pracę.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Polecenia konkretyzują i aktualizują obowiązki pracownika, wyznaczając mu –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co, kiedy, gdzie i jak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robić. </a:t>
            </a:r>
          </a:p>
        </p:txBody>
      </p:sp>
    </p:spTree>
    <p:extLst>
      <p:ext uri="{BB962C8B-B14F-4D97-AF65-F5344CB8AC3E}">
        <p14:creationId xmlns:p14="http://schemas.microsoft.com/office/powerpoint/2010/main" val="2742549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BE64F3-5DDD-4FFE-ABE9-CF67B2B4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Ryzyko produkcyjne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372027-4600-4937-B106-4507AB296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Ryzyko produkcyjne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występuje w dwóch postaciach:</a:t>
            </a:r>
          </a:p>
          <a:p>
            <a:pPr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Ryzyka technicznego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wszelkie ujemne  konsekwencje zakłóceń w funkcjonowaniu zakładu pracy o charakterze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techniczno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organizacyjnym obciążają pracodawcę,</a:t>
            </a:r>
          </a:p>
          <a:p>
            <a:pPr algn="just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Ryzyka osobowego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pracodawcę obciążają także skutki niezawinionych błędów popełnionych przez pracowników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8529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9250D1-9B6F-459F-85BC-DD26C7414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Ryzyko socjalne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3E1767-81D1-4B62-B56E-2B5D20186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Ryzyko socjalne – 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wbrew zasadzie ekwiwalentności świadczeń wzajemnych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pracodawca jest zobowiązany do wypłaty wynagrodzenia za pracę w ściśle określonych przez prawo przypadkach nieświadczenia pracy (urlop wypoczynkowy, choroba, opieka nad dzieckiem itd.)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801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3AFF76-AF07-4BA1-82EE-8B0ED4614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Ryzyko gospodarcze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D7BA85-144C-4B42-A5B3-BA8AB6F33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Ryzyko gospodarcze –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pracownik nie ponosi skutków zdarzeń, które wpłynęły ujemnie na wyniki gospodarcze działalności pracodawcy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2816630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183</TotalTime>
  <Words>976</Words>
  <Application>Microsoft Office PowerPoint</Application>
  <PresentationFormat>Panoramiczny</PresentationFormat>
  <Paragraphs>62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Arial</vt:lpstr>
      <vt:lpstr>Gill Sans MT</vt:lpstr>
      <vt:lpstr>Times New Roman</vt:lpstr>
      <vt:lpstr>Paczka</vt:lpstr>
      <vt:lpstr>STOSUNEK PRACY</vt:lpstr>
      <vt:lpstr>Pojęcie stosunku pracy</vt:lpstr>
      <vt:lpstr>Stosunek pracy - charakterystyka</vt:lpstr>
      <vt:lpstr>Prezentacja programu PowerPoint</vt:lpstr>
      <vt:lpstr>Kryteria rozgraniczenia stosunku pracy od stosunków cywilnoprawnych – ryzyko pracodawcy</vt:lpstr>
      <vt:lpstr>Kryteria rozgraniczenia stosunku pracy od stosunków cywilnoprawych</vt:lpstr>
      <vt:lpstr>Ryzyko produkcyjne</vt:lpstr>
      <vt:lpstr>Ryzyko socjalne</vt:lpstr>
      <vt:lpstr>Ryzyko gospodarcze</vt:lpstr>
      <vt:lpstr>Kryteria rozgraniczające stosunek pracy od stosunków cywilnoprawnych – osobiste świadczenie pracy</vt:lpstr>
      <vt:lpstr>Kryteria rozgraniczenia stosunku pracy od stosunków cywilnoprawnych - odpłatność</vt:lpstr>
      <vt:lpstr>Prezentacja programu PowerPoint</vt:lpstr>
      <vt:lpstr>Prezentacja programu PowerPoint</vt:lpstr>
      <vt:lpstr>Umowa o pracę a umowa zlecenia</vt:lpstr>
      <vt:lpstr>Kazus nr 1 </vt:lpstr>
      <vt:lpstr>Kazus nr 2 </vt:lpstr>
      <vt:lpstr>Kazus nr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STOSUNEK PRACY</dc:title>
  <dc:creator>Wieslaw Pochopien</dc:creator>
  <cp:lastModifiedBy>Sabina Pochopien</cp:lastModifiedBy>
  <cp:revision>23</cp:revision>
  <dcterms:created xsi:type="dcterms:W3CDTF">2017-10-05T13:26:10Z</dcterms:created>
  <dcterms:modified xsi:type="dcterms:W3CDTF">2019-10-02T18:47:23Z</dcterms:modified>
</cp:coreProperties>
</file>