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8"/>
  </p:notesMasterIdLst>
  <p:sldIdLst>
    <p:sldId id="257" r:id="rId2"/>
    <p:sldId id="276" r:id="rId3"/>
    <p:sldId id="262" r:id="rId4"/>
    <p:sldId id="264" r:id="rId5"/>
    <p:sldId id="265" r:id="rId6"/>
    <p:sldId id="267" r:id="rId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B4E00A-8ADC-430E-B93A-1631901E57E6}" type="datetimeFigureOut">
              <a:rPr lang="pl-PL" smtClean="0"/>
              <a:t>2018-03-07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A58D4A-226B-46E5-B4B9-F8CF324E9B9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9883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ytuł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2" name="Podtytuł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643BC6-E217-4739-80F7-4547597F4C20}" type="datetimeFigureOut">
              <a:rPr lang="pl-PL" smtClean="0"/>
              <a:pPr/>
              <a:t>2018-03-07</a:t>
            </a:fld>
            <a:endParaRPr lang="pl-PL"/>
          </a:p>
        </p:txBody>
      </p:sp>
      <p:sp>
        <p:nvSpPr>
          <p:cNvPr id="20" name="Symbol zastępczy stopki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10" name="Symbol zastępczy numeru slajd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643BC6-E217-4739-80F7-4547597F4C20}" type="datetimeFigureOut">
              <a:rPr lang="pl-PL" smtClean="0"/>
              <a:pPr/>
              <a:t>2018-03-07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643BC6-E217-4739-80F7-4547597F4C20}" type="datetimeFigureOut">
              <a:rPr lang="pl-PL" smtClean="0"/>
              <a:pPr/>
              <a:t>2018-03-07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643BC6-E217-4739-80F7-4547597F4C20}" type="datetimeFigureOut">
              <a:rPr lang="pl-PL" smtClean="0"/>
              <a:pPr/>
              <a:t>2018-03-07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643BC6-E217-4739-80F7-4547597F4C20}" type="datetimeFigureOut">
              <a:rPr lang="pl-PL" smtClean="0"/>
              <a:pPr/>
              <a:t>2018-03-07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Prostokąt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643BC6-E217-4739-80F7-4547597F4C20}" type="datetimeFigureOut">
              <a:rPr lang="pl-PL" smtClean="0"/>
              <a:pPr/>
              <a:t>2018-03-07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643BC6-E217-4739-80F7-4547597F4C20}" type="datetimeFigureOut">
              <a:rPr lang="pl-PL" smtClean="0"/>
              <a:pPr/>
              <a:t>2018-03-07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643BC6-E217-4739-80F7-4547597F4C20}" type="datetimeFigureOut">
              <a:rPr lang="pl-PL" smtClean="0"/>
              <a:pPr/>
              <a:t>2018-03-07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643BC6-E217-4739-80F7-4547597F4C20}" type="datetimeFigureOut">
              <a:rPr lang="pl-PL" smtClean="0"/>
              <a:pPr/>
              <a:t>2018-03-07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Prostokąt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643BC6-E217-4739-80F7-4547597F4C20}" type="datetimeFigureOut">
              <a:rPr lang="pl-PL" smtClean="0"/>
              <a:pPr/>
              <a:t>2018-03-07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643BC6-E217-4739-80F7-4547597F4C20}" type="datetimeFigureOut">
              <a:rPr lang="pl-PL" smtClean="0"/>
              <a:pPr/>
              <a:t>2018-03-07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9" name="Schemat blokowy: proce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Schemat blokowy: proce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Wycinek koł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ierścień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Symbol zastępczy tekstu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4" name="Symbol zastępczy daty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8643BC6-E217-4739-80F7-4547597F4C20}" type="datetimeFigureOut">
              <a:rPr lang="pl-PL" smtClean="0"/>
              <a:pPr/>
              <a:t>2018-03-07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pl-PL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5" name="Prostokąt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27584" y="2132856"/>
            <a:ext cx="8136904" cy="2736304"/>
          </a:xfrm>
        </p:spPr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pl-PL" sz="5400" b="1" dirty="0" smtClean="0"/>
              <a:t>SCHEMAT BUDOWY </a:t>
            </a:r>
          </a:p>
          <a:p>
            <a:pPr marL="82296" indent="0" algn="ctr">
              <a:buNone/>
            </a:pPr>
            <a:r>
              <a:rPr lang="pl-PL" sz="5400" b="1" dirty="0" smtClean="0"/>
              <a:t>OPINII PRAWNEJ</a:t>
            </a:r>
            <a:endParaRPr lang="pl-PL" sz="5400" b="1" dirty="0"/>
          </a:p>
          <a:p>
            <a:pPr marL="82296" indent="0" algn="ctr">
              <a:buNone/>
            </a:pPr>
            <a:endParaRPr lang="pl-PL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332656"/>
            <a:ext cx="7498080" cy="6192688"/>
          </a:xfrm>
        </p:spPr>
        <p:txBody>
          <a:bodyPr>
            <a:normAutofit/>
          </a:bodyPr>
          <a:lstStyle/>
          <a:p>
            <a:pPr marL="82296" indent="0">
              <a:buNone/>
            </a:pPr>
            <a:endParaRPr lang="pl-PL" dirty="0" smtClean="0"/>
          </a:p>
          <a:p>
            <a:pPr marL="82296" indent="0">
              <a:buNone/>
            </a:pPr>
            <a:endParaRPr lang="pl-PL" dirty="0"/>
          </a:p>
          <a:p>
            <a:pPr marL="82296" indent="0">
              <a:buNone/>
            </a:pPr>
            <a:endParaRPr lang="pl-PL" dirty="0" smtClean="0"/>
          </a:p>
          <a:p>
            <a:r>
              <a:rPr lang="pl-PL" smtClean="0"/>
              <a:t>nagłówek: </a:t>
            </a:r>
            <a:r>
              <a:rPr lang="pl-PL" dirty="0" smtClean="0"/>
              <a:t>opinia prawna</a:t>
            </a:r>
          </a:p>
          <a:p>
            <a:endParaRPr lang="pl-PL" dirty="0"/>
          </a:p>
          <a:p>
            <a:r>
              <a:rPr lang="pl-PL" dirty="0"/>
              <a:t>o</a:t>
            </a:r>
            <a:r>
              <a:rPr lang="pl-PL" dirty="0" smtClean="0"/>
              <a:t>kreślenie przedmiotu opinii prawnej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51999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87624" y="404664"/>
            <a:ext cx="7643192" cy="6336704"/>
          </a:xfrm>
        </p:spPr>
        <p:txBody>
          <a:bodyPr>
            <a:normAutofit/>
          </a:bodyPr>
          <a:lstStyle/>
          <a:p>
            <a:pPr marL="82296" indent="0" algn="ctr">
              <a:buNone/>
            </a:pPr>
            <a:endParaRPr lang="pl-PL" b="1" dirty="0" smtClean="0"/>
          </a:p>
          <a:p>
            <a:r>
              <a:rPr lang="pl-PL" dirty="0" smtClean="0"/>
              <a:t>zalecana jest dbałość o przejrzystą strukturę budowy opinii prawnej</a:t>
            </a:r>
          </a:p>
          <a:p>
            <a:endParaRPr lang="pl-PL" dirty="0"/>
          </a:p>
          <a:p>
            <a:endParaRPr lang="pl-PL" dirty="0" smtClean="0"/>
          </a:p>
          <a:p>
            <a:r>
              <a:rPr lang="pl-PL" dirty="0"/>
              <a:t>p</a:t>
            </a:r>
            <a:r>
              <a:rPr lang="pl-PL" dirty="0" smtClean="0"/>
              <a:t>odział opinii na części</a:t>
            </a:r>
          </a:p>
          <a:p>
            <a:r>
              <a:rPr lang="pl-PL" dirty="0"/>
              <a:t>s</a:t>
            </a:r>
            <a:r>
              <a:rPr lang="pl-PL" dirty="0" smtClean="0"/>
              <a:t>tosowanie wewnętrznego podziału</a:t>
            </a:r>
          </a:p>
          <a:p>
            <a:r>
              <a:rPr lang="pl-PL" dirty="0"/>
              <a:t>ś</a:t>
            </a:r>
            <a:r>
              <a:rPr lang="pl-PL" dirty="0" smtClean="0"/>
              <a:t>rodki graficzne, np. pogrubienia</a:t>
            </a:r>
            <a:endParaRPr lang="pl-PL" dirty="0"/>
          </a:p>
          <a:p>
            <a:pPr marL="82296" indent="0" algn="ctr">
              <a:buNone/>
            </a:pPr>
            <a:endParaRPr lang="pl-PL" b="1" dirty="0" smtClean="0"/>
          </a:p>
          <a:p>
            <a:endParaRPr lang="pl-PL" dirty="0"/>
          </a:p>
          <a:p>
            <a:pPr marL="82296" indent="0" algn="ctr">
              <a:buNone/>
            </a:pPr>
            <a:endParaRPr lang="pl-PL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65474" y="332656"/>
            <a:ext cx="7654998" cy="6048672"/>
          </a:xfrm>
        </p:spPr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pl-PL" dirty="0" smtClean="0"/>
              <a:t>I Wprowadzenie</a:t>
            </a:r>
          </a:p>
          <a:p>
            <a:pPr marL="82296" indent="0" algn="ctr">
              <a:buNone/>
            </a:pPr>
            <a:endParaRPr lang="pl-PL" dirty="0" smtClean="0"/>
          </a:p>
          <a:p>
            <a:r>
              <a:rPr lang="pl-PL" dirty="0"/>
              <a:t>o</a:t>
            </a:r>
            <a:r>
              <a:rPr lang="pl-PL" dirty="0" smtClean="0"/>
              <a:t>pis zagadnienia, którego dotyczy opinia prawna</a:t>
            </a:r>
          </a:p>
          <a:p>
            <a:r>
              <a:rPr lang="pl-PL" dirty="0"/>
              <a:t> </a:t>
            </a:r>
            <a:r>
              <a:rPr lang="pl-PL" dirty="0" smtClean="0"/>
              <a:t>wskazanie dokumentów, w oparciu o które została przygotowana opinia prawna</a:t>
            </a:r>
          </a:p>
          <a:p>
            <a:r>
              <a:rPr lang="pl-PL" dirty="0"/>
              <a:t>w</a:t>
            </a:r>
            <a:r>
              <a:rPr lang="pl-PL" dirty="0" smtClean="0"/>
              <a:t>skazanie przepisów prawa, w oparciu o które została przygotowana opinia prawna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608" y="116632"/>
            <a:ext cx="7848872" cy="6480720"/>
          </a:xfrm>
        </p:spPr>
        <p:txBody>
          <a:bodyPr>
            <a:normAutofit/>
          </a:bodyPr>
          <a:lstStyle/>
          <a:p>
            <a:endParaRPr lang="pl-PL" dirty="0" smtClean="0"/>
          </a:p>
          <a:p>
            <a:pPr marL="82296" indent="0" algn="ctr">
              <a:buNone/>
            </a:pPr>
            <a:r>
              <a:rPr lang="pl-PL" dirty="0" smtClean="0"/>
              <a:t>II Analiza prawna</a:t>
            </a:r>
          </a:p>
          <a:p>
            <a:pPr marL="82296" indent="0" algn="ctr">
              <a:buNone/>
            </a:pPr>
            <a:endParaRPr lang="pl-PL" dirty="0" smtClean="0"/>
          </a:p>
          <a:p>
            <a:r>
              <a:rPr lang="pl-PL" dirty="0"/>
              <a:t>a</a:t>
            </a:r>
            <a:r>
              <a:rPr lang="pl-PL" dirty="0" smtClean="0"/>
              <a:t>naliza merytoryczna </a:t>
            </a:r>
          </a:p>
          <a:p>
            <a:r>
              <a:rPr lang="pl-PL" dirty="0" smtClean="0"/>
              <a:t>ewentualny podział </a:t>
            </a:r>
            <a:r>
              <a:rPr lang="pl-PL" dirty="0" smtClean="0"/>
              <a:t>na </a:t>
            </a:r>
            <a:r>
              <a:rPr lang="pl-PL" dirty="0" smtClean="0"/>
              <a:t>części</a:t>
            </a:r>
          </a:p>
          <a:p>
            <a:r>
              <a:rPr lang="pl-PL" dirty="0"/>
              <a:t>w</a:t>
            </a:r>
            <a:r>
              <a:rPr lang="pl-PL" dirty="0" smtClean="0"/>
              <a:t>skazanie podstaw prawnych</a:t>
            </a:r>
          </a:p>
          <a:p>
            <a:pPr marL="82296" indent="0">
              <a:buNone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15616" y="404664"/>
            <a:ext cx="7571184" cy="6192688"/>
          </a:xfrm>
        </p:spPr>
        <p:txBody>
          <a:bodyPr>
            <a:normAutofit/>
          </a:bodyPr>
          <a:lstStyle/>
          <a:p>
            <a:pPr marL="82296" indent="0">
              <a:buNone/>
            </a:pPr>
            <a:endParaRPr lang="pl-PL" dirty="0" smtClean="0"/>
          </a:p>
          <a:p>
            <a:pPr marL="82296" indent="0" algn="ctr">
              <a:buNone/>
            </a:pPr>
            <a:r>
              <a:rPr lang="pl-PL" dirty="0" smtClean="0"/>
              <a:t>III Konkluzja</a:t>
            </a:r>
          </a:p>
          <a:p>
            <a:pPr marL="82296" indent="0" algn="ctr">
              <a:buNone/>
            </a:pPr>
            <a:endParaRPr lang="pl-PL" dirty="0"/>
          </a:p>
          <a:p>
            <a:pPr algn="just"/>
            <a:r>
              <a:rPr lang="pl-PL" dirty="0"/>
              <a:t>z</a:t>
            </a:r>
            <a:r>
              <a:rPr lang="pl-PL" dirty="0" smtClean="0"/>
              <a:t>więzłe przedstawienie najważniejszych wniosków</a:t>
            </a:r>
          </a:p>
          <a:p>
            <a:pPr algn="just"/>
            <a:r>
              <a:rPr lang="pl-PL" dirty="0"/>
              <a:t>s</a:t>
            </a:r>
            <a:r>
              <a:rPr lang="pl-PL" dirty="0" smtClean="0"/>
              <a:t>formułowanie prośby o kontakt w razie jakichkolwiek pytań</a:t>
            </a:r>
          </a:p>
          <a:p>
            <a:pPr algn="just"/>
            <a:r>
              <a:rPr lang="pl-PL" dirty="0"/>
              <a:t> </a:t>
            </a:r>
            <a:r>
              <a:rPr lang="pl-PL" dirty="0" smtClean="0"/>
              <a:t>podpis wraz ze wskazaniem tytułu zawodowego, stopnia (tytułu) naukowego</a:t>
            </a:r>
          </a:p>
          <a:p>
            <a:pPr algn="just"/>
            <a:endParaRPr lang="pl-PL" dirty="0" smtClean="0"/>
          </a:p>
          <a:p>
            <a:pPr marL="82296" indent="0">
              <a:buNone/>
            </a:pPr>
            <a:endParaRPr lang="pl-PL" dirty="0"/>
          </a:p>
          <a:p>
            <a:pPr marL="82296" indent="0">
              <a:buNone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silenie">
  <a:themeElements>
    <a:clrScheme name="Przesileni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Przesileni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Przesileni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434</TotalTime>
  <Words>106</Words>
  <Application>Microsoft Office PowerPoint</Application>
  <PresentationFormat>Pokaz na ekranie (4:3)</PresentationFormat>
  <Paragraphs>34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1" baseType="lpstr">
      <vt:lpstr>Calibri</vt:lpstr>
      <vt:lpstr>Gill Sans MT</vt:lpstr>
      <vt:lpstr>Verdana</vt:lpstr>
      <vt:lpstr>Wingdings 2</vt:lpstr>
      <vt:lpstr>Przesilenie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Pojęcie obrotu gospodarczego i jego rodzaje (obrót profesjonalny i konsumencki) Pojęcie konsumenta i przedsiębiorcy</dc:title>
  <dc:creator>Monika</dc:creator>
  <cp:lastModifiedBy>Monika Tenenbaum-Kulig</cp:lastModifiedBy>
  <cp:revision>66</cp:revision>
  <dcterms:created xsi:type="dcterms:W3CDTF">2013-10-05T07:34:23Z</dcterms:created>
  <dcterms:modified xsi:type="dcterms:W3CDTF">2018-03-07T18:07:29Z</dcterms:modified>
</cp:coreProperties>
</file>