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-1248" y="-12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err="1"/>
              <a:t>Social</a:t>
            </a:r>
            <a:r>
              <a:rPr lang="pl-PL"/>
              <a:t> </a:t>
            </a:r>
            <a:r>
              <a:rPr lang="pl-PL" err="1"/>
              <a:t>security</a:t>
            </a:r>
            <a:r>
              <a:rPr lang="pl-PL"/>
              <a:t> system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Kamila </a:t>
            </a:r>
            <a:r>
              <a:rPr lang="pl-PL" err="1"/>
              <a:t>Siejka</a:t>
            </a:r>
          </a:p>
        </p:txBody>
      </p:sp>
    </p:spTree>
    <p:extLst>
      <p:ext uri="{BB962C8B-B14F-4D97-AF65-F5344CB8AC3E}">
        <p14:creationId xmlns:p14="http://schemas.microsoft.com/office/powerpoint/2010/main" val="124431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B0E414-EB50-41EA-B91D-FA133AD13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Social insurance system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9DB21BF-F9F8-4E8F-A104-297ED22D8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2152650"/>
            <a:ext cx="9613861" cy="359931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300" b="1"/>
              <a:t>Compulsory sickness insurance </a:t>
            </a:r>
            <a:r>
              <a:rPr lang="en-GB" sz="2300"/>
              <a:t>covers persons subject to compulsory pension insurance, being:</a:t>
            </a:r>
          </a:p>
          <a:p>
            <a:pPr lvl="1">
              <a:buFont typeface="Arial"/>
            </a:pPr>
            <a:r>
              <a:rPr lang="en-GB" sz="2300"/>
              <a:t>employees, except for public prosecutors,</a:t>
            </a:r>
          </a:p>
          <a:p>
            <a:pPr lvl="1">
              <a:buFont typeface="Arial"/>
            </a:pPr>
            <a:r>
              <a:rPr lang="en-GB" sz="2300"/>
              <a:t>members of agricultural production cooperatives and rural cooperative circles,</a:t>
            </a:r>
          </a:p>
          <a:p>
            <a:pPr>
              <a:buFont typeface="Arial"/>
            </a:pPr>
            <a:r>
              <a:rPr lang="en-GB" sz="2300" b="1"/>
              <a:t>The sickness insurance may be joined, on a voluntary basis (on request), </a:t>
            </a:r>
            <a:r>
              <a:rPr lang="en-GB" sz="2300"/>
              <a:t>by persons covered by compulsory pension insurance, including:</a:t>
            </a:r>
          </a:p>
          <a:p>
            <a:pPr lvl="1">
              <a:buFont typeface="Arial"/>
            </a:pPr>
            <a:r>
              <a:rPr lang="en-GB" sz="2300"/>
              <a:t>persons running a non-agricultural business activity,</a:t>
            </a:r>
          </a:p>
          <a:p>
            <a:pPr lvl="1">
              <a:buFont typeface="Arial"/>
            </a:pPr>
            <a:r>
              <a:rPr lang="en-GB" sz="2300"/>
              <a:t>persons performing work on the basis of civil law mandatory or agency contracts,</a:t>
            </a:r>
          </a:p>
          <a:p>
            <a:r>
              <a:rPr lang="en-GB" sz="2300" b="1"/>
              <a:t>Compulsory work accident insurance </a:t>
            </a:r>
            <a:r>
              <a:rPr lang="en-GB" sz="2300"/>
              <a:t>covers persons subject to pension insurance, with statutory exceptions,</a:t>
            </a:r>
          </a:p>
        </p:txBody>
      </p:sp>
    </p:spTree>
    <p:extLst>
      <p:ext uri="{BB962C8B-B14F-4D97-AF65-F5344CB8AC3E}">
        <p14:creationId xmlns:p14="http://schemas.microsoft.com/office/powerpoint/2010/main" val="2273940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DA3C0C2-904E-49C0-862B-0F17DFDAE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Social insurance system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F76B9E3-D26C-474E-974D-6BF307950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en" dirty="0"/>
              <a:t>concurrence title insurance occurs when a person performs several activities (has a few titles) to social security,</a:t>
            </a:r>
            <a:endParaRPr lang="pl-PL" dirty="0"/>
          </a:p>
          <a:p>
            <a:pPr algn="just"/>
            <a:r>
              <a:rPr lang="en" dirty="0"/>
              <a:t>in such cases, the legislator usually indicates which title takes precedence, </a:t>
            </a:r>
            <a:endParaRPr lang="pl-PL" dirty="0"/>
          </a:p>
          <a:p>
            <a:pPr algn="just"/>
            <a:r>
              <a:rPr lang="en" dirty="0"/>
              <a:t>this applies only to retirement and disability insurance,</a:t>
            </a:r>
          </a:p>
          <a:p>
            <a:pPr algn="just"/>
            <a:r>
              <a:rPr lang="en" dirty="0"/>
              <a:t>there are basic rules on the precedence of insurance titles</a:t>
            </a:r>
          </a:p>
          <a:p>
            <a:pPr marL="457200" lvl="1" indent="0" algn="just">
              <a:buNone/>
            </a:pPr>
            <a:r>
              <a:rPr lang="en" sz="2400" dirty="0"/>
              <a:t>"absolute" titles - never subject to exemption from </a:t>
            </a:r>
            <a:r>
              <a:rPr lang="en" sz="2400" dirty="0" smtClean="0"/>
              <a:t>insurance obligation</a:t>
            </a:r>
            <a:r>
              <a:rPr lang="en" sz="2400" dirty="0"/>
              <a:t>,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r>
              <a:rPr lang="en" sz="2400" dirty="0"/>
              <a:t>"general" titles - subject to exemption from this obligation if the insured has a second title to insure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772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8581AF7-DBBD-40FA-A818-6C484E0B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Social insurance system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17E47A0-AF56-44C1-97D0-FFBEF60B1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 algn="just"/>
            <a:r>
              <a:rPr lang="pl-PL" sz="2400"/>
              <a:t>"</a:t>
            </a:r>
            <a:r>
              <a:rPr lang="pl-PL" sz="2400" err="1"/>
              <a:t>absolute</a:t>
            </a:r>
            <a:r>
              <a:rPr lang="pl-PL" sz="2400"/>
              <a:t>" </a:t>
            </a:r>
            <a:r>
              <a:rPr lang="pl-PL" sz="2400" err="1"/>
              <a:t>titles</a:t>
            </a:r>
            <a:r>
              <a:rPr lang="pl-PL" sz="2400"/>
              <a:t> </a:t>
            </a:r>
            <a:r>
              <a:rPr lang="pl-PL" sz="2400" err="1"/>
              <a:t>are</a:t>
            </a:r>
            <a:r>
              <a:rPr lang="pl-PL" sz="2400"/>
              <a:t>:</a:t>
            </a:r>
          </a:p>
          <a:p>
            <a:pPr lvl="2" algn="just"/>
            <a:r>
              <a:rPr lang="en-GB" sz="2400"/>
              <a:t>employment,</a:t>
            </a:r>
          </a:p>
          <a:p>
            <a:pPr lvl="2" algn="just"/>
            <a:r>
              <a:rPr lang="en-GB" sz="2400"/>
              <a:t>membership in agricultural production cooperatives,</a:t>
            </a:r>
            <a:endParaRPr lang="en-US" sz="2400"/>
          </a:p>
          <a:p>
            <a:pPr lvl="2" algn="just">
              <a:buFont typeface="Arial"/>
            </a:pPr>
            <a:r>
              <a:rPr lang="en-GB" sz="2400"/>
              <a:t>public civil service, </a:t>
            </a:r>
          </a:p>
          <a:p>
            <a:pPr lvl="2" algn="just">
              <a:buFont typeface="Arial"/>
            </a:pPr>
            <a:r>
              <a:rPr lang="en-GB" sz="2400"/>
              <a:t>receiving of some benefits,</a:t>
            </a:r>
          </a:p>
          <a:p>
            <a:pPr marL="914400" lvl="2" indent="0" algn="just">
              <a:buNone/>
            </a:pPr>
            <a:endParaRPr lang="en" sz="2400"/>
          </a:p>
          <a:p>
            <a:pPr marL="914400" lvl="2" indent="0" algn="just">
              <a:buNone/>
            </a:pPr>
            <a:r>
              <a:rPr lang="en" sz="2400"/>
              <a:t>Rule 1. If coincide two "absolute" titles the insurance obligation applies to each of them.</a:t>
            </a:r>
            <a:endParaRPr lang="en-GB" sz="2400"/>
          </a:p>
          <a:p>
            <a:endParaRPr lang="pl-PL"/>
          </a:p>
          <a:p>
            <a:pPr lvl="1"/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4059652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F31C07C-ACB1-48F6-9A8E-0178FED7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Social insurance system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362F21C-92D4-4DE5-9E41-4698E7F04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"/>
              <a:t>  </a:t>
            </a:r>
            <a:endParaRPr lang="pl-PL"/>
          </a:p>
          <a:p>
            <a:pPr>
              <a:buNone/>
            </a:pPr>
            <a:r>
              <a:rPr lang="en"/>
              <a:t>  Rule 2. If coincide an "absolute" title with the "general" one, only the "absolute" title is covered.</a:t>
            </a:r>
            <a:endParaRPr lang="pl-PL"/>
          </a:p>
          <a:p>
            <a:pPr>
              <a:buNone/>
            </a:pPr>
            <a:r>
              <a:rPr lang="en-US">
                <a:latin typeface="+mn-ea"/>
                <a:cs typeface="+mn-ea"/>
              </a:rPr>
              <a:t/>
            </a:r>
            <a:br>
              <a:rPr lang="en-US">
                <a:latin typeface="+mn-ea"/>
                <a:cs typeface="+mn-ea"/>
              </a:rPr>
            </a:br>
            <a:r>
              <a:rPr lang="en"/>
              <a:t>Rule 3. If coincide two "general" titles, the earlier title is covered.</a:t>
            </a:r>
            <a:r>
              <a:rPr lang="en-US">
                <a:latin typeface="+mn-ea"/>
                <a:cs typeface="+mn-ea"/>
              </a:rPr>
              <a:t/>
            </a:r>
            <a:br>
              <a:rPr lang="en-US">
                <a:latin typeface="+mn-ea"/>
                <a:cs typeface="+mn-ea"/>
              </a:rPr>
            </a:br>
            <a:endParaRPr lang="en-US">
              <a:latin typeface="+mn-ea"/>
              <a:cs typeface="+mn-ea"/>
            </a:endParaRPr>
          </a:p>
          <a:p>
            <a:pPr algn="ctr">
              <a:buNone/>
            </a:pPr>
            <a:r>
              <a:rPr lang="en"/>
              <a:t>However here are exceptions to those rules!</a:t>
            </a:r>
          </a:p>
        </p:txBody>
      </p:sp>
    </p:spTree>
    <p:extLst>
      <p:ext uri="{BB962C8B-B14F-4D97-AF65-F5344CB8AC3E}">
        <p14:creationId xmlns:p14="http://schemas.microsoft.com/office/powerpoint/2010/main" val="169496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F4A5A1E-0384-4E12-8D67-D56F048A5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err="1"/>
              <a:t>Social</a:t>
            </a:r>
            <a:r>
              <a:rPr lang="pl-PL"/>
              <a:t> </a:t>
            </a:r>
            <a:r>
              <a:rPr lang="pl-PL" err="1"/>
              <a:t>security</a:t>
            </a:r>
            <a:r>
              <a:rPr lang="pl-PL"/>
              <a:t> system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0D5CB03-81C2-4C40-BE28-8229738E1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n" sz="3600" b="1"/>
              <a:t>Social security is the sum of resources</a:t>
            </a:r>
            <a:r>
              <a:rPr lang="en" sz="3600" b="1">
                <a:latin typeface="Trebuchet MS"/>
                <a:cs typeface="+mn-ea"/>
              </a:rPr>
              <a:t> </a:t>
            </a:r>
            <a:r>
              <a:rPr lang="en" sz="3600" b="1"/>
              <a:t>and public activities, through which</a:t>
            </a:r>
            <a:r>
              <a:rPr lang="en" sz="3600" b="1">
                <a:latin typeface="Trebuchet MS"/>
                <a:cs typeface="+mn-ea"/>
              </a:rPr>
              <a:t> </a:t>
            </a:r>
            <a:r>
              <a:rPr lang="en" sz="3600" b="1"/>
              <a:t>the society is trying to protect its members</a:t>
            </a:r>
            <a:r>
              <a:rPr lang="en" sz="3600" b="1">
                <a:latin typeface="Trebuchet MS"/>
                <a:cs typeface="+mn-ea"/>
              </a:rPr>
              <a:t> </a:t>
            </a:r>
            <a:r>
              <a:rPr lang="en" sz="3600" b="1"/>
              <a:t>from the threat of inability to satisfy basic, commonly regarded as important needs.</a:t>
            </a:r>
            <a:endParaRPr lang="pl-PL" sz="3600" b="1"/>
          </a:p>
        </p:txBody>
      </p:sp>
    </p:spTree>
    <p:extLst>
      <p:ext uri="{BB962C8B-B14F-4D97-AF65-F5344CB8AC3E}">
        <p14:creationId xmlns:p14="http://schemas.microsoft.com/office/powerpoint/2010/main" val="358931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6D2882D-617F-4926-9BD5-40CB344C4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err="1"/>
              <a:t>Social</a:t>
            </a:r>
            <a:r>
              <a:rPr lang="pl-PL"/>
              <a:t> </a:t>
            </a:r>
            <a:r>
              <a:rPr lang="pl-PL" err="1"/>
              <a:t>security</a:t>
            </a:r>
            <a:r>
              <a:rPr lang="pl-PL"/>
              <a:t> system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6C44181-7877-4263-8D02-88E18F89D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GB" sz="2800" dirty="0"/>
              <a:t>social security system in </a:t>
            </a:r>
            <a:r>
              <a:rPr lang="pl-PL" sz="2800" dirty="0" err="1"/>
              <a:t>P</a:t>
            </a:r>
            <a:r>
              <a:rPr lang="en-GB" sz="2800" dirty="0" err="1" smtClean="0"/>
              <a:t>oland</a:t>
            </a:r>
            <a:r>
              <a:rPr lang="en-GB" sz="2800" dirty="0" smtClean="0"/>
              <a:t> </a:t>
            </a:r>
            <a:r>
              <a:rPr lang="en-GB" sz="2800" dirty="0"/>
              <a:t>has general and compulsory character, </a:t>
            </a:r>
          </a:p>
          <a:p>
            <a:pPr algn="just"/>
            <a:r>
              <a:rPr lang="en-GB" sz="2800" dirty="0"/>
              <a:t>social security, social </a:t>
            </a:r>
            <a:r>
              <a:rPr lang="en-GB" sz="2800" dirty="0" smtClean="0"/>
              <a:t>assistance</a:t>
            </a:r>
            <a:r>
              <a:rPr lang="pl-PL" sz="2800" dirty="0" smtClean="0"/>
              <a:t> and </a:t>
            </a:r>
            <a:r>
              <a:rPr lang="pl-PL" sz="2800" dirty="0" err="1" smtClean="0"/>
              <a:t>social</a:t>
            </a:r>
            <a:r>
              <a:rPr lang="pl-PL" sz="2800" dirty="0" smtClean="0"/>
              <a:t> </a:t>
            </a:r>
            <a:r>
              <a:rPr lang="pl-PL" sz="2800" dirty="0" err="1" smtClean="0"/>
              <a:t>insurance</a:t>
            </a:r>
            <a:r>
              <a:rPr lang="en-GB" sz="2800" dirty="0" smtClean="0"/>
              <a:t> </a:t>
            </a:r>
            <a:r>
              <a:rPr lang="en-GB" sz="2800" dirty="0"/>
              <a:t>are fundaments of social policy,</a:t>
            </a:r>
          </a:p>
          <a:p>
            <a:pPr algn="just"/>
            <a:r>
              <a:rPr lang="en-GB" sz="2800" dirty="0"/>
              <a:t>main sources: Constitution, Social Insurance Act, Act on social insurance in respect of accidents at work and occupational diseases, Act on pension benefits from the Social Insurance Fund</a:t>
            </a:r>
          </a:p>
          <a:p>
            <a:pPr algn="just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3053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20BBBA5-9302-49CD-A890-0294821F5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/>
              <a:t>Constitution of the Republic of Poland </a:t>
            </a:r>
            <a:endParaRPr lang="en-GB" b="1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883CE21-B41D-4B04-AC45-5DDAB7E91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l-PL" b="1" i="1" err="1"/>
              <a:t>Article</a:t>
            </a:r>
            <a:r>
              <a:rPr lang="pl-PL" b="1" i="1"/>
              <a:t> 67</a:t>
            </a:r>
            <a:endParaRPr lang="pl-PL"/>
          </a:p>
          <a:p>
            <a:pPr>
              <a:buAutoNum type="arabicPeriod"/>
            </a:pPr>
            <a:r>
              <a:rPr lang="pl-PL"/>
              <a:t>A </a:t>
            </a:r>
            <a:r>
              <a:rPr lang="pl-PL" err="1"/>
              <a:t>citizen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</a:t>
            </a:r>
            <a:r>
              <a:rPr lang="pl-PL" err="1"/>
              <a:t>have</a:t>
            </a:r>
            <a:r>
              <a:rPr lang="pl-PL"/>
              <a:t> the </a:t>
            </a:r>
            <a:r>
              <a:rPr lang="pl-PL" err="1"/>
              <a:t>right</a:t>
            </a:r>
            <a:r>
              <a:rPr lang="pl-PL"/>
              <a:t> to </a:t>
            </a:r>
            <a:r>
              <a:rPr lang="pl-PL" err="1"/>
              <a:t>social</a:t>
            </a:r>
            <a:r>
              <a:rPr lang="pl-PL"/>
              <a:t> </a:t>
            </a:r>
            <a:r>
              <a:rPr lang="pl-PL" err="1"/>
              <a:t>security</a:t>
            </a:r>
            <a:r>
              <a:rPr lang="pl-PL"/>
              <a:t> </a:t>
            </a:r>
            <a:r>
              <a:rPr lang="pl-PL" err="1"/>
              <a:t>whenever</a:t>
            </a:r>
            <a:r>
              <a:rPr lang="pl-PL"/>
              <a:t> </a:t>
            </a:r>
            <a:r>
              <a:rPr lang="pl-PL" err="1"/>
              <a:t>incapacitated</a:t>
            </a:r>
            <a:r>
              <a:rPr lang="pl-PL"/>
              <a:t> for </a:t>
            </a:r>
            <a:r>
              <a:rPr lang="pl-PL" err="1"/>
              <a:t>work</a:t>
            </a:r>
            <a:r>
              <a:rPr lang="pl-PL"/>
              <a:t> by </a:t>
            </a:r>
            <a:r>
              <a:rPr lang="pl-PL" err="1"/>
              <a:t>reason</a:t>
            </a:r>
            <a:r>
              <a:rPr lang="pl-PL"/>
              <a:t> of </a:t>
            </a:r>
            <a:r>
              <a:rPr lang="pl-PL" err="1"/>
              <a:t>sickness</a:t>
            </a:r>
            <a:r>
              <a:rPr lang="pl-PL"/>
              <a:t> </a:t>
            </a:r>
            <a:r>
              <a:rPr lang="pl-PL" err="1"/>
              <a:t>or</a:t>
            </a:r>
            <a:r>
              <a:rPr lang="pl-PL"/>
              <a:t> </a:t>
            </a:r>
            <a:r>
              <a:rPr lang="pl-PL" err="1"/>
              <a:t>invalidism</a:t>
            </a:r>
            <a:r>
              <a:rPr lang="pl-PL"/>
              <a:t> as </a:t>
            </a:r>
            <a:r>
              <a:rPr lang="pl-PL" err="1"/>
              <a:t>well</a:t>
            </a:r>
            <a:r>
              <a:rPr lang="pl-PL"/>
              <a:t> as </a:t>
            </a:r>
            <a:r>
              <a:rPr lang="pl-PL" err="1"/>
              <a:t>having</a:t>
            </a:r>
            <a:r>
              <a:rPr lang="pl-PL"/>
              <a:t> </a:t>
            </a:r>
            <a:r>
              <a:rPr lang="pl-PL" err="1"/>
              <a:t>attained</a:t>
            </a:r>
            <a:r>
              <a:rPr lang="pl-PL"/>
              <a:t> </a:t>
            </a:r>
            <a:r>
              <a:rPr lang="pl-PL" err="1"/>
              <a:t>retirement</a:t>
            </a:r>
            <a:r>
              <a:rPr lang="pl-PL"/>
              <a:t> </a:t>
            </a:r>
            <a:r>
              <a:rPr lang="pl-PL" err="1"/>
              <a:t>age</a:t>
            </a:r>
            <a:r>
              <a:rPr lang="pl-PL"/>
              <a:t>. The </a:t>
            </a:r>
            <a:r>
              <a:rPr lang="pl-PL" err="1"/>
              <a:t>scope</a:t>
            </a:r>
            <a:r>
              <a:rPr lang="pl-PL"/>
              <a:t> and </a:t>
            </a:r>
            <a:r>
              <a:rPr lang="pl-PL" err="1"/>
              <a:t>forms</a:t>
            </a:r>
            <a:r>
              <a:rPr lang="pl-PL"/>
              <a:t> of </a:t>
            </a:r>
            <a:r>
              <a:rPr lang="pl-PL" err="1"/>
              <a:t>social</a:t>
            </a:r>
            <a:r>
              <a:rPr lang="pl-PL"/>
              <a:t> </a:t>
            </a:r>
            <a:r>
              <a:rPr lang="pl-PL" err="1"/>
              <a:t>security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be </a:t>
            </a:r>
            <a:r>
              <a:rPr lang="pl-PL" err="1"/>
              <a:t>specified</a:t>
            </a:r>
            <a:r>
              <a:rPr lang="pl-PL"/>
              <a:t> by </a:t>
            </a:r>
            <a:r>
              <a:rPr lang="pl-PL" err="1"/>
              <a:t>statute</a:t>
            </a:r>
            <a:r>
              <a:rPr lang="pl-PL"/>
              <a:t>.</a:t>
            </a:r>
          </a:p>
          <a:p>
            <a:pPr>
              <a:buAutoNum type="arabicPeriod"/>
            </a:pPr>
            <a:r>
              <a:rPr lang="pl-PL"/>
              <a:t>A </a:t>
            </a:r>
            <a:r>
              <a:rPr lang="pl-PL" err="1"/>
              <a:t>citizen</a:t>
            </a:r>
            <a:r>
              <a:rPr lang="pl-PL"/>
              <a:t> </a:t>
            </a:r>
            <a:r>
              <a:rPr lang="pl-PL" err="1"/>
              <a:t>who</a:t>
            </a:r>
            <a:r>
              <a:rPr lang="pl-PL"/>
              <a:t> </a:t>
            </a:r>
            <a:r>
              <a:rPr lang="pl-PL" err="1"/>
              <a:t>is</a:t>
            </a:r>
            <a:r>
              <a:rPr lang="pl-PL"/>
              <a:t> </a:t>
            </a:r>
            <a:r>
              <a:rPr lang="pl-PL" err="1"/>
              <a:t>involuntarily</a:t>
            </a:r>
            <a:r>
              <a:rPr lang="pl-PL"/>
              <a:t> </a:t>
            </a:r>
            <a:r>
              <a:rPr lang="pl-PL" err="1"/>
              <a:t>without</a:t>
            </a:r>
            <a:r>
              <a:rPr lang="pl-PL"/>
              <a:t> </a:t>
            </a:r>
            <a:r>
              <a:rPr lang="pl-PL" err="1"/>
              <a:t>work</a:t>
            </a:r>
            <a:r>
              <a:rPr lang="pl-PL"/>
              <a:t> and </a:t>
            </a:r>
            <a:r>
              <a:rPr lang="pl-PL" err="1"/>
              <a:t>has</a:t>
            </a:r>
            <a:r>
              <a:rPr lang="pl-PL"/>
              <a:t> no </a:t>
            </a:r>
            <a:r>
              <a:rPr lang="pl-PL" err="1"/>
              <a:t>other</a:t>
            </a:r>
            <a:r>
              <a:rPr lang="pl-PL"/>
              <a:t> </a:t>
            </a:r>
            <a:r>
              <a:rPr lang="pl-PL" err="1"/>
              <a:t>means</a:t>
            </a:r>
            <a:r>
              <a:rPr lang="pl-PL"/>
              <a:t> of </a:t>
            </a:r>
            <a:r>
              <a:rPr lang="pl-PL" err="1"/>
              <a:t>support</a:t>
            </a:r>
            <a:r>
              <a:rPr lang="pl-PL"/>
              <a:t>, </a:t>
            </a:r>
            <a:r>
              <a:rPr lang="pl-PL" err="1"/>
              <a:t>shall</a:t>
            </a:r>
            <a:r>
              <a:rPr lang="pl-PL"/>
              <a:t> </a:t>
            </a:r>
            <a:r>
              <a:rPr lang="pl-PL" err="1"/>
              <a:t>have</a:t>
            </a:r>
            <a:r>
              <a:rPr lang="pl-PL"/>
              <a:t> the </a:t>
            </a:r>
            <a:r>
              <a:rPr lang="pl-PL" err="1"/>
              <a:t>right</a:t>
            </a:r>
            <a:r>
              <a:rPr lang="pl-PL"/>
              <a:t> to </a:t>
            </a:r>
            <a:r>
              <a:rPr lang="pl-PL" err="1"/>
              <a:t>social</a:t>
            </a:r>
            <a:r>
              <a:rPr lang="pl-PL"/>
              <a:t> </a:t>
            </a:r>
            <a:r>
              <a:rPr lang="pl-PL" err="1"/>
              <a:t>security</a:t>
            </a:r>
            <a:r>
              <a:rPr lang="pl-PL"/>
              <a:t>, the </a:t>
            </a:r>
            <a:r>
              <a:rPr lang="pl-PL" err="1"/>
              <a:t>scope</a:t>
            </a:r>
            <a:r>
              <a:rPr lang="pl-PL"/>
              <a:t> of </a:t>
            </a:r>
            <a:r>
              <a:rPr lang="pl-PL" err="1"/>
              <a:t>which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be </a:t>
            </a:r>
            <a:r>
              <a:rPr lang="pl-PL" err="1"/>
              <a:t>specified</a:t>
            </a:r>
            <a:r>
              <a:rPr lang="pl-PL"/>
              <a:t> by </a:t>
            </a:r>
            <a:r>
              <a:rPr lang="pl-PL" err="1"/>
              <a:t>statute</a:t>
            </a:r>
            <a:r>
              <a:rPr lang="pl-PL"/>
              <a:t>.</a:t>
            </a:r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750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FC194CC-D2EA-41F2-A798-4B6839F1C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Constitution of the Republic of Poland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9C32C12-62AF-4075-B899-23414EF54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336800"/>
            <a:ext cx="10978841" cy="438120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pl-PL" b="1" i="1" err="1"/>
              <a:t>Article</a:t>
            </a:r>
            <a:r>
              <a:rPr lang="pl-PL" b="1" i="1"/>
              <a:t> 68</a:t>
            </a:r>
            <a:endParaRPr lang="pl-PL"/>
          </a:p>
          <a:p>
            <a:pPr algn="just">
              <a:buAutoNum type="arabicPeriod"/>
            </a:pPr>
            <a:r>
              <a:rPr lang="pl-PL" err="1"/>
              <a:t>Everyone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</a:t>
            </a:r>
            <a:r>
              <a:rPr lang="pl-PL" err="1"/>
              <a:t>have</a:t>
            </a:r>
            <a:r>
              <a:rPr lang="pl-PL"/>
              <a:t> the </a:t>
            </a:r>
            <a:r>
              <a:rPr lang="pl-PL" err="1"/>
              <a:t>right</a:t>
            </a:r>
            <a:r>
              <a:rPr lang="pl-PL"/>
              <a:t> to </a:t>
            </a:r>
            <a:r>
              <a:rPr lang="pl-PL" err="1"/>
              <a:t>have</a:t>
            </a:r>
            <a:r>
              <a:rPr lang="pl-PL"/>
              <a:t> </a:t>
            </a:r>
            <a:r>
              <a:rPr lang="pl-PL" err="1"/>
              <a:t>his</a:t>
            </a:r>
            <a:r>
              <a:rPr lang="pl-PL"/>
              <a:t> </a:t>
            </a:r>
            <a:r>
              <a:rPr lang="pl-PL" err="1"/>
              <a:t>health</a:t>
            </a:r>
            <a:r>
              <a:rPr lang="pl-PL"/>
              <a:t> </a:t>
            </a:r>
            <a:r>
              <a:rPr lang="pl-PL" err="1"/>
              <a:t>protected</a:t>
            </a:r>
            <a:r>
              <a:rPr lang="pl-PL"/>
              <a:t>.</a:t>
            </a:r>
          </a:p>
          <a:p>
            <a:pPr algn="just">
              <a:buAutoNum type="arabicPeriod"/>
            </a:pPr>
            <a:r>
              <a:rPr lang="pl-PL" err="1"/>
              <a:t>Equal</a:t>
            </a:r>
            <a:r>
              <a:rPr lang="pl-PL"/>
              <a:t> </a:t>
            </a:r>
            <a:r>
              <a:rPr lang="pl-PL" err="1"/>
              <a:t>access</a:t>
            </a:r>
            <a:r>
              <a:rPr lang="pl-PL"/>
              <a:t> to </a:t>
            </a:r>
            <a:r>
              <a:rPr lang="pl-PL" err="1"/>
              <a:t>health</a:t>
            </a:r>
            <a:r>
              <a:rPr lang="pl-PL"/>
              <a:t> </a:t>
            </a:r>
            <a:r>
              <a:rPr lang="pl-PL" err="1"/>
              <a:t>care</a:t>
            </a:r>
            <a:r>
              <a:rPr lang="pl-PL"/>
              <a:t> services, </a:t>
            </a:r>
            <a:r>
              <a:rPr lang="pl-PL" err="1"/>
              <a:t>financed</a:t>
            </a:r>
            <a:r>
              <a:rPr lang="pl-PL"/>
              <a:t> from public </a:t>
            </a:r>
            <a:r>
              <a:rPr lang="pl-PL" err="1"/>
              <a:t>funds</a:t>
            </a:r>
            <a:r>
              <a:rPr lang="pl-PL"/>
              <a:t>, </a:t>
            </a:r>
            <a:r>
              <a:rPr lang="pl-PL" err="1"/>
              <a:t>shall</a:t>
            </a:r>
            <a:r>
              <a:rPr lang="pl-PL"/>
              <a:t> be </a:t>
            </a:r>
            <a:r>
              <a:rPr lang="pl-PL" err="1"/>
              <a:t>ensured</a:t>
            </a:r>
            <a:r>
              <a:rPr lang="pl-PL"/>
              <a:t> by public </a:t>
            </a:r>
            <a:r>
              <a:rPr lang="pl-PL" err="1"/>
              <a:t>authorities</a:t>
            </a:r>
            <a:r>
              <a:rPr lang="pl-PL"/>
              <a:t> to </a:t>
            </a:r>
            <a:r>
              <a:rPr lang="pl-PL" err="1"/>
              <a:t>citizens</a:t>
            </a:r>
            <a:r>
              <a:rPr lang="pl-PL"/>
              <a:t>, </a:t>
            </a:r>
            <a:r>
              <a:rPr lang="pl-PL" err="1"/>
              <a:t>irrespective</a:t>
            </a:r>
            <a:r>
              <a:rPr lang="pl-PL"/>
              <a:t> of </a:t>
            </a:r>
            <a:r>
              <a:rPr lang="pl-PL" err="1"/>
              <a:t>their</a:t>
            </a:r>
            <a:r>
              <a:rPr lang="pl-PL"/>
              <a:t> </a:t>
            </a:r>
            <a:r>
              <a:rPr lang="pl-PL" err="1"/>
              <a:t>material</a:t>
            </a:r>
            <a:r>
              <a:rPr lang="pl-PL"/>
              <a:t> </a:t>
            </a:r>
            <a:r>
              <a:rPr lang="pl-PL" err="1"/>
              <a:t>situation</a:t>
            </a:r>
            <a:r>
              <a:rPr lang="pl-PL"/>
              <a:t>. The </a:t>
            </a:r>
            <a:r>
              <a:rPr lang="pl-PL" err="1"/>
              <a:t>conditions</a:t>
            </a:r>
            <a:r>
              <a:rPr lang="pl-PL"/>
              <a:t> for, and </a:t>
            </a:r>
            <a:r>
              <a:rPr lang="pl-PL" err="1"/>
              <a:t>scope</a:t>
            </a:r>
            <a:r>
              <a:rPr lang="pl-PL"/>
              <a:t> of, the </a:t>
            </a:r>
            <a:r>
              <a:rPr lang="pl-PL" err="1"/>
              <a:t>provision</a:t>
            </a:r>
            <a:r>
              <a:rPr lang="pl-PL"/>
              <a:t> of services </a:t>
            </a:r>
            <a:r>
              <a:rPr lang="pl-PL" err="1"/>
              <a:t>shall</a:t>
            </a:r>
            <a:r>
              <a:rPr lang="pl-PL"/>
              <a:t> be </a:t>
            </a:r>
            <a:r>
              <a:rPr lang="pl-PL" err="1"/>
              <a:t>established</a:t>
            </a:r>
            <a:r>
              <a:rPr lang="pl-PL"/>
              <a:t> by </a:t>
            </a:r>
            <a:r>
              <a:rPr lang="pl-PL" err="1"/>
              <a:t>statute</a:t>
            </a:r>
            <a:r>
              <a:rPr lang="pl-PL"/>
              <a:t>.</a:t>
            </a:r>
          </a:p>
          <a:p>
            <a:pPr algn="just">
              <a:buAutoNum type="arabicPeriod"/>
            </a:pPr>
            <a:r>
              <a:rPr lang="pl-PL"/>
              <a:t>Public </a:t>
            </a:r>
            <a:r>
              <a:rPr lang="pl-PL" err="1"/>
              <a:t>authorities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</a:t>
            </a:r>
            <a:r>
              <a:rPr lang="pl-PL" err="1"/>
              <a:t>ensure</a:t>
            </a:r>
            <a:r>
              <a:rPr lang="pl-PL"/>
              <a:t> </a:t>
            </a:r>
            <a:r>
              <a:rPr lang="pl-PL" err="1"/>
              <a:t>special</a:t>
            </a:r>
            <a:r>
              <a:rPr lang="pl-PL"/>
              <a:t> </a:t>
            </a:r>
            <a:r>
              <a:rPr lang="pl-PL" err="1"/>
              <a:t>health</a:t>
            </a:r>
            <a:r>
              <a:rPr lang="pl-PL"/>
              <a:t> </a:t>
            </a:r>
            <a:r>
              <a:rPr lang="pl-PL" err="1"/>
              <a:t>care</a:t>
            </a:r>
            <a:r>
              <a:rPr lang="pl-PL"/>
              <a:t> to </a:t>
            </a:r>
            <a:r>
              <a:rPr lang="pl-PL" err="1"/>
              <a:t>children</a:t>
            </a:r>
            <a:r>
              <a:rPr lang="pl-PL"/>
              <a:t>, </a:t>
            </a:r>
            <a:r>
              <a:rPr lang="pl-PL" err="1"/>
              <a:t>pregnant</a:t>
            </a:r>
            <a:r>
              <a:rPr lang="pl-PL"/>
              <a:t> </a:t>
            </a:r>
            <a:r>
              <a:rPr lang="pl-PL" err="1"/>
              <a:t>women</a:t>
            </a:r>
            <a:r>
              <a:rPr lang="pl-PL"/>
              <a:t>, </a:t>
            </a:r>
            <a:r>
              <a:rPr lang="pl-PL" err="1"/>
              <a:t>handicapped</a:t>
            </a:r>
            <a:r>
              <a:rPr lang="pl-PL"/>
              <a:t> </a:t>
            </a:r>
            <a:r>
              <a:rPr lang="pl-PL" err="1"/>
              <a:t>people</a:t>
            </a:r>
            <a:r>
              <a:rPr lang="pl-PL"/>
              <a:t> and </a:t>
            </a:r>
            <a:r>
              <a:rPr lang="pl-PL" err="1"/>
              <a:t>persons</a:t>
            </a:r>
            <a:r>
              <a:rPr lang="pl-PL"/>
              <a:t> of </a:t>
            </a:r>
            <a:r>
              <a:rPr lang="pl-PL" err="1"/>
              <a:t>advanced</a:t>
            </a:r>
            <a:r>
              <a:rPr lang="pl-PL"/>
              <a:t> </a:t>
            </a:r>
            <a:r>
              <a:rPr lang="pl-PL" err="1"/>
              <a:t>age</a:t>
            </a:r>
            <a:r>
              <a:rPr lang="pl-PL"/>
              <a:t>.</a:t>
            </a:r>
          </a:p>
          <a:p>
            <a:pPr algn="just">
              <a:buAutoNum type="arabicPeriod"/>
            </a:pPr>
            <a:r>
              <a:rPr lang="pl-PL"/>
              <a:t>Public </a:t>
            </a:r>
            <a:r>
              <a:rPr lang="pl-PL" err="1"/>
              <a:t>authorities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</a:t>
            </a:r>
            <a:r>
              <a:rPr lang="pl-PL" err="1"/>
              <a:t>combat</a:t>
            </a:r>
            <a:r>
              <a:rPr lang="pl-PL"/>
              <a:t> </a:t>
            </a:r>
            <a:r>
              <a:rPr lang="pl-PL" err="1"/>
              <a:t>epidemic</a:t>
            </a:r>
            <a:r>
              <a:rPr lang="pl-PL"/>
              <a:t> </a:t>
            </a:r>
            <a:r>
              <a:rPr lang="pl-PL" err="1"/>
              <a:t>illnesses</a:t>
            </a:r>
            <a:r>
              <a:rPr lang="pl-PL"/>
              <a:t> and </a:t>
            </a:r>
            <a:r>
              <a:rPr lang="pl-PL" err="1"/>
              <a:t>prevent</a:t>
            </a:r>
            <a:r>
              <a:rPr lang="pl-PL"/>
              <a:t> the </a:t>
            </a:r>
            <a:r>
              <a:rPr lang="pl-PL" err="1"/>
              <a:t>negative</a:t>
            </a:r>
            <a:r>
              <a:rPr lang="pl-PL"/>
              <a:t> </a:t>
            </a:r>
            <a:r>
              <a:rPr lang="pl-PL" err="1"/>
              <a:t>health</a:t>
            </a:r>
            <a:r>
              <a:rPr lang="pl-PL"/>
              <a:t> </a:t>
            </a:r>
            <a:r>
              <a:rPr lang="pl-PL" err="1"/>
              <a:t>consequences</a:t>
            </a:r>
            <a:r>
              <a:rPr lang="pl-PL"/>
              <a:t> of </a:t>
            </a:r>
            <a:r>
              <a:rPr lang="pl-PL" err="1"/>
              <a:t>degradation</a:t>
            </a:r>
            <a:r>
              <a:rPr lang="pl-PL"/>
              <a:t> of the environment.</a:t>
            </a:r>
          </a:p>
          <a:p>
            <a:pPr algn="just">
              <a:buAutoNum type="arabicPeriod"/>
            </a:pPr>
            <a:r>
              <a:rPr lang="pl-PL"/>
              <a:t>Public </a:t>
            </a:r>
            <a:r>
              <a:rPr lang="pl-PL" err="1"/>
              <a:t>authorities</a:t>
            </a:r>
            <a:r>
              <a:rPr lang="pl-PL"/>
              <a:t> </a:t>
            </a:r>
            <a:r>
              <a:rPr lang="pl-PL" err="1"/>
              <a:t>shall</a:t>
            </a:r>
            <a:r>
              <a:rPr lang="pl-PL"/>
              <a:t> </a:t>
            </a:r>
            <a:r>
              <a:rPr lang="pl-PL" err="1"/>
              <a:t>support</a:t>
            </a:r>
            <a:r>
              <a:rPr lang="pl-PL"/>
              <a:t> the development of </a:t>
            </a:r>
            <a:r>
              <a:rPr lang="pl-PL" err="1"/>
              <a:t>physical</a:t>
            </a:r>
            <a:r>
              <a:rPr lang="pl-PL"/>
              <a:t> </a:t>
            </a:r>
            <a:r>
              <a:rPr lang="pl-PL" err="1"/>
              <a:t>culture</a:t>
            </a:r>
            <a:r>
              <a:rPr lang="pl-PL"/>
              <a:t>, </a:t>
            </a:r>
            <a:r>
              <a:rPr lang="pl-PL" err="1"/>
              <a:t>particularly</a:t>
            </a:r>
            <a:r>
              <a:rPr lang="pl-PL"/>
              <a:t> </a:t>
            </a:r>
            <a:r>
              <a:rPr lang="pl-PL" err="1"/>
              <a:t>amongst</a:t>
            </a:r>
            <a:r>
              <a:rPr lang="pl-PL"/>
              <a:t> </a:t>
            </a:r>
            <a:r>
              <a:rPr lang="pl-PL" err="1"/>
              <a:t>children</a:t>
            </a:r>
            <a:r>
              <a:rPr lang="pl-PL"/>
              <a:t> and </a:t>
            </a:r>
            <a:r>
              <a:rPr lang="pl-PL" err="1"/>
              <a:t>young</a:t>
            </a:r>
            <a:r>
              <a:rPr lang="pl-PL"/>
              <a:t> </a:t>
            </a:r>
            <a:r>
              <a:rPr lang="pl-PL" err="1"/>
              <a:t>persons</a:t>
            </a:r>
            <a:r>
              <a:rPr lang="pl-PL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37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A1EF6D8-A62B-4C99-B113-CD65A59C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Constitution of the Republic of Poland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7B7928C-3B03-4B8E-80BF-01BF8CD10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2171700"/>
            <a:ext cx="10962196" cy="42313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i="1"/>
              <a:t>Article 69</a:t>
            </a:r>
            <a:endParaRPr lang="en-GB"/>
          </a:p>
          <a:p>
            <a:pPr algn="just">
              <a:buFont typeface="Arial"/>
            </a:pPr>
            <a:r>
              <a:rPr lang="en-GB"/>
              <a:t>Public authorities shall provide, in accordance with statute, aid to disabled persons to ensure their subsistence, adaptation to work and social communication.</a:t>
            </a:r>
          </a:p>
          <a:p>
            <a:pPr marL="0" indent="0" algn="ctr">
              <a:buNone/>
            </a:pPr>
            <a:r>
              <a:rPr lang="en-GB" b="1" i="1"/>
              <a:t>Article 71</a:t>
            </a:r>
            <a:endParaRPr lang="en-GB"/>
          </a:p>
          <a:p>
            <a:pPr algn="just">
              <a:buAutoNum type="arabicPeriod"/>
            </a:pPr>
            <a:r>
              <a:rPr lang="en-GB"/>
              <a:t>The State, in its social and economic policy, shall take into account the good of the family. Families, finding themselves in difficult material and social circumstances - particularly those with many children or a single parent - shall have the right to special assistance from public authorities.</a:t>
            </a:r>
          </a:p>
          <a:p>
            <a:pPr algn="just">
              <a:buAutoNum type="arabicPeriod"/>
            </a:pPr>
            <a:r>
              <a:rPr lang="en-GB"/>
              <a:t>A mother, before and after birth, shall have the right to special assistance from public authorities, to the extent specified by statute.</a:t>
            </a:r>
          </a:p>
          <a:p>
            <a:pPr algn="just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373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FBECFE2-B059-49FC-9E7D-2D7720E4E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Constitution of the Republic of Poland 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4F254F8-4C7A-4C76-ACEB-3CA450E2D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sz="2600" b="1" i="1"/>
              <a:t>Article 75</a:t>
            </a:r>
            <a:endParaRPr lang="en-GB" sz="2600"/>
          </a:p>
          <a:p>
            <a:pPr algn="just">
              <a:buAutoNum type="arabicPeriod"/>
            </a:pPr>
            <a:r>
              <a:rPr lang="en-GB" sz="2600"/>
              <a:t>Public authorities shall pursue policies conducive to satisfying the housing needs of citizens, in particular combating homelessness, promoting the development of low-income housing and supporting activities aimed at acquisition of a home by each citizen.</a:t>
            </a:r>
          </a:p>
          <a:p>
            <a:pPr algn="just">
              <a:buAutoNum type="arabicPeriod"/>
            </a:pPr>
            <a:r>
              <a:rPr lang="en-GB" sz="2600"/>
              <a:t>Protection of the rights of tenants shall be established by statute.</a:t>
            </a:r>
          </a:p>
          <a:p>
            <a:pPr algn="just"/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323178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7AA375-DDA5-46FA-BB80-4660AD02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Social insurance system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2914C9E-E42E-4A85-B19B-FFA236BC4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The </a:t>
            </a:r>
            <a:r>
              <a:rPr lang="pl-PL" err="1"/>
              <a:t>Polish</a:t>
            </a:r>
            <a:r>
              <a:rPr lang="pl-PL"/>
              <a:t> </a:t>
            </a:r>
            <a:r>
              <a:rPr lang="pl-PL" err="1"/>
              <a:t>social</a:t>
            </a:r>
            <a:r>
              <a:rPr lang="pl-PL"/>
              <a:t> </a:t>
            </a:r>
            <a:r>
              <a:rPr lang="pl-PL" err="1"/>
              <a:t>insurance</a:t>
            </a:r>
            <a:r>
              <a:rPr lang="pl-PL"/>
              <a:t> system </a:t>
            </a:r>
            <a:r>
              <a:rPr lang="pl-PL" err="1"/>
              <a:t>includes</a:t>
            </a:r>
            <a:r>
              <a:rPr lang="pl-PL"/>
              <a:t>:</a:t>
            </a:r>
          </a:p>
          <a:p>
            <a:pPr marL="457200" indent="-457200">
              <a:buAutoNum type="arabicParenR"/>
            </a:pPr>
            <a:r>
              <a:rPr lang="pl-PL" err="1"/>
              <a:t>old-age</a:t>
            </a:r>
            <a:r>
              <a:rPr lang="pl-PL"/>
              <a:t> </a:t>
            </a:r>
            <a:r>
              <a:rPr lang="pl-PL" err="1"/>
              <a:t>pension</a:t>
            </a:r>
            <a:r>
              <a:rPr lang="pl-PL"/>
              <a:t> </a:t>
            </a:r>
            <a:r>
              <a:rPr lang="pl-PL" err="1"/>
              <a:t>insurance</a:t>
            </a:r>
            <a:r>
              <a:rPr lang="pl-PL"/>
              <a:t>,</a:t>
            </a:r>
          </a:p>
          <a:p>
            <a:pPr marL="457200" indent="-457200">
              <a:buAutoNum type="arabicParenR"/>
            </a:pPr>
            <a:r>
              <a:rPr lang="pl-PL" err="1"/>
              <a:t>disability</a:t>
            </a:r>
            <a:r>
              <a:rPr lang="pl-PL"/>
              <a:t> and </a:t>
            </a:r>
            <a:r>
              <a:rPr lang="pl-PL" err="1"/>
              <a:t>survivor’s</a:t>
            </a:r>
            <a:r>
              <a:rPr lang="pl-PL"/>
              <a:t> </a:t>
            </a:r>
            <a:r>
              <a:rPr lang="pl-PL" err="1"/>
              <a:t>pension</a:t>
            </a:r>
            <a:r>
              <a:rPr lang="pl-PL"/>
              <a:t> </a:t>
            </a:r>
            <a:r>
              <a:rPr lang="pl-PL" err="1"/>
              <a:t>insurance</a:t>
            </a:r>
            <a:r>
              <a:rPr lang="pl-PL"/>
              <a:t>,</a:t>
            </a:r>
          </a:p>
          <a:p>
            <a:pPr marL="457200" indent="-457200">
              <a:buAutoNum type="arabicParenR"/>
            </a:pPr>
            <a:r>
              <a:rPr lang="pl-PL" err="1"/>
              <a:t>sickness</a:t>
            </a:r>
            <a:r>
              <a:rPr lang="pl-PL"/>
              <a:t> </a:t>
            </a:r>
            <a:r>
              <a:rPr lang="pl-PL" err="1"/>
              <a:t>insurance</a:t>
            </a:r>
            <a:r>
              <a:rPr lang="pl-PL"/>
              <a:t>,</a:t>
            </a:r>
          </a:p>
          <a:p>
            <a:pPr marL="457200" indent="-457200">
              <a:buAutoNum type="arabicParenR"/>
            </a:pPr>
            <a:r>
              <a:rPr lang="pl-PL" err="1"/>
              <a:t>work</a:t>
            </a:r>
            <a:r>
              <a:rPr lang="pl-PL"/>
              <a:t> </a:t>
            </a:r>
            <a:r>
              <a:rPr lang="pl-PL" err="1"/>
              <a:t>accident</a:t>
            </a:r>
            <a:r>
              <a:rPr lang="pl-PL"/>
              <a:t> </a:t>
            </a:r>
            <a:r>
              <a:rPr lang="pl-PL" err="1"/>
              <a:t>insurance</a:t>
            </a:r>
            <a:r>
              <a:rPr lang="pl-PL"/>
              <a:t>.</a:t>
            </a:r>
          </a:p>
          <a:p>
            <a:pPr>
              <a:buFont typeface="Arial"/>
            </a:pPr>
            <a:endParaRPr lang="pl-PL" b="1"/>
          </a:p>
          <a:p>
            <a:pPr marL="0" indent="0">
              <a:buNone/>
            </a:pPr>
            <a:endParaRPr lang="pl-PL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xmlns="" id="{A379D910-7D3D-4488-8245-61CF353214DF}"/>
              </a:ext>
            </a:extLst>
          </p:cNvPr>
          <p:cNvSpPr txBox="1">
            <a:spLocks/>
          </p:cNvSpPr>
          <p:nvPr/>
        </p:nvSpPr>
        <p:spPr>
          <a:xfrm>
            <a:off x="681038" y="4781550"/>
            <a:ext cx="11260506" cy="18851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b="1" err="1"/>
              <a:t>An</a:t>
            </a:r>
            <a:r>
              <a:rPr lang="pl-PL" b="1"/>
              <a:t> </a:t>
            </a:r>
            <a:r>
              <a:rPr lang="pl-PL" b="1" err="1"/>
              <a:t>insured</a:t>
            </a:r>
            <a:r>
              <a:rPr lang="pl-PL" b="1"/>
              <a:t> person - </a:t>
            </a:r>
            <a:r>
              <a:rPr lang="pl-PL" err="1"/>
              <a:t>an</a:t>
            </a:r>
            <a:r>
              <a:rPr lang="pl-PL"/>
              <a:t> </a:t>
            </a:r>
            <a:r>
              <a:rPr lang="pl-PL" err="1"/>
              <a:t>individual</a:t>
            </a:r>
            <a:r>
              <a:rPr lang="pl-PL"/>
              <a:t> </a:t>
            </a:r>
            <a:r>
              <a:rPr lang="pl-PL" err="1"/>
              <a:t>who</a:t>
            </a:r>
            <a:r>
              <a:rPr lang="pl-PL"/>
              <a:t> </a:t>
            </a:r>
            <a:r>
              <a:rPr lang="pl-PL" err="1"/>
              <a:t>is</a:t>
            </a:r>
            <a:r>
              <a:rPr lang="pl-PL"/>
              <a:t> </a:t>
            </a:r>
            <a:r>
              <a:rPr lang="pl-PL" err="1"/>
              <a:t>covered</a:t>
            </a:r>
            <a:r>
              <a:rPr lang="pl-PL"/>
              <a:t> by </a:t>
            </a:r>
            <a:r>
              <a:rPr lang="pl-PL" err="1"/>
              <a:t>at</a:t>
            </a:r>
            <a:r>
              <a:rPr lang="pl-PL"/>
              <a:t> </a:t>
            </a:r>
            <a:r>
              <a:rPr lang="pl-PL" err="1"/>
              <a:t>least</a:t>
            </a:r>
            <a:r>
              <a:rPr lang="pl-PL"/>
              <a:t> one of the </a:t>
            </a:r>
            <a:r>
              <a:rPr lang="pl-PL" err="1"/>
              <a:t>social</a:t>
            </a:r>
            <a:r>
              <a:rPr lang="pl-PL"/>
              <a:t> </a:t>
            </a:r>
            <a:r>
              <a:rPr lang="pl-PL" err="1"/>
              <a:t>insurance</a:t>
            </a:r>
            <a:r>
              <a:rPr lang="pl-PL"/>
              <a:t> </a:t>
            </a:r>
            <a:r>
              <a:rPr lang="pl-PL" err="1"/>
              <a:t>schemes</a:t>
            </a:r>
            <a:endParaRPr lang="pl-PL"/>
          </a:p>
          <a:p>
            <a:pPr marL="0" indent="0" algn="ctr">
              <a:buNone/>
            </a:pPr>
            <a:r>
              <a:rPr lang="pl-PL" b="1"/>
              <a:t>The </a:t>
            </a:r>
            <a:r>
              <a:rPr lang="pl-PL" b="1" err="1"/>
              <a:t>Polish</a:t>
            </a:r>
            <a:r>
              <a:rPr lang="pl-PL" b="1"/>
              <a:t> </a:t>
            </a:r>
            <a:r>
              <a:rPr lang="pl-PL" b="1" err="1"/>
              <a:t>Social</a:t>
            </a:r>
            <a:r>
              <a:rPr lang="pl-PL" b="1"/>
              <a:t> </a:t>
            </a:r>
            <a:r>
              <a:rPr lang="pl-PL" b="1" err="1"/>
              <a:t>Insurance</a:t>
            </a:r>
            <a:r>
              <a:rPr lang="pl-PL" b="1"/>
              <a:t> </a:t>
            </a:r>
            <a:r>
              <a:rPr lang="pl-PL" b="1" err="1"/>
              <a:t>Institution</a:t>
            </a:r>
            <a:r>
              <a:rPr lang="pl-PL" b="1"/>
              <a:t> ZUS -</a:t>
            </a:r>
            <a:r>
              <a:rPr lang="pl-PL" err="1"/>
              <a:t>constitutes</a:t>
            </a:r>
            <a:r>
              <a:rPr lang="pl-PL"/>
              <a:t> the </a:t>
            </a:r>
            <a:r>
              <a:rPr lang="pl-PL" err="1"/>
              <a:t>largest</a:t>
            </a:r>
            <a:r>
              <a:rPr lang="pl-PL"/>
              <a:t> </a:t>
            </a:r>
            <a:r>
              <a:rPr lang="pl-PL" err="1"/>
              <a:t>state</a:t>
            </a:r>
            <a:r>
              <a:rPr lang="pl-PL"/>
              <a:t> </a:t>
            </a:r>
            <a:r>
              <a:rPr lang="pl-PL" err="1"/>
              <a:t>institution</a:t>
            </a:r>
            <a:r>
              <a:rPr lang="pl-PL"/>
              <a:t> </a:t>
            </a:r>
            <a:r>
              <a:rPr lang="pl-PL" err="1"/>
              <a:t>operating</a:t>
            </a:r>
            <a:r>
              <a:rPr lang="pl-PL"/>
              <a:t> </a:t>
            </a:r>
            <a:r>
              <a:rPr lang="pl-PL" err="1"/>
              <a:t>within</a:t>
            </a:r>
            <a:r>
              <a:rPr lang="pl-PL"/>
              <a:t> the field of </a:t>
            </a:r>
            <a:r>
              <a:rPr lang="pl-PL" err="1"/>
              <a:t>social</a:t>
            </a:r>
            <a:r>
              <a:rPr lang="pl-PL"/>
              <a:t> </a:t>
            </a:r>
            <a:r>
              <a:rPr lang="pl-PL" err="1"/>
              <a:t>security</a:t>
            </a:r>
            <a:r>
              <a:rPr lang="pl-PL"/>
              <a:t> in Poland</a:t>
            </a:r>
          </a:p>
        </p:txBody>
      </p:sp>
    </p:spTree>
    <p:extLst>
      <p:ext uri="{BB962C8B-B14F-4D97-AF65-F5344CB8AC3E}">
        <p14:creationId xmlns:p14="http://schemas.microsoft.com/office/powerpoint/2010/main" val="316291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96C4DF9-D375-4ECB-92E3-F5F4394DF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Social insurance system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DC72BB3-4AAE-4528-A34F-7A680348E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74" y="1933575"/>
            <a:ext cx="11445089" cy="446405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en-GB" sz="2200" dirty="0"/>
              <a:t>Social Insurance Act has introduced compulsory insurance and voluntary insurance,</a:t>
            </a:r>
            <a:endParaRPr lang="pl-PL" sz="2200" dirty="0"/>
          </a:p>
          <a:p>
            <a:pPr algn="just"/>
            <a:r>
              <a:rPr lang="en-GB" sz="2200" dirty="0"/>
              <a:t>Compulsory retirement and benefit insurance cover relates to, among others:</a:t>
            </a:r>
          </a:p>
          <a:p>
            <a:pPr lvl="1" algn="just">
              <a:buFont typeface="Arial"/>
            </a:pPr>
            <a:r>
              <a:rPr lang="en-GB" sz="2200" dirty="0"/>
              <a:t>employees (broad meaning), except for public prosecutors,</a:t>
            </a:r>
          </a:p>
          <a:p>
            <a:pPr lvl="1" algn="just">
              <a:buFont typeface="Arial"/>
            </a:pPr>
            <a:r>
              <a:rPr lang="en-GB" sz="2200" dirty="0"/>
              <a:t>members of agricultural production cooperatives,</a:t>
            </a:r>
          </a:p>
          <a:p>
            <a:pPr lvl="1" algn="just">
              <a:buFont typeface="Arial"/>
            </a:pPr>
            <a:r>
              <a:rPr lang="en-GB" sz="2200" dirty="0"/>
              <a:t>freelancers / contractors, </a:t>
            </a:r>
            <a:r>
              <a:rPr lang="pl-PL" sz="2200" dirty="0" err="1"/>
              <a:t>persons</a:t>
            </a:r>
            <a:r>
              <a:rPr lang="pl-PL" sz="2200" dirty="0"/>
              <a:t> performing </a:t>
            </a:r>
            <a:r>
              <a:rPr lang="pl-PL" sz="2200" dirty="0" err="1"/>
              <a:t>work</a:t>
            </a:r>
            <a:r>
              <a:rPr lang="pl-PL" sz="2200" dirty="0"/>
              <a:t> on the </a:t>
            </a:r>
            <a:r>
              <a:rPr lang="pl-PL" sz="2200" dirty="0" err="1"/>
              <a:t>basis</a:t>
            </a:r>
            <a:r>
              <a:rPr lang="pl-PL" sz="2200" dirty="0"/>
              <a:t> of </a:t>
            </a:r>
            <a:r>
              <a:rPr lang="pl-PL" sz="2200" dirty="0" err="1"/>
              <a:t>civil</a:t>
            </a:r>
            <a:r>
              <a:rPr lang="pl-PL" sz="2200" dirty="0"/>
              <a:t> law </a:t>
            </a:r>
            <a:r>
              <a:rPr lang="pl-PL" sz="2200" dirty="0" err="1"/>
              <a:t>mandarory</a:t>
            </a:r>
            <a:r>
              <a:rPr lang="pl-PL" sz="2200" dirty="0"/>
              <a:t> </a:t>
            </a:r>
            <a:r>
              <a:rPr lang="pl-PL" sz="2200" dirty="0" err="1"/>
              <a:t>or</a:t>
            </a:r>
            <a:r>
              <a:rPr lang="pl-PL" sz="2200" dirty="0"/>
              <a:t> </a:t>
            </a:r>
            <a:r>
              <a:rPr lang="pl-PL" sz="2200" dirty="0" err="1"/>
              <a:t>agency</a:t>
            </a:r>
            <a:r>
              <a:rPr lang="pl-PL" sz="2200" dirty="0"/>
              <a:t> </a:t>
            </a:r>
            <a:r>
              <a:rPr lang="pl-PL" sz="2200" dirty="0" err="1"/>
              <a:t>contracts</a:t>
            </a:r>
            <a:r>
              <a:rPr lang="pl-PL" sz="2200" dirty="0"/>
              <a:t>,</a:t>
            </a:r>
          </a:p>
          <a:p>
            <a:pPr lvl="1" algn="just">
              <a:buFont typeface="Arial"/>
            </a:pPr>
            <a:r>
              <a:rPr lang="en-GB" sz="2200" dirty="0"/>
              <a:t>persons running a non-agricultural business activity,</a:t>
            </a:r>
          </a:p>
          <a:p>
            <a:pPr lvl="1" algn="just">
              <a:buFont typeface="Arial"/>
            </a:pPr>
            <a:r>
              <a:rPr lang="en-GB" sz="2200" dirty="0"/>
              <a:t>public civil servants </a:t>
            </a:r>
          </a:p>
          <a:p>
            <a:pPr lvl="1" algn="just">
              <a:buFont typeface="Arial"/>
            </a:pPr>
            <a:r>
              <a:rPr lang="en-GB" sz="2200" dirty="0"/>
              <a:t>members of the clergy,</a:t>
            </a:r>
          </a:p>
          <a:p>
            <a:pPr lvl="1" algn="just">
              <a:buFont typeface="Arial"/>
            </a:pPr>
            <a:r>
              <a:rPr lang="en-GB" sz="2200" dirty="0"/>
              <a:t>Members of Parliament receiving remuneration,</a:t>
            </a:r>
          </a:p>
          <a:p>
            <a:pPr lvl="1" algn="just">
              <a:buFont typeface="Arial"/>
            </a:pPr>
            <a:r>
              <a:rPr lang="en-GB" sz="2200" dirty="0"/>
              <a:t>recipients of some benefits,</a:t>
            </a:r>
          </a:p>
          <a:p>
            <a:pPr algn="just">
              <a:buFont typeface="Arial"/>
            </a:pPr>
            <a:r>
              <a:rPr lang="en-GB" sz="2200" dirty="0"/>
              <a:t>Those who do not </a:t>
            </a:r>
            <a:r>
              <a:rPr lang="en-GB" sz="2200" dirty="0" smtClean="0"/>
              <a:t>fulfil</a:t>
            </a:r>
            <a:r>
              <a:rPr lang="pl-PL" sz="2200" smtClean="0"/>
              <a:t>l</a:t>
            </a:r>
            <a:r>
              <a:rPr lang="en-GB" sz="2200" smtClean="0"/>
              <a:t> </a:t>
            </a:r>
            <a:r>
              <a:rPr lang="en-GB" sz="2200" dirty="0"/>
              <a:t>the conditions allowing for compulsory retirement and benefit insurance cover have the right to voluntarily contribute to these insurance schemes,</a:t>
            </a:r>
            <a:endParaRPr lang="pl-PL" sz="2200" dirty="0"/>
          </a:p>
          <a:p>
            <a:pPr algn="just">
              <a:buFont typeface="Arial"/>
            </a:pPr>
            <a:endParaRPr lang="en-GB" sz="2200" dirty="0"/>
          </a:p>
          <a:p>
            <a:pPr algn="just">
              <a:buFont typeface="Arial"/>
            </a:pPr>
            <a:endParaRPr lang="pl-PL" sz="2200" dirty="0"/>
          </a:p>
          <a:p>
            <a:pPr algn="just">
              <a:buFont typeface="Arial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65316538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545</Words>
  <Application>Microsoft Office PowerPoint</Application>
  <PresentationFormat>Niestandardowy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Berlin</vt:lpstr>
      <vt:lpstr>Social security system</vt:lpstr>
      <vt:lpstr>Social security system</vt:lpstr>
      <vt:lpstr>Social security system</vt:lpstr>
      <vt:lpstr>Constitution of the Republic of Poland </vt:lpstr>
      <vt:lpstr>Constitution of the Republic of Poland </vt:lpstr>
      <vt:lpstr>Constitution of the Republic of Poland </vt:lpstr>
      <vt:lpstr>Constitution of the Republic of Poland </vt:lpstr>
      <vt:lpstr>Social insurance system</vt:lpstr>
      <vt:lpstr>Social insurance system</vt:lpstr>
      <vt:lpstr>Social insurance system</vt:lpstr>
      <vt:lpstr>Social insurance system</vt:lpstr>
      <vt:lpstr>Social insurance system</vt:lpstr>
      <vt:lpstr>Social insurance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security system</dc:title>
  <cp:lastModifiedBy>Siejka Kamila</cp:lastModifiedBy>
  <cp:revision>3</cp:revision>
  <dcterms:modified xsi:type="dcterms:W3CDTF">2017-11-10T12:45:01Z</dcterms:modified>
</cp:coreProperties>
</file>