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76" r:id="rId4"/>
    <p:sldId id="263" r:id="rId5"/>
    <p:sldId id="258" r:id="rId6"/>
    <p:sldId id="259" r:id="rId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134F3A-DA6C-4731-AC4A-88C70C1C36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6B349E8-2A27-45A1-A479-4C36FDFA83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8CFD07F-E30F-45C0-A9E5-F31CFC456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86C1B-E1DB-4C6F-93B3-EBA4F9A534B4}" type="datetimeFigureOut">
              <a:rPr lang="pl-PL" smtClean="0"/>
              <a:t>09.03.2020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8AE3893-044C-484D-A2B6-F7AF30DE8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76111F3-5198-4178-B4C1-C86A47B48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456AB-3A5A-4393-B493-44E16EA3AF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4398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FE6A8D5-7342-44AA-8D67-0FB729B11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95535FAF-2FF4-4BC7-9698-0F65EB7FBF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3A0A822-7A1D-4D8D-8914-DE3557C74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86C1B-E1DB-4C6F-93B3-EBA4F9A534B4}" type="datetimeFigureOut">
              <a:rPr lang="pl-PL" smtClean="0"/>
              <a:t>09.03.2020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FC187C1-D28E-469D-9706-79C98BA5B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0E5CCED-CE65-4880-A678-37CB2CB16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456AB-3A5A-4393-B493-44E16EA3AF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696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11B9EE5-75DF-48EE-AD50-700CF07D86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D5C6366-359B-4BE7-BFB8-A8A1615096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EA75E04-FC6C-4B73-BEAA-4F23E517D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86C1B-E1DB-4C6F-93B3-EBA4F9A534B4}" type="datetimeFigureOut">
              <a:rPr lang="pl-PL" smtClean="0"/>
              <a:t>09.03.2020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6BB9473-4582-4E9A-AFD4-CE023A396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AA5C87E-D918-4341-A97F-5B9120615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456AB-3A5A-4393-B493-44E16EA3AF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864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B91A00-7199-42D8-A6FE-7D4D990D1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0B28F7C-5281-47C8-8F9B-8D040F48CB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F7A702D-AA4A-48E7-A202-3492C8EF4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86C1B-E1DB-4C6F-93B3-EBA4F9A534B4}" type="datetimeFigureOut">
              <a:rPr lang="pl-PL" smtClean="0"/>
              <a:t>09.03.2020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2319B9C-BB3C-4F20-9A99-9CDF5195C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43BC693-F1BB-4A47-A078-50BC2F787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456AB-3A5A-4393-B493-44E16EA3AF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9583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8934B59-E32B-4C38-99D7-F6EC66C15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BA8F07C-FC82-41BB-A63C-1EBFD75B1C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9BE817F-094C-403F-B8EA-AD00EDCB0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86C1B-E1DB-4C6F-93B3-EBA4F9A534B4}" type="datetimeFigureOut">
              <a:rPr lang="pl-PL" smtClean="0"/>
              <a:t>09.03.2020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D0683CA-A77C-4982-A4AD-CFB6880AF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53A067F-1DCB-4BB4-B3C1-02E8D27AD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456AB-3A5A-4393-B493-44E16EA3AF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2698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C5DB68-AEE3-40EF-8B8A-2E3F52477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BC2957F-35A2-4AC2-A601-E0A822AD85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F29D3F4-123D-44F8-BFE7-20EA2EAE0B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E836C42-A95C-46EF-AE2E-DEA01412D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86C1B-E1DB-4C6F-93B3-EBA4F9A534B4}" type="datetimeFigureOut">
              <a:rPr lang="pl-PL" smtClean="0"/>
              <a:t>09.03.2020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B3680D6-3A47-40B3-B11B-A4A71A0B3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DAC8D8A-D3F0-40CD-A1C4-0A3F4B7A4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456AB-3A5A-4393-B493-44E16EA3AF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8702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EEFE5B-3FE0-4C77-AE3B-17F528C74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4303058-2039-44CF-BF76-2FA22FD362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5E4E9DC-0A2E-4358-A9DB-D5328D704E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FF6FE18-45C9-4B02-BA07-1CA4EEA3AD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378FC6FD-E5ED-4F9D-BA0A-061102AA19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EC816E09-36AB-4EBD-9C5F-800351928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86C1B-E1DB-4C6F-93B3-EBA4F9A534B4}" type="datetimeFigureOut">
              <a:rPr lang="pl-PL" smtClean="0"/>
              <a:t>09.03.2020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67749973-EDF0-46D3-8242-75A6ABE08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DEA0CCE2-0566-44AE-A9CC-3083D1C7C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456AB-3A5A-4393-B493-44E16EA3AF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3565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05DB61-BB7E-48B9-B0B2-F7576C0C4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485F46CD-A618-4694-BEBC-275EB8BDA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86C1B-E1DB-4C6F-93B3-EBA4F9A534B4}" type="datetimeFigureOut">
              <a:rPr lang="pl-PL" smtClean="0"/>
              <a:t>09.03.2020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5947F996-997E-4DB4-873E-F63D0A592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2C37E9A9-1C8A-400A-8D64-374E059B5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456AB-3A5A-4393-B493-44E16EA3AF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1037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44ED729B-FF6C-470A-8E2C-9443F046D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86C1B-E1DB-4C6F-93B3-EBA4F9A534B4}" type="datetimeFigureOut">
              <a:rPr lang="pl-PL" smtClean="0"/>
              <a:t>09.03.2020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89ADE2F4-3017-450C-85E5-84BAB90A4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0591547-9D01-42B2-99D8-6C4099C02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456AB-3A5A-4393-B493-44E16EA3AF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086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05E6D6-AC79-4A84-8C05-7EC34CDD4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7FAD792-01A6-436F-B4FA-C4CD76C31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94D5DE8-FB8B-4466-976C-C34E64A5A3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93BC626-107A-4B00-A709-9DE65A94E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86C1B-E1DB-4C6F-93B3-EBA4F9A534B4}" type="datetimeFigureOut">
              <a:rPr lang="pl-PL" smtClean="0"/>
              <a:t>09.03.2020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B84F88A-25F5-4390-9B0C-502174CC4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7C98100-A9E3-4597-BA26-47B0B5DE7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456AB-3A5A-4393-B493-44E16EA3AF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3017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6B18DD-CEB2-4F8E-B39A-564D33F8A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E4AFEB2E-028C-42F5-AF5A-A518473866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E7BFE47-2F1D-48F3-A5AB-C6795A04FB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0DA7274-384F-41C4-B61E-DF608089C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86C1B-E1DB-4C6F-93B3-EBA4F9A534B4}" type="datetimeFigureOut">
              <a:rPr lang="pl-PL" smtClean="0"/>
              <a:t>09.03.2020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4D99590-4503-47B5-A9BC-C82A20B30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D01471F-A0AE-4513-9283-86C1F783F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456AB-3A5A-4393-B493-44E16EA3AF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8811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9884CE83-6B91-4722-8EA1-4C11CDC3E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4529F5D-10C5-482B-9FC4-B3C635F2E4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E3D859F-35D0-4046-8733-3404B0B41A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86C1B-E1DB-4C6F-93B3-EBA4F9A534B4}" type="datetimeFigureOut">
              <a:rPr lang="pl-PL" smtClean="0"/>
              <a:t>09.03.2020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246B527-2372-4BFD-A414-D015E92206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2ECDA32-0ED0-4F90-BF1E-A971CCAD18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456AB-3A5A-4393-B493-44E16EA3AF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29996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ciej.pichlak@uwr.edu.p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rawo.uni.wroc.pl/user/12147/students-resource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4">
            <a:extLst>
              <a:ext uri="{FF2B5EF4-FFF2-40B4-BE49-F238E27FC236}">
                <a16:creationId xmlns:a16="http://schemas.microsoft.com/office/drawing/2014/main" id="{01C9CC24-B375-4226-BF2B-61FADBBA6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6">
            <a:extLst>
              <a:ext uri="{FF2B5EF4-FFF2-40B4-BE49-F238E27FC236}">
                <a16:creationId xmlns:a16="http://schemas.microsoft.com/office/drawing/2014/main" id="{CD70A28E-4FD8-4474-A206-E15B5EBB3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1084747"/>
            <a:ext cx="12188952" cy="3294207"/>
          </a:xfrm>
          <a:prstGeom prst="rect">
            <a:avLst/>
          </a:prstGeom>
          <a:gradFill>
            <a:gsLst>
              <a:gs pos="0">
                <a:schemeClr val="accent1"/>
              </a:gs>
              <a:gs pos="25000">
                <a:schemeClr val="accent1"/>
              </a:gs>
              <a:gs pos="94000">
                <a:schemeClr val="accent5"/>
              </a:gs>
              <a:gs pos="100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9647E21-5366-4638-AC97-D8CD4111E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r="8214" b="45501"/>
          <a:stretch>
            <a:fillRect/>
          </a:stretch>
        </p:blipFill>
        <p:spPr>
          <a:xfrm flipV="1">
            <a:off x="0" y="0"/>
            <a:ext cx="12191999" cy="4473360"/>
          </a:xfrm>
          <a:custGeom>
            <a:avLst/>
            <a:gdLst>
              <a:gd name="connsiteX0" fmla="*/ 0 w 12191999"/>
              <a:gd name="connsiteY0" fmla="*/ 4473360 h 4473360"/>
              <a:gd name="connsiteX1" fmla="*/ 12191999 w 12191999"/>
              <a:gd name="connsiteY1" fmla="*/ 4473360 h 4473360"/>
              <a:gd name="connsiteX2" fmla="*/ 12191999 w 12191999"/>
              <a:gd name="connsiteY2" fmla="*/ 0 h 4473360"/>
              <a:gd name="connsiteX3" fmla="*/ 0 w 12191999"/>
              <a:gd name="connsiteY3" fmla="*/ 0 h 4473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4473360">
                <a:moveTo>
                  <a:pt x="0" y="4473360"/>
                </a:moveTo>
                <a:lnTo>
                  <a:pt x="12191999" y="447336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B00A1110-7C0D-499D-B139-C38AC68577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3925" y="2076450"/>
            <a:ext cx="10684151" cy="1345134"/>
          </a:xfrm>
        </p:spPr>
        <p:txBody>
          <a:bodyPr anchor="ctr">
            <a:normAutofit/>
          </a:bodyPr>
          <a:lstStyle/>
          <a:p>
            <a:r>
              <a:rPr lang="pl-PL" sz="5600" dirty="0">
                <a:solidFill>
                  <a:srgbClr val="FFFFFF"/>
                </a:solidFill>
              </a:rPr>
              <a:t>Socjologia prawa 2020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4B19BB1-1960-4E51-8AF5-673A0D57FC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3925" y="4473360"/>
            <a:ext cx="10684151" cy="2275170"/>
          </a:xfrm>
        </p:spPr>
        <p:txBody>
          <a:bodyPr anchor="ctr">
            <a:normAutofit fontScale="55000" lnSpcReduction="20000"/>
          </a:bodyPr>
          <a:lstStyle/>
          <a:p>
            <a:r>
              <a:rPr lang="pl-PL" sz="5800" dirty="0"/>
              <a:t>1. Wprowadzenie; przedmiot socjologii prawa</a:t>
            </a:r>
          </a:p>
          <a:p>
            <a:endParaRPr lang="pl-PL" sz="2800" dirty="0"/>
          </a:p>
          <a:p>
            <a:endParaRPr lang="pl-PL" sz="2800" dirty="0"/>
          </a:p>
          <a:p>
            <a:pPr marL="7804150" indent="-5922963" algn="l"/>
            <a:r>
              <a:rPr lang="pl-PL" sz="2800" dirty="0"/>
              <a:t>	Dr Maciej Pichlak</a:t>
            </a:r>
          </a:p>
          <a:p>
            <a:pPr marL="7804150" indent="-5922963" algn="l"/>
            <a:r>
              <a:rPr lang="pl-PL" sz="2800" dirty="0"/>
              <a:t>	Katedra Teorii i Filozofii Prawa</a:t>
            </a:r>
          </a:p>
          <a:p>
            <a:pPr marL="7804150" indent="-5922963" algn="l"/>
            <a:r>
              <a:rPr lang="pl-PL" sz="2800" dirty="0"/>
              <a:t>	Uniwersytet Wrocławski</a:t>
            </a:r>
          </a:p>
          <a:p>
            <a:pPr marL="7804150" indent="-5922963" algn="l"/>
            <a:r>
              <a:rPr lang="pl-PL" sz="2800" dirty="0"/>
              <a:t>	</a:t>
            </a:r>
            <a:r>
              <a:rPr lang="pl-PL" sz="2800" dirty="0">
                <a:hlinkClick r:id="rId3"/>
              </a:rPr>
              <a:t>maciej.pichlak@uwr.edu.pl</a:t>
            </a:r>
            <a:r>
              <a:rPr lang="pl-PL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08457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8BB4F18-0973-4DA4-B932-EE0D61268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Kwestie organizacyjne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1B82AF3-9806-46F7-8D5F-5F34A5C025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Strona osobista: </a:t>
            </a:r>
            <a:r>
              <a:rPr lang="pl-PL" dirty="0">
                <a:hlinkClick r:id="rId2"/>
              </a:rPr>
              <a:t>https://prawo.uni.wroc.pl/user/12147/</a:t>
            </a:r>
            <a:endParaRPr lang="pl-PL" dirty="0"/>
          </a:p>
          <a:p>
            <a:endParaRPr lang="pl-PL" dirty="0"/>
          </a:p>
          <a:p>
            <a:r>
              <a:rPr lang="pl-PL" dirty="0"/>
              <a:t>Prezentacje z wykładów: </a:t>
            </a:r>
            <a:r>
              <a:rPr lang="pl-PL" dirty="0">
                <a:hlinkClick r:id="rId2"/>
              </a:rPr>
              <a:t>https://prawo.uni.wroc.pl/user/12147/students-resources</a:t>
            </a:r>
            <a:r>
              <a:rPr lang="pl-PL" dirty="0"/>
              <a:t> 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Ćwiczenia: praca z pomocą wybranych tekstów </a:t>
            </a:r>
            <a:br>
              <a:rPr lang="pl-PL" dirty="0"/>
            </a:br>
            <a:endParaRPr lang="pl-PL" dirty="0"/>
          </a:p>
          <a:p>
            <a:r>
              <a:rPr lang="pl-PL" dirty="0"/>
              <a:t>Egzamin: opisowy, trzy pytania (z wykładu + z tekstów)</a:t>
            </a:r>
          </a:p>
        </p:txBody>
      </p:sp>
    </p:spTree>
    <p:extLst>
      <p:ext uri="{BB962C8B-B14F-4D97-AF65-F5344CB8AC3E}">
        <p14:creationId xmlns:p14="http://schemas.microsoft.com/office/powerpoint/2010/main" val="624639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D3A872-924F-48A2-A069-664A99478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Cel i przedmiot socjologii prawa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3CC203-B1D9-4F90-86B6-FCBD0F739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Badanie społecznego wymiaru funkcjonowania prawa.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Formalny vs. realny wymiar prawa; płaszczyzny badawcze nauk prawnych: logiczno-językowa, społeczna, psychologiczna, aksjologiczna</a:t>
            </a:r>
          </a:p>
          <a:p>
            <a:r>
              <a:rPr lang="pl-PL" dirty="0"/>
              <a:t>Badanie za pomocą zobiektywizowanych i weryfikowalnych metod badawczych: wgląd głębszy i lepiej ugruntowany niż w oparciu o „zdroworozsądkowe” intuicje oraz wiedzę potoczną (potoczna teoria społeczna).</a:t>
            </a:r>
          </a:p>
        </p:txBody>
      </p:sp>
    </p:spTree>
    <p:extLst>
      <p:ext uri="{BB962C8B-B14F-4D97-AF65-F5344CB8AC3E}">
        <p14:creationId xmlns:p14="http://schemas.microsoft.com/office/powerpoint/2010/main" val="910607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F8BD9A-90B5-44A8-8F4F-AF3130221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Cel i przedmiot socjologii prawa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560CFE-37C7-4339-AC9F-491019417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299" y="1825624"/>
            <a:ext cx="11105276" cy="477212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dirty="0"/>
              <a:t>„Socjologia prawa zajmuje się badaniem i analizowaniem czynników realnych wpływających na kształtowanie się prawa oraz ustaleniem sposobów badania jak prawo kształtuje inne dziedziny życia społecznego”.</a:t>
            </a:r>
          </a:p>
          <a:p>
            <a:pPr marL="0" indent="0" algn="r">
              <a:buNone/>
            </a:pPr>
            <a:r>
              <a:rPr lang="pl-PL" dirty="0"/>
              <a:t>Adam </a:t>
            </a:r>
            <a:r>
              <a:rPr lang="pl-PL" dirty="0" err="1"/>
              <a:t>Podgórecki</a:t>
            </a:r>
            <a:r>
              <a:rPr lang="pl-PL" dirty="0"/>
              <a:t> </a:t>
            </a:r>
          </a:p>
          <a:p>
            <a:pPr marL="0" indent="0" algn="r">
              <a:buNone/>
            </a:pPr>
            <a:endParaRPr lang="pl-PL" dirty="0"/>
          </a:p>
          <a:p>
            <a:pPr marL="0" indent="0">
              <a:buNone/>
            </a:pPr>
            <a:r>
              <a:rPr lang="pl-PL" u="sng" dirty="0"/>
              <a:t>„Hipoteza trójstopniowego działania prawa”</a:t>
            </a:r>
          </a:p>
          <a:p>
            <a:pPr marL="0" indent="0">
              <a:buNone/>
            </a:pPr>
            <a:r>
              <a:rPr lang="pl-PL" dirty="0"/>
              <a:t>Przepis prawny przyjmuje określone znaczenie i oddziałuje na </a:t>
            </a:r>
            <a:br>
              <a:rPr lang="pl-PL" dirty="0"/>
            </a:br>
            <a:r>
              <a:rPr lang="pl-PL" dirty="0"/>
              <a:t>adresatów pod wpływem trzech zmiennych „pozatekstowych”:</a:t>
            </a:r>
          </a:p>
          <a:p>
            <a:pPr>
              <a:buFontTx/>
              <a:buChar char="-"/>
            </a:pPr>
            <a:r>
              <a:rPr lang="pl-PL" dirty="0"/>
              <a:t>typ ustroju społeczno-gospodarczego;</a:t>
            </a:r>
          </a:p>
          <a:p>
            <a:pPr>
              <a:buFontTx/>
              <a:buChar char="-"/>
            </a:pPr>
            <a:r>
              <a:rPr lang="pl-PL" dirty="0"/>
              <a:t>typ podkultury;</a:t>
            </a:r>
          </a:p>
          <a:p>
            <a:pPr>
              <a:buFontTx/>
              <a:buChar char="-"/>
            </a:pPr>
            <a:r>
              <a:rPr lang="pl-PL" dirty="0"/>
              <a:t>typ osobowości interpretatora/ adresata.</a:t>
            </a:r>
          </a:p>
        </p:txBody>
      </p:sp>
      <p:pic>
        <p:nvPicPr>
          <p:cNvPr id="2050" name="Picture 2" descr="Podobny obraz">
            <a:extLst>
              <a:ext uri="{FF2B5EF4-FFF2-40B4-BE49-F238E27FC236}">
                <a16:creationId xmlns:a16="http://schemas.microsoft.com/office/drawing/2014/main" id="{DD03C24D-6B31-4A05-A1C9-BFE17F2F95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3657161"/>
            <a:ext cx="3048000" cy="322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5865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466228-C602-4E0F-B071-1E07AC91A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Obszary badawcze w socjologii prawa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E90D29F-9BDE-414B-92AE-9816F6BF87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47466"/>
          </a:xfrm>
        </p:spPr>
        <p:txBody>
          <a:bodyPr>
            <a:normAutofit/>
          </a:bodyPr>
          <a:lstStyle/>
          <a:p>
            <a:r>
              <a:rPr lang="pl-PL" dirty="0"/>
              <a:t>Prawo wobec innych systemów społecznych </a:t>
            </a:r>
            <a:br>
              <a:rPr lang="pl-PL" dirty="0"/>
            </a:br>
            <a:r>
              <a:rPr lang="pl-PL" dirty="0"/>
              <a:t>(„prawo w społeczeństwie”)</a:t>
            </a:r>
          </a:p>
          <a:p>
            <a:r>
              <a:rPr lang="pl-PL" dirty="0"/>
              <a:t>Tworzenie prawa</a:t>
            </a:r>
          </a:p>
          <a:p>
            <a:r>
              <a:rPr lang="pl-PL" dirty="0"/>
              <a:t>Stosowanie prawa</a:t>
            </a:r>
          </a:p>
          <a:p>
            <a:r>
              <a:rPr lang="pl-PL" dirty="0"/>
              <a:t>Przestrzeganie prawa</a:t>
            </a:r>
          </a:p>
          <a:p>
            <a:r>
              <a:rPr lang="pl-PL" dirty="0"/>
              <a:t>Kultura prawna i polityczna</a:t>
            </a:r>
          </a:p>
          <a:p>
            <a:r>
              <a:rPr lang="pl-PL" dirty="0"/>
              <a:t>Zawody prawnicze</a:t>
            </a:r>
          </a:p>
          <a:p>
            <a:r>
              <a:rPr lang="pl-PL" dirty="0"/>
              <a:t>Edukacja prawnicza</a:t>
            </a:r>
          </a:p>
          <a:p>
            <a:r>
              <a:rPr lang="pl-PL" dirty="0"/>
              <a:t>Prawo a zmiana społeczna</a:t>
            </a:r>
          </a:p>
        </p:txBody>
      </p:sp>
    </p:spTree>
    <p:extLst>
      <p:ext uri="{BB962C8B-B14F-4D97-AF65-F5344CB8AC3E}">
        <p14:creationId xmlns:p14="http://schemas.microsoft.com/office/powerpoint/2010/main" val="3504865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490701-D3E2-4C98-B834-7AA86D609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Podejście teoretyczne i empiryczne w socjologii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7D2F6FC-1146-4937-8F47-3C629E4F2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Czasami bywają sobie przeciwstawiane, co wiąże się z konkurencją uznanie, prestiż, środki etc.</a:t>
            </a:r>
          </a:p>
          <a:p>
            <a:r>
              <a:rPr lang="pl-PL" dirty="0"/>
              <a:t>W rzeczywistości, oba sobie wzajemnie niezbędne.</a:t>
            </a:r>
          </a:p>
          <a:p>
            <a:r>
              <a:rPr lang="pl-PL" dirty="0"/>
              <a:t>Teoria społeczna pozwala formułować problemy i hipotezy badawcze („co badać”), a socjologia empiryczna pozwala weryfikować te teoretyczne konstrukcje („jak badać”) – teoria jako nawigator, empiria jako strzelec.</a:t>
            </a:r>
          </a:p>
        </p:txBody>
      </p:sp>
    </p:spTree>
    <p:extLst>
      <p:ext uri="{BB962C8B-B14F-4D97-AF65-F5344CB8AC3E}">
        <p14:creationId xmlns:p14="http://schemas.microsoft.com/office/powerpoint/2010/main" val="520875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320</Words>
  <Application>Microsoft Office PowerPoint</Application>
  <PresentationFormat>Panoramiczny</PresentationFormat>
  <Paragraphs>42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Motyw pakietu Office</vt:lpstr>
      <vt:lpstr>Socjologia prawa 2020</vt:lpstr>
      <vt:lpstr>Kwestie organizacyjne</vt:lpstr>
      <vt:lpstr>Cel i przedmiot socjologii prawa</vt:lpstr>
      <vt:lpstr>Cel i przedmiot socjologii prawa</vt:lpstr>
      <vt:lpstr>Obszary badawcze w socjologii prawa</vt:lpstr>
      <vt:lpstr>Podejście teoretyczne i empiryczne w socjologii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Socjologia prawa 2020</dc:title>
  <dc:creator>Maciej Pichlak</dc:creator>
  <cp:lastModifiedBy>Maciej Pichlak</cp:lastModifiedBy>
  <cp:revision>2</cp:revision>
  <dcterms:created xsi:type="dcterms:W3CDTF">2020-03-02T10:05:10Z</dcterms:created>
  <dcterms:modified xsi:type="dcterms:W3CDTF">2020-03-09T14:01:41Z</dcterms:modified>
</cp:coreProperties>
</file>