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4DA46-A2CF-44C8-9EDD-A421BE803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Spory pracy oraz ich rozpatrywanie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C519535-6F21-4E06-BA3C-B45EC47419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844143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B20C33-3A27-4375-BE13-A6C2CB3C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przed komisją pojednawczą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D6DFF7-0A05-4A9F-818A-77BDF4C0F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Zasada polubowności nakłada na komisje obowiązek nakłaniania stron do osiągnięcia porozumienia, uzgodnienia sprzeczności, osiągnięcia kompromisu.</a:t>
            </a:r>
          </a:p>
          <a:p>
            <a:pPr algn="just"/>
            <a:r>
              <a:rPr lang="pl-PL" dirty="0"/>
              <a:t>Zasada szybkości przejawia się w ustanowieniu krótkich terminów procesowych do załatwienia sprawy:</a:t>
            </a:r>
          </a:p>
          <a:p>
            <a:pPr algn="just">
              <a:buFontTx/>
              <a:buChar char="-"/>
            </a:pPr>
            <a:r>
              <a:rPr lang="pl-PL" dirty="0"/>
              <a:t>komisja pojednawcza powinna dążyć, aby załatwienie sprawy w drodze ugody nastąpiło w terminie 14 dni od dnia złożenia wniosku </a:t>
            </a:r>
          </a:p>
          <a:p>
            <a:pPr algn="just">
              <a:buFontTx/>
              <a:buChar char="-"/>
            </a:pPr>
            <a:r>
              <a:rPr lang="pl-PL" dirty="0"/>
              <a:t>w sprawach dotyczących rozwiązania, wygaśnięcia lub nawiązania stosunku pracy, o których mowa w art. 264, wniosek do komisji pojednawczej wnosi się przed upływem 21 dni.</a:t>
            </a:r>
          </a:p>
          <a:p>
            <a:pPr algn="just">
              <a:buFontTx/>
              <a:buChar char="-"/>
            </a:pPr>
            <a:r>
              <a:rPr lang="pl-PL" dirty="0"/>
              <a:t>W sprawach, o których mowa w myślniku poprzednim, postępowanie pojednawcze kończy się z mocy prawa z upływem 14 dni od dnia złożenia wniosku przez pracownika, a w innych sprawach - z upływem 30 dni od dnia złożenia 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584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DC7236-D538-4C30-B1F0-5C45B02AC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postępowania pojednawczego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5BA452-51CD-45CE-B43E-72B82051D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Postępowanie pojednawcze kończy się zawarciem ugody lub nie doprowadza do jej zawarcia</a:t>
            </a:r>
          </a:p>
          <a:p>
            <a:pPr algn="just"/>
            <a:r>
              <a:rPr lang="pl-PL" dirty="0"/>
              <a:t>Ugodę zawartą przed komisją pojednawczą wpisuje się do protokołu posiedzenia zespołu. Protokół podpisują strony i członkowie zespołu.</a:t>
            </a:r>
          </a:p>
          <a:p>
            <a:pPr algn="just"/>
            <a:r>
              <a:rPr lang="pl-PL" dirty="0"/>
              <a:t>Niedopuszczalne jest zawarcie ugody, która byłaby sprzeczna z prawem lub zasadami współżycia społecznego.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9591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828CC4-25C8-4CF0-BCE8-45DA0BCA3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Wykonanie ugody w trybie </a:t>
            </a:r>
            <a:r>
              <a:rPr lang="pl-PL" dirty="0" err="1"/>
              <a:t>kpc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11828F-1495-43B6-834D-E9654E43E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razie niewykonania ugody przez pracodawcę podlega ona wykonaniu w trybie przepisów Kodeksu postępowania cywilnego, po nadaniu jej przez sąd pracy klauzuli wykonalności.</a:t>
            </a:r>
          </a:p>
          <a:p>
            <a:pPr algn="just"/>
            <a:r>
              <a:rPr lang="pl-PL" dirty="0"/>
              <a:t>Sąd pracy odmówi nadania klauzuli wykonalności, jeżeli ze złożonych akt komisji wynika, że ugoda jest sprzeczna z prawem lub zasadami współżycia społecznego. Nie wyklucza to możliwości dochodzenia ustalenia niezgodności ugody z prawem lub zasadami współżycia społecznego na zasadach ogólnych.</a:t>
            </a:r>
          </a:p>
        </p:txBody>
      </p:sp>
    </p:spTree>
    <p:extLst>
      <p:ext uri="{BB962C8B-B14F-4D97-AF65-F5344CB8AC3E}">
        <p14:creationId xmlns:p14="http://schemas.microsoft.com/office/powerpoint/2010/main" val="136576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4225E-47AA-49CA-B95B-7E113366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Żądanie uznania ugody za bezskuteczną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77B298-F56C-4168-B9F8-0D7B72610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Pracownik może wystąpić do sądu pracy w terminie </a:t>
            </a:r>
            <a:r>
              <a:rPr lang="pl-PL" b="1" u="sng" dirty="0"/>
              <a:t>30 dni od dnia zawarcia ugody</a:t>
            </a:r>
            <a:r>
              <a:rPr lang="pl-PL" dirty="0"/>
              <a:t> z żądaniem uznania jej za bezskuteczną, jeżeli uważa, że ugoda narusza jego słuszny interes. Jednakże w sprawach, o których mowa w art. 251 § 2, z żądaniem takim pracownik może wystąpić tylko przed upływem 14 dni od dnia zawarcia ugody.</a:t>
            </a:r>
          </a:p>
        </p:txBody>
      </p:sp>
    </p:spTree>
    <p:extLst>
      <p:ext uri="{BB962C8B-B14F-4D97-AF65-F5344CB8AC3E}">
        <p14:creationId xmlns:p14="http://schemas.microsoft.com/office/powerpoint/2010/main" val="651170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64C0F-C655-4A8D-AFFF-159F3FA6E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sądowe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34B4C7-F762-4A52-9E75-9DDE2DAF7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Spory o roszczenia ze stosunku pracy rozstrzygają sądy powszechne, zwane ,,sądami pracy”</a:t>
            </a:r>
          </a:p>
          <a:p>
            <a:pPr algn="just"/>
            <a:r>
              <a:rPr lang="pl-PL" dirty="0"/>
              <a:t>Odrębne miejsce w systemie sądownictwa zajmuje Sąd Najwyższy.  Izbą właściwą ze względu na sprawy z zakresu prawa pracy jest Izba Pracy i Ubezpieczeń Społecznych.</a:t>
            </a:r>
          </a:p>
        </p:txBody>
      </p:sp>
    </p:spTree>
    <p:extLst>
      <p:ext uri="{BB962C8B-B14F-4D97-AF65-F5344CB8AC3E}">
        <p14:creationId xmlns:p14="http://schemas.microsoft.com/office/powerpoint/2010/main" val="394199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129C6D-A13C-4FC6-BF78-293255B48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sądów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B3DCD5-AB1B-4BF0-9C37-C6F211C92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Właściwość oznacza zakresu uprawnień danego sądu do rozpoznawania i rozstrzygania spraw oraz dokonywania czynności w postępowaniu sądowym.</a:t>
            </a:r>
          </a:p>
          <a:p>
            <a:pPr algn="just"/>
            <a:r>
              <a:rPr lang="pl-PL" dirty="0"/>
              <a:t>Wyróżniamy następujące rodzaje właściwości:</a:t>
            </a:r>
          </a:p>
          <a:p>
            <a:pPr algn="just">
              <a:buFontTx/>
              <a:buChar char="-"/>
            </a:pPr>
            <a:r>
              <a:rPr lang="pl-PL" dirty="0"/>
              <a:t>funkcjonalną,</a:t>
            </a:r>
          </a:p>
          <a:p>
            <a:pPr algn="just">
              <a:buFontTx/>
              <a:buChar char="-"/>
            </a:pPr>
            <a:r>
              <a:rPr lang="pl-PL" dirty="0"/>
              <a:t>rzeczową,</a:t>
            </a:r>
          </a:p>
          <a:p>
            <a:pPr algn="just">
              <a:buFontTx/>
              <a:buChar char="-"/>
            </a:pPr>
            <a:r>
              <a:rPr lang="pl-PL" dirty="0"/>
              <a:t>miejscową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9755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4C5CBB-3B92-487C-A9F4-BFB89251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funkcjonalna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B6D977-FAAD-4383-BB30-6D864AE03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Właściwość funkcjonalna określa podział funkcji oraz poszczególnych czynności procesowych między sądami różnego szczebla lub sądami równorzędnymi przy rozstrzyganiu tej samej sprawy, wskazując w szczególności, </a:t>
            </a:r>
            <a:r>
              <a:rPr lang="pl-PL" b="1" u="sng" dirty="0"/>
              <a:t>który sąd jest właściwy do przeprowadzenia postepowania w sprawie w pierwszej instancji, a który w drugiej i czy jego orzeczenie jest prawomocne.</a:t>
            </a:r>
          </a:p>
          <a:p>
            <a:pPr algn="just"/>
            <a:r>
              <a:rPr lang="pl-PL" dirty="0"/>
              <a:t>Zasadą jest, że sprawy z zakresu prawa pracy należące do sądów powszechnych rozpoznają sądy rejonowe w granicach swojej właściwości rzeczowej i miejscowej z wyjątkiem spraw przekazanych do właściwości sądów okręgowych.</a:t>
            </a:r>
          </a:p>
          <a:p>
            <a:pPr algn="just"/>
            <a:r>
              <a:rPr lang="pl-PL" dirty="0"/>
              <a:t>Sądy okręgowe rozpoznają w pierwszej instancji sprawy z zakresu prawa pracy w granicach swojej właściwości rzeczowej i miejscowej , a w drugiej instancji środki odwoławcze od orzeczeń sądów rejonowych. </a:t>
            </a:r>
          </a:p>
        </p:txBody>
      </p:sp>
    </p:spTree>
    <p:extLst>
      <p:ext uri="{BB962C8B-B14F-4D97-AF65-F5344CB8AC3E}">
        <p14:creationId xmlns:p14="http://schemas.microsoft.com/office/powerpoint/2010/main" val="2660425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63C5FE-62C0-49BE-AAE7-8BDE8F6E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rzeczowa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A36C25-2655-4C87-940B-F505E3C4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Właściwością rzeczową sądu pracy objęte są ,,sprawy z zakresu prawa pracy”.</a:t>
            </a:r>
          </a:p>
        </p:txBody>
      </p:sp>
    </p:spTree>
    <p:extLst>
      <p:ext uri="{BB962C8B-B14F-4D97-AF65-F5344CB8AC3E}">
        <p14:creationId xmlns:p14="http://schemas.microsoft.com/office/powerpoint/2010/main" val="384845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FCFF57-62B2-487D-BF6C-EFDAD32B1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D7FF2E-4716-4B2B-BA32-9DD45ACCA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3992"/>
            <a:ext cx="7729728" cy="41894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dirty="0"/>
              <a:t>Art. 476 </a:t>
            </a:r>
          </a:p>
          <a:p>
            <a:pPr marL="0" indent="0" algn="just">
              <a:buNone/>
            </a:pPr>
            <a:r>
              <a:rPr lang="pl-PL" dirty="0"/>
              <a:t>§ 1. Przez sprawy z zakresu prawa pracy rozumie się sprawy:</a:t>
            </a:r>
          </a:p>
          <a:p>
            <a:pPr marL="0" indent="0" algn="just">
              <a:buNone/>
            </a:pPr>
            <a:r>
              <a:rPr lang="pl-PL" dirty="0"/>
              <a:t>1)  o roszczenia ze stosunku pracy lub z nim związane;</a:t>
            </a:r>
          </a:p>
          <a:p>
            <a:pPr marL="0" indent="0" algn="just">
              <a:buNone/>
            </a:pPr>
            <a:r>
              <a:rPr lang="pl-PL" dirty="0"/>
              <a:t>11)  o ustalenie istnienia stosunku pracy, jeżeli łączący strony stosunek prawny, wbrew zawartej między nimi umowie, ma cechy stosunku pracy;</a:t>
            </a:r>
          </a:p>
          <a:p>
            <a:pPr marL="0" indent="0" algn="just">
              <a:buNone/>
            </a:pPr>
            <a:r>
              <a:rPr lang="pl-PL" dirty="0"/>
              <a:t>2)  o roszczenia z innych stosunków prawnych, do których z mocy odrębnych przepisów stosuje się przepisy prawa pracy;</a:t>
            </a:r>
          </a:p>
          <a:p>
            <a:pPr marL="0" indent="0" algn="just">
              <a:buNone/>
            </a:pPr>
            <a:r>
              <a:rPr lang="pl-PL" dirty="0"/>
              <a:t>3)  o odszkodowania dochodzone od zakładu pracy na podstawie przepisów o świadczeniach z tytułu wypadków przy pracy i chorób zawodowych.</a:t>
            </a:r>
          </a:p>
        </p:txBody>
      </p:sp>
    </p:spTree>
    <p:extLst>
      <p:ext uri="{BB962C8B-B14F-4D97-AF65-F5344CB8AC3E}">
        <p14:creationId xmlns:p14="http://schemas.microsoft.com/office/powerpoint/2010/main" val="1092535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2A4A2-69AE-4051-AD2B-26A806661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B953AD-458A-424A-862A-19579097A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,,sprawa o roszczenie ze stosunku pracy” obejmuje wszystkie sprawy, w których materialnoprawną przesłanką roszczenia jest stosunek pracy  powstały na jakiejkolwiek podstawie.</a:t>
            </a:r>
          </a:p>
          <a:p>
            <a:pPr algn="just"/>
            <a:r>
              <a:rPr lang="pl-PL" dirty="0"/>
              <a:t>Sprawa o roszczenia związane ze stosunkiem pracy obejmuje sprawy wynikające ze stosunków powstałych i istniejących ze względu na stosunek pracy i funkcjonalnie z nim powiązanych (np. sprawy o odszkodowania pracowników za uszczerbek na zdrowiu wskutek spowodowanej warunkami pracy choroby, niebędącej chorobą zawodową, czy też  jednorazowego odszkodowania pieniężnego należnego członkom rodziny pracownika w razie jego śmierci w wyniku wypadku przy pracy lub choroby zawodowej)</a:t>
            </a:r>
          </a:p>
        </p:txBody>
      </p:sp>
    </p:spTree>
    <p:extLst>
      <p:ext uri="{BB962C8B-B14F-4D97-AF65-F5344CB8AC3E}">
        <p14:creationId xmlns:p14="http://schemas.microsoft.com/office/powerpoint/2010/main" val="283432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D1D834-1942-4CB8-8814-994A0FE8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sporu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AA9501-A98F-4727-9CB6-07A33724B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Spór powstaje wtedy, gdy jedna strona stosunku pracy występuje wobec drugiej z zarzutem naruszenia zobowiązania i żąda od niej zachowania zgodnego z treścią zobowiązania, a druga strona zaprzecza twierdzeniu strony przeciwnej w całości lub części.</a:t>
            </a:r>
          </a:p>
          <a:p>
            <a:pPr algn="just"/>
            <a:r>
              <a:rPr lang="pl-PL" dirty="0"/>
              <a:t>W płaszczyźnie procesowej </a:t>
            </a:r>
            <a:r>
              <a:rPr lang="pl-PL" b="1" u="sng" dirty="0"/>
              <a:t>spór ze stosunku pracy </a:t>
            </a:r>
            <a:r>
              <a:rPr lang="pl-PL" dirty="0"/>
              <a:t>przekształca się w </a:t>
            </a:r>
            <a:r>
              <a:rPr lang="pl-PL" b="1" u="sng" dirty="0"/>
              <a:t>spór o roszczenie ze stosunku pracy </a:t>
            </a:r>
            <a:r>
              <a:rPr lang="pl-PL" dirty="0"/>
              <a:t>w chwili zgłoszenia przez pracownika lub pracodawcę do organu ochrony prawnej, np. sądu zindywidualizowanego odpowiednią podstawą faktyczną żądania podjęcia działań mających na celu ochronę rzeczywiście lub tylko rzekomo naruszonych uprawnień i skorelowanych z nimi obowiązków wynikających ze stosunku pracy.</a:t>
            </a:r>
          </a:p>
        </p:txBody>
      </p:sp>
    </p:spTree>
    <p:extLst>
      <p:ext uri="{BB962C8B-B14F-4D97-AF65-F5344CB8AC3E}">
        <p14:creationId xmlns:p14="http://schemas.microsoft.com/office/powerpoint/2010/main" val="37730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819FCE-24DF-4952-8A81-22B6CCA0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2A1E8C-55BB-409B-91A5-C976EFDB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Żądanie ustalenia istnienia stosunku pracy jest formułowane, jeżeli w łączącym strony formalnie innym stosunku występują cechy charakterystyczne dla stosunku pracy takie jak np. osobiste wykonywanie pracy czy też podporządkowanie organizacyjne i służbowe.</a:t>
            </a:r>
          </a:p>
          <a:p>
            <a:pPr algn="just"/>
            <a:r>
              <a:rPr lang="pl-PL" dirty="0"/>
              <a:t>Sytuacja opisana w punkcie drugim dotyczy osób pozostających w stosunkach, do których przepisy szczególne nakazują stosować prawo pracy np. w zakresie niektórych roszczeń osób wykonujących pracę nakładczą czy funkcjonariuszy służb mundurowych.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4496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B2F208-5F94-4F9B-A18E-82569933D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54C69A-7A29-482C-8071-5F39E9E42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Sytuacja opisana w punkcie trzecim dotyczy roszczeń odszkodowawczych dochodzonych od pracodawcy z tytułu wypadków przy pracy i chorób zawodowych (pracodawca jest obowiązany do wypłaty pracownikowi odszkodowania z tytułu uszkodzenia w związku z wypadkiem przy pracy przedmiotów osobistego użytku oraz przedmiotów niezbędnych do wykonywania pracy).</a:t>
            </a:r>
          </a:p>
        </p:txBody>
      </p:sp>
    </p:spTree>
    <p:extLst>
      <p:ext uri="{BB962C8B-B14F-4D97-AF65-F5344CB8AC3E}">
        <p14:creationId xmlns:p14="http://schemas.microsoft.com/office/powerpoint/2010/main" val="1491176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515548-428B-4B70-B951-9C90E3514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Sprawy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E58190-37A0-4454-B4C3-1A5AB2A1C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zależności od zawartej w żądaniu powództwa treści wniosku można wyróżnić powództwa:</a:t>
            </a:r>
          </a:p>
          <a:p>
            <a:pPr>
              <a:buFontTx/>
              <a:buChar char="-"/>
            </a:pPr>
            <a:r>
              <a:rPr lang="pl-PL" dirty="0"/>
              <a:t>o świadczenie,</a:t>
            </a:r>
          </a:p>
          <a:p>
            <a:pPr>
              <a:buFontTx/>
              <a:buChar char="-"/>
            </a:pPr>
            <a:r>
              <a:rPr lang="pl-PL" dirty="0"/>
              <a:t>o ustalenie prawa lub stosunku prawnego,</a:t>
            </a:r>
          </a:p>
          <a:p>
            <a:pPr>
              <a:buFontTx/>
              <a:buChar char="-"/>
            </a:pPr>
            <a:r>
              <a:rPr lang="pl-PL" dirty="0"/>
              <a:t>o ukształtowanie prawa lub stosunku prawnego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640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AB0167-E633-4884-98BB-B5A08A72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rzeczowa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B6BC7E-0BCA-4EC2-A797-2E5A39709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Właściwość rzeczowa została wyodrębniona przede wszystkim ze względu na wartość przedmiotu sporu. Do właściwości sądu rejonowego należą więc wszystkie sprawy z zakresu prawa pracy, z wyjątkiem tych, dla których ze względu na wartość przedmiotu sporu zastrzeżono właściwość sądu okręgowego.</a:t>
            </a:r>
          </a:p>
          <a:p>
            <a:pPr algn="just"/>
            <a:r>
              <a:rPr lang="pl-PL" dirty="0"/>
              <a:t> Do właściwości sądów rejonowych, bez względu na wartość przedmiotu sporu, należą sprawy z zakresu prawa pracy o ustalenie istnienia stosunku pracy, o uznanie bezskuteczności wypowiedzenia stosunku pracy, o przywrócenie do pracy i przywrócenie poprzednich warunków pracy lub płacy oraz łącznie z nimi dochodzone roszczenia i o odszkodowanie w przypadku nieuzasadnionego lub naruszającego przepisy wypowiedzenia oraz rozwiązania stosunku pracy, a także sprawy dotyczące kar porządkowych i świadectwa pracy oraz roszczenia z tym związane.</a:t>
            </a:r>
          </a:p>
        </p:txBody>
      </p:sp>
    </p:spTree>
    <p:extLst>
      <p:ext uri="{BB962C8B-B14F-4D97-AF65-F5344CB8AC3E}">
        <p14:creationId xmlns:p14="http://schemas.microsoft.com/office/powerpoint/2010/main" val="1461458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E0AF8F-DC98-4106-8E15-F602126F4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Właściwość miejscowa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B074CF-34C4-4029-BC7C-E17E7B05A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Powództwo w sprawach z zakresu prawa pracy może być wytoczone bądź przed sąd właściwości ogólnej pozwanego, bądź przed sąd, w którego okręgu praca jest, była lub miała być wykonywana, bądź też przed sąd, w którego okręgu znajduje się zakład pracy.</a:t>
            </a:r>
          </a:p>
        </p:txBody>
      </p:sp>
    </p:spTree>
    <p:extLst>
      <p:ext uri="{BB962C8B-B14F-4D97-AF65-F5344CB8AC3E}">
        <p14:creationId xmlns:p14="http://schemas.microsoft.com/office/powerpoint/2010/main" val="703528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A68F11-6409-4868-B2D3-C331473C2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sądowa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279829-9A0E-40B0-AD8B-8A2125C35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sprawach z zakresu prawa pracy przysługuje ona:</a:t>
            </a:r>
          </a:p>
          <a:p>
            <a:pPr>
              <a:buFontTx/>
              <a:buChar char="-"/>
            </a:pPr>
            <a:r>
              <a:rPr lang="pl-PL" dirty="0"/>
              <a:t>pracownikom,</a:t>
            </a:r>
          </a:p>
          <a:p>
            <a:pPr>
              <a:buFontTx/>
              <a:buChar char="-"/>
            </a:pPr>
            <a:r>
              <a:rPr lang="pl-PL" dirty="0"/>
              <a:t>członkom rolniczej spółdzielni produkcyjnej,</a:t>
            </a:r>
          </a:p>
          <a:p>
            <a:pPr>
              <a:buFontTx/>
              <a:buChar char="-"/>
            </a:pPr>
            <a:r>
              <a:rPr lang="pl-PL" dirty="0"/>
              <a:t>osobom świadczącym pracę na podstawie umowy o pracę nakładczą,</a:t>
            </a:r>
          </a:p>
          <a:p>
            <a:pPr>
              <a:buFontTx/>
              <a:buChar char="-"/>
            </a:pPr>
            <a:r>
              <a:rPr lang="pl-PL" dirty="0"/>
              <a:t>członkom rodzin i spadkobiercom powyższych podmiotów,</a:t>
            </a:r>
          </a:p>
          <a:p>
            <a:pPr>
              <a:buFontTx/>
              <a:buChar char="-"/>
            </a:pPr>
            <a:r>
              <a:rPr lang="pl-PL" dirty="0"/>
              <a:t>innym osobom, którym na mocy odrębnych przepisów przysługuje roszczenie z zakresu prawa pracy,</a:t>
            </a:r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0615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792D4F-27A3-4F26-B57B-18847C271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sądowa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6F1427-A526-41AB-B6E6-657DC505E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dirty="0"/>
              <a:t>osobom dochodzącym od zakładu pracy odszkodowania lub ustalenia uprawnień do świadczeń na podstawie przepisów o świadczeniach z tytułu wypadków przy pracy i chorób zawodowych,</a:t>
            </a:r>
          </a:p>
          <a:p>
            <a:pPr algn="just">
              <a:buFontTx/>
              <a:buChar char="-"/>
            </a:pPr>
            <a:r>
              <a:rPr lang="pl-PL" dirty="0"/>
              <a:t>pracodawcom, choćby nie posiadali osobowości prawnej,</a:t>
            </a:r>
          </a:p>
          <a:p>
            <a:pPr algn="just">
              <a:buFontTx/>
              <a:buChar char="-"/>
            </a:pPr>
            <a:r>
              <a:rPr lang="pl-PL" dirty="0"/>
              <a:t>organizacjom społecznym, szczególnie związkom zawodowym</a:t>
            </a:r>
          </a:p>
          <a:p>
            <a:pPr algn="just">
              <a:buFontTx/>
              <a:buChar char="-"/>
            </a:pPr>
            <a:r>
              <a:rPr lang="pl-PL" dirty="0"/>
              <a:t>inspektorom pracy (ustalenie istnienia stosunku pracy)</a:t>
            </a:r>
          </a:p>
        </p:txBody>
      </p:sp>
    </p:spTree>
    <p:extLst>
      <p:ext uri="{BB962C8B-B14F-4D97-AF65-F5344CB8AC3E}">
        <p14:creationId xmlns:p14="http://schemas.microsoft.com/office/powerpoint/2010/main" val="3751209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7E85C6-7726-423D-A8F2-AC816B59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539194-9C37-4C2F-9F2E-4FF3A592A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u="sng" dirty="0"/>
              <a:t>Względna bezpłatność postępowania </a:t>
            </a:r>
            <a:r>
              <a:rPr lang="pl-PL" dirty="0"/>
              <a:t>– nie mają obowiązku uiszczania kosztów sądowych pracownicy wnoszący powództwo lub strony wnoszące odwołania do sądu pracy i ubezpieczeń społecznych, z zastrzeżeniem art. 35 i 36 KSCU.</a:t>
            </a:r>
          </a:p>
          <a:p>
            <a:pPr algn="just"/>
            <a:r>
              <a:rPr lang="pl-PL" dirty="0"/>
              <a:t>W sprawach z zakresu prawa pracy, z powództwa pracownika, w których wartość   przedmiotu sporu wynosi poniżej 50.000 zł powód nie wnosi żadnych opłat w postępowaniu przed sądem pierwszej instancji.</a:t>
            </a:r>
          </a:p>
          <a:p>
            <a:pPr algn="just"/>
            <a:r>
              <a:rPr lang="pl-PL" dirty="0"/>
              <a:t>Od apelacji, zażalenia, skargi kasacyjnej, skargi o stwierdzenie niezgodności z prawem prawomocnego orzeczenia w sprawach o wartości przedmiotu sporu do 50.000 zł pobiera się zarówno od pracodawcy jak i pracownika opłatę podstawową w kwocie 30 zł. W sprawach, w których wartość przedmiotu sporu przewyższa tę wartość obciąża się pracownika i pracodawcę opłatą stosunkową.</a:t>
            </a:r>
          </a:p>
        </p:txBody>
      </p:sp>
    </p:spTree>
    <p:extLst>
      <p:ext uri="{BB962C8B-B14F-4D97-AF65-F5344CB8AC3E}">
        <p14:creationId xmlns:p14="http://schemas.microsoft.com/office/powerpoint/2010/main" val="1440621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57649-F04A-4833-9628-FC4F0EC0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3FE208-37DB-4CBE-B48F-4682516FE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Szczególnej reprezentacji procesowej </a:t>
            </a:r>
            <a:r>
              <a:rPr lang="pl-PL" dirty="0"/>
              <a:t>– pełnomocnikiem pracownika oprócz osób wskazanych w art. 87 k.p.c. może być także przedstawiciel związku zawodowego lub inspektor pracy albo pracownik zakładu pracy, w którym Mocodawca był zatrudniony.</a:t>
            </a:r>
          </a:p>
          <a:p>
            <a:pPr algn="just"/>
            <a:r>
              <a:rPr lang="pl-PL" b="1" u="sng" dirty="0"/>
              <a:t>Szybkości postępowania </a:t>
            </a:r>
            <a:r>
              <a:rPr lang="pl-PL" dirty="0"/>
              <a:t>przejawiającej się w:</a:t>
            </a:r>
          </a:p>
          <a:p>
            <a:pPr algn="just">
              <a:buFontTx/>
              <a:buChar char="-"/>
            </a:pPr>
            <a:r>
              <a:rPr lang="pl-PL" dirty="0"/>
              <a:t>obowiązku wstępnego zbadania sprawy niezwłocznie po jej wpłynięciu,</a:t>
            </a:r>
          </a:p>
          <a:p>
            <a:pPr algn="just">
              <a:buFontTx/>
              <a:buChar char="-"/>
            </a:pPr>
            <a:r>
              <a:rPr lang="pl-PL" dirty="0"/>
              <a:t>wyznaczeniu terminu rozprawy w taki sposób, by od daty zakończenia czynności wyjaśniających do rozprawy nie upłynęło więcej niż dwa tygodnie</a:t>
            </a:r>
          </a:p>
          <a:p>
            <a:pPr algn="just">
              <a:buFontTx/>
              <a:buChar char="-"/>
            </a:pPr>
            <a:r>
              <a:rPr lang="pl-PL" dirty="0"/>
              <a:t>ułatwienia w zakresie wyzwania na rozprawę uczestników postępowania</a:t>
            </a:r>
          </a:p>
        </p:txBody>
      </p:sp>
    </p:spTree>
    <p:extLst>
      <p:ext uri="{BB962C8B-B14F-4D97-AF65-F5344CB8AC3E}">
        <p14:creationId xmlns:p14="http://schemas.microsoft.com/office/powerpoint/2010/main" val="2080833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6BCDB3-179A-4210-AF5F-1CEF5CE1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38D8A8-CE0C-49B5-B0B5-ADC221F35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b="1" u="sng" dirty="0"/>
              <a:t>Zasada szczególnej ochrony interesów pracownika </a:t>
            </a:r>
            <a:r>
              <a:rPr lang="pl-PL" dirty="0"/>
              <a:t>przejawiająca się w następujących rozwiązaniach proceduralnych:</a:t>
            </a:r>
          </a:p>
          <a:p>
            <a:pPr algn="just">
              <a:buFontTx/>
              <a:buChar char="-"/>
            </a:pPr>
            <a:r>
              <a:rPr lang="pl-PL" dirty="0"/>
              <a:t>odrzucenie pozwu nie może nastąpić z powodu niedopuszczalności drogi sądowej, gdy do rozpoznania sprawy właściwy jest inny organ. W tym wypadku sąd przekaże mu sprawę,</a:t>
            </a:r>
          </a:p>
          <a:p>
            <a:pPr algn="just">
              <a:buFontTx/>
              <a:buChar char="-"/>
            </a:pPr>
            <a:r>
              <a:rPr lang="pl-PL" dirty="0"/>
              <a:t>pracownik działający bez adwokata może zgłosić w sądzie właściwym  ustnie do protokołu treść środków odwoławczych i innych pism procesowych,</a:t>
            </a:r>
          </a:p>
          <a:p>
            <a:pPr algn="just">
              <a:buFontTx/>
              <a:buChar char="-"/>
            </a:pPr>
            <a:r>
              <a:rPr lang="pl-PL" dirty="0"/>
              <a:t>sąd uzna zawarcie ugody, cofnięcie pozwu, sprzeciwu lub środka odwoławczego oraz zrzeczenie się lub ograniczenie roszczenia za niedopuszczalne także wówczas, gdyby czynność ta naruszała słuszny interes pracownika lub ubezpieczonego</a:t>
            </a:r>
          </a:p>
          <a:p>
            <a:pPr algn="just">
              <a:buFontTx/>
              <a:buChar char="-"/>
            </a:pPr>
            <a:r>
              <a:rPr lang="pl-PL" dirty="0"/>
              <a:t> </a:t>
            </a:r>
            <a:r>
              <a:rPr lang="pl-PL" b="1" dirty="0"/>
              <a:t> j</a:t>
            </a:r>
            <a:r>
              <a:rPr lang="pl-PL" dirty="0"/>
              <a:t>eżeli pracownik dokonał wyboru jednego z przysługujących mu alternatywnie roszczeń, a zgłoszone roszczenie okaże się nieuzasadnione, sąd może z urzędu uwzględnić inne roszczenie alternatywne.</a:t>
            </a:r>
          </a:p>
        </p:txBody>
      </p:sp>
    </p:spTree>
    <p:extLst>
      <p:ext uri="{BB962C8B-B14F-4D97-AF65-F5344CB8AC3E}">
        <p14:creationId xmlns:p14="http://schemas.microsoft.com/office/powerpoint/2010/main" val="377445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716026-C1EE-461A-9A98-979A28A5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sporu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44E2E8-5C19-4D4E-8BA4-B1DE254F1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Spór pracowniczy w ujęciu materialnym:</a:t>
            </a:r>
          </a:p>
          <a:p>
            <a:pPr algn="just">
              <a:buFontTx/>
              <a:buChar char="-"/>
            </a:pPr>
            <a:r>
              <a:rPr lang="pl-PL" dirty="0"/>
              <a:t>w  aspekcie podmiotowym dotyczy pracodawcy i pracownika</a:t>
            </a:r>
          </a:p>
          <a:p>
            <a:pPr algn="just">
              <a:buFontTx/>
              <a:buChar char="-"/>
            </a:pPr>
            <a:r>
              <a:rPr lang="pl-PL" dirty="0"/>
              <a:t>w aspekcie przedmiotowym odnosi się  do niewykonania lub nienależytego wykonania przez jedną ze stron stosunku pracy wobec drugiej, obowiązków ciążących z mocy tego stosunku lub przepisów prawa pracy</a:t>
            </a:r>
          </a:p>
        </p:txBody>
      </p:sp>
    </p:spTree>
    <p:extLst>
      <p:ext uri="{BB962C8B-B14F-4D97-AF65-F5344CB8AC3E}">
        <p14:creationId xmlns:p14="http://schemas.microsoft.com/office/powerpoint/2010/main" val="3526549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464B5A-33EF-4030-99A9-A652C2D3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FAD6D8-6DCB-4788-A168-1B7EBF185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Zasada względnego formalizmu </a:t>
            </a:r>
            <a:r>
              <a:rPr lang="pl-PL" dirty="0"/>
              <a:t>– nie stosuje się przepisów ograniczających dopuszczalność dowodu ze świadków i przesłuchania stron, w postępowaniu z zakresu prawa pracy występuje ponadto uproszczony sposób wzywania uczestników postępowania oraz dokonywania czynności procesowych z pominięciem formy pisemnej,</a:t>
            </a:r>
          </a:p>
          <a:p>
            <a:pPr algn="just"/>
            <a:r>
              <a:rPr lang="pl-PL" b="1" u="sng" dirty="0"/>
              <a:t>Zasada ugodowości </a:t>
            </a:r>
            <a:r>
              <a:rPr lang="pl-PL" dirty="0"/>
              <a:t>– w toku postępowania wyjaśniającego sąd powinien skłaniać strony do pojednania i zawarcia ugody</a:t>
            </a:r>
          </a:p>
        </p:txBody>
      </p:sp>
    </p:spTree>
    <p:extLst>
      <p:ext uri="{BB962C8B-B14F-4D97-AF65-F5344CB8AC3E}">
        <p14:creationId xmlns:p14="http://schemas.microsoft.com/office/powerpoint/2010/main" val="11976744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5624E7-2E95-40AD-9C5D-6F54CC1BE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Szczególne zasady postępowania sądowego w sprawach z zakresu prawa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D670A6-AB70-44D3-A780-2E7624280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Zasada natychmiastowej wykonalności wyroku</a:t>
            </a:r>
            <a:r>
              <a:rPr lang="pl-PL" dirty="0"/>
              <a:t>:</a:t>
            </a:r>
          </a:p>
          <a:p>
            <a:pPr algn="just">
              <a:buFontTx/>
              <a:buChar char="-"/>
            </a:pPr>
            <a:r>
              <a:rPr lang="pl-PL" dirty="0"/>
              <a:t>zasądzając należność pracownika w sprawach z zakresu prawa pracy, sąd z urzędu nada wyrokowi przy jego wydaniu rygor natychmiastowej wykonalności w części </a:t>
            </a:r>
            <a:r>
              <a:rPr lang="pl-PL" b="1" dirty="0"/>
              <a:t>nieprzekraczającej pełnego jednomiesięcznego wynagrodzenia pracownika. </a:t>
            </a:r>
          </a:p>
          <a:p>
            <a:pPr algn="just">
              <a:buFontTx/>
              <a:buChar char="-"/>
            </a:pPr>
            <a:r>
              <a:rPr lang="pl-PL" dirty="0"/>
              <a:t>Uznając wypowiedzenie umowy o pracę za bezskuteczne, sąd na wniosek pracownika może w wyroku nałożyć na zakład pracy obowiązek </a:t>
            </a:r>
            <a:r>
              <a:rPr lang="pl-PL" b="1" dirty="0"/>
              <a:t>dalszego zatrudnienia pracownika do czasu prawomocnego rozpoznania sprawy.</a:t>
            </a:r>
          </a:p>
        </p:txBody>
      </p:sp>
    </p:spTree>
    <p:extLst>
      <p:ext uri="{BB962C8B-B14F-4D97-AF65-F5344CB8AC3E}">
        <p14:creationId xmlns:p14="http://schemas.microsoft.com/office/powerpoint/2010/main" val="39438985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92155C-D8B3-4FE6-AFE2-B03FF6CD2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wewnątrzzakładowo-sądowe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5B006F-43F4-4BBF-B4B0-5C8AFDEF4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Istota tego postępowania polega na tym, ze likwidacja sporu odbywać się może na dwóch etapach: zakładowym i sądowym. Uruchomienie procedury sądowej jest dopuszczalne tylko pod warunkiem, że mimo wszczęcia i wyczerpania zakładowego tryby sporu nie udało się rozwiązać.</a:t>
            </a:r>
          </a:p>
          <a:p>
            <a:pPr algn="just"/>
            <a:r>
              <a:rPr lang="pl-PL" dirty="0"/>
              <a:t>W kodeksie pracy tryb ten dotyczy postępowania w sprawie prostowania świadectwa pracy oraz sprzeciwu pracownika od ukarania karą porządkową.</a:t>
            </a:r>
          </a:p>
          <a:p>
            <a:pPr algn="just"/>
            <a:r>
              <a:rPr lang="pl-PL" dirty="0"/>
              <a:t>W stosunkach służbowych dotyczy przykładowo postępowania w sprawie oceny okresowej wykonywania przez członka korpusu służby cywilnej obowiązków wynikających z zajmowanego stanowiska.  Gdy urzędnik nie zgadza się z oceną może w terminie 7 dni od jej doręczenia wnieść sprzeciw do dyrektora generalnego urzędu i dopiero w razie nieuwzględnienia sprzeciwu może w terminie 14 dni odwołać się do sądu pracy.</a:t>
            </a:r>
          </a:p>
        </p:txBody>
      </p:sp>
    </p:spTree>
    <p:extLst>
      <p:ext uri="{BB962C8B-B14F-4D97-AF65-F5344CB8AC3E}">
        <p14:creationId xmlns:p14="http://schemas.microsoft.com/office/powerpoint/2010/main" val="3328060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202EC-2426-4B8A-BE1C-1A8D50B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administracyjno-sądowe (przed sądem administracyjnym)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F07C6B-A12B-4F94-B3F2-CC90D4AC1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sprawach z zakresu prawa pracy sąd administracyjny jest właściwy w przypadku wyraźnego przekazania mu tej właściwości w drodze ustawowej.</a:t>
            </a:r>
          </a:p>
          <a:p>
            <a:pPr algn="just"/>
            <a:r>
              <a:rPr lang="pl-PL" dirty="0"/>
              <a:t>Tryb administracyjno-sądowy oznacza, że rozpoznanie sprawy odbywa się na dwóch etapach: administracyjnym i sądowym. Etap administracyjny przebiega według reguł ustalonych w ogólnym postępowaniu administracyjnym lub postępowaniach szczególnych. Skargę do sądu administracyjnego można wnieść po wyczerpaniu środków odwoławczych, jeżeli służyły one przed organem właściwym w sprawie.</a:t>
            </a:r>
          </a:p>
          <a:p>
            <a:pPr algn="just"/>
            <a:r>
              <a:rPr lang="pl-PL" dirty="0"/>
              <a:t>Przykład: skarga od Decyzji Głównego Inspektora Pracy w przedmiocie zawieszenia pracownika w pełnieniu obowiązków służbowych </a:t>
            </a:r>
          </a:p>
        </p:txBody>
      </p:sp>
    </p:spTree>
    <p:extLst>
      <p:ext uri="{BB962C8B-B14F-4D97-AF65-F5344CB8AC3E}">
        <p14:creationId xmlns:p14="http://schemas.microsoft.com/office/powerpoint/2010/main" val="2624198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A720A-9639-449B-832F-FDB7D8CB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Postępowanie administracyjno-sądowe (przed sądem administracyjnym)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6934D3-1BFC-47B1-B0B3-FE97E6D07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Sąd administracyjny będzie również właściwy w sprawach mianowania na stanowisko lub powołania do pełnienia funkcji, jeżeli obowiązek mianowania lub powołania wynika z przepisów prawa.</a:t>
            </a:r>
          </a:p>
        </p:txBody>
      </p:sp>
    </p:spTree>
    <p:extLst>
      <p:ext uri="{BB962C8B-B14F-4D97-AF65-F5344CB8AC3E}">
        <p14:creationId xmlns:p14="http://schemas.microsoft.com/office/powerpoint/2010/main" val="1079964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8CDA04-FF77-4007-9E83-44F03994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Postepowanie administracyjno-sądowe (przed sądem pracy)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25BDB-4A5A-46E8-9BD1-FFF776F0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Dotyczy niektórych spraw pracowników mianowanych na podstawie ustawy z dnia 21 listopada 2008 roku o służbie cywilnej.  Ustawa stanowi, że w sprawach dotyczący przeniesienia urzędnika do innego urzędu urzędnikowi przysługuje odwołanie do Prezesa Rady Ministrów w ciągu 14 dni od doręczenia decyzji. Wniesienie odwołania nie wstrzymuje wykonania decyzji.</a:t>
            </a:r>
          </a:p>
          <a:p>
            <a:pPr algn="just"/>
            <a:r>
              <a:rPr lang="pl-PL" dirty="0"/>
              <a:t>Pierwsza faza postępowania została ukształtowana jako postępowanie administracyjne (świadczy o tym zarówno służbowy tryb weryfikacji rozstrzygnięcia zapadłego w sprawie jak i użyta nomenklatura)</a:t>
            </a:r>
          </a:p>
          <a:p>
            <a:pPr algn="just"/>
            <a:r>
              <a:rPr lang="pl-PL" dirty="0"/>
              <a:t>W literaturze prawa pracy przeważa jednak pogląd, że spory związane ze stosowaniem tej instytucji należą do właściwości sądów pracy, ze względu na fakt, że ustawa nie przewiduje wprost kognicji sądu administracyjnego.</a:t>
            </a:r>
          </a:p>
        </p:txBody>
      </p:sp>
    </p:spTree>
    <p:extLst>
      <p:ext uri="{BB962C8B-B14F-4D97-AF65-F5344CB8AC3E}">
        <p14:creationId xmlns:p14="http://schemas.microsoft.com/office/powerpoint/2010/main" val="322085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183AF7-B78F-4763-96CE-959DA08A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Rozpatrywanie sporów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1C8B72-06D4-47F2-87EF-F42CDC2BE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rozpatrywania sporów obejmuje:</a:t>
            </a:r>
          </a:p>
          <a:p>
            <a:pPr algn="just">
              <a:buFontTx/>
              <a:buChar char="-"/>
            </a:pPr>
            <a:r>
              <a:rPr lang="pl-PL" b="1" u="sng" dirty="0"/>
              <a:t>Rozstrzyganie sporów </a:t>
            </a:r>
            <a:r>
              <a:rPr lang="pl-PL" dirty="0"/>
              <a:t>(np. art. 262 §1 </a:t>
            </a:r>
            <a:r>
              <a:rPr lang="pl-PL" dirty="0" err="1"/>
              <a:t>k.p</a:t>
            </a:r>
            <a:r>
              <a:rPr lang="pl-PL" dirty="0"/>
              <a:t>.), które oznacza unormowaną ustawowo formę postępowania kończącego się wydaniem orzeczenia merytorycznego zawierającego ,,stanowcze” rozstrzygnięcie stosunku spornego najczęściej w drodze wyroku sądowego. Świadczenie orzeczone wyrokiem przysługujące wierzycielowi od dłużnika podlega przymusowej egzekucji.</a:t>
            </a:r>
          </a:p>
          <a:p>
            <a:pPr algn="just">
              <a:buFontTx/>
              <a:buChar char="-"/>
            </a:pPr>
            <a:r>
              <a:rPr lang="pl-PL" b="1" u="sng" dirty="0"/>
              <a:t>Załatwianie sporów </a:t>
            </a:r>
            <a:r>
              <a:rPr lang="pl-PL" dirty="0"/>
              <a:t>(art. 244 §1 </a:t>
            </a:r>
            <a:r>
              <a:rPr lang="pl-PL" dirty="0" err="1"/>
              <a:t>k.p</a:t>
            </a:r>
            <a:r>
              <a:rPr lang="pl-PL" dirty="0"/>
              <a:t>.), oznaczające unormowaną prawnie formę postępowania pozasądowego lub przedsądowego zmierzającego do likwidacji sporów w drodze procedury polubownej lub reklamacyjnej.</a:t>
            </a:r>
          </a:p>
        </p:txBody>
      </p:sp>
    </p:spTree>
    <p:extLst>
      <p:ext uri="{BB962C8B-B14F-4D97-AF65-F5344CB8AC3E}">
        <p14:creationId xmlns:p14="http://schemas.microsoft.com/office/powerpoint/2010/main" val="295435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E8CCF0-01B0-4F68-B728-4AF5D6A1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Tryby rozpatrywania sporów pracowniczych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D3BCBB-3213-4DD1-9A34-8C622ECCB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Tryby rozpatrywania sporów pracowniczych obejmują:</a:t>
            </a:r>
          </a:p>
          <a:p>
            <a:pPr>
              <a:buFontTx/>
              <a:buChar char="-"/>
            </a:pPr>
            <a:r>
              <a:rPr lang="pl-PL" dirty="0"/>
              <a:t>Tryb pojednawczy,</a:t>
            </a:r>
          </a:p>
          <a:p>
            <a:pPr>
              <a:buFontTx/>
              <a:buChar char="-"/>
            </a:pPr>
            <a:r>
              <a:rPr lang="pl-PL" dirty="0"/>
              <a:t>Tryb sądowy,</a:t>
            </a:r>
          </a:p>
          <a:p>
            <a:pPr>
              <a:buFontTx/>
              <a:buChar char="-"/>
            </a:pPr>
            <a:r>
              <a:rPr lang="pl-PL" dirty="0"/>
              <a:t>Tryb wewnątrzzakładowo- sądowy,</a:t>
            </a:r>
          </a:p>
          <a:p>
            <a:pPr>
              <a:buFontTx/>
              <a:buChar char="-"/>
            </a:pPr>
            <a:r>
              <a:rPr lang="pl-PL" dirty="0"/>
              <a:t>Tryb administracyjno-sądowy (przed sądem administracyjnym lub sądem pracy)</a:t>
            </a:r>
          </a:p>
        </p:txBody>
      </p:sp>
    </p:spTree>
    <p:extLst>
      <p:ext uri="{BB962C8B-B14F-4D97-AF65-F5344CB8AC3E}">
        <p14:creationId xmlns:p14="http://schemas.microsoft.com/office/powerpoint/2010/main" val="378823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C247B-7DC7-4C3A-9DE8-1779CF12A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 pojednawczy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56AA-BB2A-4AA1-AAE2-56C5640EB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celu polubownego załatwiania sporów o roszczenia pracowników ze stosunku pracy mogą być powoływane komisje pojednawcze.</a:t>
            </a:r>
          </a:p>
          <a:p>
            <a:pPr algn="just"/>
            <a:r>
              <a:rPr lang="pl-PL" dirty="0"/>
              <a:t>Komisję pojednawczą powołują wspólnie pracodawca i zakładowa organizacja związkowa, a jeżeli u danego pracodawcy nie działa zakładowa organizacja związkowa - pracodawca, po uzyskaniu pozytywnej opinii pracowników.</a:t>
            </a:r>
          </a:p>
          <a:p>
            <a:pPr algn="just"/>
            <a:r>
              <a:rPr lang="pl-PL" dirty="0"/>
              <a:t>W tożsamym trybie ustala się:</a:t>
            </a:r>
          </a:p>
          <a:p>
            <a:pPr marL="0" indent="0" algn="just">
              <a:buNone/>
            </a:pPr>
            <a:r>
              <a:rPr lang="pl-PL" dirty="0"/>
              <a:t>1)  zasady i tryb powoływania komisji;</a:t>
            </a:r>
          </a:p>
          <a:p>
            <a:pPr marL="0" indent="0" algn="just">
              <a:buNone/>
            </a:pPr>
            <a:r>
              <a:rPr lang="pl-PL" dirty="0"/>
              <a:t>2)  czas trwania kadencji;</a:t>
            </a:r>
          </a:p>
          <a:p>
            <a:pPr marL="0" indent="0" algn="just">
              <a:buNone/>
            </a:pPr>
            <a:r>
              <a:rPr lang="pl-PL" dirty="0"/>
              <a:t>3)  liczbę członków komisji.</a:t>
            </a:r>
          </a:p>
        </p:txBody>
      </p:sp>
    </p:spTree>
    <p:extLst>
      <p:ext uri="{BB962C8B-B14F-4D97-AF65-F5344CB8AC3E}">
        <p14:creationId xmlns:p14="http://schemas.microsoft.com/office/powerpoint/2010/main" val="261962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2FDA2-EE7F-458E-8793-7B7E1476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 pojednawczy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128172-21DC-4E72-B04F-7CD3DE295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Członkiem komisji pojednawczej nie może być:</a:t>
            </a:r>
          </a:p>
          <a:p>
            <a:pPr marL="0" indent="0" algn="just">
              <a:buNone/>
            </a:pPr>
            <a:r>
              <a:rPr lang="pl-PL" dirty="0"/>
              <a:t>1)  osoba zarządzająca, w imieniu pracodawcy, zakładem pracy;</a:t>
            </a:r>
          </a:p>
          <a:p>
            <a:pPr marL="0" indent="0" algn="just">
              <a:buNone/>
            </a:pPr>
            <a:r>
              <a:rPr lang="pl-PL" dirty="0"/>
              <a:t>2)  główny księgowy;</a:t>
            </a:r>
          </a:p>
          <a:p>
            <a:pPr marL="0" indent="0" algn="just">
              <a:buNone/>
            </a:pPr>
            <a:r>
              <a:rPr lang="pl-PL" dirty="0"/>
              <a:t>3)  radca prawny;</a:t>
            </a:r>
          </a:p>
          <a:p>
            <a:pPr marL="342900" indent="-342900" algn="just">
              <a:buAutoNum type="arabicParenR" startAt="4"/>
            </a:pPr>
            <a:r>
              <a:rPr lang="pl-PL" dirty="0"/>
              <a:t>osoba prowadząca sprawy osobowe, zatrudnienia i płac</a:t>
            </a:r>
          </a:p>
          <a:p>
            <a:pPr algn="just"/>
            <a:r>
              <a:rPr lang="pl-PL" dirty="0"/>
              <a:t>Komisja pojednawcza wybiera ze swego grona przewodniczącego komisji oraz jego zastępców i ustala regulamin postępowania pojednawczego.</a:t>
            </a:r>
          </a:p>
        </p:txBody>
      </p:sp>
    </p:spTree>
    <p:extLst>
      <p:ext uri="{BB962C8B-B14F-4D97-AF65-F5344CB8AC3E}">
        <p14:creationId xmlns:p14="http://schemas.microsoft.com/office/powerpoint/2010/main" val="310188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B9FCD-89D0-48B7-B447-D18E8E0E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przed komisją pojednawczą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040A07-41AB-4255-A75E-C0DC796CA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Postępowanie pojednawcze charakteryzują następujące zasady:</a:t>
            </a:r>
          </a:p>
          <a:p>
            <a:pPr>
              <a:buFontTx/>
              <a:buChar char="-"/>
            </a:pPr>
            <a:r>
              <a:rPr lang="pl-PL" dirty="0"/>
              <a:t>wnioskowość,</a:t>
            </a:r>
          </a:p>
          <a:p>
            <a:pPr>
              <a:buFontTx/>
              <a:buChar char="-"/>
            </a:pPr>
            <a:r>
              <a:rPr lang="pl-PL" dirty="0"/>
              <a:t>fakultatywność,</a:t>
            </a:r>
          </a:p>
          <a:p>
            <a:pPr>
              <a:buFontTx/>
              <a:buChar char="-"/>
            </a:pPr>
            <a:r>
              <a:rPr lang="pl-PL" dirty="0"/>
              <a:t>polubowność,</a:t>
            </a:r>
          </a:p>
          <a:p>
            <a:pPr>
              <a:buFontTx/>
              <a:buChar char="-"/>
            </a:pPr>
            <a:r>
              <a:rPr lang="pl-PL" dirty="0"/>
              <a:t>szybkość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375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338DD-9DF9-4910-9CEA-89EF6D09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postępowania przed komisją pojednawczą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4F783-8B25-4F44-9109-7F4180C00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Zgodnie z zasadą wnioskowości komisja pojednawcza wszczyna postępowanie wyłącznie na wniosek pracownika. </a:t>
            </a:r>
          </a:p>
          <a:p>
            <a:pPr algn="just"/>
            <a:r>
              <a:rPr lang="pl-PL" dirty="0"/>
              <a:t>Zasada fakultatywności wyraża się w tym że przed skierowaniem sprawy na drogę sądową pracownik </a:t>
            </a:r>
            <a:r>
              <a:rPr lang="pl-PL" b="1" u="sng" dirty="0"/>
              <a:t>może żądać </a:t>
            </a:r>
            <a:r>
              <a:rPr lang="pl-PL" dirty="0"/>
              <a:t>wszczęcia postępowania przed komisją pojednawczą.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7864305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181</TotalTime>
  <Words>2331</Words>
  <Application>Microsoft Office PowerPoint</Application>
  <PresentationFormat>Panoramiczny</PresentationFormat>
  <Paragraphs>148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Arial</vt:lpstr>
      <vt:lpstr>Gill Sans MT</vt:lpstr>
      <vt:lpstr>Paczka</vt:lpstr>
      <vt:lpstr>Spory pracy oraz ich rozpatrywanie</vt:lpstr>
      <vt:lpstr>Pojęcie sporu</vt:lpstr>
      <vt:lpstr>Pojęcie sporu</vt:lpstr>
      <vt:lpstr>Rozpatrywanie sporów</vt:lpstr>
      <vt:lpstr>Tryby rozpatrywania sporów pracowniczych</vt:lpstr>
      <vt:lpstr>Tryb pojednawczy</vt:lpstr>
      <vt:lpstr>Tryb pojednawczy</vt:lpstr>
      <vt:lpstr>Zasady postępowania przed komisją pojednawczą</vt:lpstr>
      <vt:lpstr>Zasady postępowania przed komisją pojednawczą</vt:lpstr>
      <vt:lpstr>Zasady postępowania przed komisją pojednawczą</vt:lpstr>
      <vt:lpstr>Zakończenie postępowania pojednawczego</vt:lpstr>
      <vt:lpstr>Wykonanie ugody w trybie kpc</vt:lpstr>
      <vt:lpstr>Żądanie uznania ugody za bezskuteczną</vt:lpstr>
      <vt:lpstr>Postępowanie sądowe</vt:lpstr>
      <vt:lpstr>Właściwość sądów pracy</vt:lpstr>
      <vt:lpstr>Właściwość funkcjonalna</vt:lpstr>
      <vt:lpstr>Właściwość rzeczowa</vt:lpstr>
      <vt:lpstr>Sprawy z zakresu prawa pracy</vt:lpstr>
      <vt:lpstr>Sprawy z zakresu prawa pracy</vt:lpstr>
      <vt:lpstr>Sprawy z zakresu prawa pracy</vt:lpstr>
      <vt:lpstr>Sprawy z zakresu prawa pracy</vt:lpstr>
      <vt:lpstr>Sprawy z zakresu prawa pracy</vt:lpstr>
      <vt:lpstr>Właściwość rzeczowa</vt:lpstr>
      <vt:lpstr>Właściwość miejscowa</vt:lpstr>
      <vt:lpstr>Zdolność sądowa</vt:lpstr>
      <vt:lpstr>Zdolność sądowa</vt:lpstr>
      <vt:lpstr>Szczególne zasady postępowania sądowego w sprawach z zakresu prawa pracy</vt:lpstr>
      <vt:lpstr>Szczególne zasady postępowania sądowego w sprawach z zakresu prawa pracy</vt:lpstr>
      <vt:lpstr>Szczególne zasady postępowania sądowego w sprawach z zakresu prawa pracy</vt:lpstr>
      <vt:lpstr>Szczególne zasady postępowania sądowego w sprawach z zakresu prawa pracy</vt:lpstr>
      <vt:lpstr>Szczególne zasady postępowania sądowego w sprawach z zakresu prawa pracy</vt:lpstr>
      <vt:lpstr>Postępowanie wewnątrzzakładowo-sądowe</vt:lpstr>
      <vt:lpstr>Postępowanie administracyjno-sądowe (przed sądem administracyjnym)</vt:lpstr>
      <vt:lpstr>Postępowanie administracyjno-sądowe (przed sądem administracyjnym)</vt:lpstr>
      <vt:lpstr>Postepowanie administracyjno-sądowe (przed sądem pracy)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Spory pracy oraz ich rozpatrywanie</dc:title>
  <dc:creator>Sabina Pochopien</dc:creator>
  <cp:lastModifiedBy>Sabina Pochopien</cp:lastModifiedBy>
  <cp:revision>22</cp:revision>
  <dcterms:created xsi:type="dcterms:W3CDTF">2019-05-05T16:06:49Z</dcterms:created>
  <dcterms:modified xsi:type="dcterms:W3CDTF">2019-05-12T15:19:35Z</dcterms:modified>
</cp:coreProperties>
</file>