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B0FBF0-1F98-45C6-A312-D9DE3E5931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Spory zbiorowe pracy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AC4F7E-4BF4-4630-B361-23676C4CC3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mgr Sabina Pochopień</a:t>
            </a:r>
          </a:p>
        </p:txBody>
      </p:sp>
    </p:spTree>
    <p:extLst>
      <p:ext uri="{BB962C8B-B14F-4D97-AF65-F5344CB8AC3E}">
        <p14:creationId xmlns:p14="http://schemas.microsoft.com/office/powerpoint/2010/main" val="4281135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D14E20-CBD1-4920-BD32-70F4CEB67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Spór zbiorowy a spór indywidualny – prawo a interes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7A912E-0F3E-41F0-A5F4-5E67913A9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Punktem odniesienia sporu zbiorowego jest interes zbiorowości pracowniczej, polegający na dążeniu do zmiany lub zachowania ukształtowanej sytuacji prawnej pracowników. </a:t>
            </a:r>
          </a:p>
          <a:p>
            <a:pPr algn="just"/>
            <a:r>
              <a:rPr lang="pl-PL" dirty="0"/>
              <a:t>Nie jest dopuszczalne prowadzenie sporu zbiorowego w celu poparcia indywidualnych żądań pracowniczych, jeżeli ich rozstrzygnięcie jest możliwe w postępowaniu przed organem rozstrzygającym spory o roszczenia pracowników.</a:t>
            </a:r>
          </a:p>
          <a:p>
            <a:pPr algn="just"/>
            <a:r>
              <a:rPr lang="pl-PL" b="1" dirty="0"/>
              <a:t>Wyjątek: rozwiązanie przez pracodawcę stosunku pracy z prowadzącym spór działaczem związkowym, mogące być przyczyną wszczęcia i równoległego prowadzenia zarówno sporu indywidualnego jak i zbiorowego </a:t>
            </a:r>
            <a:br>
              <a:rPr lang="pl-PL" b="1" dirty="0"/>
            </a:br>
            <a:r>
              <a:rPr lang="pl-PL" b="1" dirty="0"/>
              <a:t>(art. 17 ust. 2 </a:t>
            </a:r>
            <a:r>
              <a:rPr lang="pl-PL" b="1" dirty="0" err="1"/>
              <a:t>u.r.s.z</a:t>
            </a:r>
            <a:r>
              <a:rPr lang="pl-PL" b="1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207813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CC7434-3B1A-4B7C-8D23-355DAE262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Kategorie spraw stanowiące przedmiot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737BFF-1D8C-43EB-84B2-9FFD65F26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 podstawie art. 1 </a:t>
            </a:r>
            <a:r>
              <a:rPr lang="pl-PL" dirty="0" err="1"/>
              <a:t>u.r.s.z</a:t>
            </a:r>
            <a:r>
              <a:rPr lang="pl-PL" dirty="0"/>
              <a:t>. można wyróżnić dwie kategorie spraw, stanowiące przedmiot sporu zbiorowego:</a:t>
            </a:r>
          </a:p>
          <a:p>
            <a:pPr>
              <a:buFontTx/>
              <a:buChar char="-"/>
            </a:pPr>
            <a:r>
              <a:rPr lang="pl-PL" dirty="0"/>
              <a:t>istniejące w zakładzie pracy warunki pracy, płacy i świadczeń socjalnych.</a:t>
            </a:r>
          </a:p>
          <a:p>
            <a:pPr>
              <a:buFontTx/>
              <a:buChar char="-"/>
            </a:pPr>
            <a:r>
              <a:rPr lang="pl-PL" dirty="0"/>
              <a:t>prawa i wolności związkowe</a:t>
            </a:r>
          </a:p>
        </p:txBody>
      </p:sp>
    </p:spTree>
    <p:extLst>
      <p:ext uri="{BB962C8B-B14F-4D97-AF65-F5344CB8AC3E}">
        <p14:creationId xmlns:p14="http://schemas.microsoft.com/office/powerpoint/2010/main" val="3016368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7FCE71-47C6-4C07-8F40-6302252B3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Kategorie spraw stanowiące przedmiot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BEEC38-B567-4158-8EE4-E64EC043E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Zgodnie z klauzulą pokoju społecznego (art. 4 ust. 2 </a:t>
            </a:r>
            <a:r>
              <a:rPr lang="pl-PL" dirty="0" err="1"/>
              <a:t>u.r.s.z</a:t>
            </a:r>
            <a:r>
              <a:rPr lang="pl-PL" dirty="0"/>
              <a:t>.) - jeżeli spór dotyczy treści układu zbiorowego pracy lub innego porozumienia, którego stroną jest organizacja związkowa, wszczęcie i prowadzenie sporu o zmianę układu lub porozumienia może nastąpić nie wcześniej niż z dniem ich wypowiedzenia</a:t>
            </a:r>
          </a:p>
          <a:p>
            <a:pPr algn="just"/>
            <a:r>
              <a:rPr lang="pl-PL" dirty="0"/>
              <a:t>Strony układu mogą określić tryb rozstrzygania kwestii spornych związanych z przedmiotem rokowań lub innych spornych zagadnień, które mogą wyłonić się w trakcie tych rokowań. W takim przypadku nie mają zastosowania przepisy o rozwiązywaniu sporów zbiorowych, chyba że strony postanowią o ich stosowaniu w określonym zakresie.</a:t>
            </a:r>
          </a:p>
        </p:txBody>
      </p:sp>
    </p:spTree>
    <p:extLst>
      <p:ext uri="{BB962C8B-B14F-4D97-AF65-F5344CB8AC3E}">
        <p14:creationId xmlns:p14="http://schemas.microsoft.com/office/powerpoint/2010/main" val="313398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B1199F-0D48-4240-B313-BCCC94123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Przebieg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C35C47-970B-49FA-B49A-EF208736D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Powstanie sporu zbiorowego ustawodawca wiąże dokonaniem </a:t>
            </a:r>
            <a:r>
              <a:rPr lang="pl-PL" b="1" dirty="0"/>
              <a:t>formalnej czynności inicjującej spór</a:t>
            </a:r>
            <a:r>
              <a:rPr lang="pl-PL" dirty="0"/>
              <a:t>, polegającej na skierowaniu przez podmiot reprezentujący interesy pracownicze wystąpienia do pracodawcy, w którym należy sprecyzować żądanie mieszczące się w zakresie spraw podpadających pod ustawowe określenie przedmiotu sporu.</a:t>
            </a:r>
          </a:p>
          <a:p>
            <a:pPr algn="just"/>
            <a:r>
              <a:rPr lang="pl-PL" dirty="0"/>
              <a:t>Spór zbiorowy może być inicjowany wyłącznie przez stronę pracowniczą, przez co należy rozumieć uprawniony organ organizacji związkowej lub ustanowionego przez nią reprezentanta.  </a:t>
            </a:r>
          </a:p>
        </p:txBody>
      </p:sp>
    </p:spTree>
    <p:extLst>
      <p:ext uri="{BB962C8B-B14F-4D97-AF65-F5344CB8AC3E}">
        <p14:creationId xmlns:p14="http://schemas.microsoft.com/office/powerpoint/2010/main" val="2581473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1FE40B-9507-4399-8C4D-68FD09173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Przebieg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62D616-BC47-4151-9F50-3D0A22C38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Już w dniu zgłoszenia sporu możliwe jest uprzedzenie pracodawcy, że w razie nieuwzględnienia zgłoszonych żądań zostanie ogłoszony strajk, który nie może przypadać przed upływem 14 dni od jego zgłoszenia.</a:t>
            </a:r>
          </a:p>
          <a:p>
            <a:pPr algn="just"/>
            <a:r>
              <a:rPr lang="pl-PL" dirty="0"/>
              <a:t>Spór powstaje, jeżeli w terminie 3 dni od zgłoszenia sporu pracodawca nie uwzględni wszystkich żądań wysuwanych przez stronę pracowniczą, mogących być przedmiotem sporu zbiorowego.</a:t>
            </a:r>
          </a:p>
        </p:txBody>
      </p:sp>
    </p:spTree>
    <p:extLst>
      <p:ext uri="{BB962C8B-B14F-4D97-AF65-F5344CB8AC3E}">
        <p14:creationId xmlns:p14="http://schemas.microsoft.com/office/powerpoint/2010/main" val="21041195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A207DE-2C35-40EC-9B2C-F8FC6E8E9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prowadzenia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4C17F0F-4569-4951-90F2-0026EA093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Metody prowadzenia sporu zbiorowego mogą mieć charakter:</a:t>
            </a:r>
          </a:p>
          <a:p>
            <a:pPr marL="0" indent="0" algn="just">
              <a:buNone/>
            </a:pPr>
            <a:r>
              <a:rPr lang="pl-PL" dirty="0"/>
              <a:t>- </a:t>
            </a:r>
            <a:r>
              <a:rPr lang="pl-PL" b="1" dirty="0"/>
              <a:t>niekonfrontacyjny</a:t>
            </a:r>
            <a:r>
              <a:rPr lang="pl-PL" dirty="0"/>
              <a:t> – polegające na próbie rozwiązania sporu bez używania przez stronę pracowniczą jednostronnych środków mających na celu wywarcie na drugą stronę presji o charakterze ekonomicznym, organizacyjnym lub psychologicznym</a:t>
            </a:r>
          </a:p>
          <a:p>
            <a:pPr marL="0" indent="0" algn="just">
              <a:buNone/>
            </a:pPr>
            <a:r>
              <a:rPr lang="pl-PL" dirty="0"/>
              <a:t>- </a:t>
            </a:r>
            <a:r>
              <a:rPr lang="pl-PL" b="1" dirty="0"/>
              <a:t>konfrontacyjny</a:t>
            </a:r>
            <a:r>
              <a:rPr lang="pl-PL" dirty="0"/>
              <a:t>- mają przeciwną naturę, a podstawowe znaczenia w ich ramach posiada strajk</a:t>
            </a:r>
          </a:p>
        </p:txBody>
      </p:sp>
    </p:spTree>
    <p:extLst>
      <p:ext uri="{BB962C8B-B14F-4D97-AF65-F5344CB8AC3E}">
        <p14:creationId xmlns:p14="http://schemas.microsoft.com/office/powerpoint/2010/main" val="923199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066C18-F19B-495E-AC5E-74B9F1E5E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Etapy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19063D-CCA3-452B-B939-222412116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Pierwsze etapy sporu zbiorowego – rokowania, mediacja, arbitraż mają charakter niekonfrontacyjny, pozostałe – strajk i akcja protestacyjna – konfrontacyjny. </a:t>
            </a:r>
          </a:p>
          <a:p>
            <a:pPr algn="just"/>
            <a:r>
              <a:rPr lang="pl-PL" dirty="0"/>
              <a:t>W celu zachowania legalności sporu powinny one przebiegać w określonej kolejności</a:t>
            </a:r>
          </a:p>
          <a:p>
            <a:pPr algn="just"/>
            <a:r>
              <a:rPr lang="pl-PL" dirty="0"/>
              <a:t>Wśród metod niekonfrontacyjnych rokowania i mediacja maja charakter obligatoryjny, natomiast arbitraż fakultatywny.</a:t>
            </a:r>
          </a:p>
          <a:p>
            <a:pPr algn="just"/>
            <a:r>
              <a:rPr lang="pl-PL" dirty="0"/>
              <a:t>Strajk należy traktować jako środek ostateczny, zaś akcja protestacyjna jest słabszą metodą konfrontacyjną, stanowiącą swoisty substytut strajku. </a:t>
            </a:r>
          </a:p>
        </p:txBody>
      </p:sp>
    </p:spTree>
    <p:extLst>
      <p:ext uri="{BB962C8B-B14F-4D97-AF65-F5344CB8AC3E}">
        <p14:creationId xmlns:p14="http://schemas.microsoft.com/office/powerpoint/2010/main" val="684479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8689A2-DA25-4F11-8AB7-D42D3783F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Niekonfrontacyjna faza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9537D2-144B-471A-8527-F45D236B6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Pierwszą fazą sporu zbiorowego są rokowania prowadzone bezpośrednio przez strony. Ustawa nie określa maksymalnego czasu trwania rokowań ani sposobu ich prowadzenia.</a:t>
            </a:r>
          </a:p>
          <a:p>
            <a:pPr algn="just"/>
            <a:r>
              <a:rPr lang="pl-PL" dirty="0"/>
              <a:t>Nakłada ona jednak na pracodawcę obowiązek niezwłocznego ich podjęcia wraz z powiadomieniem o powstaniu sporu właściwego okręgowego inspektora pracy.</a:t>
            </a:r>
          </a:p>
          <a:p>
            <a:pPr algn="just"/>
            <a:r>
              <a:rPr lang="pl-PL" dirty="0"/>
              <a:t>Rokowania kończą się podpisaniem porozumienia, a w jego braku – protokołu rozbieżności.</a:t>
            </a:r>
          </a:p>
        </p:txBody>
      </p:sp>
    </p:spTree>
    <p:extLst>
      <p:ext uri="{BB962C8B-B14F-4D97-AF65-F5344CB8AC3E}">
        <p14:creationId xmlns:p14="http://schemas.microsoft.com/office/powerpoint/2010/main" val="3437005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3EA119-B809-40B1-8F93-EF758A992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Niekonfrontacyjna faza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A9AC9B-9371-4494-A38A-45012892F1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Nieskuteczność rokowań daje początek fazie mediacji. </a:t>
            </a:r>
          </a:p>
          <a:p>
            <a:pPr algn="just"/>
            <a:r>
              <a:rPr lang="pl-PL" dirty="0"/>
              <a:t>Strony powinny porozumieć się w przedmiocie osoby mediatora, w terminie 5 dni od zakończenia rokowań, zaś w braku porozumienia minister właściwy do spraw pracy, wskazuje na wniosek jednej ze stron, mediatora spośród osób wpisanych na listę ustaloną przez tego ministra w uzgodnieniu z organizacjami związkowymi i organizacjami pracodawców reprezentatywnymi w rozumieniu ustawy o R.D.S. </a:t>
            </a:r>
          </a:p>
        </p:txBody>
      </p:sp>
    </p:spTree>
    <p:extLst>
      <p:ext uri="{BB962C8B-B14F-4D97-AF65-F5344CB8AC3E}">
        <p14:creationId xmlns:p14="http://schemas.microsoft.com/office/powerpoint/2010/main" val="1092959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33F878-520E-4905-B17D-5E8F164C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Niekonfrontacyjna faza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4BAF91-D6A9-4D9F-8288-4BFC6BA90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Mediatorem powinna być osoba dająca gwarancję bezstronności.</a:t>
            </a:r>
          </a:p>
          <a:p>
            <a:pPr algn="just"/>
            <a:r>
              <a:rPr lang="pl-PL" dirty="0"/>
              <a:t>Ustawa nie dookreśla zakresu uprawnień mediatora stanowiąc jedynie o upoważnieniu go do zaproponowania sporządzenia ekspertyzy  w celu ustalenia sytuacji ekonomiczno-finansowej pracodawcy oraz związanego z tym wniosku o przesunięcie terminu strajku, którego uwzględnienie zależy od strony związkowej.</a:t>
            </a:r>
          </a:p>
          <a:p>
            <a:pPr algn="just"/>
            <a:r>
              <a:rPr lang="pl-PL" dirty="0"/>
              <a:t>Mediacja kończy się podpisaniem przez strony z udziałem mediatora porozumienia lub protokołu rozbieżności.</a:t>
            </a:r>
          </a:p>
        </p:txBody>
      </p:sp>
    </p:spTree>
    <p:extLst>
      <p:ext uri="{BB962C8B-B14F-4D97-AF65-F5344CB8AC3E}">
        <p14:creationId xmlns:p14="http://schemas.microsoft.com/office/powerpoint/2010/main" val="709115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88F9A0-6E90-49BA-AD6C-76179A307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Podstawa prawna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BDD3FD-6576-41C6-960C-C8B25D86E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/>
              <a:t>Ustawa z dnia 23 maja 1991 roku o rozwiązywaniu sporów zbiorowych </a:t>
            </a:r>
            <a:br>
              <a:rPr lang="pl-PL" dirty="0"/>
            </a:br>
            <a:r>
              <a:rPr lang="pl-PL" dirty="0"/>
              <a:t>(Dz. U. z 2019 r. poz. 174 ze zm.)</a:t>
            </a:r>
          </a:p>
        </p:txBody>
      </p:sp>
    </p:spTree>
    <p:extLst>
      <p:ext uri="{BB962C8B-B14F-4D97-AF65-F5344CB8AC3E}">
        <p14:creationId xmlns:p14="http://schemas.microsoft.com/office/powerpoint/2010/main" val="610551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D186A5-00AE-4D10-B832-3E26980F5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Niekonfrontacyjna faza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493A4B-6AA0-4C87-8BE7-B374D83C7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Strony powinny prowadzić rokowania i uczestniczyć w postępowaniu mediacyjnym w dobrej wierze. </a:t>
            </a:r>
          </a:p>
          <a:p>
            <a:pPr algn="just"/>
            <a:r>
              <a:rPr lang="pl-PL" dirty="0"/>
              <a:t>Uniemożliwienie przez stronę pracodawczą rokowań lub mediacji upoważnia stronę związkową do przeprowadzenia strajku jeszcze przed zakończeniem powyższych etapów sporu.</a:t>
            </a:r>
          </a:p>
          <a:p>
            <a:pPr algn="just"/>
            <a:r>
              <a:rPr lang="pl-PL" dirty="0"/>
              <a:t>Osoba, która w związku z zajmowanym stanowiskiem lub funkcją przeszkadza we wszczęciu lub prowadzeniu w sposób zgodny z prawem sporu zbiorowego ponosi odpowiedzialność karną stosownie do art. 26 ust. 1 pkt 1 </a:t>
            </a:r>
            <a:r>
              <a:rPr lang="pl-PL" dirty="0" err="1"/>
              <a:t>u.r.s.z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1380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014BF9-E5A4-4F99-9AC2-309E2C0E0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Niekonfrontacyjna faza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84E7F5-32BB-4095-B888-13F444508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W razie niepowodzenia rokowań i mediacji strona związkowa może sięgnąć po strajk, jako formę konfrontacyjną, chyba że skorzysta z możliwości poddania sporu arbitrażowi. </a:t>
            </a:r>
          </a:p>
          <a:p>
            <a:pPr algn="just"/>
            <a:r>
              <a:rPr lang="pl-PL" dirty="0"/>
              <a:t>Postępowanie arbitrażowe odbywa się przed kolegium arbitrażu społecznego, działającego przy sądzie okręgowym, a jeżeli spór ma charakter wielozakładowy – przed Kolegium Arbitrażu przy Sądzie Najwyższym.</a:t>
            </a:r>
          </a:p>
          <a:p>
            <a:pPr algn="just"/>
            <a:r>
              <a:rPr lang="pl-PL" dirty="0"/>
              <a:t>W skład kolegium wchodzą po trzej przedstawiciele każdej ze stron oraz przewodniczący – sędzia zawodowy.</a:t>
            </a:r>
          </a:p>
          <a:p>
            <a:pPr algn="just"/>
            <a:r>
              <a:rPr lang="pl-PL" dirty="0"/>
              <a:t>Orzeczenia mają charakter wiążący. Każda ze stron może jednak postanowić o braku związania nim przed poddaniem sporu rozstrzygnięciu kolegium. W takim przypadku związek </a:t>
            </a:r>
            <a:r>
              <a:rPr lang="pl-PL" dirty="0" err="1"/>
              <a:t>zawowody</a:t>
            </a:r>
            <a:r>
              <a:rPr lang="pl-PL" dirty="0"/>
              <a:t> może przejść do konfrontacyjnej fazy strajku mimo wydania rozstrzygnięcia arbitrażowego.</a:t>
            </a:r>
          </a:p>
        </p:txBody>
      </p:sp>
    </p:spTree>
    <p:extLst>
      <p:ext uri="{BB962C8B-B14F-4D97-AF65-F5344CB8AC3E}">
        <p14:creationId xmlns:p14="http://schemas.microsoft.com/office/powerpoint/2010/main" val="146305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1BF79A-9055-4768-8CB4-15DD43E5B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Konfrontacyjna faza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41375A-D320-4D7A-9C56-8FBD7AB80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Prawo do strajku jest uznawane w przepisach prawa międzynarodowego - zgodnie z art. 8 ust 1d Międzynarodowego Paktu Praw Gospodarczych, Społecznych i Kulturalnych z 19 grudnia 1966 roku Państwa Strony zobowiązują się zapewnić prawo do strajku, pod warunkiem, że będzie ono wykonywane zgodnie z ustawodawstwem danego kraju.</a:t>
            </a:r>
          </a:p>
        </p:txBody>
      </p:sp>
    </p:spTree>
    <p:extLst>
      <p:ext uri="{BB962C8B-B14F-4D97-AF65-F5344CB8AC3E}">
        <p14:creationId xmlns:p14="http://schemas.microsoft.com/office/powerpoint/2010/main" val="3042680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6C5E24-418F-4F81-B3B0-06DF93C9D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Konfrontacyjna faza sporu zbiorowego - strajk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E1425A-57CC-4E7B-8AC0-D75BC8519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Strajk polega na zbiorowym powstrzymywaniu się pracowników od wykonywania pracy w celu rozwiązania sporu dotyczącego warunków pracy, płacy lub świadczeń socjalnych oraz praw i wolności związkowych.</a:t>
            </a:r>
          </a:p>
          <a:p>
            <a:pPr algn="just"/>
            <a:r>
              <a:rPr lang="pl-PL" dirty="0"/>
              <a:t>Strajk jest środkiem ostatecznym i nie może być ogłoszony bez uprzedniego wyczerpania możliwości rozwiązania sporu według zasad określonych w art. 7–14 ustawy </a:t>
            </a:r>
            <a:r>
              <a:rPr lang="pl-PL" dirty="0" err="1"/>
              <a:t>r.s.z</a:t>
            </a:r>
            <a:r>
              <a:rPr lang="pl-PL" dirty="0"/>
              <a:t>. Strajk może być zorganizowany </a:t>
            </a:r>
            <a:r>
              <a:rPr lang="pl-PL" b="1" dirty="0"/>
              <a:t>bez zachowania tych zasad, jeżeli bezprawne działanie pracodawcy uniemożliwiło przeprowadzenie rokowań lub mediacji, a także w wypadku, gdy pracodawca rozwiązał stosunek pracy z prowadzącym spór działaczem związkowym</a:t>
            </a:r>
          </a:p>
        </p:txBody>
      </p:sp>
    </p:spTree>
    <p:extLst>
      <p:ext uri="{BB962C8B-B14F-4D97-AF65-F5344CB8AC3E}">
        <p14:creationId xmlns:p14="http://schemas.microsoft.com/office/powerpoint/2010/main" val="4099602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5BF441-1CD9-4661-8B04-2CFEA17F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Konfrontacyjna faza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FABC66-DDE2-4464-A4BD-137DDCB03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Ze względu na zasięg akcji strajkowej wyróżniamy:</a:t>
            </a:r>
          </a:p>
          <a:p>
            <a:pPr>
              <a:buFontTx/>
              <a:buChar char="-"/>
            </a:pPr>
            <a:r>
              <a:rPr lang="pl-PL" dirty="0"/>
              <a:t>Strajk zakładowy,</a:t>
            </a:r>
          </a:p>
          <a:p>
            <a:pPr>
              <a:buFontTx/>
              <a:buChar char="-"/>
            </a:pPr>
            <a:r>
              <a:rPr lang="pl-PL" dirty="0"/>
              <a:t>Strajk wielozakładowy</a:t>
            </a:r>
          </a:p>
          <a:p>
            <a:r>
              <a:rPr lang="pl-PL" dirty="0"/>
              <a:t>Z prawnego punktu widzenia wyróżniamy:</a:t>
            </a:r>
          </a:p>
          <a:p>
            <a:pPr>
              <a:buFontTx/>
              <a:buChar char="-"/>
            </a:pPr>
            <a:r>
              <a:rPr lang="pl-PL" dirty="0"/>
              <a:t>Strajk legalny,</a:t>
            </a:r>
          </a:p>
          <a:p>
            <a:pPr>
              <a:buFontTx/>
              <a:buChar char="-"/>
            </a:pPr>
            <a:r>
              <a:rPr lang="pl-PL" dirty="0"/>
              <a:t>Strajk nielegalny</a:t>
            </a:r>
          </a:p>
        </p:txBody>
      </p:sp>
    </p:spTree>
    <p:extLst>
      <p:ext uri="{BB962C8B-B14F-4D97-AF65-F5344CB8AC3E}">
        <p14:creationId xmlns:p14="http://schemas.microsoft.com/office/powerpoint/2010/main" val="25470651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76FAE5-CB08-4C3D-8B1E-4A2C4190A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Wyłączenie prawa do strajku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AEE180-B0A3-41B1-A9E9-EA4C728A1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Niedopuszczalne jest zaprzestanie pracy w wyniku akcji strajkowych na stanowiskach pracy, urządzeniach i instalacjach, na których zaniechanie pracy zagraża życiu i zdrowiu ludzkiemu lub bezpieczeństwu państwa. </a:t>
            </a:r>
          </a:p>
          <a:p>
            <a:pPr algn="just"/>
            <a:r>
              <a:rPr lang="pl-PL" dirty="0"/>
              <a:t>Niedopuszczalne jest organizowanie strajku w Agencji Bezpieczeństwa Wewnętrznego, Agencji Wywiadu, Służbie Kontrwywiadu Wojskowego, Służbie Wywiadu Wojskowego, Centralnym Biurze Antykorupcyjnym, Służbie Ochrony Państwa, w jednostkach Policji i Sił Zbrojnych Rzeczypospolitej Polskiej, Służby Więziennej, Straży Granicznej, Straży Marszałkowskiej, Krajowej Administracji Skarbowej, w których pełnią służbę funkcjonariusze Służby Celno-Skarbowej, oraz jednostkach organizacyjnych ochrony przeciwpożarowej.</a:t>
            </a:r>
          </a:p>
        </p:txBody>
      </p:sp>
    </p:spTree>
    <p:extLst>
      <p:ext uri="{BB962C8B-B14F-4D97-AF65-F5344CB8AC3E}">
        <p14:creationId xmlns:p14="http://schemas.microsoft.com/office/powerpoint/2010/main" val="16801547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B93CC7-4D41-45AA-9E07-C63C8DA7C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Wyłączenie prawa do strajku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D2D565-7B7D-457C-9557-252B8CFF6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Prawo do strajku nie przysługuje pracownikom zatrudnionym w organach władzy państwowej, administracji rządowej i samorządowej, sądach oraz prokuraturze.</a:t>
            </a:r>
          </a:p>
        </p:txBody>
      </p:sp>
    </p:spTree>
    <p:extLst>
      <p:ext uri="{BB962C8B-B14F-4D97-AF65-F5344CB8AC3E}">
        <p14:creationId xmlns:p14="http://schemas.microsoft.com/office/powerpoint/2010/main" val="12495659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EDD601-4D08-4FFD-81C0-03CBA5EC2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Konfrontacyjna faza sporu zbiorowego – akcja protestacyjna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B8F7DF-BE0B-4E88-BB34-F434BE738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obronie praw i interesów określonych w art. 1 mogą być stosowane, po wyczerpaniu trybu postępowania określonego w rozdziale 2, inne niż strajk formy akcji protestacyjnej, niezagrażające życiu lub zdrowiu ludzkiemu, bez przerywania pracy, z zastrzeżeniem przestrzegania obowiązującego porządku prawnego. Z prawa tego mogą korzystać także pracownicy niemający prawa do strajku. </a:t>
            </a:r>
          </a:p>
          <a:p>
            <a:pPr algn="just"/>
            <a:r>
              <a:rPr lang="pl-PL" dirty="0"/>
              <a:t>Przykładami dopuszczalnej akcji protestacyjnej są: pikietowanie lub ,,oflagowanie” zakładu pracy, wysyłanie listów protestacyjnych oraz bojkot określonych osób.</a:t>
            </a:r>
          </a:p>
        </p:txBody>
      </p:sp>
    </p:spTree>
    <p:extLst>
      <p:ext uri="{BB962C8B-B14F-4D97-AF65-F5344CB8AC3E}">
        <p14:creationId xmlns:p14="http://schemas.microsoft.com/office/powerpoint/2010/main" val="10481217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FA92B0-424C-455B-9784-D30A7CF0F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legalności strajku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61DE1C-6375-4502-AB63-3CF93CDCC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Warunki legalności strajku można podzielić na dwie grupy przesłanek. Pierwsze wyznaczają dopuszczalność ogłoszenia i przystąpienia do strajku, drugie – zgodne z prawem prowadzeniem akcji strajkowej.</a:t>
            </a:r>
          </a:p>
        </p:txBody>
      </p:sp>
    </p:spTree>
    <p:extLst>
      <p:ext uri="{BB962C8B-B14F-4D97-AF65-F5344CB8AC3E}">
        <p14:creationId xmlns:p14="http://schemas.microsoft.com/office/powerpoint/2010/main" val="28608193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85DC6F-1BDA-45D9-B53C-5881B76A0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legalności strajku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4FDFB2-FCB2-4EA9-AFA0-CCFE450D7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Odnosząc się do przesłanek wyznaczających dopuszczalność ogłoszenia strajku, należy wskazać zasadę strajku jako środka ostatecznego.</a:t>
            </a:r>
          </a:p>
          <a:p>
            <a:pPr algn="just"/>
            <a:r>
              <a:rPr lang="pl-PL" dirty="0"/>
              <a:t>Decyzja o podjęciu strajku powinna być zgodna z zasadą proporcjonalności – podmiot inicjujący powinien wziąć pod uwagę kryterium współmierności żądań do strat związanych ze strajkiem.</a:t>
            </a:r>
          </a:p>
          <a:p>
            <a:pPr algn="just"/>
            <a:r>
              <a:rPr lang="pl-PL" dirty="0"/>
              <a:t>Legalność proklamowania strajku jest również warunkowana istnieniem uprawnionego do tego podmiotu oraz praw i interesów mogących stanowić przedmiot sporu zbiorowego.</a:t>
            </a:r>
          </a:p>
        </p:txBody>
      </p:sp>
    </p:spTree>
    <p:extLst>
      <p:ext uri="{BB962C8B-B14F-4D97-AF65-F5344CB8AC3E}">
        <p14:creationId xmlns:p14="http://schemas.microsoft.com/office/powerpoint/2010/main" val="369706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201FAA-6CB2-498A-873E-A32185DA6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C475D5-707B-442F-95F3-1183493F3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Sporem zbiorowym jest:</a:t>
            </a:r>
          </a:p>
          <a:p>
            <a:pPr marL="457200" indent="-457200" algn="just">
              <a:buAutoNum type="arabicParenR"/>
            </a:pPr>
            <a:r>
              <a:rPr lang="pl-PL" dirty="0"/>
              <a:t>spór pracowników z pracodawcą lub pracodawcami,</a:t>
            </a:r>
          </a:p>
          <a:p>
            <a:pPr marL="457200" indent="-457200" algn="just">
              <a:buAutoNum type="arabicParenR"/>
            </a:pPr>
            <a:r>
              <a:rPr lang="pl-PL" dirty="0"/>
              <a:t>dotyczący warunków pracy, płac lub świadczeń socjalnych oraz praw i wolności związkowych pracowników lub innych grup, którym przysługuje prawo zrzeszania się w związkach zawodowych</a:t>
            </a:r>
          </a:p>
        </p:txBody>
      </p:sp>
    </p:spTree>
    <p:extLst>
      <p:ext uri="{BB962C8B-B14F-4D97-AF65-F5344CB8AC3E}">
        <p14:creationId xmlns:p14="http://schemas.microsoft.com/office/powerpoint/2010/main" val="14321615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BB6D38-3793-486F-BE5D-281EB3AC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legalności strajku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B1304C-443B-44C0-997F-5C93BF4965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Ogłoszenie strajku wymaga zgody większości zatrudnionych pracowników , przy zachowaniu kworum wynoszącego 50% ogółu pracowników, biorących udział w głosowaniu.</a:t>
            </a:r>
          </a:p>
          <a:p>
            <a:pPr algn="just"/>
            <a:r>
              <a:rPr lang="pl-PL" dirty="0"/>
              <a:t>Ogłoszenie przez organizację związkową strajku powinno nastąpić nie później niż na 5 dni przed rozpoczęciem strajku oraz nie wcześnie niż 14 dni od zgłoszenia sporu zbiorowego.</a:t>
            </a:r>
          </a:p>
          <a:p>
            <a:pPr algn="just"/>
            <a:r>
              <a:rPr lang="pl-PL" dirty="0"/>
              <a:t>Powyższe wymaganie nie mają zastosowania do strajku ostrzegawczego, który może zostać zorganizowany jednorazowo i na czas nie dłuższy niż 2 godziny – już w fazie mediacji, jeżeli przebieg postępowania mediacyjnego uzasadnia ocenę, że spór nie zostanie rozwiązany do czasu upływu określonych terminów, wynikających z art. 7 ust. 2 i art. 13 ust. 3 ustawy o </a:t>
            </a:r>
            <a:r>
              <a:rPr lang="pl-PL" dirty="0" err="1"/>
              <a:t>r.s.z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1772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5D9770-C2CB-420F-958A-58864B0CE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legalności strajku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F0A25E-ECEB-4C82-B291-F4E66B1E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W zakresie legalności prowadzenia akcji strajkowej należy wskazać, że pracodawca zachowuje kompetencje kierownicze w stosunku do strajkujących pracowników, szczególnie w zakresie niezbędnym do zapewnienia ochrony mienia zakładowego i nieprzerywanej pracy tych obiektów, urządzeń i instalacji, których unieruchomienie może stanowić zagrożenie dla życia lub zdrowia ludzkiego lub przywrócenia normalnej działalności zakładu.</a:t>
            </a:r>
          </a:p>
        </p:txBody>
      </p:sp>
    </p:spTree>
    <p:extLst>
      <p:ext uri="{BB962C8B-B14F-4D97-AF65-F5344CB8AC3E}">
        <p14:creationId xmlns:p14="http://schemas.microsoft.com/office/powerpoint/2010/main" val="872605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9039FA-9AC2-4740-8D2D-0C21E4408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legalności strajku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B89E79-B9CD-4CE3-8D20-E877AB337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Organizacja związkowa  może powołać komitet strajkowy. Ani ten komitet ani uczestniczący w strajku pracownicy nie mogą ograniczyć swobody dostępu i poruszania się pracodawcy w zakładzie pracy.</a:t>
            </a:r>
          </a:p>
          <a:p>
            <a:pPr algn="just"/>
            <a:r>
              <a:rPr lang="pl-PL" dirty="0"/>
              <a:t>Organizatorzy strajku są zobowiązani współdziałać z pracodawcą lub inną osobą zarządzającą zakładem pracy w zakresie niezbędnym do zapewnienia ochrony mienia zakładu pracy i nieprzerwanej pracy wskazanych wyżej obiektów, urządzeń i instalacji.</a:t>
            </a:r>
          </a:p>
        </p:txBody>
      </p:sp>
    </p:spTree>
    <p:extLst>
      <p:ext uri="{BB962C8B-B14F-4D97-AF65-F5344CB8AC3E}">
        <p14:creationId xmlns:p14="http://schemas.microsoft.com/office/powerpoint/2010/main" val="11784497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4C0672-0E17-49C5-ADE8-2EA6F7666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legalności strajku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C5B0F8-BF46-437C-83B5-39FB8665E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Udział pracownika w strajku zorganizowanym zgodnie z przepisami ustawy nie stanowi naruszenia obowiązków pracowniczych.</a:t>
            </a:r>
          </a:p>
          <a:p>
            <a:pPr algn="just"/>
            <a:r>
              <a:rPr lang="pl-PL" dirty="0"/>
              <a:t>W okresie strajku zorganizowanego zgodnie z przepisami ustawy pracownik zachowuje prawo do świadczeń z ubezpieczenia społecznego oraz uprawnień ze stosunku pracy, z wyjątkiem prawa do wynagrodzenia. Okres przerwy w wykonywaniu pracy wlicza się do okresu zatrudnienia w zakładzie pracy.</a:t>
            </a:r>
          </a:p>
        </p:txBody>
      </p:sp>
    </p:spTree>
    <p:extLst>
      <p:ext uri="{BB962C8B-B14F-4D97-AF65-F5344CB8AC3E}">
        <p14:creationId xmlns:p14="http://schemas.microsoft.com/office/powerpoint/2010/main" val="22225503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088330-332B-4C21-8694-97A3264CC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 legalności strajku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EC1CAC-1773-43C2-8520-1DFD145A02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Udział w strajku jest dobrowolny.</a:t>
            </a:r>
          </a:p>
          <a:p>
            <a:pPr algn="just"/>
            <a:r>
              <a:rPr lang="pl-PL" dirty="0"/>
              <a:t>Strajk może zakończyć się zawarciem porozumienia będącego źródłem prawa pracy, pod warunkiem określenia w sposób generalny i abstrakcyjny praw i obowiązków pracownika i pracodawcy.</a:t>
            </a:r>
          </a:p>
        </p:txBody>
      </p:sp>
    </p:spTree>
    <p:extLst>
      <p:ext uri="{BB962C8B-B14F-4D97-AF65-F5344CB8AC3E}">
        <p14:creationId xmlns:p14="http://schemas.microsoft.com/office/powerpoint/2010/main" val="3185065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5A236F-0896-4F58-BCBC-1CF249234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 tytułu strajku nielegalnego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F22DEA-EAFF-4941-A4C4-6DC3EEF43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Występują trzy zasadnicze reżimy ponoszenia odpowiedzialności z tytułu nielegalnego strajku:</a:t>
            </a:r>
          </a:p>
          <a:p>
            <a:pPr>
              <a:buFontTx/>
              <a:buChar char="-"/>
            </a:pPr>
            <a:r>
              <a:rPr lang="pl-PL" dirty="0"/>
              <a:t>odpowiedzialność wynikająca z przepisów prawa pracy</a:t>
            </a:r>
          </a:p>
          <a:p>
            <a:pPr>
              <a:buFontTx/>
              <a:buChar char="-"/>
            </a:pPr>
            <a:r>
              <a:rPr lang="pl-PL" dirty="0"/>
              <a:t>odpowiedzialność wynikająca z prawa cywilnego</a:t>
            </a:r>
          </a:p>
          <a:p>
            <a:pPr>
              <a:buFontTx/>
              <a:buChar char="-"/>
            </a:pPr>
            <a:r>
              <a:rPr lang="pl-PL" dirty="0"/>
              <a:t>odpowiedzialność karna</a:t>
            </a:r>
          </a:p>
        </p:txBody>
      </p:sp>
    </p:spTree>
    <p:extLst>
      <p:ext uri="{BB962C8B-B14F-4D97-AF65-F5344CB8AC3E}">
        <p14:creationId xmlns:p14="http://schemas.microsoft.com/office/powerpoint/2010/main" val="24438046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3ECF8B-039D-474A-9A6F-8CBC213E0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 tytułu strajku nielegalnego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654300-105C-419E-BC36-2FF8332C0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sferze prawa pracy istnieje możliwość zastosowania wobec pracowników uczestniczących w nielegalnym strajku przepisów o odpowiedzialności porządkowej. Udział w takim strajku stanowi bowiem naruszenie ustalonej organizacji pracy, zaś nieusprawiedliwiona absencja w pracy jest sankcjonowana karą pieniężną. </a:t>
            </a:r>
          </a:p>
          <a:p>
            <a:pPr algn="just"/>
            <a:r>
              <a:rPr lang="pl-PL" dirty="0"/>
              <a:t>Udział w nielegalnym strajku może stanowić podstawę rozwiązania stosunku pracy.</a:t>
            </a:r>
          </a:p>
        </p:txBody>
      </p:sp>
    </p:spTree>
    <p:extLst>
      <p:ext uri="{BB962C8B-B14F-4D97-AF65-F5344CB8AC3E}">
        <p14:creationId xmlns:p14="http://schemas.microsoft.com/office/powerpoint/2010/main" val="164477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91A5EA-33D6-42AA-9E79-A5F25878C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 tytułu strajku </a:t>
            </a:r>
            <a:r>
              <a:rPr lang="pl-PL" dirty="0" err="1"/>
              <a:t>nielagalnego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AA7AF57-1389-4ECE-857B-21C307320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 szkody wyrządzone strajkiem lub inną akcją protestacyjną zorganizowaną wbrew przepisom ustawy organizator ponosi odpowiedzialność na zasadach określonych w Kodeksie cywilnym. </a:t>
            </a:r>
          </a:p>
        </p:txBody>
      </p:sp>
    </p:spTree>
    <p:extLst>
      <p:ext uri="{BB962C8B-B14F-4D97-AF65-F5344CB8AC3E}">
        <p14:creationId xmlns:p14="http://schemas.microsoft.com/office/powerpoint/2010/main" val="632176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03E8A-1134-443D-B5FA-EC959A313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Odpowiedzialność z tytułu strajku nielegalnego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F394B1-4894-4401-B59E-64851C35E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26. 1. Kto w związku z zajmowanym stanowiskiem lub pełnioną funkcją: 1) przeszkadza we wszczęciu lub w prowadzeniu w sposób zgodny z prawem sporu zbiorowego, </a:t>
            </a:r>
          </a:p>
          <a:p>
            <a:pPr marL="0" indent="0" algn="just">
              <a:buNone/>
            </a:pPr>
            <a:r>
              <a:rPr lang="pl-PL" dirty="0"/>
              <a:t>2) nie dopełnia obowiązków określonych w tej ustawie</a:t>
            </a:r>
          </a:p>
          <a:p>
            <a:pPr marL="0" indent="0" algn="just">
              <a:buNone/>
            </a:pPr>
            <a:r>
              <a:rPr lang="pl-PL" dirty="0"/>
              <a:t> – podlega grzywnie albo karze ograniczenia wolności. </a:t>
            </a:r>
          </a:p>
          <a:p>
            <a:pPr marL="0" indent="0" algn="just">
              <a:buNone/>
            </a:pPr>
            <a:r>
              <a:rPr lang="pl-PL" b="1" dirty="0"/>
              <a:t>2. Tej samej karze podlega ten, kto kieruje strajkiem lub inną akcją protestacyjną zorganizowaną wbrew przepisom ustawy.</a:t>
            </a:r>
          </a:p>
        </p:txBody>
      </p:sp>
    </p:spTree>
    <p:extLst>
      <p:ext uri="{BB962C8B-B14F-4D97-AF65-F5344CB8AC3E}">
        <p14:creationId xmlns:p14="http://schemas.microsoft.com/office/powerpoint/2010/main" val="41450173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67C674-3B01-498F-B8CA-4FEA9B318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Lokaut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2EBA27-BBEB-47D3-AFD0-AAE6BE42E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Lokaut stanowi konfrontacyjną metodę stosowaną przez pracodawcę przy prowadzeniu sporu zbiorowego, polegającą na zawieszeniu bieżących zobowiązań wynikających ze stosunków pracy albo na zamknięciu zakładu pracy lub jego części.</a:t>
            </a:r>
          </a:p>
        </p:txBody>
      </p:sp>
    </p:spTree>
    <p:extLst>
      <p:ext uri="{BB962C8B-B14F-4D97-AF65-F5344CB8AC3E}">
        <p14:creationId xmlns:p14="http://schemas.microsoft.com/office/powerpoint/2010/main" val="1867656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CC5273-1307-42AC-96AD-F66F7D82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D8EDF5-4A14-4B29-9759-C65C69BB1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Wyróżniamy </a:t>
            </a:r>
            <a:r>
              <a:rPr lang="pl-PL" b="1" dirty="0"/>
              <a:t>materialne i formalne </a:t>
            </a:r>
            <a:r>
              <a:rPr lang="pl-PL" dirty="0"/>
              <a:t>ujęcie strony sporu zbiorowego</a:t>
            </a:r>
          </a:p>
          <a:p>
            <a:pPr algn="just"/>
            <a:r>
              <a:rPr lang="pl-PL" dirty="0"/>
              <a:t>W przypadku strony pracowniczej, podmiotem sporu w ujęciu materialnoprawnym są pracownicy, których praw lub interesów spór dotyczy. Tak określona  strona sporu stanowi zbiorowość pracowniczą obejmującą załogę zakładu pracy, część tej załogi lub załogi kilku zakładów pracy.</a:t>
            </a:r>
          </a:p>
          <a:p>
            <a:pPr algn="just"/>
            <a:r>
              <a:rPr lang="pl-PL" dirty="0"/>
              <a:t>Podmiotami sporu zbiorowego poza pracownikami mogą być te kategorie wykonawców zatrudnienia niepracowniczego, którym przysługuje wolność koalicji</a:t>
            </a:r>
          </a:p>
        </p:txBody>
      </p:sp>
    </p:spTree>
    <p:extLst>
      <p:ext uri="{BB962C8B-B14F-4D97-AF65-F5344CB8AC3E}">
        <p14:creationId xmlns:p14="http://schemas.microsoft.com/office/powerpoint/2010/main" val="15124604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E82271-FD59-49E8-9BD0-4F321C698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Lokaut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EC4E6F-F35E-456E-9501-4F9E0091B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Ze względu na kryterium przyczyny wyróżniamy:</a:t>
            </a:r>
          </a:p>
          <a:p>
            <a:pPr>
              <a:buFontTx/>
              <a:buChar char="-"/>
            </a:pPr>
            <a:r>
              <a:rPr lang="pl-PL" dirty="0"/>
              <a:t>lokaut ofensywny – uprzedzający przewidywaną przez pracodawcę akcję strajkową,</a:t>
            </a:r>
          </a:p>
          <a:p>
            <a:pPr>
              <a:buFontTx/>
              <a:buChar char="-"/>
            </a:pPr>
            <a:r>
              <a:rPr lang="pl-PL" dirty="0"/>
              <a:t>lokaut defensywny – ogłaszany w odpowiedzi na trwający strajk.</a:t>
            </a:r>
          </a:p>
        </p:txBody>
      </p:sp>
    </p:spTree>
    <p:extLst>
      <p:ext uri="{BB962C8B-B14F-4D97-AF65-F5344CB8AC3E}">
        <p14:creationId xmlns:p14="http://schemas.microsoft.com/office/powerpoint/2010/main" val="3063079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FE2071-8770-48F8-A7F9-58DCB9665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Lokaut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EBD18C-1336-409B-8487-36069EA70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Ze względu na kryterium skutków wyróżniamy lokaut:</a:t>
            </a:r>
          </a:p>
          <a:p>
            <a:pPr>
              <a:buFontTx/>
              <a:buChar char="-"/>
            </a:pPr>
            <a:r>
              <a:rPr lang="pl-PL" dirty="0"/>
              <a:t>zawieszający – skutkujący przejściowym zawieszeniem stosunków pracy</a:t>
            </a:r>
          </a:p>
          <a:p>
            <a:pPr>
              <a:buFontTx/>
              <a:buChar char="-"/>
            </a:pPr>
            <a:r>
              <a:rPr lang="pl-PL" dirty="0"/>
              <a:t>rozwiązujący – skutkujący rozwiązaniem stosunków pracy</a:t>
            </a:r>
          </a:p>
        </p:txBody>
      </p:sp>
    </p:spTree>
    <p:extLst>
      <p:ext uri="{BB962C8B-B14F-4D97-AF65-F5344CB8AC3E}">
        <p14:creationId xmlns:p14="http://schemas.microsoft.com/office/powerpoint/2010/main" val="8794420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BA71A6-5A7E-4688-91DC-A04B1F6D7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Lokaut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5EE276F-EC95-4579-836A-5335C460E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Niemczech i Francji występuje defensywna postać lokautu, w państwach </a:t>
            </a:r>
            <a:r>
              <a:rPr lang="pl-PL" i="1" dirty="0" err="1"/>
              <a:t>common</a:t>
            </a:r>
            <a:r>
              <a:rPr lang="pl-PL" i="1" dirty="0"/>
              <a:t> law </a:t>
            </a:r>
            <a:r>
              <a:rPr lang="pl-PL" dirty="0"/>
              <a:t>, z reguły dopuszcza się również jego postać ofensywną.</a:t>
            </a:r>
          </a:p>
          <a:p>
            <a:pPr algn="just"/>
            <a:r>
              <a:rPr lang="pl-PL" dirty="0"/>
              <a:t>W świetle obowiązujących przepisów polskiego prawa korzystanie z lokautu nie jest dopuszczalne.</a:t>
            </a:r>
          </a:p>
        </p:txBody>
      </p:sp>
    </p:spTree>
    <p:extLst>
      <p:ext uri="{BB962C8B-B14F-4D97-AF65-F5344CB8AC3E}">
        <p14:creationId xmlns:p14="http://schemas.microsoft.com/office/powerpoint/2010/main" val="6789106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01EC87-1014-414E-8B00-7E2B792E9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Opracowano na podstawie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36363F-7F4C-40FF-9050-6A48D783E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H. </a:t>
            </a:r>
            <a:r>
              <a:rPr lang="pl-PL" dirty="0" err="1"/>
              <a:t>Szurgacz</a:t>
            </a:r>
            <a:r>
              <a:rPr lang="pl-PL" dirty="0"/>
              <a:t> (red.), Z. Kubot, T. Kuczyński, A. Tomanek, </a:t>
            </a:r>
            <a:r>
              <a:rPr lang="pl-PL" i="1" dirty="0"/>
              <a:t>Prawo pracy. Zarys wykładu., </a:t>
            </a:r>
            <a:r>
              <a:rPr lang="pl-PL" dirty="0"/>
              <a:t>Warszawa 2016,</a:t>
            </a:r>
          </a:p>
          <a:p>
            <a:pPr algn="just"/>
            <a:r>
              <a:rPr lang="pl-PL" dirty="0"/>
              <a:t>Ustawy z dnia 23 maja 1991 roku o rozwiązywaniu sporów zbiorowych (Dz.U. z 2019 r. poz. 174 ze zm.)</a:t>
            </a:r>
          </a:p>
        </p:txBody>
      </p:sp>
    </p:spTree>
    <p:extLst>
      <p:ext uri="{BB962C8B-B14F-4D97-AF65-F5344CB8AC3E}">
        <p14:creationId xmlns:p14="http://schemas.microsoft.com/office/powerpoint/2010/main" val="881904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97075A-01DE-457F-908B-AB0C9FB52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515B80-6AB3-48F7-8FF8-A1960D48C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ujęciu formalnoprawnym stroną sporu zbiorowego pracy są natomiast związki zawodowe, które są wyłącznie legitymowane do reprezentowania w tym trybie praw i interesów pracowniczych.</a:t>
            </a:r>
          </a:p>
          <a:p>
            <a:pPr algn="just"/>
            <a:r>
              <a:rPr lang="pl-PL" dirty="0"/>
              <a:t>Nie jest dopuszczalne zainicjowanie i prowadzenie sporu zbiorowego przez pozazwiązkową reprezentację pracowniczą</a:t>
            </a:r>
          </a:p>
          <a:p>
            <a:pPr algn="just"/>
            <a:r>
              <a:rPr lang="pl-PL" dirty="0"/>
              <a:t>W imieniu pracowników zakładu pracy, w którym nie działa związek zawodowy, spór zbiorowy może prowadzić organizacja związkowa, do której pracownicy zwrócili się o reprezentowanie ich interesów zbiorowych.</a:t>
            </a:r>
          </a:p>
        </p:txBody>
      </p:sp>
    </p:spTree>
    <p:extLst>
      <p:ext uri="{BB962C8B-B14F-4D97-AF65-F5344CB8AC3E}">
        <p14:creationId xmlns:p14="http://schemas.microsoft.com/office/powerpoint/2010/main" val="424741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79AAE6-8D6F-4FA4-9CE6-B4C03EF44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71AD33-DEB4-4018-9FD0-EB24C9647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Spory zbiorowe dzielą się na:</a:t>
            </a:r>
          </a:p>
          <a:p>
            <a:pPr algn="just">
              <a:buFontTx/>
              <a:buChar char="-"/>
            </a:pPr>
            <a:r>
              <a:rPr lang="pl-PL" b="1" dirty="0"/>
              <a:t>zakładowe</a:t>
            </a:r>
            <a:r>
              <a:rPr lang="pl-PL" dirty="0"/>
              <a:t> – gdy spór dotyczy praw i interesów pracowników zatrudnionych przez jednego pracodawcę</a:t>
            </a:r>
          </a:p>
          <a:p>
            <a:pPr algn="just">
              <a:buFontTx/>
              <a:buChar char="-"/>
            </a:pPr>
            <a:r>
              <a:rPr lang="pl-PL" b="1" dirty="0"/>
              <a:t>ponadzakładowe</a:t>
            </a:r>
            <a:r>
              <a:rPr lang="pl-PL" dirty="0"/>
              <a:t> – gdy spór dotyczy praw i interesów  pracowników zatrudnionych przez większą ilość pracodawców </a:t>
            </a:r>
          </a:p>
          <a:p>
            <a:pPr algn="just">
              <a:buFontTx/>
              <a:buChar char="-"/>
            </a:pPr>
            <a:r>
              <a:rPr lang="pl-PL" dirty="0"/>
              <a:t>Stroną sporu zbiorowego może być każda organizacja związkowa zrzeszająca pracowników danego pracodawcy, nie obowiązuje kryterium reprezentatywności, ani nie wymaga się tworzenia wspólnej reprezentacji</a:t>
            </a:r>
          </a:p>
        </p:txBody>
      </p:sp>
    </p:spTree>
    <p:extLst>
      <p:ext uri="{BB962C8B-B14F-4D97-AF65-F5344CB8AC3E}">
        <p14:creationId xmlns:p14="http://schemas.microsoft.com/office/powerpoint/2010/main" val="1761649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BD5414-5111-43C4-8817-6342D04BF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 sporu zbiorowego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910986-F25D-456D-B509-E6C099830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Drugą stronę zakładowego sporu zbiorowego stanowi</a:t>
            </a:r>
            <a:r>
              <a:rPr lang="pl-PL" b="1" dirty="0"/>
              <a:t> pracodawca lub grupa pracodawców</a:t>
            </a:r>
          </a:p>
          <a:p>
            <a:r>
              <a:rPr lang="pl-PL" dirty="0"/>
              <a:t>Stronę sporu w ujęciu formalnym może stanowić ponadto organizacja pracodawców</a:t>
            </a:r>
          </a:p>
        </p:txBody>
      </p:sp>
    </p:spTree>
    <p:extLst>
      <p:ext uri="{BB962C8B-B14F-4D97-AF65-F5344CB8AC3E}">
        <p14:creationId xmlns:p14="http://schemas.microsoft.com/office/powerpoint/2010/main" val="271542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77006B-1F8C-4ABE-B4DF-D691E206B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Spór zbiorowy a spór indywidualny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1DAACA-4197-4DBD-8C8B-BAB0AD6C2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Stosunek sporny powinien dotyczyć praw lub interesów </a:t>
            </a:r>
            <a:r>
              <a:rPr lang="pl-PL" b="1" dirty="0"/>
              <a:t>generalnie określonego kręgu osób</a:t>
            </a:r>
            <a:r>
              <a:rPr lang="pl-PL" dirty="0"/>
              <a:t> (np. załogi lub części załogi). Wskazana właściwość odróżnia spór zbiorowy od sporu indywidualnego, który zachodzi między indywidualnie określonym pracownikiem i pracodawcą.</a:t>
            </a:r>
          </a:p>
        </p:txBody>
      </p:sp>
    </p:spTree>
    <p:extLst>
      <p:ext uri="{BB962C8B-B14F-4D97-AF65-F5344CB8AC3E}">
        <p14:creationId xmlns:p14="http://schemas.microsoft.com/office/powerpoint/2010/main" val="3346836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C1A220-B4A6-47AC-8389-C42A6D236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Spór zbiorowy a spór indywidualny – prawo a interes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48E460-EA3F-4C91-BFD7-C842447F2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Postępowanie przed sądem pracy i innymi organami powołanymi do rozwiązywania sporów indywidualnych służy ochronie naruszonego lub zagrożonego uprawnienia, wynikającego z treści przepisów prawa pracy i czynności stron stosunku pracy. Korelatem tak określonego przedmiotu ochrony jest pojęcie roszczenia materialno-prawnego i procesowego, które    nie występuje w dziedzinie sporów zbiorowych.</a:t>
            </a:r>
          </a:p>
        </p:txBody>
      </p:sp>
    </p:spTree>
    <p:extLst>
      <p:ext uri="{BB962C8B-B14F-4D97-AF65-F5344CB8AC3E}">
        <p14:creationId xmlns:p14="http://schemas.microsoft.com/office/powerpoint/2010/main" val="14404349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zny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299</TotalTime>
  <Words>2460</Words>
  <Application>Microsoft Office PowerPoint</Application>
  <PresentationFormat>Panoramiczny</PresentationFormat>
  <Paragraphs>146</Paragraphs>
  <Slides>43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43</vt:i4>
      </vt:variant>
    </vt:vector>
  </HeadingPairs>
  <TitlesOfParts>
    <vt:vector size="46" baseType="lpstr">
      <vt:lpstr>Arial</vt:lpstr>
      <vt:lpstr>Garamond</vt:lpstr>
      <vt:lpstr>Organiczny</vt:lpstr>
      <vt:lpstr>Spory zbiorowe pracy</vt:lpstr>
      <vt:lpstr>Podstawa prawna</vt:lpstr>
      <vt:lpstr>Pojęcie sporu zbiorowego</vt:lpstr>
      <vt:lpstr>Strony sporu zbiorowego</vt:lpstr>
      <vt:lpstr>Strony sporu zbiorowego</vt:lpstr>
      <vt:lpstr>Strony sporu zbiorowego</vt:lpstr>
      <vt:lpstr>Strony sporu zbiorowego</vt:lpstr>
      <vt:lpstr>Spór zbiorowy a spór indywidualny</vt:lpstr>
      <vt:lpstr>Spór zbiorowy a spór indywidualny – prawo a interes</vt:lpstr>
      <vt:lpstr>Spór zbiorowy a spór indywidualny – prawo a interes</vt:lpstr>
      <vt:lpstr>Kategorie spraw stanowiące przedmiot sporu zbiorowego</vt:lpstr>
      <vt:lpstr>Kategorie spraw stanowiące przedmiot sporu zbiorowego</vt:lpstr>
      <vt:lpstr>Przebieg sporu zbiorowego</vt:lpstr>
      <vt:lpstr>Przebieg sporu zbiorowego</vt:lpstr>
      <vt:lpstr>Metody prowadzenia sporu zbiorowego</vt:lpstr>
      <vt:lpstr>Etapy sporu zbiorowego</vt:lpstr>
      <vt:lpstr>Niekonfrontacyjna faza sporu zbiorowego</vt:lpstr>
      <vt:lpstr>Niekonfrontacyjna faza sporu zbiorowego</vt:lpstr>
      <vt:lpstr>Niekonfrontacyjna faza sporu zbiorowego</vt:lpstr>
      <vt:lpstr>Niekonfrontacyjna faza sporu zbiorowego</vt:lpstr>
      <vt:lpstr>Niekonfrontacyjna faza sporu zbiorowego</vt:lpstr>
      <vt:lpstr>Konfrontacyjna faza sporu zbiorowego</vt:lpstr>
      <vt:lpstr>Konfrontacyjna faza sporu zbiorowego - strajk</vt:lpstr>
      <vt:lpstr>Konfrontacyjna faza sporu zbiorowego</vt:lpstr>
      <vt:lpstr>Wyłączenie prawa do strajku</vt:lpstr>
      <vt:lpstr>Wyłączenie prawa do strajku</vt:lpstr>
      <vt:lpstr>Konfrontacyjna faza sporu zbiorowego – akcja protestacyjna</vt:lpstr>
      <vt:lpstr>Warunki legalności strajku</vt:lpstr>
      <vt:lpstr>Warunki legalności strajku</vt:lpstr>
      <vt:lpstr>Warunki legalności strajku</vt:lpstr>
      <vt:lpstr>Warunki legalności strajku</vt:lpstr>
      <vt:lpstr>Warunki legalności strajku</vt:lpstr>
      <vt:lpstr>Warunki legalności strajku</vt:lpstr>
      <vt:lpstr>Warunki legalności strajku</vt:lpstr>
      <vt:lpstr>Odpowiedzialność z tytułu strajku nielegalnego</vt:lpstr>
      <vt:lpstr>Odpowiedzialność z tytułu strajku nielegalnego</vt:lpstr>
      <vt:lpstr>Odpowiedzialność z tytułu strajku nielagalnego</vt:lpstr>
      <vt:lpstr>Odpowiedzialność z tytułu strajku nielegalnego</vt:lpstr>
      <vt:lpstr>Lokaut</vt:lpstr>
      <vt:lpstr>Lokaut</vt:lpstr>
      <vt:lpstr>Lokaut</vt:lpstr>
      <vt:lpstr>Lokaut</vt:lpstr>
      <vt:lpstr>Opracowano na podstawie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Spory zbiorowe pracy</dc:title>
  <dc:creator>Sabina Pochopien</dc:creator>
  <cp:lastModifiedBy>Sabina Pochopien</cp:lastModifiedBy>
  <cp:revision>24</cp:revision>
  <dcterms:created xsi:type="dcterms:W3CDTF">2019-06-04T10:04:31Z</dcterms:created>
  <dcterms:modified xsi:type="dcterms:W3CDTF">2019-06-09T12:14:06Z</dcterms:modified>
</cp:coreProperties>
</file>