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1" r:id="rId1"/>
  </p:sldMasterIdLst>
  <p:notesMasterIdLst>
    <p:notesMasterId r:id="rId31"/>
  </p:notesMasterIdLst>
  <p:sldIdLst>
    <p:sldId id="256" r:id="rId2"/>
    <p:sldId id="257" r:id="rId3"/>
    <p:sldId id="273" r:id="rId4"/>
    <p:sldId id="258" r:id="rId5"/>
    <p:sldId id="259" r:id="rId6"/>
    <p:sldId id="274" r:id="rId7"/>
    <p:sldId id="276" r:id="rId8"/>
    <p:sldId id="277" r:id="rId9"/>
    <p:sldId id="275" r:id="rId10"/>
    <p:sldId id="260" r:id="rId11"/>
    <p:sldId id="261" r:id="rId12"/>
    <p:sldId id="262" r:id="rId13"/>
    <p:sldId id="263" r:id="rId14"/>
    <p:sldId id="264" r:id="rId15"/>
    <p:sldId id="265" r:id="rId16"/>
    <p:sldId id="278" r:id="rId17"/>
    <p:sldId id="279" r:id="rId18"/>
    <p:sldId id="267" r:id="rId19"/>
    <p:sldId id="269" r:id="rId20"/>
    <p:sldId id="266" r:id="rId21"/>
    <p:sldId id="268" r:id="rId22"/>
    <p:sldId id="280" r:id="rId23"/>
    <p:sldId id="281" r:id="rId24"/>
    <p:sldId id="282" r:id="rId25"/>
    <p:sldId id="283" r:id="rId26"/>
    <p:sldId id="284" r:id="rId27"/>
    <p:sldId id="270" r:id="rId28"/>
    <p:sldId id="271" r:id="rId29"/>
    <p:sldId id="272"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58" autoAdjust="0"/>
    <p:restoredTop sz="94660"/>
  </p:normalViewPr>
  <p:slideViewPr>
    <p:cSldViewPr snapToGrid="0">
      <p:cViewPr varScale="1">
        <p:scale>
          <a:sx n="112" d="100"/>
          <a:sy n="112" d="100"/>
        </p:scale>
        <p:origin x="56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B8D37B-83A4-4A67-B0B8-B1C87DE220E7}" type="datetimeFigureOut">
              <a:rPr lang="pl-PL" smtClean="0"/>
              <a:t>12.04.2019</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63CF3F-0028-436B-9131-C750F3AD42E7}" type="slidenum">
              <a:rPr lang="pl-PL" smtClean="0"/>
              <a:t>‹#›</a:t>
            </a:fld>
            <a:endParaRPr lang="pl-PL"/>
          </a:p>
        </p:txBody>
      </p:sp>
    </p:spTree>
    <p:extLst>
      <p:ext uri="{BB962C8B-B14F-4D97-AF65-F5344CB8AC3E}">
        <p14:creationId xmlns:p14="http://schemas.microsoft.com/office/powerpoint/2010/main" val="22318868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0">
                      <a:schemeClr val="tx1"/>
                    </a:gs>
                    <a:gs pos="68000">
                      <a:srgbClr val="F1F1F1"/>
                    </a:gs>
                    <a:gs pos="100000">
                      <a:schemeClr val="bg1">
                        <a:lumMod val="11000"/>
                        <a:lumOff val="89000"/>
                      </a:schemeClr>
                    </a:gs>
                  </a:gsLst>
                  <a:lin ang="5400000" scaled="1"/>
                  <a:tileRect/>
                </a:gradFill>
                <a:effectLst>
                  <a:outerShdw blurRad="469900" dist="342900" dir="5400000" sy="-20000" rotWithShape="0">
                    <a:prstClr val="black">
                      <a:alpha val="66000"/>
                    </a:prstClr>
                  </a:outerShdw>
                </a:effectLst>
              </a:defRPr>
            </a:lvl1pPr>
          </a:lstStyle>
          <a:p>
            <a:pPr lvl="0" algn="r"/>
            <a:r>
              <a:rPr lang="pl-PL"/>
              <a:t>Kliknij, aby edytować styl</a:t>
            </a:r>
            <a:endParaRPr lang="en-US" dirty="0"/>
          </a:p>
        </p:txBody>
      </p:sp>
      <p:sp>
        <p:nvSpPr>
          <p:cNvPr id="3" name="Subtitle 2"/>
          <p:cNvSpPr>
            <a:spLocks noGrp="1"/>
          </p:cNvSpPr>
          <p:nvPr>
            <p:ph type="subTitle" idx="1"/>
          </p:nvPr>
        </p:nvSpPr>
        <p:spPr>
          <a:xfrm>
            <a:off x="2209799" y="3694375"/>
            <a:ext cx="9144000" cy="754025"/>
          </a:xfrm>
        </p:spPr>
        <p:txBody>
          <a:bodyPr vert="horz" lIns="91440" tIns="45720" rIns="91440" bIns="45720" rtlCol="0"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stStyle>
          <a:p>
            <a:pPr marL="0" lvl="0" indent="0" algn="r">
              <a:buNone/>
            </a:pPr>
            <a:r>
              <a:rPr lang="pl-PL"/>
              <a:t>Kliknij, aby edytować styl wzorca podtytułu</a:t>
            </a:r>
            <a:endParaRPr lang="en-US" dirty="0"/>
          </a:p>
        </p:txBody>
      </p:sp>
      <p:sp>
        <p:nvSpPr>
          <p:cNvPr id="7" name="Date Placeholder 6"/>
          <p:cNvSpPr>
            <a:spLocks noGrp="1"/>
          </p:cNvSpPr>
          <p:nvPr>
            <p:ph type="dt" sz="half" idx="10"/>
          </p:nvPr>
        </p:nvSpPr>
        <p:spPr/>
        <p:txBody>
          <a:bodyPr/>
          <a:lstStyle/>
          <a:p>
            <a:fld id="{4706BA3E-7AAE-4254-A2D4-4D7E8616BAFD}" type="datetimeFigureOut">
              <a:rPr lang="pl-PL" smtClean="0"/>
              <a:t>12.04.2019</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12189291-6D9A-42FF-8C41-02BAD8D3682B}" type="slidenum">
              <a:rPr lang="pl-PL" smtClean="0"/>
              <a:t>‹#›</a:t>
            </a:fld>
            <a:endParaRPr lang="pl-PL"/>
          </a:p>
        </p:txBody>
      </p:sp>
    </p:spTree>
    <p:extLst>
      <p:ext uri="{BB962C8B-B14F-4D97-AF65-F5344CB8AC3E}">
        <p14:creationId xmlns:p14="http://schemas.microsoft.com/office/powerpoint/2010/main" val="2011044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4706BA3E-7AAE-4254-A2D4-4D7E8616BAFD}" type="datetimeFigureOut">
              <a:rPr lang="pl-PL" smtClean="0"/>
              <a:t>12.04.2019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2189291-6D9A-42FF-8C41-02BAD8D3682B}" type="slidenum">
              <a:rPr lang="pl-PL" smtClean="0"/>
              <a:t>‹#›</a:t>
            </a:fld>
            <a:endParaRPr lang="pl-PL"/>
          </a:p>
        </p:txBody>
      </p:sp>
    </p:spTree>
    <p:extLst>
      <p:ext uri="{BB962C8B-B14F-4D97-AF65-F5344CB8AC3E}">
        <p14:creationId xmlns:p14="http://schemas.microsoft.com/office/powerpoint/2010/main" val="2743610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pl-PL"/>
              <a:t>Kliknij, aby edytować styl</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4706BA3E-7AAE-4254-A2D4-4D7E8616BAFD}" type="datetimeFigureOut">
              <a:rPr lang="pl-PL" smtClean="0"/>
              <a:t>12.04.2019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2189291-6D9A-42FF-8C41-02BAD8D3682B}" type="slidenum">
              <a:rPr lang="pl-PL" smtClean="0"/>
              <a:t>‹#›</a:t>
            </a:fld>
            <a:endParaRPr lang="pl-PL"/>
          </a:p>
        </p:txBody>
      </p:sp>
    </p:spTree>
    <p:extLst>
      <p:ext uri="{BB962C8B-B14F-4D97-AF65-F5344CB8AC3E}">
        <p14:creationId xmlns:p14="http://schemas.microsoft.com/office/powerpoint/2010/main" val="1635507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pl-PL"/>
              <a:t>Kliknij, aby edytować styl</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4706BA3E-7AAE-4254-A2D4-4D7E8616BAFD}" type="datetimeFigureOut">
              <a:rPr lang="pl-PL" smtClean="0"/>
              <a:t>12.04.2019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2189291-6D9A-42FF-8C41-02BAD8D3682B}" type="slidenum">
              <a:rPr lang="pl-PL" smtClean="0"/>
              <a:t>‹#›</a:t>
            </a:fld>
            <a:endParaRPr lang="pl-PL"/>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7397482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pl-PL"/>
              <a:t>Kliknij, aby edytować styl</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4706BA3E-7AAE-4254-A2D4-4D7E8616BAFD}" type="datetimeFigureOut">
              <a:rPr lang="pl-PL" smtClean="0"/>
              <a:t>12.04.2019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2189291-6D9A-42FF-8C41-02BAD8D3682B}" type="slidenum">
              <a:rPr lang="pl-PL" smtClean="0"/>
              <a:t>‹#›</a:t>
            </a:fld>
            <a:endParaRPr lang="pl-PL"/>
          </a:p>
        </p:txBody>
      </p:sp>
    </p:spTree>
    <p:extLst>
      <p:ext uri="{BB962C8B-B14F-4D97-AF65-F5344CB8AC3E}">
        <p14:creationId xmlns:p14="http://schemas.microsoft.com/office/powerpoint/2010/main" val="4618367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pl-PL"/>
              <a:t>Kliknij, aby edytować styl</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pl-PL"/>
              <a:t>Edytuj style wzorca tekstu</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pl-PL"/>
              <a:t>Edytuj style wzorca tekstu</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3" name="Date Placeholder 2"/>
          <p:cNvSpPr>
            <a:spLocks noGrp="1"/>
          </p:cNvSpPr>
          <p:nvPr>
            <p:ph type="dt" sz="half" idx="10"/>
          </p:nvPr>
        </p:nvSpPr>
        <p:spPr/>
        <p:txBody>
          <a:bodyPr/>
          <a:lstStyle/>
          <a:p>
            <a:fld id="{4706BA3E-7AAE-4254-A2D4-4D7E8616BAFD}" type="datetimeFigureOut">
              <a:rPr lang="pl-PL" smtClean="0"/>
              <a:t>12.04.2019</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12189291-6D9A-42FF-8C41-02BAD8D3682B}" type="slidenum">
              <a:rPr lang="pl-PL" smtClean="0"/>
              <a:t>‹#›</a:t>
            </a:fld>
            <a:endParaRPr lang="pl-PL"/>
          </a:p>
        </p:txBody>
      </p:sp>
    </p:spTree>
    <p:extLst>
      <p:ext uri="{BB962C8B-B14F-4D97-AF65-F5344CB8AC3E}">
        <p14:creationId xmlns:p14="http://schemas.microsoft.com/office/powerpoint/2010/main" val="33232137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pl-PL"/>
              <a:t>Kliknij, aby edytować styl</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3" name="Date Placeholder 2"/>
          <p:cNvSpPr>
            <a:spLocks noGrp="1"/>
          </p:cNvSpPr>
          <p:nvPr>
            <p:ph type="dt" sz="half" idx="10"/>
          </p:nvPr>
        </p:nvSpPr>
        <p:spPr/>
        <p:txBody>
          <a:bodyPr/>
          <a:lstStyle/>
          <a:p>
            <a:fld id="{4706BA3E-7AAE-4254-A2D4-4D7E8616BAFD}" type="datetimeFigureOut">
              <a:rPr lang="pl-PL" smtClean="0"/>
              <a:t>12.04.2019</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12189291-6D9A-42FF-8C41-02BAD8D3682B}" type="slidenum">
              <a:rPr lang="pl-PL" smtClean="0"/>
              <a:t>‹#›</a:t>
            </a:fld>
            <a:endParaRPr lang="pl-PL"/>
          </a:p>
        </p:txBody>
      </p:sp>
    </p:spTree>
    <p:extLst>
      <p:ext uri="{BB962C8B-B14F-4D97-AF65-F5344CB8AC3E}">
        <p14:creationId xmlns:p14="http://schemas.microsoft.com/office/powerpoint/2010/main" val="26055326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706BA3E-7AAE-4254-A2D4-4D7E8616BAFD}" type="datetimeFigureOut">
              <a:rPr lang="pl-PL" smtClean="0"/>
              <a:t>12.04.2019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2189291-6D9A-42FF-8C41-02BAD8D3682B}" type="slidenum">
              <a:rPr lang="pl-PL" smtClean="0"/>
              <a:t>‹#›</a:t>
            </a:fld>
            <a:endParaRPr lang="pl-PL"/>
          </a:p>
        </p:txBody>
      </p:sp>
    </p:spTree>
    <p:extLst>
      <p:ext uri="{BB962C8B-B14F-4D97-AF65-F5344CB8AC3E}">
        <p14:creationId xmlns:p14="http://schemas.microsoft.com/office/powerpoint/2010/main" val="33274850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706BA3E-7AAE-4254-A2D4-4D7E8616BAFD}" type="datetimeFigureOut">
              <a:rPr lang="pl-PL" smtClean="0"/>
              <a:t>12.04.2019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2189291-6D9A-42FF-8C41-02BAD8D3682B}" type="slidenum">
              <a:rPr lang="pl-PL" smtClean="0"/>
              <a:t>‹#›</a:t>
            </a:fld>
            <a:endParaRPr lang="pl-PL"/>
          </a:p>
        </p:txBody>
      </p:sp>
    </p:spTree>
    <p:extLst>
      <p:ext uri="{BB962C8B-B14F-4D97-AF65-F5344CB8AC3E}">
        <p14:creationId xmlns:p14="http://schemas.microsoft.com/office/powerpoint/2010/main" val="3392319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706BA3E-7AAE-4254-A2D4-4D7E8616BAFD}" type="datetimeFigureOut">
              <a:rPr lang="pl-PL" smtClean="0"/>
              <a:t>12.04.2019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2189291-6D9A-42FF-8C41-02BAD8D3682B}" type="slidenum">
              <a:rPr lang="pl-PL" smtClean="0"/>
              <a:t>‹#›</a:t>
            </a:fld>
            <a:endParaRPr lang="pl-PL"/>
          </a:p>
        </p:txBody>
      </p:sp>
    </p:spTree>
    <p:extLst>
      <p:ext uri="{BB962C8B-B14F-4D97-AF65-F5344CB8AC3E}">
        <p14:creationId xmlns:p14="http://schemas.microsoft.com/office/powerpoint/2010/main" val="1721122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32000"/>
                        <a:lumOff val="68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pl-PL"/>
              <a:t>Kliknij, aby edytować styl</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4706BA3E-7AAE-4254-A2D4-4D7E8616BAFD}" type="datetimeFigureOut">
              <a:rPr lang="pl-PL" smtClean="0"/>
              <a:t>12.04.2019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2189291-6D9A-42FF-8C41-02BAD8D3682B}" type="slidenum">
              <a:rPr lang="pl-PL" smtClean="0"/>
              <a:t>‹#›</a:t>
            </a:fld>
            <a:endParaRPr lang="pl-PL"/>
          </a:p>
        </p:txBody>
      </p:sp>
    </p:spTree>
    <p:extLst>
      <p:ext uri="{BB962C8B-B14F-4D97-AF65-F5344CB8AC3E}">
        <p14:creationId xmlns:p14="http://schemas.microsoft.com/office/powerpoint/2010/main" val="1454883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4706BA3E-7AAE-4254-A2D4-4D7E8616BAFD}" type="datetimeFigureOut">
              <a:rPr lang="pl-PL" smtClean="0"/>
              <a:t>12.04.2019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2189291-6D9A-42FF-8C41-02BAD8D3682B}" type="slidenum">
              <a:rPr lang="pl-PL" smtClean="0"/>
              <a:t>‹#›</a:t>
            </a:fld>
            <a:endParaRPr lang="pl-PL"/>
          </a:p>
        </p:txBody>
      </p:sp>
    </p:spTree>
    <p:extLst>
      <p:ext uri="{BB962C8B-B14F-4D97-AF65-F5344CB8AC3E}">
        <p14:creationId xmlns:p14="http://schemas.microsoft.com/office/powerpoint/2010/main" val="40538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pl-PL"/>
              <a:t>Kliknij, aby edytować styl</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120000" y="2505075"/>
            <a:ext cx="5025216"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pl-PL"/>
              <a:t>Edytuj style wzorca tekstu</a:t>
            </a:r>
          </a:p>
        </p:txBody>
      </p:sp>
      <p:sp>
        <p:nvSpPr>
          <p:cNvPr id="6" name="Content Placeholder 5"/>
          <p:cNvSpPr>
            <a:spLocks noGrp="1"/>
          </p:cNvSpPr>
          <p:nvPr>
            <p:ph sz="quarter" idx="4"/>
          </p:nvPr>
        </p:nvSpPr>
        <p:spPr>
          <a:xfrm>
            <a:off x="6319840" y="2505075"/>
            <a:ext cx="503554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4706BA3E-7AAE-4254-A2D4-4D7E8616BAFD}" type="datetimeFigureOut">
              <a:rPr lang="pl-PL" smtClean="0"/>
              <a:t>12.04.2019</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12189291-6D9A-42FF-8C41-02BAD8D3682B}" type="slidenum">
              <a:rPr lang="pl-PL" smtClean="0"/>
              <a:t>‹#›</a:t>
            </a:fld>
            <a:endParaRPr lang="pl-PL"/>
          </a:p>
        </p:txBody>
      </p:sp>
    </p:spTree>
    <p:extLst>
      <p:ext uri="{BB962C8B-B14F-4D97-AF65-F5344CB8AC3E}">
        <p14:creationId xmlns:p14="http://schemas.microsoft.com/office/powerpoint/2010/main" val="1656132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4706BA3E-7AAE-4254-A2D4-4D7E8616BAFD}" type="datetimeFigureOut">
              <a:rPr lang="pl-PL" smtClean="0"/>
              <a:t>12.04.2019</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12189291-6D9A-42FF-8C41-02BAD8D3682B}" type="slidenum">
              <a:rPr lang="pl-PL" smtClean="0"/>
              <a:t>‹#›</a:t>
            </a:fld>
            <a:endParaRPr lang="pl-PL"/>
          </a:p>
        </p:txBody>
      </p:sp>
    </p:spTree>
    <p:extLst>
      <p:ext uri="{BB962C8B-B14F-4D97-AF65-F5344CB8AC3E}">
        <p14:creationId xmlns:p14="http://schemas.microsoft.com/office/powerpoint/2010/main" val="1559341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06BA3E-7AAE-4254-A2D4-4D7E8616BAFD}" type="datetimeFigureOut">
              <a:rPr lang="pl-PL" smtClean="0"/>
              <a:t>12.04.2019</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12189291-6D9A-42FF-8C41-02BAD8D3682B}" type="slidenum">
              <a:rPr lang="pl-PL" smtClean="0"/>
              <a:t>‹#›</a:t>
            </a:fld>
            <a:endParaRPr lang="pl-PL"/>
          </a:p>
        </p:txBody>
      </p:sp>
    </p:spTree>
    <p:extLst>
      <p:ext uri="{BB962C8B-B14F-4D97-AF65-F5344CB8AC3E}">
        <p14:creationId xmlns:p14="http://schemas.microsoft.com/office/powerpoint/2010/main" val="2510493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4706BA3E-7AAE-4254-A2D4-4D7E8616BAFD}" type="datetimeFigureOut">
              <a:rPr lang="pl-PL" smtClean="0"/>
              <a:t>12.04.2019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2189291-6D9A-42FF-8C41-02BAD8D3682B}" type="slidenum">
              <a:rPr lang="pl-PL" smtClean="0"/>
              <a:t>‹#›</a:t>
            </a:fld>
            <a:endParaRPr lang="pl-PL"/>
          </a:p>
        </p:txBody>
      </p:sp>
    </p:spTree>
    <p:extLst>
      <p:ext uri="{BB962C8B-B14F-4D97-AF65-F5344CB8AC3E}">
        <p14:creationId xmlns:p14="http://schemas.microsoft.com/office/powerpoint/2010/main" val="1674915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4706BA3E-7AAE-4254-A2D4-4D7E8616BAFD}" type="datetimeFigureOut">
              <a:rPr lang="pl-PL" smtClean="0"/>
              <a:t>12.04.2019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2189291-6D9A-42FF-8C41-02BAD8D3682B}" type="slidenum">
              <a:rPr lang="pl-PL" smtClean="0"/>
              <a:t>‹#›</a:t>
            </a:fld>
            <a:endParaRPr lang="pl-PL"/>
          </a:p>
        </p:txBody>
      </p:sp>
    </p:spTree>
    <p:extLst>
      <p:ext uri="{BB962C8B-B14F-4D97-AF65-F5344CB8AC3E}">
        <p14:creationId xmlns:p14="http://schemas.microsoft.com/office/powerpoint/2010/main" val="1955232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alphaModFix amt="15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4706BA3E-7AAE-4254-A2D4-4D7E8616BAFD}" type="datetimeFigureOut">
              <a:rPr lang="pl-PL" smtClean="0"/>
              <a:t>12.04.2019</a:t>
            </a:fld>
            <a:endParaRPr lang="pl-P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pl-P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12189291-6D9A-42FF-8C41-02BAD8D3682B}" type="slidenum">
              <a:rPr lang="pl-PL" smtClean="0"/>
              <a:t>‹#›</a:t>
            </a:fld>
            <a:endParaRPr lang="pl-PL"/>
          </a:p>
        </p:txBody>
      </p:sp>
    </p:spTree>
    <p:extLst>
      <p:ext uri="{BB962C8B-B14F-4D97-AF65-F5344CB8AC3E}">
        <p14:creationId xmlns:p14="http://schemas.microsoft.com/office/powerpoint/2010/main" val="4022992229"/>
      </p:ext>
    </p:extLst>
  </p:cSld>
  <p:clrMap bg1="dk1" tx1="lt1" bg2="dk2" tx2="lt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 id="2147483773" r:id="rId12"/>
    <p:sldLayoutId id="2147483774" r:id="rId13"/>
    <p:sldLayoutId id="2147483775" r:id="rId14"/>
    <p:sldLayoutId id="2147483776" r:id="rId15"/>
    <p:sldLayoutId id="2147483777" r:id="rId16"/>
    <p:sldLayoutId id="2147483778"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13000"/>
                  <a:lumOff val="87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13000"/>
                  <a:lumOff val="87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13000"/>
                  <a:lumOff val="87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13000"/>
                  <a:lumOff val="87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13000"/>
                  <a:lumOff val="87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13000"/>
                  <a:lumOff val="87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DB8170F-DFE5-46D6-998C-703A9985207D}"/>
              </a:ext>
            </a:extLst>
          </p:cNvPr>
          <p:cNvSpPr>
            <a:spLocks noGrp="1"/>
          </p:cNvSpPr>
          <p:nvPr>
            <p:ph type="ctrTitle"/>
          </p:nvPr>
        </p:nvSpPr>
        <p:spPr>
          <a:xfrm>
            <a:off x="2369191" y="1704050"/>
            <a:ext cx="9144000" cy="1641490"/>
          </a:xfrm>
        </p:spPr>
        <p:txBody>
          <a:bodyPr/>
          <a:lstStyle/>
          <a:p>
            <a:r>
              <a:rPr lang="pl-PL" dirty="0">
                <a:solidFill>
                  <a:schemeClr val="bg1"/>
                </a:solidFill>
              </a:rPr>
              <a:t>Środki karne</a:t>
            </a:r>
          </a:p>
        </p:txBody>
      </p:sp>
      <p:sp>
        <p:nvSpPr>
          <p:cNvPr id="3" name="Podtytuł 2">
            <a:extLst>
              <a:ext uri="{FF2B5EF4-FFF2-40B4-BE49-F238E27FC236}">
                <a16:creationId xmlns:a16="http://schemas.microsoft.com/office/drawing/2014/main" id="{F7618B8F-0C6E-4714-9B83-6B152C2E8FE8}"/>
              </a:ext>
            </a:extLst>
          </p:cNvPr>
          <p:cNvSpPr>
            <a:spLocks noGrp="1"/>
          </p:cNvSpPr>
          <p:nvPr>
            <p:ph type="subTitle" idx="1"/>
          </p:nvPr>
        </p:nvSpPr>
        <p:spPr/>
        <p:txBody>
          <a:bodyPr>
            <a:normAutofit fontScale="70000" lnSpcReduction="20000"/>
          </a:bodyPr>
          <a:lstStyle/>
          <a:p>
            <a:r>
              <a:rPr lang="pl-PL" dirty="0">
                <a:solidFill>
                  <a:schemeClr val="bg1"/>
                </a:solidFill>
              </a:rPr>
              <a:t>mgr Katarzyna Piątkowska</a:t>
            </a:r>
          </a:p>
          <a:p>
            <a:r>
              <a:rPr lang="pl-PL" dirty="0">
                <a:solidFill>
                  <a:schemeClr val="bg1"/>
                </a:solidFill>
              </a:rPr>
              <a:t>Katedra Prawa Karnego Materialnego</a:t>
            </a:r>
          </a:p>
        </p:txBody>
      </p:sp>
    </p:spTree>
    <p:extLst>
      <p:ext uri="{BB962C8B-B14F-4D97-AF65-F5344CB8AC3E}">
        <p14:creationId xmlns:p14="http://schemas.microsoft.com/office/powerpoint/2010/main" val="1783874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003CE50-DFA9-4DB3-9118-5B1ADB2AD39A}"/>
              </a:ext>
            </a:extLst>
          </p:cNvPr>
          <p:cNvSpPr>
            <a:spLocks noGrp="1"/>
          </p:cNvSpPr>
          <p:nvPr>
            <p:ph type="title"/>
          </p:nvPr>
        </p:nvSpPr>
        <p:spPr>
          <a:xfrm>
            <a:off x="838200" y="142146"/>
            <a:ext cx="10515600" cy="1077781"/>
          </a:xfrm>
        </p:spPr>
        <p:txBody>
          <a:bodyPr>
            <a:normAutofit/>
          </a:bodyPr>
          <a:lstStyle/>
          <a:p>
            <a:pPr algn="ctr"/>
            <a:r>
              <a:rPr lang="pl-PL" sz="3500" b="1" dirty="0">
                <a:solidFill>
                  <a:schemeClr val="bg1"/>
                </a:solidFill>
              </a:rPr>
              <a:t>Pozbawienie praw publicznych</a:t>
            </a:r>
          </a:p>
        </p:txBody>
      </p:sp>
      <p:sp>
        <p:nvSpPr>
          <p:cNvPr id="3" name="Symbol zastępczy zawartości 2">
            <a:extLst>
              <a:ext uri="{FF2B5EF4-FFF2-40B4-BE49-F238E27FC236}">
                <a16:creationId xmlns:a16="http://schemas.microsoft.com/office/drawing/2014/main" id="{4C286E30-E035-4CDE-954C-CD0366ECA985}"/>
              </a:ext>
            </a:extLst>
          </p:cNvPr>
          <p:cNvSpPr>
            <a:spLocks noGrp="1"/>
          </p:cNvSpPr>
          <p:nvPr>
            <p:ph idx="1"/>
          </p:nvPr>
        </p:nvSpPr>
        <p:spPr>
          <a:xfrm>
            <a:off x="746620" y="1219927"/>
            <a:ext cx="10607180" cy="4957036"/>
          </a:xfrm>
        </p:spPr>
        <p:txBody>
          <a:bodyPr>
            <a:normAutofit/>
          </a:bodyPr>
          <a:lstStyle/>
          <a:p>
            <a:pPr marL="0" indent="0" algn="just">
              <a:buNone/>
            </a:pPr>
            <a:r>
              <a:rPr lang="pl-PL" dirty="0">
                <a:solidFill>
                  <a:schemeClr val="bg1"/>
                </a:solidFill>
              </a:rPr>
              <a:t>Obejmuje:</a:t>
            </a:r>
          </a:p>
          <a:p>
            <a:pPr marL="0" indent="0" algn="just">
              <a:buNone/>
            </a:pPr>
            <a:r>
              <a:rPr lang="pl-PL" dirty="0">
                <a:solidFill>
                  <a:schemeClr val="bg1"/>
                </a:solidFill>
              </a:rPr>
              <a:t> -utratę czynnego i biernego prawa wyborczego do organu władzy publicznej, organu samorządu zawodowego lub gospodarczego, </a:t>
            </a:r>
          </a:p>
          <a:p>
            <a:pPr marL="0" indent="0" algn="just">
              <a:buNone/>
            </a:pPr>
            <a:r>
              <a:rPr lang="pl-PL" dirty="0">
                <a:solidFill>
                  <a:schemeClr val="bg1"/>
                </a:solidFill>
              </a:rPr>
              <a:t>-utratę prawa do udziału w sprawowaniu wymiaru sprawiedliwości oraz do pełnienia funkcji w organach i instytucjach państwowych i samorządu terytorialnego lub zawodowego, </a:t>
            </a:r>
          </a:p>
          <a:p>
            <a:pPr marL="0" indent="0" algn="just">
              <a:buNone/>
            </a:pPr>
            <a:r>
              <a:rPr lang="pl-PL" dirty="0">
                <a:solidFill>
                  <a:schemeClr val="bg1"/>
                </a:solidFill>
              </a:rPr>
              <a:t>-utratę posiadanego stopnia wojskowego i powrót do stopnia szeregowego; </a:t>
            </a:r>
          </a:p>
          <a:p>
            <a:pPr marL="0" indent="0" algn="just">
              <a:buNone/>
            </a:pPr>
            <a:r>
              <a:rPr lang="pl-PL" dirty="0">
                <a:solidFill>
                  <a:schemeClr val="bg1"/>
                </a:solidFill>
              </a:rPr>
              <a:t>-utratę orderów, odznaczeń i tytułów honorowych oraz utratę zdolności do ich uzyskania w okresie trwania pozbawienia praw.</a:t>
            </a:r>
          </a:p>
          <a:p>
            <a:endParaRPr lang="pl-PL" dirty="0">
              <a:solidFill>
                <a:schemeClr val="bg1"/>
              </a:solidFill>
            </a:endParaRPr>
          </a:p>
        </p:txBody>
      </p:sp>
    </p:spTree>
    <p:extLst>
      <p:ext uri="{BB962C8B-B14F-4D97-AF65-F5344CB8AC3E}">
        <p14:creationId xmlns:p14="http://schemas.microsoft.com/office/powerpoint/2010/main" val="41862430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0E43CE-F080-496E-B9B6-EED8984C7A47}"/>
              </a:ext>
            </a:extLst>
          </p:cNvPr>
          <p:cNvSpPr>
            <a:spLocks noGrp="1"/>
          </p:cNvSpPr>
          <p:nvPr>
            <p:ph type="title"/>
          </p:nvPr>
        </p:nvSpPr>
        <p:spPr>
          <a:xfrm>
            <a:off x="838200" y="365125"/>
            <a:ext cx="10515600" cy="1044225"/>
          </a:xfrm>
        </p:spPr>
        <p:txBody>
          <a:bodyPr>
            <a:noAutofit/>
          </a:bodyPr>
          <a:lstStyle/>
          <a:p>
            <a:pPr algn="ctr"/>
            <a:r>
              <a:rPr lang="pl-PL" sz="3000" b="1" dirty="0">
                <a:solidFill>
                  <a:schemeClr val="bg1"/>
                </a:solidFill>
              </a:rPr>
              <a:t>Zakaz zajmowania określonego stanowiska, wykonywania określonego zawodu lub prowadzenia określonej działalności gospodarczej</a:t>
            </a:r>
          </a:p>
        </p:txBody>
      </p:sp>
      <p:sp>
        <p:nvSpPr>
          <p:cNvPr id="3" name="Symbol zastępczy zawartości 2">
            <a:extLst>
              <a:ext uri="{FF2B5EF4-FFF2-40B4-BE49-F238E27FC236}">
                <a16:creationId xmlns:a16="http://schemas.microsoft.com/office/drawing/2014/main" id="{39A457A3-A78F-4305-98FD-62957A530962}"/>
              </a:ext>
            </a:extLst>
          </p:cNvPr>
          <p:cNvSpPr>
            <a:spLocks noGrp="1"/>
          </p:cNvSpPr>
          <p:nvPr>
            <p:ph idx="1"/>
          </p:nvPr>
        </p:nvSpPr>
        <p:spPr>
          <a:xfrm>
            <a:off x="549548" y="1666233"/>
            <a:ext cx="10233800" cy="4826641"/>
          </a:xfrm>
        </p:spPr>
        <p:txBody>
          <a:bodyPr>
            <a:noAutofit/>
          </a:bodyPr>
          <a:lstStyle/>
          <a:p>
            <a:pPr algn="just"/>
            <a:r>
              <a:rPr lang="pl-PL" sz="1700" dirty="0">
                <a:solidFill>
                  <a:schemeClr val="bg1"/>
                </a:solidFill>
                <a:latin typeface="Corbel" panose="020B0503020204020204" pitchFamily="34" charset="0"/>
              </a:rPr>
              <a:t>zakaz zajmowania określonego stanowiska albo wykonywania określonego zawodu: </a:t>
            </a:r>
            <a:r>
              <a:rPr lang="pl-PL" sz="1700" dirty="0">
                <a:solidFill>
                  <a:srgbClr val="FF0000"/>
                </a:solidFill>
                <a:latin typeface="Corbel" panose="020B0503020204020204" pitchFamily="34" charset="0"/>
              </a:rPr>
              <a:t>fakultatywnie, na okres od 1 roku do lat 15</a:t>
            </a:r>
            <a:r>
              <a:rPr lang="pl-PL" sz="1700" dirty="0">
                <a:solidFill>
                  <a:schemeClr val="bg1"/>
                </a:solidFill>
                <a:latin typeface="Corbel" panose="020B0503020204020204" pitchFamily="34" charset="0"/>
              </a:rPr>
              <a:t>; jeżeli sprawca nadużył przy popełnieniu p-</a:t>
            </a:r>
            <a:r>
              <a:rPr lang="pl-PL" sz="1700" dirty="0" err="1">
                <a:solidFill>
                  <a:schemeClr val="bg1"/>
                </a:solidFill>
                <a:latin typeface="Corbel" panose="020B0503020204020204" pitchFamily="34" charset="0"/>
              </a:rPr>
              <a:t>stwa</a:t>
            </a:r>
            <a:r>
              <a:rPr lang="pl-PL" sz="1700" dirty="0">
                <a:solidFill>
                  <a:schemeClr val="bg1"/>
                </a:solidFill>
                <a:latin typeface="Corbel" panose="020B0503020204020204" pitchFamily="34" charset="0"/>
              </a:rPr>
              <a:t> stanowiska lub wykonywanego zawodu albo okazał, że dalsze zajmowanie stanowiska lub wykonywanie zawodu zagraża </a:t>
            </a:r>
            <a:r>
              <a:rPr lang="pl-PL" sz="1700" u="sng" dirty="0">
                <a:solidFill>
                  <a:schemeClr val="bg1"/>
                </a:solidFill>
                <a:latin typeface="Corbel" panose="020B0503020204020204" pitchFamily="34" charset="0"/>
              </a:rPr>
              <a:t>istotnym</a:t>
            </a:r>
            <a:r>
              <a:rPr lang="pl-PL" sz="1700" dirty="0">
                <a:solidFill>
                  <a:schemeClr val="bg1"/>
                </a:solidFill>
                <a:latin typeface="Corbel" panose="020B0503020204020204" pitchFamily="34" charset="0"/>
              </a:rPr>
              <a:t> dobrom chronionym prawem</a:t>
            </a:r>
          </a:p>
          <a:p>
            <a:pPr algn="just"/>
            <a:r>
              <a:rPr lang="pl-PL" sz="1700" dirty="0">
                <a:solidFill>
                  <a:schemeClr val="bg1"/>
                </a:solidFill>
                <a:latin typeface="Corbel" panose="020B0503020204020204" pitchFamily="34" charset="0"/>
              </a:rPr>
              <a:t>zakaz prowadzenia określonej działalności gospodarczej: </a:t>
            </a:r>
            <a:r>
              <a:rPr lang="pl-PL" sz="1700" dirty="0">
                <a:solidFill>
                  <a:srgbClr val="FF0000"/>
                </a:solidFill>
                <a:latin typeface="Corbel" panose="020B0503020204020204" pitchFamily="34" charset="0"/>
              </a:rPr>
              <a:t>fakultatywnie, na okres od 1 roku do lat 15</a:t>
            </a:r>
            <a:r>
              <a:rPr lang="pl-PL" sz="1700" dirty="0">
                <a:solidFill>
                  <a:schemeClr val="bg1"/>
                </a:solidFill>
                <a:latin typeface="Corbel" panose="020B0503020204020204" pitchFamily="34" charset="0"/>
              </a:rPr>
              <a:t>; w razie skazania za p-</a:t>
            </a:r>
            <a:r>
              <a:rPr lang="pl-PL" sz="1700" dirty="0" err="1">
                <a:solidFill>
                  <a:schemeClr val="bg1"/>
                </a:solidFill>
                <a:latin typeface="Corbel" panose="020B0503020204020204" pitchFamily="34" charset="0"/>
              </a:rPr>
              <a:t>stwo</a:t>
            </a:r>
            <a:r>
              <a:rPr lang="pl-PL" sz="1700" dirty="0">
                <a:solidFill>
                  <a:schemeClr val="bg1"/>
                </a:solidFill>
                <a:latin typeface="Corbel" panose="020B0503020204020204" pitchFamily="34" charset="0"/>
              </a:rPr>
              <a:t> popełnione w związku z prowadzeniem takiej działalności, jeżeli dalsze jej prowadzenie zagraża istotnym dobrom chronionym prawem</a:t>
            </a:r>
          </a:p>
          <a:p>
            <a:pPr marL="0" indent="0" algn="just">
              <a:buNone/>
            </a:pPr>
            <a:r>
              <a:rPr lang="pl-PL" sz="1700" dirty="0">
                <a:solidFill>
                  <a:schemeClr val="bg1"/>
                </a:solidFill>
                <a:latin typeface="Corbel" panose="020B0503020204020204" pitchFamily="34" charset="0"/>
              </a:rPr>
              <a:t>	</a:t>
            </a:r>
          </a:p>
          <a:p>
            <a:pPr marL="0" indent="0" algn="just">
              <a:buNone/>
            </a:pPr>
            <a:r>
              <a:rPr lang="pl-PL" sz="1700" i="1" dirty="0">
                <a:solidFill>
                  <a:schemeClr val="bg1"/>
                </a:solidFill>
                <a:latin typeface="Corbel" panose="020B0503020204020204" pitchFamily="34" charset="0"/>
              </a:rPr>
              <a:t>Art. 3 ustawy z dnia 6 marca 2018 r. – Prawo przedsiębiorców: Działalnością gospodarczą jest zorganizowana działalność zarobkowa, wykonywana we własnym imieniu i w sposób ciągły.</a:t>
            </a:r>
          </a:p>
          <a:p>
            <a:pPr marL="0" indent="0" algn="just">
              <a:buNone/>
            </a:pPr>
            <a:endParaRPr lang="pl-PL" sz="1700" i="1" dirty="0">
              <a:solidFill>
                <a:schemeClr val="bg1"/>
              </a:solidFill>
              <a:latin typeface="Corbel" panose="020B0503020204020204" pitchFamily="34" charset="0"/>
            </a:endParaRPr>
          </a:p>
          <a:p>
            <a:pPr marL="0" indent="0" algn="just">
              <a:buNone/>
            </a:pPr>
            <a:r>
              <a:rPr lang="pl-PL" sz="1700" dirty="0">
                <a:solidFill>
                  <a:schemeClr val="bg1"/>
                </a:solidFill>
                <a:latin typeface="Corbel" panose="020B0503020204020204" pitchFamily="34" charset="0"/>
              </a:rPr>
              <a:t>-dot. wszelkich lub określonych stanowisk, zawodów albo działalności związanych z wychowywaniem, edukacją, leczeniem małoletnich lub opieką nad nimi – </a:t>
            </a:r>
            <a:r>
              <a:rPr lang="pl-PL" sz="1700" u="sng" dirty="0">
                <a:solidFill>
                  <a:schemeClr val="bg1"/>
                </a:solidFill>
                <a:latin typeface="Corbel" panose="020B0503020204020204" pitchFamily="34" charset="0"/>
              </a:rPr>
              <a:t>fakultatywnie na czas określony lub dożywotnio </a:t>
            </a:r>
            <a:r>
              <a:rPr lang="pl-PL" sz="1700" dirty="0">
                <a:solidFill>
                  <a:schemeClr val="bg1"/>
                </a:solidFill>
                <a:latin typeface="Corbel" panose="020B0503020204020204" pitchFamily="34" charset="0"/>
              </a:rPr>
              <a:t>w razie skazania na karę pozbawienia wolności za umyślne p-</a:t>
            </a:r>
            <a:r>
              <a:rPr lang="pl-PL" sz="1700" dirty="0" err="1">
                <a:solidFill>
                  <a:schemeClr val="bg1"/>
                </a:solidFill>
                <a:latin typeface="Corbel" panose="020B0503020204020204" pitchFamily="34" charset="0"/>
              </a:rPr>
              <a:t>stwo</a:t>
            </a:r>
            <a:r>
              <a:rPr lang="pl-PL" sz="1700" dirty="0">
                <a:solidFill>
                  <a:schemeClr val="bg1"/>
                </a:solidFill>
                <a:latin typeface="Corbel" panose="020B0503020204020204" pitchFamily="34" charset="0"/>
              </a:rPr>
              <a:t> przeciwko życiu lub zdrowiu na szkodę małoletniego. </a:t>
            </a:r>
            <a:r>
              <a:rPr lang="pl-PL" sz="1700" u="sng" dirty="0">
                <a:solidFill>
                  <a:schemeClr val="bg1"/>
                </a:solidFill>
                <a:latin typeface="Corbel" panose="020B0503020204020204" pitchFamily="34" charset="0"/>
              </a:rPr>
              <a:t>Obligatoryjnie na czas określony lub dożywotnio </a:t>
            </a:r>
            <a:r>
              <a:rPr lang="pl-PL" sz="1700" dirty="0">
                <a:solidFill>
                  <a:schemeClr val="bg1"/>
                </a:solidFill>
                <a:latin typeface="Corbel" panose="020B0503020204020204" pitchFamily="34" charset="0"/>
              </a:rPr>
              <a:t>– w razie skazania za p-</a:t>
            </a:r>
            <a:r>
              <a:rPr lang="pl-PL" sz="1700" dirty="0" err="1">
                <a:solidFill>
                  <a:schemeClr val="bg1"/>
                </a:solidFill>
                <a:latin typeface="Corbel" panose="020B0503020204020204" pitchFamily="34" charset="0"/>
              </a:rPr>
              <a:t>stwo</a:t>
            </a:r>
            <a:r>
              <a:rPr lang="pl-PL" sz="1700" dirty="0">
                <a:solidFill>
                  <a:schemeClr val="bg1"/>
                </a:solidFill>
                <a:latin typeface="Corbel" panose="020B0503020204020204" pitchFamily="34" charset="0"/>
              </a:rPr>
              <a:t> przeciwko wolności seksualnej lub obyczajności na szkodę małoletniego. </a:t>
            </a:r>
            <a:r>
              <a:rPr lang="pl-PL" sz="1700" u="sng" dirty="0">
                <a:solidFill>
                  <a:schemeClr val="bg1"/>
                </a:solidFill>
                <a:latin typeface="Corbel" panose="020B0503020204020204" pitchFamily="34" charset="0"/>
              </a:rPr>
              <a:t>Obligatoryjnie dożywotnio </a:t>
            </a:r>
            <a:r>
              <a:rPr lang="pl-PL" sz="1700" dirty="0">
                <a:solidFill>
                  <a:schemeClr val="bg1"/>
                </a:solidFill>
                <a:latin typeface="Corbel" panose="020B0503020204020204" pitchFamily="34" charset="0"/>
              </a:rPr>
              <a:t>– w razie ponownego skazania w tych warunkach</a:t>
            </a:r>
            <a:r>
              <a:rPr lang="pl-PL" sz="1700" dirty="0">
                <a:solidFill>
                  <a:schemeClr val="bg1"/>
                </a:solidFill>
                <a:latin typeface="Cambria" panose="02040503050406030204" pitchFamily="18" charset="0"/>
              </a:rPr>
              <a:t>.</a:t>
            </a:r>
          </a:p>
        </p:txBody>
      </p:sp>
    </p:spTree>
    <p:extLst>
      <p:ext uri="{BB962C8B-B14F-4D97-AF65-F5344CB8AC3E}">
        <p14:creationId xmlns:p14="http://schemas.microsoft.com/office/powerpoint/2010/main" val="12308830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3597F82-FE72-46A4-A838-BEB64C181D5A}"/>
              </a:ext>
            </a:extLst>
          </p:cNvPr>
          <p:cNvSpPr>
            <a:spLocks noGrp="1"/>
          </p:cNvSpPr>
          <p:nvPr>
            <p:ph type="title"/>
          </p:nvPr>
        </p:nvSpPr>
        <p:spPr>
          <a:xfrm>
            <a:off x="838200" y="247679"/>
            <a:ext cx="10515600" cy="717055"/>
          </a:xfrm>
        </p:spPr>
        <p:txBody>
          <a:bodyPr>
            <a:normAutofit fontScale="90000"/>
          </a:bodyPr>
          <a:lstStyle/>
          <a:p>
            <a:pPr algn="ctr"/>
            <a:r>
              <a:rPr lang="pl-PL" sz="2800" b="1" dirty="0">
                <a:solidFill>
                  <a:schemeClr val="bg1"/>
                </a:solidFill>
              </a:rPr>
              <a:t>Zakaz wstępu na imprezę masową – pojęcie imprezy masowej (art. 3 ustawy o bezpieczeństwie imprez masowych</a:t>
            </a:r>
            <a:r>
              <a:rPr lang="pl-PL" sz="3000" b="1" dirty="0">
                <a:solidFill>
                  <a:schemeClr val="bg1"/>
                </a:solidFill>
              </a:rPr>
              <a:t>)</a:t>
            </a:r>
          </a:p>
        </p:txBody>
      </p:sp>
      <p:sp>
        <p:nvSpPr>
          <p:cNvPr id="3" name="Symbol zastępczy zawartości 2">
            <a:extLst>
              <a:ext uri="{FF2B5EF4-FFF2-40B4-BE49-F238E27FC236}">
                <a16:creationId xmlns:a16="http://schemas.microsoft.com/office/drawing/2014/main" id="{B38EBA5A-1004-44BE-B09E-642050DA60E9}"/>
              </a:ext>
            </a:extLst>
          </p:cNvPr>
          <p:cNvSpPr>
            <a:spLocks noGrp="1"/>
          </p:cNvSpPr>
          <p:nvPr>
            <p:ph idx="1"/>
          </p:nvPr>
        </p:nvSpPr>
        <p:spPr>
          <a:xfrm>
            <a:off x="377504" y="1057013"/>
            <a:ext cx="10976295" cy="5486400"/>
          </a:xfrm>
        </p:spPr>
        <p:txBody>
          <a:bodyPr>
            <a:normAutofit fontScale="25000" lnSpcReduction="20000"/>
          </a:bodyPr>
          <a:lstStyle/>
          <a:p>
            <a:pPr marL="0" indent="0" algn="just">
              <a:buNone/>
            </a:pPr>
            <a:r>
              <a:rPr lang="pl-PL" sz="4800" dirty="0">
                <a:solidFill>
                  <a:schemeClr val="bg1"/>
                </a:solidFill>
              </a:rPr>
              <a:t>Ilekroć w ustawie jest mowa o:</a:t>
            </a:r>
          </a:p>
          <a:p>
            <a:pPr marL="0" indent="0" algn="just">
              <a:buNone/>
            </a:pPr>
            <a:r>
              <a:rPr lang="pl-PL" sz="4800" dirty="0">
                <a:solidFill>
                  <a:schemeClr val="bg1"/>
                </a:solidFill>
              </a:rPr>
              <a:t>1) imprezie masowej - należy przez to rozumieć imprezę masową artystyczno-rozrywkową, masową imprezę sportową, w tym mecz piłki nożnej, o których mowa w pkt 2-4, z wyjątkiem imprez:</a:t>
            </a:r>
          </a:p>
          <a:p>
            <a:pPr marL="0" indent="0" algn="just">
              <a:buNone/>
            </a:pPr>
            <a:r>
              <a:rPr lang="pl-PL" sz="4800" dirty="0">
                <a:solidFill>
                  <a:schemeClr val="bg1"/>
                </a:solidFill>
              </a:rPr>
              <a:t>a) organizowanych w teatrach, operach, operetkach, filharmoniach, kinach, muzeach, bibliotekach, domach kultury i galeriach sztuki lub w innych podobnych obiektach,</a:t>
            </a:r>
          </a:p>
          <a:p>
            <a:pPr marL="0" indent="0" algn="just">
              <a:buNone/>
            </a:pPr>
            <a:r>
              <a:rPr lang="pl-PL" sz="4800" dirty="0">
                <a:solidFill>
                  <a:schemeClr val="bg1"/>
                </a:solidFill>
              </a:rPr>
              <a:t>b) organizowanych w szkołach i placówkach oświatowych przez zarządzających tymi szkołami i placówkami,</a:t>
            </a:r>
          </a:p>
          <a:p>
            <a:pPr marL="0" indent="0" algn="just">
              <a:buNone/>
            </a:pPr>
            <a:r>
              <a:rPr lang="pl-PL" sz="4800" dirty="0">
                <a:solidFill>
                  <a:schemeClr val="bg1"/>
                </a:solidFill>
              </a:rPr>
              <a:t>c) organizowanych w ramach współzawodnictwa sportowego dzieci i młodzieży,</a:t>
            </a:r>
          </a:p>
          <a:p>
            <a:pPr marL="0" indent="0" algn="just">
              <a:buNone/>
            </a:pPr>
            <a:r>
              <a:rPr lang="pl-PL" sz="4800" dirty="0">
                <a:solidFill>
                  <a:schemeClr val="bg1"/>
                </a:solidFill>
              </a:rPr>
              <a:t>d) sportowych organizowanych dla sportowców niepełnosprawnych,</a:t>
            </a:r>
          </a:p>
          <a:p>
            <a:pPr marL="0" indent="0" algn="just">
              <a:buNone/>
            </a:pPr>
            <a:r>
              <a:rPr lang="pl-PL" sz="4800" dirty="0">
                <a:solidFill>
                  <a:schemeClr val="bg1"/>
                </a:solidFill>
              </a:rPr>
              <a:t>e) sportu powszechnego o charakterze rekreacji ruchowej, ogólnodostępnym i nieodpłatnym, organizowanych na terenie otwartym,</a:t>
            </a:r>
          </a:p>
          <a:p>
            <a:pPr marL="0" indent="0" algn="just">
              <a:buNone/>
            </a:pPr>
            <a:r>
              <a:rPr lang="pl-PL" sz="4800" dirty="0">
                <a:solidFill>
                  <a:schemeClr val="bg1"/>
                </a:solidFill>
              </a:rPr>
              <a:t>f) zamkniętych organizowanych przez pracodawców dla ich pracowników</a:t>
            </a:r>
          </a:p>
          <a:p>
            <a:pPr marL="0" indent="0" algn="just">
              <a:buNone/>
            </a:pPr>
            <a:r>
              <a:rPr lang="pl-PL" sz="4800" dirty="0">
                <a:solidFill>
                  <a:schemeClr val="bg1"/>
                </a:solidFill>
              </a:rPr>
              <a:t>- jeżeli rodzaj imprezy odpowiada przeznaczeniu obiektu lub terenu, gdzie ma się ona odbyć;</a:t>
            </a:r>
          </a:p>
          <a:p>
            <a:pPr marL="0" indent="0" algn="just">
              <a:buNone/>
            </a:pPr>
            <a:r>
              <a:rPr lang="pl-PL" sz="4800" dirty="0">
                <a:solidFill>
                  <a:schemeClr val="bg1"/>
                </a:solidFill>
              </a:rPr>
              <a:t>2) imprezie masowej artystyczno-rozrywkowej - należy przez to rozumieć imprezę o charakterze artystycznym, rozrywkowym lub zorganizowane publiczne oglądanie przekazu telewizyjnego na ekranach lub urządzeniach umożliwiających uzyskanie obrazu o przekątnej przekraczającej 3 m, która ma się odbyć:</a:t>
            </a:r>
          </a:p>
          <a:p>
            <a:pPr marL="0" indent="0" algn="just">
              <a:buNone/>
            </a:pPr>
            <a:r>
              <a:rPr lang="pl-PL" sz="4800" dirty="0">
                <a:solidFill>
                  <a:schemeClr val="bg1"/>
                </a:solidFill>
              </a:rPr>
              <a:t>a) na stadionie, w innym obiekcie niebędącym budynkiem lub na terenie umożliwiającym przeprowadzenie imprezy masowej, na których liczba udostępnionych przez organizatora miejsc dla osób, ustalona zgodnie z przepisami prawa budowlanego oraz przepisami dotyczącymi ochrony przeciwpożarowej, wynosi nie mniej niż 1000,</a:t>
            </a:r>
          </a:p>
          <a:p>
            <a:pPr marL="0" indent="0" algn="just">
              <a:buNone/>
            </a:pPr>
            <a:r>
              <a:rPr lang="pl-PL" sz="4800" dirty="0">
                <a:solidFill>
                  <a:schemeClr val="bg1"/>
                </a:solidFill>
              </a:rPr>
              <a:t>b) w hali sportowej lub w innym budynku umożliwiającym przeprowadzenie imprezy masowej, w których liczba udostępnionych przez organizatora miejsc dla osób, ustalona zgodnie z przepisami prawa budowlanego oraz przepisami dotyczącymi ochrony przeciwpożarowej, wynosi nie mniej niż 500;</a:t>
            </a:r>
          </a:p>
          <a:p>
            <a:pPr marL="0" indent="0" algn="just">
              <a:buNone/>
            </a:pPr>
            <a:r>
              <a:rPr lang="pl-PL" sz="4800" dirty="0">
                <a:solidFill>
                  <a:schemeClr val="bg1"/>
                </a:solidFill>
              </a:rPr>
              <a:t>3) masowej imprezie sportowej - należy przez to rozumieć imprezę masową mającą na celu współzawodnictwo sportowe lub popularyzowanie kultury fizycznej, organizowaną na:</a:t>
            </a:r>
          </a:p>
          <a:p>
            <a:pPr marL="0" indent="0" algn="just">
              <a:buNone/>
            </a:pPr>
            <a:r>
              <a:rPr lang="pl-PL" sz="4800" dirty="0">
                <a:solidFill>
                  <a:schemeClr val="bg1"/>
                </a:solidFill>
              </a:rPr>
              <a:t>a) stadionie lub w innym obiekcie niebędącym budynkiem, na którym liczba udostępnionych przez organizatora miejsc dla osób, ustalona zgodnie z przepisami prawa budowlanego oraz przepisami dotyczącymi ochrony przeciwpożarowej, wynosi nie mniej niż 1000, a w przypadku hali sportowej lub innego budynku umożliwiającego przeprowadzenie imprezy masowej - nie mniej niż 300,</a:t>
            </a:r>
          </a:p>
          <a:p>
            <a:pPr marL="0" indent="0" algn="just">
              <a:buNone/>
            </a:pPr>
            <a:r>
              <a:rPr lang="pl-PL" sz="4800" dirty="0">
                <a:solidFill>
                  <a:schemeClr val="bg1"/>
                </a:solidFill>
              </a:rPr>
              <a:t>b) terenie umożliwiającym przeprowadzenie imprezy masowej, na którym liczba udostępnionych przez organizatora miejsc dla osób wynosi nie mniej niż 1000;</a:t>
            </a:r>
          </a:p>
          <a:p>
            <a:pPr marL="0" indent="0" algn="just">
              <a:buNone/>
            </a:pPr>
            <a:r>
              <a:rPr lang="pl-PL" sz="4800" dirty="0">
                <a:solidFill>
                  <a:schemeClr val="bg1"/>
                </a:solidFill>
              </a:rPr>
              <a:t>4) meczu piłki nożnej - należy przez to rozumieć masową imprezę sportową mającą na celu współzawodnictwo w dyscyplinie piłki nożnej, organizowaną na stadionie lub w innym obiekcie sportowym, na którym liczba udostępnionych przez organizatora miejsc dla osób, ustalona zgodnie z przepisami prawa budowlanego oraz przepisami dotyczącymi ochrony przeciwpożarowej, wynosi nie mniej niż 1000;</a:t>
            </a:r>
          </a:p>
          <a:p>
            <a:pPr marL="0" indent="0" algn="just">
              <a:buNone/>
            </a:pPr>
            <a:r>
              <a:rPr lang="pl-PL" sz="4800" dirty="0">
                <a:solidFill>
                  <a:schemeClr val="bg1"/>
                </a:solidFill>
              </a:rPr>
              <a:t>5) imprezie masowej podwyższonego ryzyka - należy przez to rozumieć imprezę masową, w czasie której, zgodnie z informacją o przewidywanych zagrożeniach lub dotychczasowymi doświadczeniami dotyczącymi zachowania osób uczestniczących, istnieje obawa wystąpienia aktów przemocy lub agresji;</a:t>
            </a:r>
          </a:p>
          <a:p>
            <a:endParaRPr lang="pl-PL" sz="1500" dirty="0">
              <a:solidFill>
                <a:schemeClr val="bg1"/>
              </a:solidFill>
            </a:endParaRPr>
          </a:p>
        </p:txBody>
      </p:sp>
    </p:spTree>
    <p:extLst>
      <p:ext uri="{BB962C8B-B14F-4D97-AF65-F5344CB8AC3E}">
        <p14:creationId xmlns:p14="http://schemas.microsoft.com/office/powerpoint/2010/main" val="40204191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EBACA92-1BC8-4115-98DD-0A1DEB76680B}"/>
              </a:ext>
            </a:extLst>
          </p:cNvPr>
          <p:cNvSpPr>
            <a:spLocks noGrp="1"/>
          </p:cNvSpPr>
          <p:nvPr>
            <p:ph type="title"/>
          </p:nvPr>
        </p:nvSpPr>
        <p:spPr>
          <a:xfrm>
            <a:off x="838200" y="365126"/>
            <a:ext cx="10515600" cy="826112"/>
          </a:xfrm>
        </p:spPr>
        <p:txBody>
          <a:bodyPr>
            <a:normAutofit/>
          </a:bodyPr>
          <a:lstStyle/>
          <a:p>
            <a:pPr algn="ctr"/>
            <a:r>
              <a:rPr lang="pl-PL" sz="3500" b="1" dirty="0">
                <a:solidFill>
                  <a:schemeClr val="bg1"/>
                </a:solidFill>
              </a:rPr>
              <a:t>Zakaz wstępu na imprezę masową</a:t>
            </a:r>
          </a:p>
        </p:txBody>
      </p:sp>
      <p:sp>
        <p:nvSpPr>
          <p:cNvPr id="3" name="Symbol zastępczy zawartości 2">
            <a:extLst>
              <a:ext uri="{FF2B5EF4-FFF2-40B4-BE49-F238E27FC236}">
                <a16:creationId xmlns:a16="http://schemas.microsoft.com/office/drawing/2014/main" id="{75E1BADA-8E66-4BBB-9443-01B977898E0E}"/>
              </a:ext>
            </a:extLst>
          </p:cNvPr>
          <p:cNvSpPr>
            <a:spLocks noGrp="1"/>
          </p:cNvSpPr>
          <p:nvPr>
            <p:ph idx="1"/>
          </p:nvPr>
        </p:nvSpPr>
        <p:spPr>
          <a:xfrm>
            <a:off x="556190" y="1417739"/>
            <a:ext cx="10233800" cy="4750835"/>
          </a:xfrm>
        </p:spPr>
        <p:txBody>
          <a:bodyPr>
            <a:normAutofit fontScale="92500" lnSpcReduction="20000"/>
          </a:bodyPr>
          <a:lstStyle/>
          <a:p>
            <a:pPr marL="0" indent="0" algn="just">
              <a:buNone/>
            </a:pPr>
            <a:r>
              <a:rPr lang="pl-PL" sz="2000" dirty="0">
                <a:solidFill>
                  <a:srgbClr val="FF0000"/>
                </a:solidFill>
              </a:rPr>
              <a:t>fakultatywnie, na okres od 2 lat do lat 6; </a:t>
            </a:r>
          </a:p>
          <a:p>
            <a:pPr algn="just">
              <a:buFont typeface="Wingdings" panose="05000000000000000000" pitchFamily="2" charset="2"/>
              <a:buChar char="ü"/>
            </a:pPr>
            <a:r>
              <a:rPr lang="pl-PL" sz="2000" dirty="0">
                <a:solidFill>
                  <a:schemeClr val="bg1"/>
                </a:solidFill>
              </a:rPr>
              <a:t>jeżeli przestępstwo zostało popełnione w związku z imprezą masową lub w razie skazania za występek o charakterze chuligańskim (</a:t>
            </a:r>
            <a:r>
              <a:rPr lang="pl-PL" sz="2000" i="1" dirty="0">
                <a:solidFill>
                  <a:schemeClr val="bg1"/>
                </a:solidFill>
              </a:rPr>
              <a:t>art. 115 § 21 k.k.: Występkiem o charakterze chuligańskim jest występek polegający na umyślnym zamachu na zdrowie, na wolność, na cześć lub nietykalność cielesną, na bezpieczeństwo powszechne, na działalność instytucji państwowych lub samorządu terytorialnego, na porządek publiczny, albo na umyślnym niszczeniu, uszkodzeniu lub czynieniu niezdatną do użytku cudzej rzeczy, jeżeli sprawca działa publicznie i bez powodu albo z oczywiście błahego powodu, okazując przez to rażące lekceważenie porządku prawnego</a:t>
            </a:r>
            <a:r>
              <a:rPr lang="pl-PL" sz="2000" dirty="0">
                <a:solidFill>
                  <a:schemeClr val="bg1"/>
                </a:solidFill>
              </a:rPr>
              <a:t>), </a:t>
            </a:r>
          </a:p>
          <a:p>
            <a:pPr algn="just">
              <a:buFont typeface="Wingdings" panose="05000000000000000000" pitchFamily="2" charset="2"/>
              <a:buChar char="ü"/>
            </a:pPr>
            <a:r>
              <a:rPr lang="pl-PL" sz="2000" dirty="0">
                <a:solidFill>
                  <a:schemeClr val="bg1"/>
                </a:solidFill>
              </a:rPr>
              <a:t>jeżeli udział sprawcy w imprezach masowych zagraża dobrom chronionym.</a:t>
            </a:r>
          </a:p>
          <a:p>
            <a:pPr algn="just"/>
            <a:r>
              <a:rPr lang="pl-PL" sz="2000" dirty="0">
                <a:solidFill>
                  <a:schemeClr val="bg1"/>
                </a:solidFill>
              </a:rPr>
              <a:t>obligatoryjnie: w razie ponownego skazania sprawcy za przestępstwo popełnione w związku z imprezą masową</a:t>
            </a:r>
          </a:p>
          <a:p>
            <a:pPr algn="just"/>
            <a:r>
              <a:rPr lang="pl-PL" sz="2000" dirty="0">
                <a:solidFill>
                  <a:schemeClr val="bg1"/>
                </a:solidFill>
              </a:rPr>
              <a:t>+ sąd orzeka zakaz wstępu na imprezę masową w wypadkach wskazanych w ustawie; ustawa o bezpieczeństwie imprez masowych – art. 65 -&gt; za wykroczenia z art. 50, art. 50a, art. 51, art. 52a, art. 124 lub art. 143 </a:t>
            </a:r>
            <a:r>
              <a:rPr lang="pl-PL" sz="2000" dirty="0" err="1">
                <a:solidFill>
                  <a:schemeClr val="bg1"/>
                </a:solidFill>
              </a:rPr>
              <a:t>k.w</a:t>
            </a:r>
            <a:r>
              <a:rPr lang="pl-PL" sz="2000" dirty="0">
                <a:solidFill>
                  <a:schemeClr val="bg1"/>
                </a:solidFill>
              </a:rPr>
              <a:t>. oraz za wykroczenia z art. 54-56 tejże ustawy, czyli np.: niewykonywanie polecenia porządkowego, wniesienie lub posiadania napojów alkoholowych (wówczas fakultatywnie); obligatoryjnie na podstawie tejże ustawy (na podstawie art. 66) za: wniesienie lub posiadanie broni, wdarcie się na teren, na którym rozgrywane są zawody sportowe, prowokowanie kibiców do niebezpiecznych działań)</a:t>
            </a:r>
          </a:p>
          <a:p>
            <a:endParaRPr lang="pl-PL" dirty="0">
              <a:solidFill>
                <a:schemeClr val="bg1"/>
              </a:solidFill>
            </a:endParaRPr>
          </a:p>
        </p:txBody>
      </p:sp>
    </p:spTree>
    <p:extLst>
      <p:ext uri="{BB962C8B-B14F-4D97-AF65-F5344CB8AC3E}">
        <p14:creationId xmlns:p14="http://schemas.microsoft.com/office/powerpoint/2010/main" val="27792602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A55369F-DE0C-42D5-85E1-0D1834B9F25C}"/>
              </a:ext>
            </a:extLst>
          </p:cNvPr>
          <p:cNvSpPr>
            <a:spLocks noGrp="1"/>
          </p:cNvSpPr>
          <p:nvPr>
            <p:ph type="title"/>
          </p:nvPr>
        </p:nvSpPr>
        <p:spPr>
          <a:xfrm>
            <a:off x="838200" y="365126"/>
            <a:ext cx="10515600" cy="800944"/>
          </a:xfrm>
        </p:spPr>
        <p:txBody>
          <a:bodyPr>
            <a:noAutofit/>
          </a:bodyPr>
          <a:lstStyle/>
          <a:p>
            <a:pPr algn="ctr"/>
            <a:r>
              <a:rPr lang="pl-PL" sz="3500" b="1" dirty="0">
                <a:solidFill>
                  <a:schemeClr val="bg1"/>
                </a:solidFill>
              </a:rPr>
              <a:t>Zakaz wstępu na imprezę masową</a:t>
            </a:r>
          </a:p>
        </p:txBody>
      </p:sp>
      <p:sp>
        <p:nvSpPr>
          <p:cNvPr id="3" name="Symbol zastępczy zawartości 2">
            <a:extLst>
              <a:ext uri="{FF2B5EF4-FFF2-40B4-BE49-F238E27FC236}">
                <a16:creationId xmlns:a16="http://schemas.microsoft.com/office/drawing/2014/main" id="{1EA07310-B400-4069-8A31-CFDE9614B3DE}"/>
              </a:ext>
            </a:extLst>
          </p:cNvPr>
          <p:cNvSpPr>
            <a:spLocks noGrp="1"/>
          </p:cNvSpPr>
          <p:nvPr>
            <p:ph idx="1"/>
          </p:nvPr>
        </p:nvSpPr>
        <p:spPr>
          <a:xfrm>
            <a:off x="620785" y="1375795"/>
            <a:ext cx="10733015" cy="4901836"/>
          </a:xfrm>
        </p:spPr>
        <p:txBody>
          <a:bodyPr>
            <a:normAutofit fontScale="77500" lnSpcReduction="20000"/>
          </a:bodyPr>
          <a:lstStyle/>
          <a:p>
            <a:pPr algn="just"/>
            <a:r>
              <a:rPr lang="pl-PL" dirty="0">
                <a:solidFill>
                  <a:schemeClr val="bg1"/>
                </a:solidFill>
              </a:rPr>
              <a:t>Obejmuje wszelkie imprezy masowe na terytorium RP oraz mecze piłki nożnej rozgrywane przez polską kadrę narodową lub polski klub sportowy poza terytorium RP</a:t>
            </a:r>
          </a:p>
          <a:p>
            <a:pPr algn="just"/>
            <a:r>
              <a:rPr lang="pl-PL" dirty="0">
                <a:solidFill>
                  <a:schemeClr val="bg1"/>
                </a:solidFill>
              </a:rPr>
              <a:t>Sąd może jednocześnie orzec obowiązek przebywania skazanego w czasie trwania niektórych imprez masowych objętych zakazem w miejscu stałego pobytu lub w innym wyznaczonym miejscu, z zastosowaniem systemu dozoru elektronicznego (zob. przepisy </a:t>
            </a:r>
            <a:r>
              <a:rPr lang="pl-PL" dirty="0" err="1">
                <a:solidFill>
                  <a:schemeClr val="bg1"/>
                </a:solidFill>
              </a:rPr>
              <a:t>k.k.w</a:t>
            </a:r>
            <a:r>
              <a:rPr lang="pl-PL" dirty="0">
                <a:solidFill>
                  <a:schemeClr val="bg1"/>
                </a:solidFill>
              </a:rPr>
              <a:t>.) – od 6 do 12 miesięcy</a:t>
            </a:r>
          </a:p>
          <a:p>
            <a:pPr algn="just"/>
            <a:r>
              <a:rPr lang="pl-PL" dirty="0">
                <a:solidFill>
                  <a:schemeClr val="bg1"/>
                </a:solidFill>
              </a:rPr>
              <a:t>Jeżeli orzeczenie powyższego obowiązku byłoby niemożliwe lub oczywiście niecelowe, sąd może orzec obowiązek stawiennictwa skazanego w czasie trwania niektórych imprez masowych objętych zakazem w jednostce organizacyjnej Policji lub w miejscu określonym przez właściwego, ze względu na miejsce zamieszkania skazanego, komendanta powiatowego, rejonowego lub miejskiego Policji – od 6 miesięcy do 6 lat</a:t>
            </a:r>
          </a:p>
          <a:p>
            <a:pPr algn="just"/>
            <a:r>
              <a:rPr lang="pl-PL" dirty="0">
                <a:solidFill>
                  <a:schemeClr val="bg1"/>
                </a:solidFill>
              </a:rPr>
              <a:t>Czas trwania powyższych obowiązków nie może przekroczyć okresu, na jaki został orzeczony środek karny zakazu wstępu na imprezę masową</a:t>
            </a:r>
          </a:p>
          <a:p>
            <a:pPr algn="just"/>
            <a:r>
              <a:rPr lang="pl-PL" dirty="0">
                <a:solidFill>
                  <a:schemeClr val="bg1"/>
                </a:solidFill>
              </a:rPr>
              <a:t>Nakładając powyższe obowiązki, sąd określa imprezy masowe, w czasie trwania których obowiązek ten ma być wykonywany, wskazując w szczególności nazwy dyscyplin sportowych, nazwy klubów sportowych oraz zakres terytorialny imprez, których obowiązek dotyczy.</a:t>
            </a:r>
          </a:p>
          <a:p>
            <a:endParaRPr lang="pl-PL" dirty="0">
              <a:solidFill>
                <a:schemeClr val="bg1"/>
              </a:solidFill>
            </a:endParaRPr>
          </a:p>
        </p:txBody>
      </p:sp>
    </p:spTree>
    <p:extLst>
      <p:ext uri="{BB962C8B-B14F-4D97-AF65-F5344CB8AC3E}">
        <p14:creationId xmlns:p14="http://schemas.microsoft.com/office/powerpoint/2010/main" val="9147890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320BD0F-95C3-4189-8932-0E60F4073A1B}"/>
              </a:ext>
            </a:extLst>
          </p:cNvPr>
          <p:cNvSpPr>
            <a:spLocks noGrp="1"/>
          </p:cNvSpPr>
          <p:nvPr>
            <p:ph type="title"/>
          </p:nvPr>
        </p:nvSpPr>
        <p:spPr>
          <a:xfrm>
            <a:off x="838200" y="247680"/>
            <a:ext cx="10515600" cy="398272"/>
          </a:xfrm>
        </p:spPr>
        <p:txBody>
          <a:bodyPr>
            <a:normAutofit fontScale="90000"/>
          </a:bodyPr>
          <a:lstStyle/>
          <a:p>
            <a:pPr algn="ctr"/>
            <a:r>
              <a:rPr lang="pl-PL" sz="3000" b="1" dirty="0">
                <a:solidFill>
                  <a:schemeClr val="bg1"/>
                </a:solidFill>
              </a:rPr>
              <a:t>Zakaz prowadzenia pojazdów </a:t>
            </a:r>
          </a:p>
        </p:txBody>
      </p:sp>
      <p:sp>
        <p:nvSpPr>
          <p:cNvPr id="3" name="Symbol zastępczy zawartości 2">
            <a:extLst>
              <a:ext uri="{FF2B5EF4-FFF2-40B4-BE49-F238E27FC236}">
                <a16:creationId xmlns:a16="http://schemas.microsoft.com/office/drawing/2014/main" id="{A800FE74-A82D-45B9-8E2F-28F2364E0C25}"/>
              </a:ext>
            </a:extLst>
          </p:cNvPr>
          <p:cNvSpPr>
            <a:spLocks noGrp="1"/>
          </p:cNvSpPr>
          <p:nvPr>
            <p:ph idx="1"/>
          </p:nvPr>
        </p:nvSpPr>
        <p:spPr>
          <a:xfrm>
            <a:off x="587229" y="746620"/>
            <a:ext cx="10766571" cy="6023296"/>
          </a:xfrm>
        </p:spPr>
        <p:txBody>
          <a:bodyPr>
            <a:normAutofit fontScale="92500" lnSpcReduction="10000"/>
          </a:bodyPr>
          <a:lstStyle/>
          <a:p>
            <a:pPr algn="just">
              <a:lnSpc>
                <a:spcPct val="170000"/>
              </a:lnSpc>
            </a:pPr>
            <a:r>
              <a:rPr lang="pl-PL" sz="1900" dirty="0">
                <a:solidFill>
                  <a:schemeClr val="bg1"/>
                </a:solidFill>
              </a:rPr>
              <a:t>Orzekając zakaz prowadzenia pojazdów, sąd nakłada obowiązek zwrotu dokumentu uprawniającego do prowadzenia pojazdu; do chwili wykonania obowiązku okres, na który orzeczono zakaz, nie biegnie.</a:t>
            </a:r>
          </a:p>
          <a:p>
            <a:pPr algn="just">
              <a:lnSpc>
                <a:spcPct val="170000"/>
              </a:lnSpc>
            </a:pPr>
            <a:r>
              <a:rPr lang="pl-PL" sz="1900" dirty="0">
                <a:solidFill>
                  <a:srgbClr val="FF0000"/>
                </a:solidFill>
              </a:rPr>
              <a:t>Fakultatywnie, na okres od 1 roku do lat 15</a:t>
            </a:r>
            <a:r>
              <a:rPr lang="pl-PL" sz="1900" dirty="0">
                <a:solidFill>
                  <a:schemeClr val="bg1"/>
                </a:solidFill>
              </a:rPr>
              <a:t>, pojazdów </a:t>
            </a:r>
            <a:r>
              <a:rPr lang="pl-PL" sz="1900" dirty="0">
                <a:solidFill>
                  <a:srgbClr val="FF0000"/>
                </a:solidFill>
              </a:rPr>
              <a:t>określonego rodzaju </a:t>
            </a:r>
            <a:r>
              <a:rPr lang="pl-PL" sz="1900" dirty="0">
                <a:solidFill>
                  <a:schemeClr val="bg1"/>
                </a:solidFill>
              </a:rPr>
              <a:t>w razie skazania osoby uczestniczącej w ruchu za przestępstwo przeciwko bezpieczeństwu w komunikacji, w szczególności jeżeli z okoliczności popełnionego przestępstwa wynika, że prowadzenie pojazdu przez tę osobę zagraża bezpieczeństwu w komunikacji.</a:t>
            </a:r>
          </a:p>
          <a:p>
            <a:pPr algn="just"/>
            <a:r>
              <a:rPr lang="pl-PL" sz="1900" dirty="0">
                <a:solidFill>
                  <a:schemeClr val="bg1"/>
                </a:solidFill>
              </a:rPr>
              <a:t>Przestępstwa przeciwko bezpieczeństwu w komunikacji – rozdział XXI k.k.</a:t>
            </a:r>
          </a:p>
          <a:p>
            <a:pPr marL="0" indent="0" algn="just">
              <a:buNone/>
            </a:pPr>
            <a:r>
              <a:rPr lang="pl-PL" sz="1900" dirty="0">
                <a:solidFill>
                  <a:schemeClr val="bg1"/>
                </a:solidFill>
              </a:rPr>
              <a:t>	-katastrofa w komunikacji – art. 173 k.k.</a:t>
            </a:r>
          </a:p>
          <a:p>
            <a:pPr marL="914400" lvl="2" indent="0" algn="just">
              <a:buNone/>
            </a:pPr>
            <a:r>
              <a:rPr lang="pl-PL" sz="1900" dirty="0">
                <a:solidFill>
                  <a:schemeClr val="bg1"/>
                </a:solidFill>
              </a:rPr>
              <a:t>-sprowadzenie bezpośredniego niebezpieczeństwa katastrofy – 1rt. 174 k.k.</a:t>
            </a:r>
          </a:p>
          <a:p>
            <a:pPr marL="914400" lvl="2" indent="0" algn="just">
              <a:buNone/>
            </a:pPr>
            <a:r>
              <a:rPr lang="pl-PL" sz="1900" dirty="0">
                <a:solidFill>
                  <a:schemeClr val="bg1"/>
                </a:solidFill>
              </a:rPr>
              <a:t>-spowodowanie wypadku w komunikacji – art. 177 k.k.</a:t>
            </a:r>
          </a:p>
          <a:p>
            <a:pPr marL="914400" lvl="2" indent="0" algn="just">
              <a:buNone/>
            </a:pPr>
            <a:r>
              <a:rPr lang="pl-PL" sz="1900" dirty="0">
                <a:solidFill>
                  <a:schemeClr val="bg1"/>
                </a:solidFill>
              </a:rPr>
              <a:t>-prowadzenie pojazdu w stanie nietrzeźwości lub pod wpływem środka odurzającego – art. 178a k.k.</a:t>
            </a:r>
          </a:p>
          <a:p>
            <a:pPr marL="914400" lvl="2" indent="0" algn="just">
              <a:buNone/>
            </a:pPr>
            <a:r>
              <a:rPr lang="pl-PL" sz="1900" dirty="0">
                <a:solidFill>
                  <a:schemeClr val="bg1"/>
                </a:solidFill>
              </a:rPr>
              <a:t>-</a:t>
            </a:r>
            <a:r>
              <a:rPr lang="pl-PL" sz="1900" strike="sngStrike" dirty="0">
                <a:solidFill>
                  <a:schemeClr val="bg1"/>
                </a:solidFill>
              </a:rPr>
              <a:t>niedostosowanie się do polecenia zatrzymania pojazdu mechanicznego – art. 178b k.k.</a:t>
            </a:r>
          </a:p>
          <a:p>
            <a:pPr marL="914400" lvl="2" indent="0" algn="just">
              <a:buNone/>
            </a:pPr>
            <a:r>
              <a:rPr lang="pl-PL" sz="1900" dirty="0">
                <a:solidFill>
                  <a:schemeClr val="bg1"/>
                </a:solidFill>
              </a:rPr>
              <a:t>-dopuszczenie do ruchu niebezpiecznego pojazdu – art. 179 k.k.</a:t>
            </a:r>
          </a:p>
          <a:p>
            <a:pPr marL="914400" lvl="2" indent="0" algn="just">
              <a:buNone/>
            </a:pPr>
            <a:r>
              <a:rPr lang="pl-PL" sz="1900" dirty="0">
                <a:solidFill>
                  <a:schemeClr val="bg1"/>
                </a:solidFill>
              </a:rPr>
              <a:t>-pełnienie czynności związanych bezpośrednio z zapewnieniem bezpieczeństwa ruchu pojazdów mechanicznych znajdując się w stanie nietrzeźwości lub pod wpływem środka odurzającego – art. 180 k.k.</a:t>
            </a:r>
          </a:p>
          <a:p>
            <a:pPr marL="914400" lvl="2" indent="0" algn="just">
              <a:buNone/>
            </a:pPr>
            <a:r>
              <a:rPr lang="pl-PL" sz="1900" dirty="0">
                <a:solidFill>
                  <a:schemeClr val="bg1"/>
                </a:solidFill>
              </a:rPr>
              <a:t>-</a:t>
            </a:r>
            <a:r>
              <a:rPr lang="pl-PL" sz="1900" strike="sngStrike" dirty="0">
                <a:solidFill>
                  <a:schemeClr val="bg1"/>
                </a:solidFill>
              </a:rPr>
              <a:t>prowadzenie pojazdu po cofnięciu uprawnień – art. 180a k.k.</a:t>
            </a:r>
          </a:p>
          <a:p>
            <a:pPr marL="0" indent="0">
              <a:buNone/>
            </a:pPr>
            <a:endParaRPr lang="pl-PL" dirty="0">
              <a:solidFill>
                <a:schemeClr val="bg1"/>
              </a:solidFill>
            </a:endParaRPr>
          </a:p>
          <a:p>
            <a:endParaRPr lang="pl-PL" dirty="0">
              <a:solidFill>
                <a:schemeClr val="bg1"/>
              </a:solidFill>
            </a:endParaRPr>
          </a:p>
        </p:txBody>
      </p:sp>
    </p:spTree>
    <p:extLst>
      <p:ext uri="{BB962C8B-B14F-4D97-AF65-F5344CB8AC3E}">
        <p14:creationId xmlns:p14="http://schemas.microsoft.com/office/powerpoint/2010/main" val="108505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437F9267-F96E-584B-B6DA-96EFD5E6019C}"/>
              </a:ext>
            </a:extLst>
          </p:cNvPr>
          <p:cNvSpPr>
            <a:spLocks noGrp="1"/>
          </p:cNvSpPr>
          <p:nvPr>
            <p:ph idx="1"/>
          </p:nvPr>
        </p:nvSpPr>
        <p:spPr>
          <a:xfrm>
            <a:off x="468630" y="697230"/>
            <a:ext cx="10885170" cy="5479733"/>
          </a:xfrm>
        </p:spPr>
        <p:txBody>
          <a:bodyPr>
            <a:normAutofit fontScale="92500"/>
          </a:bodyPr>
          <a:lstStyle/>
          <a:p>
            <a:pPr algn="just"/>
            <a:r>
              <a:rPr lang="pl-PL" b="1" dirty="0">
                <a:solidFill>
                  <a:schemeClr val="bg1"/>
                </a:solidFill>
              </a:rPr>
              <a:t>Wyrok WSA w Bydgoszczy z dnia 3 czerwca 2014 r., II SA/</a:t>
            </a:r>
            <a:r>
              <a:rPr lang="pl-PL" b="1" dirty="0" err="1">
                <a:solidFill>
                  <a:schemeClr val="bg1"/>
                </a:solidFill>
              </a:rPr>
              <a:t>Bd</a:t>
            </a:r>
            <a:r>
              <a:rPr lang="pl-PL" b="1" dirty="0">
                <a:solidFill>
                  <a:schemeClr val="bg1"/>
                </a:solidFill>
              </a:rPr>
              <a:t> 401/14:</a:t>
            </a:r>
          </a:p>
          <a:p>
            <a:pPr marL="0" indent="0" algn="just">
              <a:buNone/>
            </a:pPr>
            <a:r>
              <a:rPr lang="pl-PL" dirty="0">
                <a:solidFill>
                  <a:schemeClr val="bg1"/>
                </a:solidFill>
              </a:rPr>
              <a:t>„To sąd powszechny - a nie organ administracji - orzeka o zakazie prowadzenia pojazdów, ustalając jednocześnie jakiego rodzaju pojazdów zakaz dotyczy i dopiero to orzeczenie sądu powszechnego stanowi podstawę do cofnięcia uprawnień do ich prowadzenia. Zatem organ administracji nie może rozszerzać zakazu orzeczonego przez sąd powszechny na uprawnienia do kierowania pojazdami w zakresie szerszym, niż to orzeczono w prawomocnym wyroku sądu powszechnego.</a:t>
            </a:r>
          </a:p>
          <a:p>
            <a:pPr marL="0" indent="0" algn="just">
              <a:buNone/>
            </a:pPr>
            <a:r>
              <a:rPr lang="pl-PL" dirty="0">
                <a:solidFill>
                  <a:schemeClr val="bg1"/>
                </a:solidFill>
              </a:rPr>
              <a:t>Prawidłowa wykładnia art. 12 ust. 2 pkt 2 ustawy z 2011 r. o kierujących pojazdami prowadzi do wniosku, iż w przypadku zastosowania przez sąd powszechny art. 42 § 1 lub § 2 k.k. i orzeczenia zakazu prowadzenia pojazdów mechanicznych jedynie określonego rodzaju, organ administracji publicznej jest zobowiązany wydać (zwrócić) osobie, wobec której orzeczono taki zakaz, prawo jazdy kategorii, której ten zakaz nie obejmuje, jeżeli je ona posiadała”</a:t>
            </a:r>
          </a:p>
          <a:p>
            <a:endParaRPr lang="pl-PL" dirty="0"/>
          </a:p>
        </p:txBody>
      </p:sp>
    </p:spTree>
    <p:extLst>
      <p:ext uri="{BB962C8B-B14F-4D97-AF65-F5344CB8AC3E}">
        <p14:creationId xmlns:p14="http://schemas.microsoft.com/office/powerpoint/2010/main" val="5927570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70C2847D-7864-F143-9222-3F56DF7492D6}"/>
              </a:ext>
            </a:extLst>
          </p:cNvPr>
          <p:cNvSpPr>
            <a:spLocks noGrp="1"/>
          </p:cNvSpPr>
          <p:nvPr>
            <p:ph idx="1"/>
          </p:nvPr>
        </p:nvSpPr>
        <p:spPr>
          <a:xfrm>
            <a:off x="731380" y="548640"/>
            <a:ext cx="10595750" cy="5639753"/>
          </a:xfrm>
        </p:spPr>
        <p:txBody>
          <a:bodyPr>
            <a:normAutofit lnSpcReduction="10000"/>
          </a:bodyPr>
          <a:lstStyle/>
          <a:p>
            <a:pPr algn="just"/>
            <a:r>
              <a:rPr lang="pl-PL" b="1" dirty="0">
                <a:solidFill>
                  <a:schemeClr val="bg1"/>
                </a:solidFill>
              </a:rPr>
              <a:t>Wyrok SA w Katowicach z dnia 26 lipca 2012 r., II </a:t>
            </a:r>
            <a:r>
              <a:rPr lang="pl-PL" b="1" dirty="0" err="1">
                <a:solidFill>
                  <a:schemeClr val="bg1"/>
                </a:solidFill>
              </a:rPr>
              <a:t>Aka</a:t>
            </a:r>
            <a:r>
              <a:rPr lang="pl-PL" b="1" dirty="0">
                <a:solidFill>
                  <a:schemeClr val="bg1"/>
                </a:solidFill>
              </a:rPr>
              <a:t> 250/12:	</a:t>
            </a:r>
          </a:p>
          <a:p>
            <a:pPr marL="0" indent="0" algn="just">
              <a:buNone/>
            </a:pPr>
            <a:r>
              <a:rPr lang="pl-PL" b="1" dirty="0">
                <a:solidFill>
                  <a:schemeClr val="bg1"/>
                </a:solidFill>
              </a:rPr>
              <a:t>„</a:t>
            </a:r>
            <a:r>
              <a:rPr lang="pl-PL" dirty="0">
                <a:solidFill>
                  <a:schemeClr val="bg1"/>
                </a:solidFill>
              </a:rPr>
              <a:t>Przesłanką orzeczenia zakazu prowadzenia pojazdów wobec sprawcy przestępstwa przeciwko bezpieczeństwu w komunikacji nie jest samo naruszenie zasad bezpieczeństwa w ruchu, gdyż zaistnienie okoliczności należących do znamion przestępstwa nie może być wystarczającą podstawą orzeczenia środka karnego. To z zachowania sprawcy powinien wynikać wniosek, że lekceważy on zasady ostrożności i bezpieczeństwo innych uczestników ruchu, przez co stwarza zagrożenie w komunikacji”</a:t>
            </a:r>
          </a:p>
          <a:p>
            <a:pPr algn="just"/>
            <a:r>
              <a:rPr lang="pl-PL" b="1" dirty="0">
                <a:solidFill>
                  <a:schemeClr val="bg1"/>
                </a:solidFill>
              </a:rPr>
              <a:t>Wyrok Sądu Najwyższego z dnia 12 czerwca 2010 r., IV KK 70/10:  </a:t>
            </a:r>
          </a:p>
          <a:p>
            <a:pPr marL="0" indent="0" algn="just">
              <a:buNone/>
            </a:pPr>
            <a:r>
              <a:rPr lang="pl-PL" dirty="0">
                <a:solidFill>
                  <a:schemeClr val="bg1"/>
                </a:solidFill>
              </a:rPr>
              <a:t>„Sprawcą przestępstwa przeciwko bezpieczeństwu w komunikacji, wobec którego należy orzec środek karny przewidziany w art. 42 § 2 k.k., jest każda osoba uczestnicząca w ruchu, nie tylko prowadzący pojazd mechaniczny, lecz także prowadzący w stanie nietrzeźwości rower”</a:t>
            </a:r>
          </a:p>
          <a:p>
            <a:endParaRPr lang="pl-PL" dirty="0"/>
          </a:p>
        </p:txBody>
      </p:sp>
    </p:spTree>
    <p:extLst>
      <p:ext uri="{BB962C8B-B14F-4D97-AF65-F5344CB8AC3E}">
        <p14:creationId xmlns:p14="http://schemas.microsoft.com/office/powerpoint/2010/main" val="13078969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1198143-C0C4-4977-AE40-1B71D5DE7668}"/>
              </a:ext>
            </a:extLst>
          </p:cNvPr>
          <p:cNvSpPr>
            <a:spLocks noGrp="1"/>
          </p:cNvSpPr>
          <p:nvPr>
            <p:ph type="title"/>
          </p:nvPr>
        </p:nvSpPr>
        <p:spPr>
          <a:xfrm>
            <a:off x="838200" y="365126"/>
            <a:ext cx="10515600" cy="465384"/>
          </a:xfrm>
        </p:spPr>
        <p:txBody>
          <a:bodyPr>
            <a:noAutofit/>
          </a:bodyPr>
          <a:lstStyle/>
          <a:p>
            <a:pPr algn="ctr"/>
            <a:r>
              <a:rPr lang="pl-PL" sz="3000" b="1" dirty="0">
                <a:solidFill>
                  <a:schemeClr val="bg1"/>
                </a:solidFill>
              </a:rPr>
              <a:t>Zakaz prowadzenia pojazdów</a:t>
            </a:r>
          </a:p>
        </p:txBody>
      </p:sp>
      <p:sp>
        <p:nvSpPr>
          <p:cNvPr id="3" name="Symbol zastępczy zawartości 2">
            <a:extLst>
              <a:ext uri="{FF2B5EF4-FFF2-40B4-BE49-F238E27FC236}">
                <a16:creationId xmlns:a16="http://schemas.microsoft.com/office/drawing/2014/main" id="{57EBE727-41AA-4538-8A15-0ABF6FFF1378}"/>
              </a:ext>
            </a:extLst>
          </p:cNvPr>
          <p:cNvSpPr>
            <a:spLocks noGrp="1"/>
          </p:cNvSpPr>
          <p:nvPr>
            <p:ph idx="1"/>
          </p:nvPr>
        </p:nvSpPr>
        <p:spPr>
          <a:xfrm>
            <a:off x="478172" y="1150822"/>
            <a:ext cx="10875628" cy="5495925"/>
          </a:xfrm>
        </p:spPr>
        <p:txBody>
          <a:bodyPr>
            <a:normAutofit fontScale="85000" lnSpcReduction="20000"/>
          </a:bodyPr>
          <a:lstStyle/>
          <a:p>
            <a:pPr algn="just"/>
            <a:r>
              <a:rPr lang="pl-PL" dirty="0">
                <a:solidFill>
                  <a:srgbClr val="FF0000"/>
                </a:solidFill>
              </a:rPr>
              <a:t>obligatoryjnie, na okres od 1 roku do lat 15</a:t>
            </a:r>
            <a:r>
              <a:rPr lang="pl-PL" dirty="0">
                <a:solidFill>
                  <a:schemeClr val="bg1"/>
                </a:solidFill>
              </a:rPr>
              <a:t>, </a:t>
            </a:r>
            <a:r>
              <a:rPr lang="pl-PL" dirty="0">
                <a:solidFill>
                  <a:srgbClr val="FF0000"/>
                </a:solidFill>
              </a:rPr>
              <a:t>wszelkich pojazdów mechanicznych</a:t>
            </a:r>
            <a:r>
              <a:rPr lang="pl-PL" dirty="0">
                <a:solidFill>
                  <a:schemeClr val="bg1"/>
                </a:solidFill>
              </a:rPr>
              <a:t>: w razie skazania za przestępstwo z art. 178b (niedostosowanie się do polecenia zatrzymania pojazdu mechanicznego) lub art. 180a (prowadzenie pojazdu po cofnięciu uprawnień) lub z art. 244, jeżeli czyn sprawcy polegał na niezastosowaniu się do zakazu prowadzenia pojazdów mechanicznych</a:t>
            </a:r>
          </a:p>
          <a:p>
            <a:pPr algn="just"/>
            <a:r>
              <a:rPr lang="pl-PL" dirty="0">
                <a:solidFill>
                  <a:srgbClr val="FF0000"/>
                </a:solidFill>
              </a:rPr>
              <a:t>obligatoryjnie, na okres nie krótszy niż 3 lata do lat 15</a:t>
            </a:r>
            <a:r>
              <a:rPr lang="pl-PL" dirty="0">
                <a:solidFill>
                  <a:schemeClr val="bg1"/>
                </a:solidFill>
              </a:rPr>
              <a:t>, </a:t>
            </a:r>
            <a:r>
              <a:rPr lang="pl-PL" dirty="0">
                <a:solidFill>
                  <a:srgbClr val="FF0000"/>
                </a:solidFill>
              </a:rPr>
              <a:t>wszelkich albo określonego rodzaju pojazdów mechanicznych</a:t>
            </a:r>
            <a:r>
              <a:rPr lang="pl-PL" dirty="0">
                <a:solidFill>
                  <a:schemeClr val="bg1"/>
                </a:solidFill>
              </a:rPr>
              <a:t>, jeżeli sprawca w czasie popełnienia przestępstwa przeciwko bezpieczeństwu w komunikacji był w stanie nietrzeźwości, pod wpływem środka odurzającego lub zbiegł z miejsca zdarzenia określonego w art. 173, art. 174 lub art. 177 k.k.</a:t>
            </a:r>
          </a:p>
          <a:p>
            <a:pPr algn="just"/>
            <a:r>
              <a:rPr lang="pl-PL" dirty="0">
                <a:solidFill>
                  <a:srgbClr val="FF0000"/>
                </a:solidFill>
              </a:rPr>
              <a:t>obligatoryjnie, dożywotnio, wszelkich pojazdów mechanicznych</a:t>
            </a:r>
            <a:r>
              <a:rPr lang="pl-PL" dirty="0">
                <a:solidFill>
                  <a:schemeClr val="bg1"/>
                </a:solidFill>
              </a:rPr>
              <a:t>, w razie popełnienia przestępstwa określonego w art. 178a § 4 lub jeżeli sprawca w czasie popełnienia przestępstwa określonego w art. 173, którego następstwem jest śmierć innej osoby lub ciężki uszczerbek na jej zdrowiu, albo w czasie popełnienia przestępstwa określonego w art. 177 § 2 lub w art. 355 § 2 był w stanie nietrzeźwości lub pod wpływem środka odurzającego lub zbiegł z miejsca zdarzenia, chyba że zachodzi wyjątkowy wypadek, uzasadniony szczególnymi okolicznościami (jeżeli ponownie – bez „chyba że”)</a:t>
            </a:r>
          </a:p>
        </p:txBody>
      </p:sp>
    </p:spTree>
    <p:extLst>
      <p:ext uri="{BB962C8B-B14F-4D97-AF65-F5344CB8AC3E}">
        <p14:creationId xmlns:p14="http://schemas.microsoft.com/office/powerpoint/2010/main" val="4427562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8A8A588-1B54-4A5E-9F00-D299CE1CEB3F}"/>
              </a:ext>
            </a:extLst>
          </p:cNvPr>
          <p:cNvSpPr>
            <a:spLocks noGrp="1"/>
          </p:cNvSpPr>
          <p:nvPr>
            <p:ph type="title"/>
          </p:nvPr>
        </p:nvSpPr>
        <p:spPr>
          <a:xfrm>
            <a:off x="0" y="338132"/>
            <a:ext cx="10582013" cy="446638"/>
          </a:xfrm>
        </p:spPr>
        <p:txBody>
          <a:bodyPr>
            <a:noAutofit/>
          </a:bodyPr>
          <a:lstStyle/>
          <a:p>
            <a:pPr algn="ctr"/>
            <a:r>
              <a:rPr lang="pl-PL" sz="4000" dirty="0">
                <a:solidFill>
                  <a:schemeClr val="bg1"/>
                </a:solidFill>
              </a:rPr>
              <a:t>Blokada antyalkoholowa</a:t>
            </a:r>
          </a:p>
        </p:txBody>
      </p:sp>
      <p:sp>
        <p:nvSpPr>
          <p:cNvPr id="3" name="Symbol zastępczy zawartości 2">
            <a:extLst>
              <a:ext uri="{FF2B5EF4-FFF2-40B4-BE49-F238E27FC236}">
                <a16:creationId xmlns:a16="http://schemas.microsoft.com/office/drawing/2014/main" id="{DD5F16A9-9D40-405D-99E7-70E05875DE01}"/>
              </a:ext>
            </a:extLst>
          </p:cNvPr>
          <p:cNvSpPr>
            <a:spLocks noGrp="1"/>
          </p:cNvSpPr>
          <p:nvPr>
            <p:ph idx="1"/>
          </p:nvPr>
        </p:nvSpPr>
        <p:spPr>
          <a:xfrm>
            <a:off x="239942" y="1496026"/>
            <a:ext cx="8058238" cy="4973354"/>
          </a:xfrm>
        </p:spPr>
        <p:txBody>
          <a:bodyPr>
            <a:normAutofit fontScale="70000" lnSpcReduction="20000"/>
          </a:bodyPr>
          <a:lstStyle/>
          <a:p>
            <a:pPr algn="just"/>
            <a:r>
              <a:rPr lang="pl-PL" dirty="0">
                <a:solidFill>
                  <a:srgbClr val="FF0000"/>
                </a:solidFill>
              </a:rPr>
              <a:t>zgodnie z art. 84 § 2a środek karny orzeczony dożywotnio może zostać uznany za wykonany po 15 latach, jeżeli skazany przestrzegał porządku prawnego i nie zachodzi obawa ponownego popełnienia przestępstwa podobnego do tego, za które orzeczono środek karny. </a:t>
            </a:r>
            <a:r>
              <a:rPr lang="pl-PL" dirty="0">
                <a:solidFill>
                  <a:schemeClr val="bg1"/>
                </a:solidFill>
              </a:rPr>
              <a:t>Jednocześnie ustawodawca wprowadził możliwość zmiany sposobu wykonywania zakazu prowadzenia pojazdów przez umożliwienie kierowania nimi po wyposażeniu samochodu w blokadę alkoholową. Zgodnie z art. 182a </a:t>
            </a:r>
            <a:r>
              <a:rPr lang="pl-PL" dirty="0" err="1">
                <a:solidFill>
                  <a:schemeClr val="bg1"/>
                </a:solidFill>
              </a:rPr>
              <a:t>k.k.w</a:t>
            </a:r>
            <a:r>
              <a:rPr lang="pl-PL" dirty="0">
                <a:solidFill>
                  <a:schemeClr val="bg1"/>
                </a:solidFill>
              </a:rPr>
              <a:t>. jeżeli zakaz prowadzenia pojazdów był wykonywany przez co najmniej połowę orzeczonego wymiaru, a w przypadku zakazu prowadzenia pojazdów orzeczonego na podstawie art. 42 § 3 lub 4 - przez co najmniej 10 lat, sąd może orzec o dalszym wykonywaniu tego środka karnego w postaci zakazu prowadzenia pojazdów niewyposażonych w blokadę alkoholową, o której mowa w art. 2 pkt 84 </a:t>
            </a:r>
            <a:r>
              <a:rPr lang="pl-PL" dirty="0" err="1">
                <a:solidFill>
                  <a:schemeClr val="bg1"/>
                </a:solidFill>
              </a:rPr>
              <a:t>p.r.d</a:t>
            </a:r>
            <a:r>
              <a:rPr lang="pl-PL" dirty="0">
                <a:solidFill>
                  <a:schemeClr val="bg1"/>
                </a:solidFill>
              </a:rPr>
              <a:t>., jeżeli postawa, właściwości i warunki osobiste sprawcy oraz zachowanie w czasie wykonywania środka karnego uzasadniają przekonanie, że prowadzenie pojazdu przez tę osobę nie zagraża bezpieczeństwu w komunikacji.</a:t>
            </a:r>
          </a:p>
          <a:p>
            <a:pPr algn="just"/>
            <a:r>
              <a:rPr lang="pl-PL" dirty="0">
                <a:solidFill>
                  <a:schemeClr val="bg1"/>
                </a:solidFill>
              </a:rPr>
              <a:t>art. 2 pkt 84 </a:t>
            </a:r>
            <a:r>
              <a:rPr lang="pl-PL" dirty="0" err="1">
                <a:solidFill>
                  <a:schemeClr val="bg1"/>
                </a:solidFill>
              </a:rPr>
              <a:t>p.r.d</a:t>
            </a:r>
            <a:r>
              <a:rPr lang="pl-PL" dirty="0">
                <a:solidFill>
                  <a:schemeClr val="bg1"/>
                </a:solidFill>
              </a:rPr>
              <a:t>.: blokada alkoholowa - urządzenie techniczne uniemożliwiające uruchomienie silnika pojazdu silnikowego i pojazdu szynowego, w przypadku gdy zawartość alkoholu w wydychanym przez kierującego powietrzu wynosi co najmniej 0,1 mg alkoholu w 1 dm</a:t>
            </a:r>
            <a:r>
              <a:rPr lang="pl-PL" baseline="30000" dirty="0">
                <a:solidFill>
                  <a:schemeClr val="bg1"/>
                </a:solidFill>
              </a:rPr>
              <a:t>3</a:t>
            </a:r>
            <a:r>
              <a:rPr lang="pl-PL" dirty="0">
                <a:solidFill>
                  <a:schemeClr val="bg1"/>
                </a:solidFill>
              </a:rPr>
              <a:t>;</a:t>
            </a:r>
          </a:p>
        </p:txBody>
      </p:sp>
      <p:pic>
        <p:nvPicPr>
          <p:cNvPr id="5" name="Obraz 4">
            <a:extLst>
              <a:ext uri="{FF2B5EF4-FFF2-40B4-BE49-F238E27FC236}">
                <a16:creationId xmlns:a16="http://schemas.microsoft.com/office/drawing/2014/main" id="{F6D4C1BD-2038-4C35-8DC7-7CBF2DEEDE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36572" y="338132"/>
            <a:ext cx="3441128" cy="2580846"/>
          </a:xfrm>
          <a:prstGeom prst="rect">
            <a:avLst/>
          </a:prstGeom>
        </p:spPr>
      </p:pic>
    </p:spTree>
    <p:extLst>
      <p:ext uri="{BB962C8B-B14F-4D97-AF65-F5344CB8AC3E}">
        <p14:creationId xmlns:p14="http://schemas.microsoft.com/office/powerpoint/2010/main" val="421396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392854A-533F-46D1-8898-555F462A47FC}"/>
              </a:ext>
            </a:extLst>
          </p:cNvPr>
          <p:cNvSpPr>
            <a:spLocks noGrp="1"/>
          </p:cNvSpPr>
          <p:nvPr>
            <p:ph type="title"/>
          </p:nvPr>
        </p:nvSpPr>
        <p:spPr>
          <a:xfrm>
            <a:off x="838200" y="209726"/>
            <a:ext cx="10515600" cy="750611"/>
          </a:xfrm>
        </p:spPr>
        <p:txBody>
          <a:bodyPr>
            <a:normAutofit/>
          </a:bodyPr>
          <a:lstStyle/>
          <a:p>
            <a:pPr algn="ctr"/>
            <a:r>
              <a:rPr lang="pl-PL" sz="3500" b="1" dirty="0">
                <a:solidFill>
                  <a:schemeClr val="bg1"/>
                </a:solidFill>
              </a:rPr>
              <a:t>Środki karne – uwagi ogólne</a:t>
            </a:r>
          </a:p>
        </p:txBody>
      </p:sp>
      <p:sp>
        <p:nvSpPr>
          <p:cNvPr id="3" name="Symbol zastępczy zawartości 2">
            <a:extLst>
              <a:ext uri="{FF2B5EF4-FFF2-40B4-BE49-F238E27FC236}">
                <a16:creationId xmlns:a16="http://schemas.microsoft.com/office/drawing/2014/main" id="{22359872-32BE-46C2-84E1-FEE08A29EFBB}"/>
              </a:ext>
            </a:extLst>
          </p:cNvPr>
          <p:cNvSpPr>
            <a:spLocks noGrp="1"/>
          </p:cNvSpPr>
          <p:nvPr>
            <p:ph idx="1"/>
          </p:nvPr>
        </p:nvSpPr>
        <p:spPr>
          <a:xfrm>
            <a:off x="838200" y="1103212"/>
            <a:ext cx="10939244" cy="5494789"/>
          </a:xfrm>
        </p:spPr>
        <p:txBody>
          <a:bodyPr>
            <a:normAutofit/>
          </a:bodyPr>
          <a:lstStyle/>
          <a:p>
            <a:pPr algn="just"/>
            <a:r>
              <a:rPr lang="pl-PL" sz="2400" dirty="0">
                <a:solidFill>
                  <a:schemeClr val="bg1"/>
                </a:solidFill>
              </a:rPr>
              <a:t>Nie są przewidziane w zagrożeniach ustawowych za przestępstwa</a:t>
            </a:r>
          </a:p>
          <a:p>
            <a:pPr algn="just"/>
            <a:r>
              <a:rPr lang="pl-PL" sz="2400" dirty="0">
                <a:solidFill>
                  <a:schemeClr val="bg1"/>
                </a:solidFill>
              </a:rPr>
              <a:t>Określony środek karne można orzekać wtedy, gdy zachodzą ku temu podstawy określone w danym przepisie Części ogólnej k.k., dotyczącym danego środka karnego</a:t>
            </a:r>
          </a:p>
          <a:p>
            <a:pPr algn="just"/>
            <a:r>
              <a:rPr lang="pl-PL" sz="2400" dirty="0">
                <a:solidFill>
                  <a:schemeClr val="bg1"/>
                </a:solidFill>
              </a:rPr>
              <a:t>Z reguły odwołują się do określonej kategorii przestępstw</a:t>
            </a:r>
          </a:p>
          <a:p>
            <a:pPr algn="just"/>
            <a:r>
              <a:rPr lang="pl-PL" sz="2400" dirty="0">
                <a:solidFill>
                  <a:schemeClr val="bg1"/>
                </a:solidFill>
              </a:rPr>
              <a:t>Okresowe/jednorazowe</a:t>
            </a:r>
          </a:p>
          <a:p>
            <a:pPr algn="just"/>
            <a:r>
              <a:rPr lang="pl-PL" sz="2400" dirty="0">
                <a:solidFill>
                  <a:schemeClr val="bg1"/>
                </a:solidFill>
              </a:rPr>
              <a:t>Zakazy/nakazy/inne, np. świadczenie pieniężne i podanie wyroku do publicznej wiadomości</a:t>
            </a:r>
          </a:p>
          <a:p>
            <a:pPr algn="just"/>
            <a:r>
              <a:rPr lang="pl-PL" sz="2400" dirty="0">
                <a:solidFill>
                  <a:schemeClr val="bg1"/>
                </a:solidFill>
              </a:rPr>
              <a:t>O charakterze represyjnym/o charakterze prewencyjnym (ochronnym)</a:t>
            </a:r>
          </a:p>
          <a:p>
            <a:pPr algn="just"/>
            <a:r>
              <a:rPr lang="pl-PL" sz="2400" dirty="0">
                <a:solidFill>
                  <a:schemeClr val="bg1"/>
                </a:solidFill>
              </a:rPr>
              <a:t>Orzekane obligatoryjnie/ fakultatywnie</a:t>
            </a:r>
          </a:p>
          <a:p>
            <a:pPr algn="just"/>
            <a:r>
              <a:rPr lang="pl-PL" sz="2400" dirty="0">
                <a:solidFill>
                  <a:schemeClr val="bg1"/>
                </a:solidFill>
              </a:rPr>
              <a:t>Nowy rozdział </a:t>
            </a:r>
            <a:r>
              <a:rPr lang="pl-PL" sz="2400" dirty="0" err="1">
                <a:solidFill>
                  <a:schemeClr val="bg1"/>
                </a:solidFill>
              </a:rPr>
              <a:t>Va</a:t>
            </a:r>
            <a:r>
              <a:rPr lang="pl-PL" sz="2400" dirty="0">
                <a:solidFill>
                  <a:schemeClr val="bg1"/>
                </a:solidFill>
              </a:rPr>
              <a:t> – od 1 lipca 2015 r. – obejmuje środki kompensacyjne (niektóre z dawniejszych środków karnych) oraz przepadek</a:t>
            </a:r>
          </a:p>
          <a:p>
            <a:endParaRPr lang="pl-PL" sz="2400" dirty="0">
              <a:solidFill>
                <a:schemeClr val="bg1"/>
              </a:solidFill>
            </a:endParaRPr>
          </a:p>
        </p:txBody>
      </p:sp>
    </p:spTree>
    <p:extLst>
      <p:ext uri="{BB962C8B-B14F-4D97-AF65-F5344CB8AC3E}">
        <p14:creationId xmlns:p14="http://schemas.microsoft.com/office/powerpoint/2010/main" val="20917632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FA21EC3-9DF4-40D3-9DAC-93549B1E1588}"/>
              </a:ext>
            </a:extLst>
          </p:cNvPr>
          <p:cNvSpPr>
            <a:spLocks noGrp="1"/>
          </p:cNvSpPr>
          <p:nvPr>
            <p:ph type="title"/>
          </p:nvPr>
        </p:nvSpPr>
        <p:spPr>
          <a:xfrm>
            <a:off x="838200" y="255396"/>
            <a:ext cx="10515600" cy="666721"/>
          </a:xfrm>
        </p:spPr>
        <p:txBody>
          <a:bodyPr>
            <a:normAutofit/>
          </a:bodyPr>
          <a:lstStyle/>
          <a:p>
            <a:pPr algn="ctr"/>
            <a:r>
              <a:rPr lang="pl-PL" sz="2800" b="1" dirty="0">
                <a:solidFill>
                  <a:schemeClr val="bg1"/>
                </a:solidFill>
              </a:rPr>
              <a:t>Wyrok Sądu Najwyższego z dnia 15 lutego 2018 r., II K 30/18</a:t>
            </a:r>
          </a:p>
        </p:txBody>
      </p:sp>
      <p:sp>
        <p:nvSpPr>
          <p:cNvPr id="3" name="Symbol zastępczy zawartości 2">
            <a:extLst>
              <a:ext uri="{FF2B5EF4-FFF2-40B4-BE49-F238E27FC236}">
                <a16:creationId xmlns:a16="http://schemas.microsoft.com/office/drawing/2014/main" id="{0C3BBA61-45B1-4E2D-81FB-FE6578E561BF}"/>
              </a:ext>
            </a:extLst>
          </p:cNvPr>
          <p:cNvSpPr>
            <a:spLocks noGrp="1"/>
          </p:cNvSpPr>
          <p:nvPr>
            <p:ph idx="1"/>
          </p:nvPr>
        </p:nvSpPr>
        <p:spPr>
          <a:xfrm>
            <a:off x="520117" y="1031845"/>
            <a:ext cx="10833683" cy="5478479"/>
          </a:xfrm>
        </p:spPr>
        <p:txBody>
          <a:bodyPr>
            <a:normAutofit fontScale="55000" lnSpcReduction="20000"/>
          </a:bodyPr>
          <a:lstStyle/>
          <a:p>
            <a:pPr algn="just"/>
            <a:r>
              <a:rPr lang="pl-PL" b="1" u="sng" dirty="0">
                <a:solidFill>
                  <a:schemeClr val="bg1"/>
                </a:solidFill>
              </a:rPr>
              <a:t>nie można orzec odebrania prawa jazdy (zakazu prowadzenia pojazdów mechanicznych) za kierowanie roweru po alkoholu</a:t>
            </a:r>
          </a:p>
          <a:p>
            <a:pPr algn="just"/>
            <a:endParaRPr lang="pl-PL" b="1" dirty="0">
              <a:solidFill>
                <a:schemeClr val="bg1"/>
              </a:solidFill>
            </a:endParaRPr>
          </a:p>
          <a:p>
            <a:pPr marL="457200" lvl="1" indent="0" algn="just">
              <a:buNone/>
            </a:pPr>
            <a:r>
              <a:rPr lang="pl-PL" i="1" dirty="0">
                <a:solidFill>
                  <a:schemeClr val="bg1"/>
                </a:solidFill>
              </a:rPr>
              <a:t>„Rację ma skarżący, gdy twierdzi, że zgodnie z treścią art. 87 § 4 </a:t>
            </a:r>
            <a:r>
              <a:rPr lang="pl-PL" i="1" dirty="0" err="1">
                <a:solidFill>
                  <a:schemeClr val="bg1"/>
                </a:solidFill>
              </a:rPr>
              <a:t>kw</a:t>
            </a:r>
            <a:r>
              <a:rPr lang="pl-PL" i="1" dirty="0">
                <a:solidFill>
                  <a:schemeClr val="bg1"/>
                </a:solidFill>
              </a:rPr>
              <a:t>, w wypadku ukarania za wykroczenie określone w art. 87 § 1a </a:t>
            </a:r>
            <a:r>
              <a:rPr lang="pl-PL" i="1" dirty="0" err="1">
                <a:solidFill>
                  <a:schemeClr val="bg1"/>
                </a:solidFill>
              </a:rPr>
              <a:t>kw</a:t>
            </a:r>
            <a:r>
              <a:rPr lang="pl-PL" i="1" dirty="0">
                <a:solidFill>
                  <a:schemeClr val="bg1"/>
                </a:solidFill>
              </a:rPr>
              <a:t>, polegające na prowadzeniu w stanie nietrzeźwości pojazdu innego niż mechaniczny, można orzec zakaz prowadzenia pojazdów innych niż wymienione w art. 87 § 1 </a:t>
            </a:r>
            <a:r>
              <a:rPr lang="pl-PL" i="1" dirty="0" err="1">
                <a:solidFill>
                  <a:schemeClr val="bg1"/>
                </a:solidFill>
              </a:rPr>
              <a:t>kw</a:t>
            </a:r>
            <a:r>
              <a:rPr lang="pl-PL" i="1" dirty="0">
                <a:solidFill>
                  <a:schemeClr val="bg1"/>
                </a:solidFill>
              </a:rPr>
              <a:t>, a więc innych niż mechaniczne.</a:t>
            </a:r>
            <a:br>
              <a:rPr lang="pl-PL" dirty="0">
                <a:solidFill>
                  <a:schemeClr val="bg1"/>
                </a:solidFill>
              </a:rPr>
            </a:br>
            <a:r>
              <a:rPr lang="pl-PL" i="1" dirty="0">
                <a:solidFill>
                  <a:schemeClr val="bg1"/>
                </a:solidFill>
              </a:rPr>
              <a:t>W obowiązującym stanie prawnym Sąd Rejonowy skazując M.F. za wykroczenie polegające na kierowaniu rowerem w stanie nietrzeźwości (art. 87 § 1a </a:t>
            </a:r>
            <a:r>
              <a:rPr lang="pl-PL" i="1" dirty="0" err="1">
                <a:solidFill>
                  <a:schemeClr val="bg1"/>
                </a:solidFill>
              </a:rPr>
              <a:t>kw</a:t>
            </a:r>
            <a:r>
              <a:rPr lang="pl-PL" i="1" dirty="0">
                <a:solidFill>
                  <a:schemeClr val="bg1"/>
                </a:solidFill>
              </a:rPr>
              <a:t>) i orzekając wobec obwinionego środek karny w postaci zakazu prowadzenia wszelkich pojazdów mechanicznych, dopuścił się rażącej obrazy art. 87 § 4 kw. (…) W ponownym rozpoznaniu Sąd Rejonowy orzeknie w przedmiocie zakazu prowadzenia pojazdów zgodnie z art. 87 § 4 kw.”</a:t>
            </a:r>
            <a:endParaRPr lang="pl-PL" b="1" dirty="0">
              <a:solidFill>
                <a:schemeClr val="bg1"/>
              </a:solidFill>
            </a:endParaRPr>
          </a:p>
          <a:p>
            <a:pPr lvl="1" algn="just"/>
            <a:endParaRPr lang="pl-PL" b="1" dirty="0">
              <a:solidFill>
                <a:schemeClr val="bg1"/>
              </a:solidFill>
            </a:endParaRPr>
          </a:p>
          <a:p>
            <a:pPr algn="just"/>
            <a:r>
              <a:rPr lang="pl-PL" b="1" dirty="0">
                <a:solidFill>
                  <a:schemeClr val="bg1"/>
                </a:solidFill>
              </a:rPr>
              <a:t>art.  87.  [Prowadzenie pojazdu w stanie po użyciu alkoholu] §  1.  </a:t>
            </a:r>
            <a:r>
              <a:rPr lang="pl-PL" dirty="0">
                <a:solidFill>
                  <a:schemeClr val="bg1"/>
                </a:solidFill>
              </a:rPr>
              <a:t>Kto, znajdując się w stanie po użyciu alkoholu lub podobnie działającego środka, prowadzi pojazd mechaniczny w ruchu lądowym, wodnym lub </a:t>
            </a:r>
            <a:r>
              <a:rPr lang="pl-PL" dirty="0" err="1">
                <a:solidFill>
                  <a:schemeClr val="bg1"/>
                </a:solidFill>
              </a:rPr>
              <a:t>powietrznym,podlega</a:t>
            </a:r>
            <a:r>
              <a:rPr lang="pl-PL" dirty="0">
                <a:solidFill>
                  <a:schemeClr val="bg1"/>
                </a:solidFill>
              </a:rPr>
              <a:t> karze aresztu albo grzywny nie niższej niż 50 złotych.</a:t>
            </a:r>
          </a:p>
          <a:p>
            <a:pPr algn="just"/>
            <a:r>
              <a:rPr lang="pl-PL" b="1" dirty="0">
                <a:solidFill>
                  <a:schemeClr val="bg1"/>
                </a:solidFill>
              </a:rPr>
              <a:t>§  1a.  </a:t>
            </a:r>
            <a:r>
              <a:rPr lang="pl-PL" dirty="0">
                <a:solidFill>
                  <a:schemeClr val="bg1"/>
                </a:solidFill>
              </a:rPr>
              <a:t>Tej samej karze podlega, kto, znajdując się w stanie nietrzeźwości lub pod wpływem podobnie działającego środka, prowadzi na drodze publicznej, w strefie zamieszkania lub w strefie ruchu inny pojazd niż określony w § 1.</a:t>
            </a:r>
          </a:p>
          <a:p>
            <a:pPr algn="just"/>
            <a:r>
              <a:rPr lang="pl-PL" b="1" dirty="0">
                <a:solidFill>
                  <a:schemeClr val="bg1"/>
                </a:solidFill>
              </a:rPr>
              <a:t>§  2.  </a:t>
            </a:r>
            <a:r>
              <a:rPr lang="pl-PL" dirty="0">
                <a:solidFill>
                  <a:schemeClr val="bg1"/>
                </a:solidFill>
              </a:rPr>
              <a:t>Kto, znajdując się w stanie po użyciu alkoholu lub podobnie działającego środka, prowadzi na drodze publicznej, w strefie zamieszkania lub strefie ruchu inny pojazd niż określony w § 1,podlega karze aresztu do 14 dni albo karze grzywny.</a:t>
            </a:r>
          </a:p>
          <a:p>
            <a:pPr algn="just"/>
            <a:r>
              <a:rPr lang="pl-PL" b="1" dirty="0">
                <a:solidFill>
                  <a:schemeClr val="bg1"/>
                </a:solidFill>
              </a:rPr>
              <a:t>§  3.  </a:t>
            </a:r>
            <a:r>
              <a:rPr lang="pl-PL" dirty="0">
                <a:solidFill>
                  <a:schemeClr val="bg1"/>
                </a:solidFill>
              </a:rPr>
              <a:t>W razie popełnienia wykroczenia określonego w § 1 orzeka się zakaz prowadzenia pojazdów.</a:t>
            </a:r>
          </a:p>
          <a:p>
            <a:pPr algn="just"/>
            <a:r>
              <a:rPr lang="pl-PL" b="1" dirty="0">
                <a:solidFill>
                  <a:schemeClr val="bg1"/>
                </a:solidFill>
              </a:rPr>
              <a:t>§  4.  </a:t>
            </a:r>
            <a:r>
              <a:rPr lang="pl-PL" dirty="0">
                <a:solidFill>
                  <a:schemeClr val="bg1"/>
                </a:solidFill>
              </a:rPr>
              <a:t>W razie popełnienia wykroczenia określonego w § 1a lub 2 można orzec zakaz prowadzenia pojazdów innych niż określone w § 1.</a:t>
            </a:r>
          </a:p>
          <a:p>
            <a:pPr algn="just"/>
            <a:r>
              <a:rPr lang="pl-PL" dirty="0">
                <a:solidFill>
                  <a:schemeClr val="bg1"/>
                </a:solidFill>
              </a:rPr>
              <a:t>Prowadzenie a kierowanie; art. 2 pkt 18 ustawy Prawo u ruchu drogowym: pieszy </a:t>
            </a:r>
            <a:r>
              <a:rPr lang="pl-PL" dirty="0" err="1">
                <a:solidFill>
                  <a:schemeClr val="bg1"/>
                </a:solidFill>
              </a:rPr>
              <a:t>pieszy</a:t>
            </a:r>
            <a:r>
              <a:rPr lang="pl-PL" dirty="0">
                <a:solidFill>
                  <a:schemeClr val="bg1"/>
                </a:solidFill>
              </a:rPr>
              <a:t> - osoba znajdująca się poza pojazdem na drodze i niewykonująca na niej robót lub czynności przewidzianych odrębnymi przepisami; za pieszego uważa się również osobę prowadzącą, ciągnącą lub pchającą rower, motorower, motocykl, wózek dziecięcy, podręczny lub inwalidzki, osobę poruszającą się w wózku inwalidzkim, a także osobę w wieku do 10 lat kierującą rowerem pod opieką osoby dorosłej;</a:t>
            </a:r>
          </a:p>
          <a:p>
            <a:pPr algn="just"/>
            <a:r>
              <a:rPr lang="pl-PL" dirty="0">
                <a:solidFill>
                  <a:schemeClr val="bg1"/>
                </a:solidFill>
              </a:rPr>
              <a:t>prowadzenie np. roweru czy motocykla obok siebie czy też pchanie pojazdu mechanicznego nie może być traktowane jako zachowanie penalizowane przez art. 87 § 1, co potwierdza wyrok Sądu Najwyższego, w którym przyjęto, że oskarżony ani nie uruchomił silnika motocykla, ani też pojazdem tym nie jechał, ale jedynie pchał go siłą mięśni na pewnym odcinku trasy, nie może zatem być uznany za osobę prowadzącą </a:t>
            </a:r>
            <a:r>
              <a:rPr lang="pl-PL" i="1" dirty="0">
                <a:solidFill>
                  <a:schemeClr val="bg1"/>
                </a:solidFill>
              </a:rPr>
              <a:t>sensu stricto</a:t>
            </a:r>
            <a:r>
              <a:rPr lang="pl-PL" dirty="0">
                <a:solidFill>
                  <a:schemeClr val="bg1"/>
                </a:solidFill>
              </a:rPr>
              <a:t> pojazd mechaniczny, gdyż opisane wyżej jego działanie faktycznie utożsamia je z sytuacją pieszego (wyrok SN z dnia 11 marca 1971 r., </a:t>
            </a:r>
            <a:r>
              <a:rPr lang="pl-PL" u="sng" dirty="0">
                <a:solidFill>
                  <a:schemeClr val="bg1"/>
                </a:solidFill>
              </a:rPr>
              <a:t>N 9/71</a:t>
            </a:r>
            <a:r>
              <a:rPr lang="pl-PL" dirty="0">
                <a:solidFill>
                  <a:schemeClr val="bg1"/>
                </a:solidFill>
              </a:rPr>
              <a:t>, OSNKW 1971, nr 6, poz. 95).</a:t>
            </a:r>
          </a:p>
          <a:p>
            <a:endParaRPr lang="pl-PL" dirty="0">
              <a:solidFill>
                <a:schemeClr val="bg1"/>
              </a:solidFill>
            </a:endParaRPr>
          </a:p>
          <a:p>
            <a:endParaRPr lang="pl-PL" dirty="0">
              <a:solidFill>
                <a:schemeClr val="bg1"/>
              </a:solidFill>
            </a:endParaRPr>
          </a:p>
        </p:txBody>
      </p:sp>
    </p:spTree>
    <p:extLst>
      <p:ext uri="{BB962C8B-B14F-4D97-AF65-F5344CB8AC3E}">
        <p14:creationId xmlns:p14="http://schemas.microsoft.com/office/powerpoint/2010/main" val="31695049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2B070E7-A0E8-4FC1-B76A-28F99C20159C}"/>
              </a:ext>
            </a:extLst>
          </p:cNvPr>
          <p:cNvSpPr>
            <a:spLocks noGrp="1"/>
          </p:cNvSpPr>
          <p:nvPr>
            <p:ph type="title"/>
          </p:nvPr>
        </p:nvSpPr>
        <p:spPr>
          <a:xfrm>
            <a:off x="838200" y="365125"/>
            <a:ext cx="10515600" cy="498941"/>
          </a:xfrm>
        </p:spPr>
        <p:txBody>
          <a:bodyPr>
            <a:normAutofit fontScale="90000"/>
          </a:bodyPr>
          <a:lstStyle/>
          <a:p>
            <a:pPr algn="ctr"/>
            <a:r>
              <a:rPr lang="pl-PL" sz="3500" b="1" dirty="0">
                <a:solidFill>
                  <a:schemeClr val="bg1"/>
                </a:solidFill>
              </a:rPr>
              <a:t>Świadczenie pieniężne</a:t>
            </a:r>
          </a:p>
        </p:txBody>
      </p:sp>
      <p:sp>
        <p:nvSpPr>
          <p:cNvPr id="3" name="Symbol zastępczy zawartości 2">
            <a:extLst>
              <a:ext uri="{FF2B5EF4-FFF2-40B4-BE49-F238E27FC236}">
                <a16:creationId xmlns:a16="http://schemas.microsoft.com/office/drawing/2014/main" id="{543B89C7-8B55-41B1-BB4A-6B2D37B12211}"/>
              </a:ext>
            </a:extLst>
          </p:cNvPr>
          <p:cNvSpPr>
            <a:spLocks noGrp="1"/>
          </p:cNvSpPr>
          <p:nvPr>
            <p:ph idx="1"/>
          </p:nvPr>
        </p:nvSpPr>
        <p:spPr>
          <a:xfrm>
            <a:off x="536895" y="1239002"/>
            <a:ext cx="10816905" cy="5161895"/>
          </a:xfrm>
        </p:spPr>
        <p:txBody>
          <a:bodyPr>
            <a:normAutofit/>
          </a:bodyPr>
          <a:lstStyle/>
          <a:p>
            <a:pPr algn="just"/>
            <a:r>
              <a:rPr lang="pl-PL" sz="2400" dirty="0">
                <a:solidFill>
                  <a:schemeClr val="bg1"/>
                </a:solidFill>
              </a:rPr>
              <a:t>fakultatywnie, gdy sąd odstępuje od wymierzenia kary, a także w wypadkach wskazanych w ustawie – przy karze ograniczenia wolności (art. 34 § 3 k.k.) lub kary łącznej ograniczenia wolności (art. 86 § 3 k.k.), w wypadku warunkowego umorzenia postępowania (art. 67 § 3 k.k.), w wypadku warunkowego zawieszenia kary pozbawienia wolności (art. 72 § 2 k.k.) -&gt; na rzecz Funduszu Pomocy Pokrzywdzonym oraz Pomocy Postpenitencjarnej, max. 60 000 zł</a:t>
            </a:r>
          </a:p>
          <a:p>
            <a:pPr algn="just"/>
            <a:r>
              <a:rPr lang="pl-PL" sz="2400" dirty="0">
                <a:solidFill>
                  <a:schemeClr val="bg1"/>
                </a:solidFill>
              </a:rPr>
              <a:t>obligatoryjnie – max. 60 000 zł, na rzecz Funduszu Pomocy Pokrzywdzonym oraz Pomocy Postpenitencjarnej</a:t>
            </a:r>
          </a:p>
          <a:p>
            <a:pPr marL="457200" lvl="1" indent="0" algn="just">
              <a:buNone/>
            </a:pPr>
            <a:r>
              <a:rPr lang="pl-PL" dirty="0">
                <a:solidFill>
                  <a:schemeClr val="bg1"/>
                </a:solidFill>
              </a:rPr>
              <a:t>-w razie skazania za przestępstwo z art. 178a § 1, art. 179 lub art. 180 k.k. (co najmniej 5 000 zł),</a:t>
            </a:r>
          </a:p>
          <a:p>
            <a:pPr marL="457200" lvl="1" indent="0" algn="just">
              <a:buNone/>
            </a:pPr>
            <a:r>
              <a:rPr lang="pl-PL" dirty="0">
                <a:solidFill>
                  <a:schemeClr val="bg1"/>
                </a:solidFill>
              </a:rPr>
              <a:t>-w razie skazania za przestępstwo z art. 178a § 4 k.k. (co najmniej 10 000 zł)</a:t>
            </a:r>
          </a:p>
        </p:txBody>
      </p:sp>
    </p:spTree>
    <p:extLst>
      <p:ext uri="{BB962C8B-B14F-4D97-AF65-F5344CB8AC3E}">
        <p14:creationId xmlns:p14="http://schemas.microsoft.com/office/powerpoint/2010/main" val="42932952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C674E9C-7887-274D-BA7A-11AA7998D909}"/>
              </a:ext>
            </a:extLst>
          </p:cNvPr>
          <p:cNvSpPr>
            <a:spLocks noGrp="1"/>
          </p:cNvSpPr>
          <p:nvPr>
            <p:ph type="title"/>
          </p:nvPr>
        </p:nvSpPr>
        <p:spPr/>
        <p:txBody>
          <a:bodyPr>
            <a:noAutofit/>
          </a:bodyPr>
          <a:lstStyle/>
          <a:p>
            <a:pPr algn="ctr"/>
            <a:r>
              <a:rPr lang="pl-PL" sz="3000" b="1" dirty="0">
                <a:solidFill>
                  <a:schemeClr val="bg1"/>
                </a:solidFill>
              </a:rPr>
              <a:t>Zakaz wstępu do ośrodków gier i uczestnictwa w grach hazardowych</a:t>
            </a:r>
          </a:p>
        </p:txBody>
      </p:sp>
      <p:sp>
        <p:nvSpPr>
          <p:cNvPr id="3" name="Symbol zastępczy zawartości 2">
            <a:extLst>
              <a:ext uri="{FF2B5EF4-FFF2-40B4-BE49-F238E27FC236}">
                <a16:creationId xmlns:a16="http://schemas.microsoft.com/office/drawing/2014/main" id="{35265DC3-D23E-1E48-A8D0-87A3B9EEEC8E}"/>
              </a:ext>
            </a:extLst>
          </p:cNvPr>
          <p:cNvSpPr>
            <a:spLocks noGrp="1"/>
          </p:cNvSpPr>
          <p:nvPr>
            <p:ph idx="1"/>
          </p:nvPr>
        </p:nvSpPr>
        <p:spPr/>
        <p:txBody>
          <a:bodyPr>
            <a:normAutofit lnSpcReduction="10000"/>
          </a:bodyPr>
          <a:lstStyle/>
          <a:p>
            <a:pPr algn="just"/>
            <a:r>
              <a:rPr lang="pl-PL" dirty="0">
                <a:solidFill>
                  <a:schemeClr val="bg1"/>
                </a:solidFill>
              </a:rPr>
              <a:t>Fakultatywnie, od 1 roku do lat 10.</a:t>
            </a:r>
          </a:p>
          <a:p>
            <a:pPr algn="just"/>
            <a:r>
              <a:rPr lang="pl-PL" dirty="0">
                <a:solidFill>
                  <a:schemeClr val="bg1"/>
                </a:solidFill>
              </a:rPr>
              <a:t>W razie skazania za przestępstwo popełnione w związku z urządzaniem gier hazardowych lub udziałem w nich.</a:t>
            </a:r>
          </a:p>
          <a:p>
            <a:pPr algn="just"/>
            <a:r>
              <a:rPr lang="pl-PL" dirty="0">
                <a:solidFill>
                  <a:schemeClr val="bg1"/>
                </a:solidFill>
              </a:rPr>
              <a:t>Nie obejmuje uczestnictwa loteriach promocyjnych.</a:t>
            </a:r>
          </a:p>
          <a:p>
            <a:pPr algn="just"/>
            <a:r>
              <a:rPr lang="pl-PL" dirty="0">
                <a:solidFill>
                  <a:schemeClr val="bg1"/>
                </a:solidFill>
              </a:rPr>
              <a:t>Wydaje się, że chodzi tu nie o powiązanie przyczynowe (związek przyczynowy) w tym sensie, że udział w grach hazardowych ma być przyczyną popełnienia przestępstwa, ale o związek funkcjonalny, a więc popełnienie przestępstwa (np. rozboju) w celu zdobycia pieniędzy na dalszą grę. Krótko mówiąc, udział w grach hazardowych w ośrodkach gier ma być podłożem popełnienia przestępstwa.</a:t>
            </a:r>
          </a:p>
          <a:p>
            <a:endParaRPr lang="pl-PL" dirty="0"/>
          </a:p>
        </p:txBody>
      </p:sp>
    </p:spTree>
    <p:extLst>
      <p:ext uri="{BB962C8B-B14F-4D97-AF65-F5344CB8AC3E}">
        <p14:creationId xmlns:p14="http://schemas.microsoft.com/office/powerpoint/2010/main" val="26620862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F17637B-6559-D84C-B1B4-216377E4B870}"/>
              </a:ext>
            </a:extLst>
          </p:cNvPr>
          <p:cNvSpPr>
            <a:spLocks noGrp="1"/>
          </p:cNvSpPr>
          <p:nvPr>
            <p:ph type="title"/>
          </p:nvPr>
        </p:nvSpPr>
        <p:spPr>
          <a:xfrm>
            <a:off x="838200" y="342900"/>
            <a:ext cx="10515600" cy="1130618"/>
          </a:xfrm>
        </p:spPr>
        <p:txBody>
          <a:bodyPr>
            <a:normAutofit/>
          </a:bodyPr>
          <a:lstStyle/>
          <a:p>
            <a:pPr algn="ctr"/>
            <a:r>
              <a:rPr lang="pl-PL" sz="3000" b="1" dirty="0">
                <a:solidFill>
                  <a:schemeClr val="bg1"/>
                </a:solidFill>
              </a:rPr>
              <a:t>Zakaz prowadzenia działalności związanej z wychowaniem, leczeniem, edukacją małoletnich lub z opieką nad nimi</a:t>
            </a:r>
          </a:p>
        </p:txBody>
      </p:sp>
      <p:sp>
        <p:nvSpPr>
          <p:cNvPr id="3" name="Symbol zastępczy zawartości 2">
            <a:extLst>
              <a:ext uri="{FF2B5EF4-FFF2-40B4-BE49-F238E27FC236}">
                <a16:creationId xmlns:a16="http://schemas.microsoft.com/office/drawing/2014/main" id="{EFA246E8-68F6-C34D-BCF1-E1FF94EBF244}"/>
              </a:ext>
            </a:extLst>
          </p:cNvPr>
          <p:cNvSpPr>
            <a:spLocks noGrp="1"/>
          </p:cNvSpPr>
          <p:nvPr>
            <p:ph idx="1"/>
          </p:nvPr>
        </p:nvSpPr>
        <p:spPr>
          <a:xfrm>
            <a:off x="979100" y="1657350"/>
            <a:ext cx="10233800" cy="4629150"/>
          </a:xfrm>
        </p:spPr>
        <p:txBody>
          <a:bodyPr>
            <a:normAutofit/>
          </a:bodyPr>
          <a:lstStyle/>
          <a:p>
            <a:pPr algn="just"/>
            <a:r>
              <a:rPr lang="pl-PL" dirty="0">
                <a:solidFill>
                  <a:schemeClr val="bg1"/>
                </a:solidFill>
              </a:rPr>
              <a:t>fakultatywnie: wszelkich lub określonych stanowisk, zawodów lub działalności na czas określony (od 1 roku do lat 15) albo dożywotnio: w razie skazania na </a:t>
            </a:r>
            <a:r>
              <a:rPr lang="pl-PL" u="sng" dirty="0">
                <a:solidFill>
                  <a:schemeClr val="bg1"/>
                </a:solidFill>
              </a:rPr>
              <a:t>karę pozbawienia wolności </a:t>
            </a:r>
            <a:r>
              <a:rPr lang="pl-PL" dirty="0">
                <a:solidFill>
                  <a:schemeClr val="bg1"/>
                </a:solidFill>
              </a:rPr>
              <a:t>za </a:t>
            </a:r>
            <a:r>
              <a:rPr lang="pl-PL" u="sng" dirty="0">
                <a:solidFill>
                  <a:schemeClr val="bg1"/>
                </a:solidFill>
              </a:rPr>
              <a:t>umyślne przestępstwo przeciwko życiu lub zdrowiu na szkodę małoletniego</a:t>
            </a:r>
            <a:r>
              <a:rPr lang="pl-PL" dirty="0">
                <a:solidFill>
                  <a:schemeClr val="bg1"/>
                </a:solidFill>
              </a:rPr>
              <a:t>.</a:t>
            </a:r>
          </a:p>
          <a:p>
            <a:pPr algn="just"/>
            <a:r>
              <a:rPr lang="pl-PL" dirty="0">
                <a:solidFill>
                  <a:schemeClr val="bg1"/>
                </a:solidFill>
              </a:rPr>
              <a:t>obligatoryjnie: wszelkich lub określonych stanowisk, zawodów lub działalności na czas określony (od 1 roku do lat 15) albo dożywotnio </a:t>
            </a:r>
            <a:r>
              <a:rPr lang="pl-PL" u="sng" dirty="0">
                <a:solidFill>
                  <a:schemeClr val="bg1"/>
                </a:solidFill>
              </a:rPr>
              <a:t>w razie skazania za przestępstwo przeciwko wolności seksualnej lub obyczajności na szkodę małoletniego</a:t>
            </a:r>
            <a:r>
              <a:rPr lang="pl-PL" dirty="0">
                <a:solidFill>
                  <a:schemeClr val="bg1"/>
                </a:solidFill>
              </a:rPr>
              <a:t>. </a:t>
            </a:r>
          </a:p>
          <a:p>
            <a:pPr algn="just"/>
            <a:r>
              <a:rPr lang="pl-PL" dirty="0">
                <a:solidFill>
                  <a:schemeClr val="bg1"/>
                </a:solidFill>
              </a:rPr>
              <a:t>obligatoryjnie dożywotnio w razie ponownego skazania sprawcy w powyższych warunkach.</a:t>
            </a:r>
          </a:p>
        </p:txBody>
      </p:sp>
    </p:spTree>
    <p:extLst>
      <p:ext uri="{BB962C8B-B14F-4D97-AF65-F5344CB8AC3E}">
        <p14:creationId xmlns:p14="http://schemas.microsoft.com/office/powerpoint/2010/main" val="16151160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78873C8-E870-7D44-A168-70C4A40BFDFD}"/>
              </a:ext>
            </a:extLst>
          </p:cNvPr>
          <p:cNvSpPr>
            <a:spLocks noGrp="1"/>
          </p:cNvSpPr>
          <p:nvPr>
            <p:ph type="title"/>
          </p:nvPr>
        </p:nvSpPr>
        <p:spPr>
          <a:xfrm>
            <a:off x="838200" y="205105"/>
            <a:ext cx="10515600" cy="1280795"/>
          </a:xfrm>
        </p:spPr>
        <p:txBody>
          <a:bodyPr>
            <a:noAutofit/>
          </a:bodyPr>
          <a:lstStyle/>
          <a:p>
            <a:pPr algn="ctr"/>
            <a:r>
              <a:rPr lang="pl-PL" sz="2400" b="1" dirty="0">
                <a:solidFill>
                  <a:schemeClr val="bg1"/>
                </a:solidFill>
              </a:rPr>
              <a:t>Zakaz przebywania w określonych środowiskach lub miejscach, kontaktowania się z określonymi osobami, zbliżania się do określonych osób lub opuszczania określonego miejsca pobytu bez zgody sądu</a:t>
            </a:r>
          </a:p>
        </p:txBody>
      </p:sp>
      <p:sp>
        <p:nvSpPr>
          <p:cNvPr id="3" name="Symbol zastępczy zawartości 2">
            <a:extLst>
              <a:ext uri="{FF2B5EF4-FFF2-40B4-BE49-F238E27FC236}">
                <a16:creationId xmlns:a16="http://schemas.microsoft.com/office/drawing/2014/main" id="{701716F5-FB56-0C41-912D-2FAE98FE5C59}"/>
              </a:ext>
            </a:extLst>
          </p:cNvPr>
          <p:cNvSpPr>
            <a:spLocks noGrp="1"/>
          </p:cNvSpPr>
          <p:nvPr>
            <p:ph idx="1"/>
          </p:nvPr>
        </p:nvSpPr>
        <p:spPr>
          <a:xfrm>
            <a:off x="647700" y="1802764"/>
            <a:ext cx="10896600" cy="4758055"/>
          </a:xfrm>
        </p:spPr>
        <p:txBody>
          <a:bodyPr>
            <a:normAutofit fontScale="55000" lnSpcReduction="20000"/>
          </a:bodyPr>
          <a:lstStyle/>
          <a:p>
            <a:pPr algn="just"/>
            <a:r>
              <a:rPr lang="pl-PL" sz="3500" b="1" dirty="0">
                <a:solidFill>
                  <a:schemeClr val="bg1"/>
                </a:solidFill>
              </a:rPr>
              <a:t>Fakultatywnie od 1 roku do lat 15: </a:t>
            </a:r>
            <a:r>
              <a:rPr lang="pl-PL" sz="3500" dirty="0">
                <a:solidFill>
                  <a:schemeClr val="bg1"/>
                </a:solidFill>
              </a:rPr>
              <a:t>w razie skazania za przestępstwo przeciwko wolności seksualnej lub obyczajności na szkodę małoletniego lub inne przestępstwo przeciwko wolności oraz w razie skazania za umyślne przestępstwo z użyciem przemocy, w tym zwłaszcza przemocy wobec osoby najbliższej. Zakaz może być połączony z obowiązkiem zgłaszania się do Policji lub innego wyznaczonego organu w określonych odstępach czasu, a zakaz zbliżania się do określonych osób - również kontrolowany w systemie dozoru elektronicznego.</a:t>
            </a:r>
          </a:p>
          <a:p>
            <a:pPr algn="just"/>
            <a:r>
              <a:rPr lang="pl-PL" sz="3500" b="1" dirty="0">
                <a:solidFill>
                  <a:schemeClr val="bg1"/>
                </a:solidFill>
              </a:rPr>
              <a:t>Obligatoryjnie na czas określony (od 1 roku do lat 15): </a:t>
            </a:r>
            <a:r>
              <a:rPr lang="pl-PL" sz="3500" dirty="0">
                <a:solidFill>
                  <a:schemeClr val="bg1"/>
                </a:solidFill>
              </a:rPr>
              <a:t>w razie skazania na karę pozbawienia wolności bez warunkowego zawieszenia jej wykonania za przestępstwo przeciwko wolności seksualnej lub obyczajności na szkodę małoletniego. Zakaz może być połączony z obowiązkiem zgłaszania się do Policji lub innego wyznaczonego organu w określonych odstępach czasu, a zakaz zbliżania się do określonych osób - również kontrolowany w systemie dozoru elektronicznego.</a:t>
            </a:r>
          </a:p>
          <a:p>
            <a:pPr algn="just"/>
            <a:r>
              <a:rPr lang="pl-PL" sz="3500" b="1" dirty="0">
                <a:solidFill>
                  <a:schemeClr val="bg1"/>
                </a:solidFill>
              </a:rPr>
              <a:t>Fakultatywnie dożywotnio: </a:t>
            </a:r>
            <a:r>
              <a:rPr lang="pl-PL" sz="3500" dirty="0">
                <a:solidFill>
                  <a:schemeClr val="bg1"/>
                </a:solidFill>
              </a:rPr>
              <a:t>w razie ponownego skazania sprawcy w warunkach z § 2, czyli w razie ponownego skazania na karę pozbawienia wolności bez warunkowego zawieszenia jej wykonania za przestępstwo przeciwko wolności seksualnej lub obyczajności na szkodę małoletniego.</a:t>
            </a:r>
          </a:p>
          <a:p>
            <a:pPr algn="just"/>
            <a:endParaRPr lang="pl-PL" sz="3500" dirty="0">
              <a:solidFill>
                <a:schemeClr val="bg1"/>
              </a:solidFill>
            </a:endParaRPr>
          </a:p>
          <a:p>
            <a:pPr algn="just"/>
            <a:r>
              <a:rPr lang="pl-PL" sz="3500" dirty="0">
                <a:solidFill>
                  <a:schemeClr val="bg1"/>
                </a:solidFill>
              </a:rPr>
              <a:t>Orzekając zakaz zbliżania się do określonych osób, sąd wskazuje odległość od osób chronionych, którą skazany obowiązany jest zachować.</a:t>
            </a:r>
          </a:p>
          <a:p>
            <a:endParaRPr lang="pl-PL" dirty="0">
              <a:solidFill>
                <a:schemeClr val="bg1"/>
              </a:solidFill>
            </a:endParaRPr>
          </a:p>
        </p:txBody>
      </p:sp>
    </p:spTree>
    <p:extLst>
      <p:ext uri="{BB962C8B-B14F-4D97-AF65-F5344CB8AC3E}">
        <p14:creationId xmlns:p14="http://schemas.microsoft.com/office/powerpoint/2010/main" val="9317837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0C2B679-3EA3-EC49-9CF1-C1848CBAF98B}"/>
              </a:ext>
            </a:extLst>
          </p:cNvPr>
          <p:cNvSpPr>
            <a:spLocks noGrp="1"/>
          </p:cNvSpPr>
          <p:nvPr>
            <p:ph type="title"/>
          </p:nvPr>
        </p:nvSpPr>
        <p:spPr/>
        <p:txBody>
          <a:bodyPr>
            <a:normAutofit/>
          </a:bodyPr>
          <a:lstStyle/>
          <a:p>
            <a:pPr algn="ctr"/>
            <a:r>
              <a:rPr lang="pl-PL" sz="3000" b="1" dirty="0">
                <a:solidFill>
                  <a:schemeClr val="bg1"/>
                </a:solidFill>
              </a:rPr>
              <a:t>Nakaz okresowego opuszczenia lokalu zajmowanego wspólnie z pokrzywdzonym</a:t>
            </a:r>
          </a:p>
        </p:txBody>
      </p:sp>
      <p:sp>
        <p:nvSpPr>
          <p:cNvPr id="3" name="Symbol zastępczy zawartości 2">
            <a:extLst>
              <a:ext uri="{FF2B5EF4-FFF2-40B4-BE49-F238E27FC236}">
                <a16:creationId xmlns:a16="http://schemas.microsoft.com/office/drawing/2014/main" id="{6FAE1216-D755-504D-93EE-C91D2D86A6E8}"/>
              </a:ext>
            </a:extLst>
          </p:cNvPr>
          <p:cNvSpPr>
            <a:spLocks noGrp="1"/>
          </p:cNvSpPr>
          <p:nvPr>
            <p:ph idx="1"/>
          </p:nvPr>
        </p:nvSpPr>
        <p:spPr>
          <a:xfrm>
            <a:off x="377190" y="1817370"/>
            <a:ext cx="10976610" cy="4754880"/>
          </a:xfrm>
        </p:spPr>
        <p:txBody>
          <a:bodyPr>
            <a:normAutofit fontScale="70000" lnSpcReduction="20000"/>
          </a:bodyPr>
          <a:lstStyle/>
          <a:p>
            <a:pPr algn="just"/>
            <a:r>
              <a:rPr lang="pl-PL" b="1" dirty="0">
                <a:solidFill>
                  <a:schemeClr val="bg1"/>
                </a:solidFill>
              </a:rPr>
              <a:t>Fakultatywnie od 1 roku do lat 10: </a:t>
            </a:r>
            <a:r>
              <a:rPr lang="pl-PL" dirty="0">
                <a:solidFill>
                  <a:schemeClr val="bg1"/>
                </a:solidFill>
              </a:rPr>
              <a:t>w razie skazania za przestępstwo przeciwko wolności seksualnej lub obyczajności na szkodę małoletniego lub inne przestępstwo przeciwko wolności oraz w razie skazania za umyślne przestępstwo z użyciem przemocy, w tym zwłaszcza przemocy wobec osoby najbliższej. Zakaz może być połączony z obowiązkiem zgłaszania się do Policji lub innego wyznaczonego organu w określonych odstępach czasu, a zakaz zbliżania się do określonych osób - również kontrolowany w systemie dozoru elektronicznego.</a:t>
            </a:r>
          </a:p>
          <a:p>
            <a:pPr algn="just"/>
            <a:r>
              <a:rPr lang="pl-PL" b="1" dirty="0">
                <a:solidFill>
                  <a:schemeClr val="bg1"/>
                </a:solidFill>
              </a:rPr>
              <a:t>Obligatoryjnie na czas określony (od 1 roku do lat 1o): </a:t>
            </a:r>
            <a:r>
              <a:rPr lang="pl-PL" dirty="0">
                <a:solidFill>
                  <a:schemeClr val="bg1"/>
                </a:solidFill>
              </a:rPr>
              <a:t>w razie skazania na karę pozbawienia wolności bez warunkowego zawieszenia jej wykonania za przestępstwo przeciwko wolności seksualnej lub obyczajności na szkodę małoletniego. Zakaz może być połączony z obowiązkiem zgłaszania się do Policji lub innego wyznaczonego organu w określonych odstępach czasu, a zakaz zbliżania się do określonych osób - również kontrolowany w systemie dozoru elektronicznego.</a:t>
            </a:r>
          </a:p>
          <a:p>
            <a:pPr algn="just"/>
            <a:r>
              <a:rPr lang="pl-PL" dirty="0">
                <a:solidFill>
                  <a:schemeClr val="bg1"/>
                </a:solidFill>
              </a:rPr>
              <a:t>W razie orzeczenia nakazu okresowego opuszczenia lokalu zajmowanego wspólnie z pokrzywdzonym za przestępstwa określone w rozdziałach XXV i XXVI sąd orzeka na ten sam okres zakaz zbliżania się do pokrzywdzonego.</a:t>
            </a:r>
          </a:p>
          <a:p>
            <a:r>
              <a:rPr lang="pl-PL" dirty="0">
                <a:solidFill>
                  <a:schemeClr val="bg1"/>
                </a:solidFill>
              </a:rPr>
              <a:t>Orzekając nakaz okresowego opuszczenia lokalu zajmowanego wspólnie z pokrzywdzonym, sąd określa termin jego wykonania.</a:t>
            </a:r>
            <a:br>
              <a:rPr lang="pl-PL" dirty="0">
                <a:solidFill>
                  <a:schemeClr val="bg1"/>
                </a:solidFill>
              </a:rPr>
            </a:br>
            <a:endParaRPr lang="pl-PL" dirty="0">
              <a:solidFill>
                <a:schemeClr val="bg1"/>
              </a:solidFill>
            </a:endParaRPr>
          </a:p>
          <a:p>
            <a:pPr algn="just"/>
            <a:endParaRPr lang="pl-PL" dirty="0">
              <a:solidFill>
                <a:schemeClr val="bg1"/>
              </a:solidFill>
            </a:endParaRPr>
          </a:p>
          <a:p>
            <a:pPr algn="just"/>
            <a:endParaRPr lang="pl-PL" dirty="0">
              <a:solidFill>
                <a:schemeClr val="bg1"/>
              </a:solidFill>
            </a:endParaRPr>
          </a:p>
          <a:p>
            <a:endParaRPr lang="pl-PL" dirty="0">
              <a:solidFill>
                <a:schemeClr val="bg1"/>
              </a:solidFill>
            </a:endParaRPr>
          </a:p>
        </p:txBody>
      </p:sp>
    </p:spTree>
    <p:extLst>
      <p:ext uri="{BB962C8B-B14F-4D97-AF65-F5344CB8AC3E}">
        <p14:creationId xmlns:p14="http://schemas.microsoft.com/office/powerpoint/2010/main" val="40837300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F1B6D3-361F-E741-B39F-CF6C2B3067F3}"/>
              </a:ext>
            </a:extLst>
          </p:cNvPr>
          <p:cNvSpPr>
            <a:spLocks noGrp="1"/>
          </p:cNvSpPr>
          <p:nvPr>
            <p:ph type="title"/>
          </p:nvPr>
        </p:nvSpPr>
        <p:spPr/>
        <p:txBody>
          <a:bodyPr>
            <a:normAutofit fontScale="90000"/>
          </a:bodyPr>
          <a:lstStyle/>
          <a:p>
            <a:pPr algn="ctr"/>
            <a:r>
              <a:rPr lang="pl-PL" dirty="0">
                <a:solidFill>
                  <a:schemeClr val="bg1"/>
                </a:solidFill>
              </a:rPr>
              <a:t>Podanie wyroku do publicznej wiadomości</a:t>
            </a:r>
          </a:p>
        </p:txBody>
      </p:sp>
      <p:sp>
        <p:nvSpPr>
          <p:cNvPr id="3" name="Symbol zastępczy zawartości 2">
            <a:extLst>
              <a:ext uri="{FF2B5EF4-FFF2-40B4-BE49-F238E27FC236}">
                <a16:creationId xmlns:a16="http://schemas.microsoft.com/office/drawing/2014/main" id="{70B03629-2674-2040-B2A3-9BAD135F393E}"/>
              </a:ext>
            </a:extLst>
          </p:cNvPr>
          <p:cNvSpPr>
            <a:spLocks noGrp="1"/>
          </p:cNvSpPr>
          <p:nvPr>
            <p:ph idx="1"/>
          </p:nvPr>
        </p:nvSpPr>
        <p:spPr>
          <a:xfrm>
            <a:off x="838200" y="1848485"/>
            <a:ext cx="10233800" cy="4351338"/>
          </a:xfrm>
        </p:spPr>
        <p:txBody>
          <a:bodyPr>
            <a:normAutofit/>
          </a:bodyPr>
          <a:lstStyle/>
          <a:p>
            <a:pPr algn="just"/>
            <a:r>
              <a:rPr lang="pl-PL" sz="3400" dirty="0">
                <a:solidFill>
                  <a:schemeClr val="bg1"/>
                </a:solidFill>
              </a:rPr>
              <a:t>Fakultatywnie.</a:t>
            </a:r>
          </a:p>
          <a:p>
            <a:pPr algn="just"/>
            <a:r>
              <a:rPr lang="pl-PL" sz="3400" dirty="0">
                <a:solidFill>
                  <a:schemeClr val="bg1"/>
                </a:solidFill>
              </a:rPr>
              <a:t>Sąd może orzec podanie wyroku do publicznej wiadomości w określony sposób, jeżeli uzna to za celowe, w szczególności ze względu na społeczne oddziaływanie skazania, o ile nie narusza to interesu pokrzywdzonego.</a:t>
            </a:r>
          </a:p>
        </p:txBody>
      </p:sp>
    </p:spTree>
    <p:extLst>
      <p:ext uri="{BB962C8B-B14F-4D97-AF65-F5344CB8AC3E}">
        <p14:creationId xmlns:p14="http://schemas.microsoft.com/office/powerpoint/2010/main" val="9242488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EFE516-41A6-4C75-8587-459DA5B4A80F}"/>
              </a:ext>
            </a:extLst>
          </p:cNvPr>
          <p:cNvSpPr>
            <a:spLocks noGrp="1"/>
          </p:cNvSpPr>
          <p:nvPr>
            <p:ph type="title"/>
          </p:nvPr>
        </p:nvSpPr>
        <p:spPr>
          <a:xfrm>
            <a:off x="838200" y="365125"/>
            <a:ext cx="10515600" cy="498941"/>
          </a:xfrm>
        </p:spPr>
        <p:txBody>
          <a:bodyPr>
            <a:normAutofit fontScale="90000"/>
          </a:bodyPr>
          <a:lstStyle/>
          <a:p>
            <a:r>
              <a:rPr lang="pl-PL" sz="4000" dirty="0">
                <a:solidFill>
                  <a:schemeClr val="bg1"/>
                </a:solidFill>
              </a:rPr>
              <a:t>Kazus 1 </a:t>
            </a:r>
          </a:p>
        </p:txBody>
      </p:sp>
      <p:sp>
        <p:nvSpPr>
          <p:cNvPr id="3" name="Symbol zastępczy zawartości 2">
            <a:extLst>
              <a:ext uri="{FF2B5EF4-FFF2-40B4-BE49-F238E27FC236}">
                <a16:creationId xmlns:a16="http://schemas.microsoft.com/office/drawing/2014/main" id="{6190512F-5293-40A1-8DF4-D371FA331094}"/>
              </a:ext>
            </a:extLst>
          </p:cNvPr>
          <p:cNvSpPr>
            <a:spLocks noGrp="1"/>
          </p:cNvSpPr>
          <p:nvPr>
            <p:ph idx="1"/>
          </p:nvPr>
        </p:nvSpPr>
        <p:spPr>
          <a:xfrm>
            <a:off x="402672" y="989901"/>
            <a:ext cx="11165746" cy="5352176"/>
          </a:xfrm>
        </p:spPr>
        <p:txBody>
          <a:bodyPr>
            <a:normAutofit fontScale="47500" lnSpcReduction="20000"/>
          </a:bodyPr>
          <a:lstStyle/>
          <a:p>
            <a:pPr marL="0" indent="0" algn="just">
              <a:buNone/>
            </a:pPr>
            <a:r>
              <a:rPr lang="pl-PL" sz="4200" dirty="0">
                <a:solidFill>
                  <a:schemeClr val="bg1"/>
                </a:solidFill>
              </a:rPr>
              <a:t>Czterdziestoletnia księgowa Halina G., mieszkanka Kłodzka, wracała w godzinach popołudniowych z pracy. Przechodząc przez nieoświetlony park, została w pewnej chwili zaatakowana przez młodego, dobrze zbudowanego mężczyznę, Wiesława B. Napastnik uderzył najpierw Halinę G. w plecy, następnie, gdy kobieta się przewróciła, kopał ją po głowie, łamiąc jej przy tym nos oraz kość jarzmową. Gdy kobieta leżała już na ziemi, mężczyzna zerwał z jej szyi złoty łańcuszek wraz zawieszką o wartości 900 zł oraz zabrał z torebki portfel, w którym było 670 zł. Krzyk kobiety oraz rozpaczliwe wołanie o pomoc usłyszeli przypadkowi przechodnie, którzy udzielili pokrzywdzonej pierwszej pomocy oraz powiadomili pogotowie i Policję. Dzięki szczegółowemu opisowi wyglądu sprawcy Wiesław B. został zatrzymany po dwóch godzinach w swoim mieszkaniu. W nowodworskiej prokuraturze usłyszał on zarzut rozboju (art. 280 § 1 k.k.). Z uwagi na podstawę sprawcy, w szczególności ze względu na pojednanie się z ofiarą, jak również starania o naprawienie szkody Sąd Rejonowy w Kłodzku skazując Wiesława B., zastosował nadzwyczajne złagodzenie kary i wymierzył mu karę pozbawienia wolności w wymiarze 1  roku i 6 miesięcy. Jednocześnie Sąd uznał, że motywy działania Wiesława B. zasługiwały na szczególne potępienie, co skutkowało orzeczeniem wobec niego środka karnego w postaci pozbawienia go tytułu honorowego obywatela miasta Kłodzka oraz tytułu zawodowego magistra fizyki. </a:t>
            </a:r>
          </a:p>
          <a:p>
            <a:pPr marL="0" indent="0" algn="just">
              <a:buNone/>
            </a:pPr>
            <a:r>
              <a:rPr lang="pl-PL" sz="4200" dirty="0">
                <a:solidFill>
                  <a:schemeClr val="bg1"/>
                </a:solidFill>
              </a:rPr>
              <a:t>	Proszę ocenić trafność stanowiska SR w Kłodzku.</a:t>
            </a:r>
          </a:p>
          <a:p>
            <a:pPr algn="just"/>
            <a:r>
              <a:rPr lang="pl-PL" sz="4200" dirty="0">
                <a:solidFill>
                  <a:schemeClr val="bg1"/>
                </a:solidFill>
              </a:rPr>
              <a:t>Jakie są przesłanki uprawniające do orzeczenia środka karnego w postaci pozbawienia praw publicznych?</a:t>
            </a:r>
          </a:p>
          <a:p>
            <a:pPr algn="just"/>
            <a:r>
              <a:rPr lang="pl-PL" sz="4200" dirty="0">
                <a:solidFill>
                  <a:schemeClr val="bg1"/>
                </a:solidFill>
              </a:rPr>
              <a:t>Jakie funkcje realizuje środek karny w postaci pozbawienia praw publicznych?</a:t>
            </a:r>
          </a:p>
          <a:p>
            <a:pPr algn="just"/>
            <a:r>
              <a:rPr lang="pl-PL" sz="4200" dirty="0">
                <a:solidFill>
                  <a:schemeClr val="bg1"/>
                </a:solidFill>
              </a:rPr>
              <a:t>Czy orzeczenie środka karnego w postaci pozbawienia praw publicznych powoduje niemożność odzyskania w przyszłość utraconych praw, stopnia wojskowego, orderów, odznaczeń i tytułów honorowych?</a:t>
            </a:r>
          </a:p>
          <a:p>
            <a:endParaRPr lang="pl-PL" dirty="0">
              <a:solidFill>
                <a:schemeClr val="bg1"/>
              </a:solidFill>
            </a:endParaRPr>
          </a:p>
        </p:txBody>
      </p:sp>
    </p:spTree>
    <p:extLst>
      <p:ext uri="{BB962C8B-B14F-4D97-AF65-F5344CB8AC3E}">
        <p14:creationId xmlns:p14="http://schemas.microsoft.com/office/powerpoint/2010/main" val="26117201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636F27B-D37A-4140-8BB2-8E5C02E64C71}"/>
              </a:ext>
            </a:extLst>
          </p:cNvPr>
          <p:cNvSpPr>
            <a:spLocks noGrp="1"/>
          </p:cNvSpPr>
          <p:nvPr>
            <p:ph type="title"/>
          </p:nvPr>
        </p:nvSpPr>
        <p:spPr>
          <a:xfrm>
            <a:off x="838200" y="365126"/>
            <a:ext cx="10515600" cy="775778"/>
          </a:xfrm>
        </p:spPr>
        <p:txBody>
          <a:bodyPr>
            <a:normAutofit/>
          </a:bodyPr>
          <a:lstStyle/>
          <a:p>
            <a:r>
              <a:rPr lang="pl-PL" sz="4000" dirty="0">
                <a:solidFill>
                  <a:schemeClr val="bg1"/>
                </a:solidFill>
              </a:rPr>
              <a:t>Kazus 2</a:t>
            </a:r>
          </a:p>
        </p:txBody>
      </p:sp>
      <p:sp>
        <p:nvSpPr>
          <p:cNvPr id="3" name="Symbol zastępczy zawartości 2">
            <a:extLst>
              <a:ext uri="{FF2B5EF4-FFF2-40B4-BE49-F238E27FC236}">
                <a16:creationId xmlns:a16="http://schemas.microsoft.com/office/drawing/2014/main" id="{B88E55A9-FDE8-46D8-828F-3C62E6594B03}"/>
              </a:ext>
            </a:extLst>
          </p:cNvPr>
          <p:cNvSpPr>
            <a:spLocks noGrp="1"/>
          </p:cNvSpPr>
          <p:nvPr>
            <p:ph idx="1"/>
          </p:nvPr>
        </p:nvSpPr>
        <p:spPr>
          <a:xfrm>
            <a:off x="620785" y="1140904"/>
            <a:ext cx="10733015" cy="5465636"/>
          </a:xfrm>
        </p:spPr>
        <p:txBody>
          <a:bodyPr>
            <a:normAutofit fontScale="77500" lnSpcReduction="20000"/>
          </a:bodyPr>
          <a:lstStyle/>
          <a:p>
            <a:pPr marL="0" indent="0" algn="just">
              <a:buNone/>
            </a:pPr>
            <a:r>
              <a:rPr lang="pl-PL" dirty="0">
                <a:solidFill>
                  <a:schemeClr val="bg1"/>
                </a:solidFill>
              </a:rPr>
              <a:t>Igor jak co wieczór wybrał się na trening biegowy. Zwyczajem Igora było słuchanie muzyki podczas biegania. W trakcie pokonywania dystansu biegowego, nie zwracając uwagi na poruszające się samochody, Igor będąc przekonany, że kierowcy ustąpią mu pierwszeństwa, próbował przebiec przez pasy przeznaczone dla pieszych. Pech chciał, że prowadzący samochód Jan  A. nie ustąpił pierwszeństwa Igorowi, doprowadzając do zderzenia z nim, następstwem czego Igor doznał uszczerbku na zdrowiu w postaci krwiaka przymózgowego podoponowego lewostronnego z niedowładem prawostronnym oraz złamania żeber IV i V po stronie lewej. Sąd rejonowy warunkowo umorzył postępowanie karne wobec Jana A., nakładając jednocześnie na niego zakaz prowadzenia pojazdów mechanicznych na okres roku.</a:t>
            </a:r>
          </a:p>
          <a:p>
            <a:pPr algn="just"/>
            <a:r>
              <a:rPr lang="pl-PL" dirty="0">
                <a:solidFill>
                  <a:schemeClr val="bg1"/>
                </a:solidFill>
              </a:rPr>
              <a:t>Co jest celem środka karnego zakazu prowadzenia pojazdów?</a:t>
            </a:r>
          </a:p>
          <a:p>
            <a:pPr algn="just"/>
            <a:r>
              <a:rPr lang="pl-PL" dirty="0">
                <a:solidFill>
                  <a:schemeClr val="bg1"/>
                </a:solidFill>
              </a:rPr>
              <a:t>Jakie funkcje pełni środek karny zakazu prowadzenia pojazdów?</a:t>
            </a:r>
          </a:p>
          <a:p>
            <a:pPr algn="just"/>
            <a:r>
              <a:rPr lang="pl-PL" dirty="0">
                <a:solidFill>
                  <a:schemeClr val="bg1"/>
                </a:solidFill>
              </a:rPr>
              <a:t>Czy zakaz prowadzenia pojazdów może zostać nałożony na osobę nieprowadzącą pojazdu, w szczególności pieszego?</a:t>
            </a:r>
          </a:p>
          <a:p>
            <a:pPr algn="just"/>
            <a:r>
              <a:rPr lang="pl-PL" dirty="0">
                <a:solidFill>
                  <a:schemeClr val="bg1"/>
                </a:solidFill>
              </a:rPr>
              <a:t>Czy zakaz prowadzenia pojazdu może zostać orzeczony przy warunkowym umorzeniu postępowania karnego?</a:t>
            </a:r>
          </a:p>
          <a:p>
            <a:pPr algn="just"/>
            <a:r>
              <a:rPr lang="pl-PL" dirty="0">
                <a:solidFill>
                  <a:schemeClr val="bg1"/>
                </a:solidFill>
              </a:rPr>
              <a:t>Czy skutkiem zakazu prowadzenia pojazdu jest brak możliwości ubiegania się w trakcie jego trwania o uprawienia do prowadzenia pojazdów?</a:t>
            </a:r>
          </a:p>
        </p:txBody>
      </p:sp>
    </p:spTree>
    <p:extLst>
      <p:ext uri="{BB962C8B-B14F-4D97-AF65-F5344CB8AC3E}">
        <p14:creationId xmlns:p14="http://schemas.microsoft.com/office/powerpoint/2010/main" val="1169110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79D90A9B-C4AB-43C8-8495-244F1F43D97A}"/>
              </a:ext>
            </a:extLst>
          </p:cNvPr>
          <p:cNvSpPr>
            <a:spLocks noGrp="1"/>
          </p:cNvSpPr>
          <p:nvPr>
            <p:ph idx="1"/>
          </p:nvPr>
        </p:nvSpPr>
        <p:spPr>
          <a:xfrm>
            <a:off x="834390" y="1120140"/>
            <a:ext cx="10519410" cy="5056823"/>
          </a:xfrm>
        </p:spPr>
        <p:txBody>
          <a:bodyPr/>
          <a:lstStyle/>
          <a:p>
            <a:pPr algn="just"/>
            <a:r>
              <a:rPr lang="pl-PL" i="1" dirty="0">
                <a:solidFill>
                  <a:schemeClr val="bg1"/>
                </a:solidFill>
              </a:rPr>
              <a:t>„Kara dodatkowa zakazu prowadzenia pojazdów mechanicznych obejmuje zarówno utratę prawa prowadzenia tych pojazdów, jak i zakaz nadania takiego uprawnienia. Osoby te pozbawione będą możliwości uzyskania takiego pozwolenia przez określony w orzeczeniu sądowym czas” </a:t>
            </a:r>
            <a:r>
              <a:rPr lang="pl-PL" dirty="0">
                <a:solidFill>
                  <a:schemeClr val="bg1"/>
                </a:solidFill>
              </a:rPr>
              <a:t>(Uchwała Sądu Najwyższego całej izby SN – Izby Karnej z dnia 28 lutego 1975 r., V KZP 2/74, pkt 24 tezy).</a:t>
            </a:r>
          </a:p>
          <a:p>
            <a:endParaRPr lang="pl-PL" dirty="0">
              <a:solidFill>
                <a:schemeClr val="bg1"/>
              </a:solidFill>
            </a:endParaRPr>
          </a:p>
        </p:txBody>
      </p:sp>
    </p:spTree>
    <p:extLst>
      <p:ext uri="{BB962C8B-B14F-4D97-AF65-F5344CB8AC3E}">
        <p14:creationId xmlns:p14="http://schemas.microsoft.com/office/powerpoint/2010/main" val="1532956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A951F33F-B808-7642-9BAC-6ECFF2B60044}"/>
              </a:ext>
            </a:extLst>
          </p:cNvPr>
          <p:cNvSpPr>
            <a:spLocks noGrp="1"/>
          </p:cNvSpPr>
          <p:nvPr>
            <p:ph idx="1"/>
          </p:nvPr>
        </p:nvSpPr>
        <p:spPr>
          <a:xfrm>
            <a:off x="1120000" y="714374"/>
            <a:ext cx="10233800" cy="5800725"/>
          </a:xfrm>
        </p:spPr>
        <p:txBody>
          <a:bodyPr>
            <a:normAutofit lnSpcReduction="10000"/>
          </a:bodyPr>
          <a:lstStyle/>
          <a:p>
            <a:pPr algn="just"/>
            <a:r>
              <a:rPr lang="pl-PL" dirty="0">
                <a:solidFill>
                  <a:schemeClr val="bg1"/>
                </a:solidFill>
              </a:rPr>
              <a:t>Art. 244 k.k.: </a:t>
            </a:r>
            <a:r>
              <a:rPr lang="pl-PL" i="1" dirty="0">
                <a:solidFill>
                  <a:schemeClr val="bg1"/>
                </a:solidFill>
              </a:rPr>
              <a:t>Kto nie stosuje się do orzeczonego przez sąd zakazu zajmowania stanowiska, wykonywania zawodu, prowadzenia działalności, wykonywania czynności wymagających zezwolenia, które są związane z wykorzystywaniem zwierząt lub oddziaływaniem na nie, prowadzenia pojazdów, wstępu do ośrodków gier i uczestnictwa w grach hazardowych, wstępu na imprezę masową, przebywania w określonych środowiskach lub miejscach, nakazu okresowego opuszczenia lokalu zajmowanego wspólnie z pokrzywdzonym, zakazu kontaktowania się z określonymi osobami, zakazu zbliżania się do określonych osób lub zakazu opuszczania określonego miejsca pobytu bez zgody sądu, zakazu posiadania wszelkich zwierząt albo określonej kategorii zwierząt albo nie wykonuje zarządzenia sądu o ogłoszeniu orzeczenia w sposób w nim przewidziany, podlega karze pozbawienia wolności od 3 miesięcy do lat 5.</a:t>
            </a:r>
          </a:p>
          <a:p>
            <a:endParaRPr lang="pl-PL" dirty="0"/>
          </a:p>
        </p:txBody>
      </p:sp>
    </p:spTree>
    <p:extLst>
      <p:ext uri="{BB962C8B-B14F-4D97-AF65-F5344CB8AC3E}">
        <p14:creationId xmlns:p14="http://schemas.microsoft.com/office/powerpoint/2010/main" val="1784822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AA08D44-BE94-440F-A4A0-62204FA3BAB6}"/>
              </a:ext>
            </a:extLst>
          </p:cNvPr>
          <p:cNvSpPr>
            <a:spLocks noGrp="1"/>
          </p:cNvSpPr>
          <p:nvPr>
            <p:ph type="title"/>
          </p:nvPr>
        </p:nvSpPr>
        <p:spPr>
          <a:xfrm>
            <a:off x="1032702" y="275744"/>
            <a:ext cx="10515600" cy="1124431"/>
          </a:xfrm>
        </p:spPr>
        <p:txBody>
          <a:bodyPr>
            <a:normAutofit/>
          </a:bodyPr>
          <a:lstStyle/>
          <a:p>
            <a:pPr algn="ctr"/>
            <a:r>
              <a:rPr lang="pl-PL" sz="4000" b="1" dirty="0">
                <a:solidFill>
                  <a:schemeClr val="bg1"/>
                </a:solidFill>
              </a:rPr>
              <a:t>Środki karne – uwagi ogólne</a:t>
            </a:r>
          </a:p>
        </p:txBody>
      </p:sp>
      <p:sp>
        <p:nvSpPr>
          <p:cNvPr id="3" name="Symbol zastępczy zawartości 2">
            <a:extLst>
              <a:ext uri="{FF2B5EF4-FFF2-40B4-BE49-F238E27FC236}">
                <a16:creationId xmlns:a16="http://schemas.microsoft.com/office/drawing/2014/main" id="{948DC4E6-40AE-4BF5-882A-1F0CE125EA1C}"/>
              </a:ext>
            </a:extLst>
          </p:cNvPr>
          <p:cNvSpPr>
            <a:spLocks noGrp="1"/>
          </p:cNvSpPr>
          <p:nvPr>
            <p:ph idx="1"/>
          </p:nvPr>
        </p:nvSpPr>
        <p:spPr>
          <a:xfrm>
            <a:off x="918664" y="1400175"/>
            <a:ext cx="10233800" cy="5057775"/>
          </a:xfrm>
        </p:spPr>
        <p:txBody>
          <a:bodyPr>
            <a:normAutofit fontScale="92500"/>
          </a:bodyPr>
          <a:lstStyle/>
          <a:p>
            <a:pPr algn="just"/>
            <a:r>
              <a:rPr lang="pl-PL" dirty="0">
                <a:solidFill>
                  <a:schemeClr val="bg1"/>
                </a:solidFill>
              </a:rPr>
              <a:t>Co do zasady można je orzekać kumulatywnie</a:t>
            </a:r>
          </a:p>
          <a:p>
            <a:pPr algn="just"/>
            <a:r>
              <a:rPr lang="pl-PL" dirty="0">
                <a:solidFill>
                  <a:schemeClr val="bg1"/>
                </a:solidFill>
              </a:rPr>
              <a:t>Niekiedy można je orzekać samodzielnie, tj. bez orzekania kary, zob. art. 59 k.k.: </a:t>
            </a:r>
            <a:r>
              <a:rPr lang="pl-PL" i="1" dirty="0">
                <a:solidFill>
                  <a:schemeClr val="bg1"/>
                </a:solidFill>
              </a:rPr>
              <a:t>Jeżeli przestępstwo jest zagrożone karą pozbawienia wolności nieprzekraczającą 3 lat albo karą łagodniejszego rodzaju i społeczna szkodliwość czynu nie jest znaczna, sąd może odstąpić od wymierzenia kary, jeżeli orzeka jednocześnie środek karny, przepadek lub środek kompensacyjny, a cele kary zostaną w ten sposób spełnione.</a:t>
            </a:r>
          </a:p>
          <a:p>
            <a:pPr algn="just"/>
            <a:r>
              <a:rPr lang="pl-PL" dirty="0">
                <a:solidFill>
                  <a:schemeClr val="bg1"/>
                </a:solidFill>
              </a:rPr>
              <a:t>W k.k. z 1969 r.: kary dodatkowe (orzekane obok kar dodatkowych)</a:t>
            </a:r>
          </a:p>
          <a:p>
            <a:pPr algn="just"/>
            <a:r>
              <a:rPr lang="pl-PL" dirty="0">
                <a:solidFill>
                  <a:schemeClr val="bg1"/>
                </a:solidFill>
              </a:rPr>
              <a:t>Pozbawienie praw publicznych, zakazy i nakaz obowiązują od uprawomocnienia się orzeczenia.</a:t>
            </a:r>
          </a:p>
          <a:p>
            <a:pPr algn="just"/>
            <a:r>
              <a:rPr lang="pl-PL" dirty="0">
                <a:solidFill>
                  <a:schemeClr val="bg1"/>
                </a:solidFill>
              </a:rPr>
              <a:t>Okres, na który orzeczono zakazy, nie biegnie w czasie odbywania kary pozbawienia wolności, chociażby orzeczonej za inne przestępstwo.</a:t>
            </a:r>
          </a:p>
          <a:p>
            <a:pPr algn="just"/>
            <a:endParaRPr lang="pl-PL" dirty="0">
              <a:solidFill>
                <a:schemeClr val="bg1"/>
              </a:solidFill>
            </a:endParaRPr>
          </a:p>
          <a:p>
            <a:pPr algn="just"/>
            <a:endParaRPr lang="pl-PL" dirty="0">
              <a:solidFill>
                <a:schemeClr val="bg1"/>
              </a:solidFill>
            </a:endParaRPr>
          </a:p>
          <a:p>
            <a:endParaRPr lang="pl-PL" dirty="0">
              <a:solidFill>
                <a:schemeClr val="bg1"/>
              </a:solidFill>
            </a:endParaRPr>
          </a:p>
        </p:txBody>
      </p:sp>
    </p:spTree>
    <p:extLst>
      <p:ext uri="{BB962C8B-B14F-4D97-AF65-F5344CB8AC3E}">
        <p14:creationId xmlns:p14="http://schemas.microsoft.com/office/powerpoint/2010/main" val="992820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2B1C2B3-3461-454C-899F-56C2031065B7}"/>
              </a:ext>
            </a:extLst>
          </p:cNvPr>
          <p:cNvSpPr>
            <a:spLocks noGrp="1"/>
          </p:cNvSpPr>
          <p:nvPr>
            <p:ph type="title"/>
          </p:nvPr>
        </p:nvSpPr>
        <p:spPr>
          <a:xfrm>
            <a:off x="838200" y="272846"/>
            <a:ext cx="10515600" cy="851279"/>
          </a:xfrm>
        </p:spPr>
        <p:txBody>
          <a:bodyPr>
            <a:normAutofit/>
          </a:bodyPr>
          <a:lstStyle/>
          <a:p>
            <a:pPr algn="ctr"/>
            <a:r>
              <a:rPr lang="pl-PL" sz="3500" b="1" dirty="0">
                <a:solidFill>
                  <a:schemeClr val="bg1"/>
                </a:solidFill>
              </a:rPr>
              <a:t>Pozbawienie praw publicznych – art. 40 k.k.</a:t>
            </a:r>
          </a:p>
        </p:txBody>
      </p:sp>
      <p:sp>
        <p:nvSpPr>
          <p:cNvPr id="3" name="Symbol zastępczy zawartości 2">
            <a:extLst>
              <a:ext uri="{FF2B5EF4-FFF2-40B4-BE49-F238E27FC236}">
                <a16:creationId xmlns:a16="http://schemas.microsoft.com/office/drawing/2014/main" id="{74A6D107-41B8-4863-B258-ADFE8A304615}"/>
              </a:ext>
            </a:extLst>
          </p:cNvPr>
          <p:cNvSpPr>
            <a:spLocks noGrp="1"/>
          </p:cNvSpPr>
          <p:nvPr>
            <p:ph idx="1"/>
          </p:nvPr>
        </p:nvSpPr>
        <p:spPr>
          <a:xfrm>
            <a:off x="738231" y="1241571"/>
            <a:ext cx="10615569" cy="4839189"/>
          </a:xfrm>
        </p:spPr>
        <p:txBody>
          <a:bodyPr>
            <a:normAutofit/>
          </a:bodyPr>
          <a:lstStyle/>
          <a:p>
            <a:pPr algn="just"/>
            <a:r>
              <a:rPr lang="pl-PL" dirty="0">
                <a:solidFill>
                  <a:schemeClr val="bg1"/>
                </a:solidFill>
              </a:rPr>
              <a:t>Środek karny orzekany </a:t>
            </a:r>
            <a:r>
              <a:rPr lang="pl-PL" dirty="0">
                <a:solidFill>
                  <a:srgbClr val="FF0000"/>
                </a:solidFill>
              </a:rPr>
              <a:t>fakultatywnie</a:t>
            </a:r>
          </a:p>
          <a:p>
            <a:pPr algn="just"/>
            <a:r>
              <a:rPr lang="pl-PL" dirty="0">
                <a:solidFill>
                  <a:schemeClr val="bg1"/>
                </a:solidFill>
              </a:rPr>
              <a:t>Na okres </a:t>
            </a:r>
            <a:r>
              <a:rPr lang="pl-PL" dirty="0">
                <a:solidFill>
                  <a:srgbClr val="FF0000"/>
                </a:solidFill>
              </a:rPr>
              <a:t>od 1 roku do lat 10 </a:t>
            </a:r>
            <a:r>
              <a:rPr lang="pl-PL" dirty="0">
                <a:solidFill>
                  <a:schemeClr val="bg1"/>
                </a:solidFill>
              </a:rPr>
              <a:t>(art. 43 k.k.)</a:t>
            </a:r>
          </a:p>
          <a:p>
            <a:pPr algn="just"/>
            <a:r>
              <a:rPr lang="pl-PL" dirty="0">
                <a:solidFill>
                  <a:schemeClr val="bg1"/>
                </a:solidFill>
              </a:rPr>
              <a:t>Okres, na który orzeczono pozbawienie praw publicznych za dane przestępstwo, nie biegnie w czasie odbywania kary pozbawienia wolności za to przestępstwo.</a:t>
            </a:r>
          </a:p>
          <a:p>
            <a:pPr algn="just"/>
            <a:r>
              <a:rPr lang="pl-PL" dirty="0">
                <a:solidFill>
                  <a:schemeClr val="bg1"/>
                </a:solidFill>
              </a:rPr>
              <a:t>Przesłanki (muszą wystąpić kumulatywnie): skazanie na karę pozbawienie wolności na okres nie krótszy od lat 3 oraz popełnienie przestępstwa w wyniku motywacji zasługującej na szczególne potępienie.</a:t>
            </a:r>
          </a:p>
          <a:p>
            <a:endParaRPr lang="pl-PL" dirty="0">
              <a:solidFill>
                <a:schemeClr val="bg1"/>
              </a:solidFill>
            </a:endParaRPr>
          </a:p>
        </p:txBody>
      </p:sp>
    </p:spTree>
    <p:extLst>
      <p:ext uri="{BB962C8B-B14F-4D97-AF65-F5344CB8AC3E}">
        <p14:creationId xmlns:p14="http://schemas.microsoft.com/office/powerpoint/2010/main" val="778187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034DBE82-D619-E741-B07F-8C89021297E0}"/>
              </a:ext>
            </a:extLst>
          </p:cNvPr>
          <p:cNvSpPr>
            <a:spLocks noGrp="1"/>
          </p:cNvSpPr>
          <p:nvPr>
            <p:ph idx="1"/>
          </p:nvPr>
        </p:nvSpPr>
        <p:spPr>
          <a:xfrm>
            <a:off x="765810" y="525780"/>
            <a:ext cx="10587990" cy="5651183"/>
          </a:xfrm>
        </p:spPr>
        <p:txBody>
          <a:bodyPr>
            <a:normAutofit/>
          </a:bodyPr>
          <a:lstStyle/>
          <a:p>
            <a:pPr algn="just"/>
            <a:r>
              <a:rPr lang="pl-PL" i="1" dirty="0">
                <a:solidFill>
                  <a:schemeClr val="bg1"/>
                </a:solidFill>
              </a:rPr>
              <a:t>„Bezpodstawne upokorzenie drugiego człowieka w szczególności kobiety przez osoby jej znane i bliskie, wyrażające się w podejmowaniu wobec niej nieakceptowanych, wielokrotnych i zróżnicowanych praktyk seksualnych, dotkliwym biciu oraz obcięciu włosów i ogoleniu głowy, jest zaprzeczeniem elementarnych ludzkich odczuć prowadzących do wytworzenia u ofiary sytuacji wysoce traumatycznej nie tylko środowiskowo, ale i rzutujących na wykreowanie długotrwałego stresu pourazowego, a co za tym wywołujących społeczną odrazę, pozwalające przyjąć, że przestępstwo popełnione zostało w wyniku motywacji zasługującej na szczególne potępienie, umożliwiające orzeczenia środka karnego pozbawienia praw publicznych, o ile spełnione zostaną pozostałe przesłanki wynikające z treści przepisu art. 40 § 2 k.k.” </a:t>
            </a:r>
            <a:r>
              <a:rPr lang="pl-PL" dirty="0">
                <a:solidFill>
                  <a:schemeClr val="bg1"/>
                </a:solidFill>
              </a:rPr>
              <a:t>(wyrok SA w Katowicach z dnia 19 kwietnia 2007 r., II </a:t>
            </a:r>
            <a:r>
              <a:rPr lang="pl-PL" dirty="0" err="1">
                <a:solidFill>
                  <a:schemeClr val="bg1"/>
                </a:solidFill>
              </a:rPr>
              <a:t>AKa</a:t>
            </a:r>
            <a:r>
              <a:rPr lang="pl-PL" dirty="0">
                <a:solidFill>
                  <a:schemeClr val="bg1"/>
                </a:solidFill>
              </a:rPr>
              <a:t> 40.07).</a:t>
            </a:r>
          </a:p>
        </p:txBody>
      </p:sp>
    </p:spTree>
    <p:extLst>
      <p:ext uri="{BB962C8B-B14F-4D97-AF65-F5344CB8AC3E}">
        <p14:creationId xmlns:p14="http://schemas.microsoft.com/office/powerpoint/2010/main" val="3607691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9AE1A57A-FB4E-6041-B129-B0317DD1F967}"/>
              </a:ext>
            </a:extLst>
          </p:cNvPr>
          <p:cNvSpPr>
            <a:spLocks noGrp="1"/>
          </p:cNvSpPr>
          <p:nvPr>
            <p:ph idx="1"/>
          </p:nvPr>
        </p:nvSpPr>
        <p:spPr>
          <a:xfrm>
            <a:off x="559930" y="671194"/>
            <a:ext cx="11315840" cy="5832476"/>
          </a:xfrm>
        </p:spPr>
        <p:txBody>
          <a:bodyPr/>
          <a:lstStyle/>
          <a:p>
            <a:pPr algn="just"/>
            <a:r>
              <a:rPr lang="pl-PL" sz="3400" b="1" i="1" dirty="0">
                <a:solidFill>
                  <a:schemeClr val="bg1"/>
                </a:solidFill>
              </a:rPr>
              <a:t>„</a:t>
            </a:r>
            <a:r>
              <a:rPr lang="pl-PL" sz="3400" i="1" dirty="0">
                <a:solidFill>
                  <a:schemeClr val="bg1"/>
                </a:solidFill>
              </a:rPr>
              <a:t>Orzeczenie środka karnego w oparciu o art. 40 § 2 k.k. wymaga ustalenia, że sprawca popełnił przestępstwo w wyniku motywacji zasługującej na szczególne potępienie. Samo działanie z chęci zaspokojenia popędu płciowego kosztem wolności seksualnej, znamienne dla przestępstw przeciw wolności seksualnej, a więc także przestępstwa z art. 197 § 3 k.k., nie może być równoznaczne z przyjęciem istnienia motywacji zasługującej na szczególne potępienie”</a:t>
            </a:r>
            <a:r>
              <a:rPr lang="pl-PL" sz="3400" dirty="0">
                <a:solidFill>
                  <a:schemeClr val="bg1"/>
                </a:solidFill>
              </a:rPr>
              <a:t> (wyrok SA w Lublinie z dnia 27 maja 2002 r., II </a:t>
            </a:r>
            <a:r>
              <a:rPr lang="pl-PL" sz="3400" dirty="0" err="1">
                <a:solidFill>
                  <a:schemeClr val="bg1"/>
                </a:solidFill>
              </a:rPr>
              <a:t>Aka</a:t>
            </a:r>
            <a:r>
              <a:rPr lang="pl-PL" sz="3400" dirty="0">
                <a:solidFill>
                  <a:schemeClr val="bg1"/>
                </a:solidFill>
              </a:rPr>
              <a:t> 99/02)</a:t>
            </a:r>
          </a:p>
          <a:p>
            <a:endParaRPr lang="pl-PL" dirty="0"/>
          </a:p>
        </p:txBody>
      </p:sp>
    </p:spTree>
    <p:extLst>
      <p:ext uri="{BB962C8B-B14F-4D97-AF65-F5344CB8AC3E}">
        <p14:creationId xmlns:p14="http://schemas.microsoft.com/office/powerpoint/2010/main" val="248183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43C1FC13-D951-2547-A642-5AE4064BBCD6}"/>
              </a:ext>
            </a:extLst>
          </p:cNvPr>
          <p:cNvSpPr>
            <a:spLocks noGrp="1"/>
          </p:cNvSpPr>
          <p:nvPr>
            <p:ph idx="1"/>
          </p:nvPr>
        </p:nvSpPr>
        <p:spPr>
          <a:xfrm>
            <a:off x="628650" y="628650"/>
            <a:ext cx="10725150" cy="5548313"/>
          </a:xfrm>
        </p:spPr>
        <p:txBody>
          <a:bodyPr>
            <a:normAutofit/>
          </a:bodyPr>
          <a:lstStyle/>
          <a:p>
            <a:pPr algn="just"/>
            <a:r>
              <a:rPr lang="pl-PL" i="1" dirty="0">
                <a:solidFill>
                  <a:schemeClr val="bg1"/>
                </a:solidFill>
              </a:rPr>
              <a:t>„Art. 148 § 2 pkt 3 kk przewiduje typ kwalifikowany zbrodni zabójstwa - tj. zabójstwo w wyniku motywacji zasługującej na szczególne potępienie. Tylko w razie przypisania sprawcy popełnienia zbrodni zabójstwa w typie kwalifikowanym otwiera się przed sądem możliwość sięgnięcia po środek karny z art. 40 kk. Przypisanie sprawcy popełnienia zabójstwa np. w innym typie kwalifikowanym (np. z art. 148 § 2 pkt 1, 2 lub 4 kk) czy też w typie podstawowym (art. 148 § 1 kk) wyklucza możliwość orzeczenia wobec sprawcy środka karnego w postaci pozbawienia praw publicznych, albowiem zbrodnia ta nie została popełniona w wyniku motywacji zasługującej na szczególne potępienie” </a:t>
            </a:r>
            <a:r>
              <a:rPr lang="pl-PL" dirty="0">
                <a:solidFill>
                  <a:schemeClr val="bg1"/>
                </a:solidFill>
              </a:rPr>
              <a:t>(wyrok SN z dnia 27 grudnia 2001 r., V KKN 289/00).</a:t>
            </a:r>
          </a:p>
          <a:p>
            <a:endParaRPr lang="pl-PL" dirty="0"/>
          </a:p>
        </p:txBody>
      </p:sp>
    </p:spTree>
    <p:extLst>
      <p:ext uri="{BB962C8B-B14F-4D97-AF65-F5344CB8AC3E}">
        <p14:creationId xmlns:p14="http://schemas.microsoft.com/office/powerpoint/2010/main" val="37528078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17A72FFC-1FA8-4542-9F15-CACA3235B31C}"/>
              </a:ext>
            </a:extLst>
          </p:cNvPr>
          <p:cNvSpPr>
            <a:spLocks noGrp="1"/>
          </p:cNvSpPr>
          <p:nvPr>
            <p:ph idx="1"/>
          </p:nvPr>
        </p:nvSpPr>
        <p:spPr>
          <a:xfrm>
            <a:off x="468630" y="594360"/>
            <a:ext cx="10885170" cy="5582603"/>
          </a:xfrm>
        </p:spPr>
        <p:txBody>
          <a:bodyPr>
            <a:normAutofit/>
          </a:bodyPr>
          <a:lstStyle/>
          <a:p>
            <a:pPr algn="just"/>
            <a:r>
              <a:rPr lang="pl-PL" sz="3600" i="1" dirty="0">
                <a:solidFill>
                  <a:schemeClr val="bg1"/>
                </a:solidFill>
              </a:rPr>
              <a:t>„Krytyki wymaga pogląd, jakoby motywacja seksualna nigdy nie zasługiwała na szczególne potępienie. Głoszący tak skrajną interpretację nie dostrzegają, że motywacja skłaniająca do atakowania wolności w sferze seksualnej własnego małoletniego dziecka i do kaleczenia jego rozwoju </a:t>
            </a:r>
            <a:r>
              <a:rPr lang="pl-PL" sz="3600" i="1" dirty="0" err="1">
                <a:solidFill>
                  <a:schemeClr val="bg1"/>
                </a:solidFill>
              </a:rPr>
              <a:t>psycho</a:t>
            </a:r>
            <a:r>
              <a:rPr lang="pl-PL" sz="3600" i="1" dirty="0">
                <a:solidFill>
                  <a:schemeClr val="bg1"/>
                </a:solidFill>
              </a:rPr>
              <a:t>-fizycznego budzi wyjątkowe oburzenie. Jest ona - co jest oczywiste - jaskrawo naganna, jako że wywołuje w społeczeństwie odrazę, gniew i potępienie” </a:t>
            </a:r>
            <a:r>
              <a:rPr lang="pl-PL" sz="3600" dirty="0">
                <a:solidFill>
                  <a:schemeClr val="bg1"/>
                </a:solidFill>
              </a:rPr>
              <a:t>(wyrok SN z dnia 12 listopada 2002 r., V KKN 304/01).</a:t>
            </a:r>
          </a:p>
          <a:p>
            <a:endParaRPr lang="pl-PL" dirty="0"/>
          </a:p>
        </p:txBody>
      </p:sp>
    </p:spTree>
    <p:extLst>
      <p:ext uri="{BB962C8B-B14F-4D97-AF65-F5344CB8AC3E}">
        <p14:creationId xmlns:p14="http://schemas.microsoft.com/office/powerpoint/2010/main" val="2211519026"/>
      </p:ext>
    </p:extLst>
  </p:cSld>
  <p:clrMapOvr>
    <a:masterClrMapping/>
  </p:clrMapOvr>
</p:sld>
</file>

<file path=ppt/theme/theme1.xml><?xml version="1.0" encoding="utf-8"?>
<a:theme xmlns:a="http://schemas.openxmlformats.org/drawingml/2006/main" name="Głębokość">
  <a:themeElements>
    <a:clrScheme name="Głębokość">
      <a:dk1>
        <a:sysClr val="windowText" lastClr="000000"/>
      </a:dk1>
      <a:lt1>
        <a:sysClr val="window" lastClr="FFFFFF"/>
      </a:lt1>
      <a:dk2>
        <a:srgbClr val="4B4B4B"/>
      </a:dk2>
      <a:lt2>
        <a:srgbClr val="8ED5C1"/>
      </a:lt2>
      <a:accent1>
        <a:srgbClr val="73CBB2"/>
      </a:accent1>
      <a:accent2>
        <a:srgbClr val="AACD5B"/>
      </a:accent2>
      <a:accent3>
        <a:srgbClr val="65A9E1"/>
      </a:accent3>
      <a:accent4>
        <a:srgbClr val="6274D8"/>
      </a:accent4>
      <a:accent5>
        <a:srgbClr val="AB54D7"/>
      </a:accent5>
      <a:accent6>
        <a:srgbClr val="D15B37"/>
      </a:accent6>
      <a:hlink>
        <a:srgbClr val="BFE962"/>
      </a:hlink>
      <a:folHlink>
        <a:srgbClr val="C0D591"/>
      </a:folHlink>
    </a:clrScheme>
    <a:fontScheme name="Głębokość">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łębokość">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47428100-C732-4B2E-A30A-5273F581A0F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331</TotalTime>
  <Words>2826</Words>
  <Application>Microsoft Macintosh PowerPoint</Application>
  <PresentationFormat>Panoramiczny</PresentationFormat>
  <Paragraphs>153</Paragraphs>
  <Slides>29</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29</vt:i4>
      </vt:variant>
    </vt:vector>
  </HeadingPairs>
  <TitlesOfParts>
    <vt:vector size="35" baseType="lpstr">
      <vt:lpstr>Arial</vt:lpstr>
      <vt:lpstr>Calibri</vt:lpstr>
      <vt:lpstr>Cambria</vt:lpstr>
      <vt:lpstr>Corbel</vt:lpstr>
      <vt:lpstr>Wingdings</vt:lpstr>
      <vt:lpstr>Głębokość</vt:lpstr>
      <vt:lpstr>Środki karne</vt:lpstr>
      <vt:lpstr>Środki karne – uwagi ogólne</vt:lpstr>
      <vt:lpstr>Prezentacja programu PowerPoint</vt:lpstr>
      <vt:lpstr>Środki karne – uwagi ogólne</vt:lpstr>
      <vt:lpstr>Pozbawienie praw publicznych – art. 40 k.k.</vt:lpstr>
      <vt:lpstr>Prezentacja programu PowerPoint</vt:lpstr>
      <vt:lpstr>Prezentacja programu PowerPoint</vt:lpstr>
      <vt:lpstr>Prezentacja programu PowerPoint</vt:lpstr>
      <vt:lpstr>Prezentacja programu PowerPoint</vt:lpstr>
      <vt:lpstr>Pozbawienie praw publicznych</vt:lpstr>
      <vt:lpstr>Zakaz zajmowania określonego stanowiska, wykonywania określonego zawodu lub prowadzenia określonej działalności gospodarczej</vt:lpstr>
      <vt:lpstr>Zakaz wstępu na imprezę masową – pojęcie imprezy masowej (art. 3 ustawy o bezpieczeństwie imprez masowych)</vt:lpstr>
      <vt:lpstr>Zakaz wstępu na imprezę masową</vt:lpstr>
      <vt:lpstr>Zakaz wstępu na imprezę masową</vt:lpstr>
      <vt:lpstr>Zakaz prowadzenia pojazdów </vt:lpstr>
      <vt:lpstr>Prezentacja programu PowerPoint</vt:lpstr>
      <vt:lpstr>Prezentacja programu PowerPoint</vt:lpstr>
      <vt:lpstr>Zakaz prowadzenia pojazdów</vt:lpstr>
      <vt:lpstr>Blokada antyalkoholowa</vt:lpstr>
      <vt:lpstr>Wyrok Sądu Najwyższego z dnia 15 lutego 2018 r., II K 30/18</vt:lpstr>
      <vt:lpstr>Świadczenie pieniężne</vt:lpstr>
      <vt:lpstr>Zakaz wstępu do ośrodków gier i uczestnictwa w grach hazardowych</vt:lpstr>
      <vt:lpstr>Zakaz prowadzenia działalności związanej z wychowaniem, leczeniem, edukacją małoletnich lub z opieką nad nimi</vt:lpstr>
      <vt:lpstr>Zakaz przebywania w określonych środowiskach lub miejscach, kontaktowania się z określonymi osobami, zbliżania się do określonych osób lub opuszczania określonego miejsca pobytu bez zgody sądu</vt:lpstr>
      <vt:lpstr>Nakaz okresowego opuszczenia lokalu zajmowanego wspólnie z pokrzywdzonym</vt:lpstr>
      <vt:lpstr>Podanie wyroku do publicznej wiadomości</vt:lpstr>
      <vt:lpstr>Kazus 1 </vt:lpstr>
      <vt:lpstr>Kazus 2</vt:lpstr>
      <vt:lpstr>Prezentacja programu PowerPoint</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Środki karne</dc:title>
  <dc:creator>Katarzyna</dc:creator>
  <cp:lastModifiedBy>Katarzyna Piątkowska</cp:lastModifiedBy>
  <cp:revision>42</cp:revision>
  <dcterms:created xsi:type="dcterms:W3CDTF">2018-02-23T16:05:59Z</dcterms:created>
  <dcterms:modified xsi:type="dcterms:W3CDTF">2019-04-12T13:00:03Z</dcterms:modified>
</cp:coreProperties>
</file>