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0" r:id="rId4"/>
    <p:sldId id="258" r:id="rId5"/>
    <p:sldId id="272" r:id="rId6"/>
    <p:sldId id="271" r:id="rId7"/>
    <p:sldId id="273" r:id="rId8"/>
    <p:sldId id="259" r:id="rId9"/>
    <p:sldId id="274" r:id="rId10"/>
    <p:sldId id="275" r:id="rId11"/>
    <p:sldId id="260" r:id="rId12"/>
    <p:sldId id="276" r:id="rId13"/>
    <p:sldId id="262" r:id="rId14"/>
    <p:sldId id="277" r:id="rId15"/>
    <p:sldId id="263" r:id="rId16"/>
    <p:sldId id="278" r:id="rId17"/>
    <p:sldId id="264" r:id="rId18"/>
    <p:sldId id="279" r:id="rId19"/>
    <p:sldId id="265" r:id="rId20"/>
    <p:sldId id="266" r:id="rId21"/>
    <p:sldId id="268" r:id="rId22"/>
    <p:sldId id="269" r:id="rId23"/>
    <p:sldId id="267"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FC6"/>
    <a:srgbClr val="E2FFA7"/>
    <a:srgbClr val="FFB9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124EE7-AF1A-7347-982B-97667D39137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5031900-25C1-A743-A951-B918E3961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437C23D-EA6C-A84A-A711-951A14B9FE96}"/>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1E47DFC7-8193-464F-BDEE-354434D30F8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A335A57-713B-824F-883E-0B19CB4330C1}"/>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164812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EFE0A5-9D51-CA4A-9905-9DC80DBA1420}"/>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F529608-0549-3040-9EC6-70EEBB7D9A3E}"/>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2D4B7F6-920D-DE4D-A246-62E6D8937E79}"/>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6EA8C95A-DB4A-1B4C-AB50-3D24AA467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670D488-8E1E-FB43-9668-CFB5A410892A}"/>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3930975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EEF80A1-8502-7F45-B813-8ADC0785D148}"/>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23A1CA9C-769D-AF4E-A84D-CF833D6C705A}"/>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0633D16-97D2-554E-A47F-C2F05F3D7390}"/>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A67E64F6-E8AC-C84F-95B1-14D9B20CC69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7E7A62E-9273-3E4A-9256-97F4812D61A0}"/>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1979059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4CC6CA-B7A0-DE48-8996-576D9207DCE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482A720-E64B-4F45-AC1C-831B2151E126}"/>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04773DA-7823-3444-93FA-067655B1346B}"/>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5C9A07E2-A2C6-D74C-B52C-3B03EFEF471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E8B7562-0FC1-434D-A428-1DC41C06F62E}"/>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72435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862CE-601C-A14B-B65E-97DA1B63A5C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DAB0044-8278-AE4A-B9B3-6395136676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4634A1C7-3DFC-BF44-8FA0-139E5DCD52AD}"/>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8FD917A4-1E1A-F541-9682-ABCEA654D7C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02C3390-BB72-4845-A9F4-C8CA93B93B7E}"/>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73334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49700B-8231-8F4F-83A1-9D5468819C4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4CF8FBE-491A-6545-A6F0-BCF95E523268}"/>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2B8236E-1E82-4640-B7A5-D9C702EABF5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2137BE8-973B-044B-AECF-668235C89FEE}"/>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6" name="Symbol zastępczy stopki 5">
            <a:extLst>
              <a:ext uri="{FF2B5EF4-FFF2-40B4-BE49-F238E27FC236}">
                <a16:creationId xmlns:a16="http://schemas.microsoft.com/office/drawing/2014/main" id="{7A19A3F0-843E-8F43-86AA-D8BD40B3646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F6270A4-36BD-8548-A238-FCE4E9C7AC2F}"/>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3734052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68CE62-D099-8944-A136-A4D7B685354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799A69E-D01A-DA4F-A6C7-71B7ED623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981AFD25-C9F1-8849-AF9E-1DA0EF3ABB02}"/>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A341D76-36B0-8C49-8367-B8597C3B39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3D781596-13A8-CC41-837F-BD755C11EDD6}"/>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B201E50-8FBB-7D46-923C-159453D9E392}"/>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8" name="Symbol zastępczy stopki 7">
            <a:extLst>
              <a:ext uri="{FF2B5EF4-FFF2-40B4-BE49-F238E27FC236}">
                <a16:creationId xmlns:a16="http://schemas.microsoft.com/office/drawing/2014/main" id="{898AE284-C8F7-1B45-B130-765B63A61CB2}"/>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2982921-C8CA-0A4C-AFB3-0B1C83F025DF}"/>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181258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65AE28-7733-2548-B9A3-69DFCB8FC059}"/>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B6CFD904-DBAD-D242-BC4D-D0F473C4FF4D}"/>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4" name="Symbol zastępczy stopki 3">
            <a:extLst>
              <a:ext uri="{FF2B5EF4-FFF2-40B4-BE49-F238E27FC236}">
                <a16:creationId xmlns:a16="http://schemas.microsoft.com/office/drawing/2014/main" id="{FBAFB6BF-E876-854C-ACD4-FD13E2D8FC6F}"/>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C7CFF5D0-3349-CC41-8F4C-F06E4760B4EF}"/>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24652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BD2FBCC1-10A6-4743-BCD0-EF73A082C078}"/>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3" name="Symbol zastępczy stopki 2">
            <a:extLst>
              <a:ext uri="{FF2B5EF4-FFF2-40B4-BE49-F238E27FC236}">
                <a16:creationId xmlns:a16="http://schemas.microsoft.com/office/drawing/2014/main" id="{1146F10C-5EF7-884F-99E6-D8621809EA4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3FF1CDA-9514-1249-8B1E-67FA944FD2E3}"/>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415825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6903AC-1BC6-BE48-BF7C-F1FCC537856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100740F-60AE-E642-A456-800B52F6C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CA93049B-F020-614A-8427-661315F95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ECEF3034-B8F1-9648-B2F5-5F66394B3485}"/>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6" name="Symbol zastępczy stopki 5">
            <a:extLst>
              <a:ext uri="{FF2B5EF4-FFF2-40B4-BE49-F238E27FC236}">
                <a16:creationId xmlns:a16="http://schemas.microsoft.com/office/drawing/2014/main" id="{1E7E0D09-01E0-0D43-90AE-A54AB16566C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85AF12E-B3B8-7A44-931D-4E0D6EE3E26E}"/>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140247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5738BA-3262-174D-81B4-A5253024517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01B45B60-86EE-4844-B4CB-9D4320525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824FF7E-B939-AC46-95F8-7A5A744A08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EFFF37B-0CED-014A-A813-F819B89E851E}"/>
              </a:ext>
            </a:extLst>
          </p:cNvPr>
          <p:cNvSpPr>
            <a:spLocks noGrp="1"/>
          </p:cNvSpPr>
          <p:nvPr>
            <p:ph type="dt" sz="half" idx="10"/>
          </p:nvPr>
        </p:nvSpPr>
        <p:spPr/>
        <p:txBody>
          <a:bodyPr/>
          <a:lstStyle/>
          <a:p>
            <a:fld id="{9BB80114-630D-E349-9987-0FBF90F8437E}" type="datetimeFigureOut">
              <a:rPr lang="pl-PL" smtClean="0"/>
              <a:t>23.03.2019</a:t>
            </a:fld>
            <a:endParaRPr lang="pl-PL"/>
          </a:p>
        </p:txBody>
      </p:sp>
      <p:sp>
        <p:nvSpPr>
          <p:cNvPr id="6" name="Symbol zastępczy stopki 5">
            <a:extLst>
              <a:ext uri="{FF2B5EF4-FFF2-40B4-BE49-F238E27FC236}">
                <a16:creationId xmlns:a16="http://schemas.microsoft.com/office/drawing/2014/main" id="{0A04659F-9EAB-3549-B1E7-B439336B090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254EFBC-5992-1540-A6CE-0015B4F5F4C5}"/>
              </a:ext>
            </a:extLst>
          </p:cNvPr>
          <p:cNvSpPr>
            <a:spLocks noGrp="1"/>
          </p:cNvSpPr>
          <p:nvPr>
            <p:ph type="sldNum" sz="quarter" idx="12"/>
          </p:nvPr>
        </p:nvSpPr>
        <p:spPr/>
        <p:txBody>
          <a:bodyPr/>
          <a:lstStyle/>
          <a:p>
            <a:fld id="{C934A073-8B54-1648-9DA1-111708F7EEA9}" type="slidenum">
              <a:rPr lang="pl-PL" smtClean="0"/>
              <a:t>‹#›</a:t>
            </a:fld>
            <a:endParaRPr lang="pl-PL"/>
          </a:p>
        </p:txBody>
      </p:sp>
    </p:spTree>
    <p:extLst>
      <p:ext uri="{BB962C8B-B14F-4D97-AF65-F5344CB8AC3E}">
        <p14:creationId xmlns:p14="http://schemas.microsoft.com/office/powerpoint/2010/main" val="186503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97000"/>
          </a:schemeClr>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94CBE76-B442-5B40-8FF4-A169255C33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D41C226-E151-5349-B059-C88E50661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A0D8ECF-6575-E149-97FB-FE80E624CE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80114-630D-E349-9987-0FBF90F8437E}" type="datetimeFigureOut">
              <a:rPr lang="pl-PL" smtClean="0"/>
              <a:t>23.03.2019</a:t>
            </a:fld>
            <a:endParaRPr lang="pl-PL"/>
          </a:p>
        </p:txBody>
      </p:sp>
      <p:sp>
        <p:nvSpPr>
          <p:cNvPr id="5" name="Symbol zastępczy stopki 4">
            <a:extLst>
              <a:ext uri="{FF2B5EF4-FFF2-40B4-BE49-F238E27FC236}">
                <a16:creationId xmlns:a16="http://schemas.microsoft.com/office/drawing/2014/main" id="{78E6B631-416B-6249-982F-2DC536B3A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413A00E0-8BC4-4749-B62F-4D15BD7B9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4A073-8B54-1648-9DA1-111708F7EEA9}" type="slidenum">
              <a:rPr lang="pl-PL" smtClean="0"/>
              <a:t>‹#›</a:t>
            </a:fld>
            <a:endParaRPr lang="pl-PL"/>
          </a:p>
        </p:txBody>
      </p:sp>
    </p:spTree>
    <p:extLst>
      <p:ext uri="{BB962C8B-B14F-4D97-AF65-F5344CB8AC3E}">
        <p14:creationId xmlns:p14="http://schemas.microsoft.com/office/powerpoint/2010/main" val="41697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B57624-7CB0-7B4A-828A-37214FE11D3B}"/>
              </a:ext>
            </a:extLst>
          </p:cNvPr>
          <p:cNvSpPr>
            <a:spLocks noGrp="1"/>
          </p:cNvSpPr>
          <p:nvPr>
            <p:ph type="ctrTitle"/>
          </p:nvPr>
        </p:nvSpPr>
        <p:spPr/>
        <p:txBody>
          <a:bodyPr>
            <a:normAutofit/>
          </a:bodyPr>
          <a:lstStyle/>
          <a:p>
            <a:r>
              <a:rPr lang="pl-PL" sz="7000" b="1" dirty="0"/>
              <a:t>Środki kompensacyjne</a:t>
            </a:r>
          </a:p>
        </p:txBody>
      </p:sp>
      <p:sp>
        <p:nvSpPr>
          <p:cNvPr id="3" name="Podtytuł 2">
            <a:extLst>
              <a:ext uri="{FF2B5EF4-FFF2-40B4-BE49-F238E27FC236}">
                <a16:creationId xmlns:a16="http://schemas.microsoft.com/office/drawing/2014/main" id="{2760C2F0-14EF-E542-ACD6-239266F40FD7}"/>
              </a:ext>
            </a:extLst>
          </p:cNvPr>
          <p:cNvSpPr>
            <a:spLocks noGrp="1"/>
          </p:cNvSpPr>
          <p:nvPr>
            <p:ph type="subTitle" idx="1"/>
          </p:nvPr>
        </p:nvSpPr>
        <p:spPr/>
        <p:txBody>
          <a:bodyPr/>
          <a:lstStyle/>
          <a:p>
            <a:r>
              <a:rPr lang="pl-PL" dirty="0"/>
              <a:t>mgr Katarzyna Piątkowska</a:t>
            </a:r>
          </a:p>
          <a:p>
            <a:r>
              <a:rPr lang="pl-PL" dirty="0"/>
              <a:t>Katedra Prawa Karnego Materialnego</a:t>
            </a:r>
          </a:p>
        </p:txBody>
      </p:sp>
    </p:spTree>
    <p:extLst>
      <p:ext uri="{BB962C8B-B14F-4D97-AF65-F5344CB8AC3E}">
        <p14:creationId xmlns:p14="http://schemas.microsoft.com/office/powerpoint/2010/main" val="1207671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4EAB905-8AB6-4547-BC51-1B45DF1BC99A}"/>
              </a:ext>
            </a:extLst>
          </p:cNvPr>
          <p:cNvSpPr>
            <a:spLocks noGrp="1"/>
          </p:cNvSpPr>
          <p:nvPr>
            <p:ph idx="1"/>
          </p:nvPr>
        </p:nvSpPr>
        <p:spPr>
          <a:xfrm>
            <a:off x="642938" y="628650"/>
            <a:ext cx="10801350" cy="5572125"/>
          </a:xfrm>
        </p:spPr>
        <p:txBody>
          <a:bodyPr>
            <a:normAutofit fontScale="85000" lnSpcReduction="10000"/>
          </a:bodyPr>
          <a:lstStyle/>
          <a:p>
            <a:pPr algn="just">
              <a:lnSpc>
                <a:spcPct val="170000"/>
              </a:lnSpc>
            </a:pPr>
            <a:r>
              <a:rPr lang="pl-PL" dirty="0"/>
              <a:t>Jeżeli orzeczenie obowiązku określonego w § 1 jest </a:t>
            </a:r>
            <a:r>
              <a:rPr lang="pl-PL" u="sng" dirty="0"/>
              <a:t>znacznie utrudnione</a:t>
            </a:r>
            <a:r>
              <a:rPr lang="pl-PL" dirty="0"/>
              <a:t>, sąd może orzec </a:t>
            </a:r>
            <a:r>
              <a:rPr lang="pl-PL" u="sng" dirty="0"/>
              <a:t>zamiast tego obowiązku nawiązkę w wysokości do 200 000 złotych na rzecz pokrzywdzonego</a:t>
            </a:r>
            <a:r>
              <a:rPr lang="pl-PL" dirty="0"/>
              <a:t>, a w razie jego śmierci w wyniku popełnionego przez skazanego przestępstwa nawiązkę na rzecz osoby najbliższej, której sytuacja życiowa wskutek śmierci pokrzywdzonego uległa znacznemu pogorszeniu. </a:t>
            </a:r>
            <a:r>
              <a:rPr lang="pl-PL" u="sng" dirty="0"/>
              <a:t>W razie gdy ustalono więcej niż jedną taką osobę, nawiązki orzeka się na rzecz każdej z nich</a:t>
            </a:r>
            <a:r>
              <a:rPr lang="pl-PL" dirty="0"/>
              <a:t>.</a:t>
            </a:r>
          </a:p>
          <a:p>
            <a:pPr algn="just">
              <a:lnSpc>
                <a:spcPct val="170000"/>
              </a:lnSpc>
            </a:pPr>
            <a:r>
              <a:rPr lang="pl-PL" dirty="0">
                <a:solidFill>
                  <a:srgbClr val="FF0000"/>
                </a:solidFill>
              </a:rPr>
              <a:t>Orzeczenie odszkodowania lub zadośćuczynienia na podstawie § 1 albo nawiązki na podstawie § 2 nie stoi na przeszkodzie dochodzeniu niezaspokojonej części roszczenia w drodze postępowania cywilnego</a:t>
            </a:r>
            <a:r>
              <a:rPr lang="pl-PL" dirty="0"/>
              <a:t>.</a:t>
            </a:r>
          </a:p>
          <a:p>
            <a:endParaRPr lang="pl-PL" dirty="0"/>
          </a:p>
        </p:txBody>
      </p:sp>
    </p:spTree>
    <p:extLst>
      <p:ext uri="{BB962C8B-B14F-4D97-AF65-F5344CB8AC3E}">
        <p14:creationId xmlns:p14="http://schemas.microsoft.com/office/powerpoint/2010/main" val="65250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A9A663-0258-CE43-A07C-7CBB861E8409}"/>
              </a:ext>
            </a:extLst>
          </p:cNvPr>
          <p:cNvSpPr>
            <a:spLocks noGrp="1"/>
          </p:cNvSpPr>
          <p:nvPr>
            <p:ph idx="1"/>
          </p:nvPr>
        </p:nvSpPr>
        <p:spPr>
          <a:xfrm>
            <a:off x="446313" y="483713"/>
            <a:ext cx="11240861" cy="6285222"/>
          </a:xfrm>
        </p:spPr>
        <p:txBody>
          <a:bodyPr>
            <a:normAutofit/>
          </a:bodyPr>
          <a:lstStyle/>
          <a:p>
            <a:pPr algn="just"/>
            <a:r>
              <a:rPr lang="pl-PL" dirty="0"/>
              <a:t>w razie złożenia przez osobę uprawnioną wniosku o orzeczenie obowiązku naprawienia szkody w całości, obejmującego wszystkich współdziałających, sąd jest zobowiązany z uwagi na ich </a:t>
            </a:r>
            <a:r>
              <a:rPr lang="pl-PL" dirty="0">
                <a:solidFill>
                  <a:srgbClr val="FF0000"/>
                </a:solidFill>
              </a:rPr>
              <a:t>solidarną odpowiedzialność </a:t>
            </a:r>
            <a:r>
              <a:rPr lang="pl-PL" dirty="0"/>
              <a:t>za wyrządzoną szkodę (art. 422 k.c. w zw. z art. 369 k.c.) orzec wobec nich obowiązek naprawienia szkody w całości w postaci </a:t>
            </a:r>
            <a:r>
              <a:rPr lang="pl-PL" dirty="0">
                <a:solidFill>
                  <a:srgbClr val="FF0000"/>
                </a:solidFill>
              </a:rPr>
              <a:t>solidarnego zobowiązania do jej naprawienia</a:t>
            </a:r>
            <a:r>
              <a:rPr lang="pl-PL" dirty="0"/>
              <a:t>. W zmienionym stanie prawnym straciły aktualność nie tylko poglądy, które w ogóle nie dopuszczały orzekania obowiązku naprawienia szkody w postaci solidarnego zobowiązania do jej naprawienia, lecz także poglądy, które dopuszczając to, przewidywały zarazem, że to ostatecznie do sądu należy ocena, czy wybrać taką formę tego obowiązku, czy raczej dokonać swoistej repartycji szkody i nałożyć na każdego współdziałającego obowiązek jej naprawienia jedynie w odpowiedniej części (zob. np. uchwałę SN z dnia 13 grudnia 2000 r., I KZP 40/00, OSNKW 2001, z. 1–2, poz. 2.</a:t>
            </a:r>
          </a:p>
          <a:p>
            <a:endParaRPr lang="pl-PL" dirty="0"/>
          </a:p>
          <a:p>
            <a:endParaRPr lang="pl-PL" dirty="0"/>
          </a:p>
          <a:p>
            <a:endParaRPr lang="pl-PL" dirty="0"/>
          </a:p>
        </p:txBody>
      </p:sp>
      <p:sp>
        <p:nvSpPr>
          <p:cNvPr id="7" name="Tytuł 1">
            <a:extLst>
              <a:ext uri="{FF2B5EF4-FFF2-40B4-BE49-F238E27FC236}">
                <a16:creationId xmlns:a16="http://schemas.microsoft.com/office/drawing/2014/main" id="{0000EEC1-1435-F844-A9B6-C2CD2EC3CC98}"/>
              </a:ext>
            </a:extLst>
          </p:cNvPr>
          <p:cNvSpPr txBox="1">
            <a:spLocks/>
          </p:cNvSpPr>
          <p:nvPr/>
        </p:nvSpPr>
        <p:spPr>
          <a:xfrm>
            <a:off x="826325" y="48371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dirty="0"/>
          </a:p>
        </p:txBody>
      </p:sp>
    </p:spTree>
    <p:extLst>
      <p:ext uri="{BB962C8B-B14F-4D97-AF65-F5344CB8AC3E}">
        <p14:creationId xmlns:p14="http://schemas.microsoft.com/office/powerpoint/2010/main" val="3324886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2B1B05C-A7BC-E842-A93E-4D4C1C579737}"/>
              </a:ext>
            </a:extLst>
          </p:cNvPr>
          <p:cNvSpPr>
            <a:spLocks noGrp="1"/>
          </p:cNvSpPr>
          <p:nvPr>
            <p:ph idx="1"/>
          </p:nvPr>
        </p:nvSpPr>
        <p:spPr>
          <a:xfrm>
            <a:off x="838200" y="742950"/>
            <a:ext cx="10491788" cy="5434013"/>
          </a:xfrm>
        </p:spPr>
        <p:txBody>
          <a:bodyPr/>
          <a:lstStyle/>
          <a:p>
            <a:pPr algn="just"/>
            <a:r>
              <a:rPr lang="pl-PL" sz="3800" dirty="0"/>
              <a:t>Jeżeli sprawca wyrządził pokrzywdzonemu i szkodę, i krzywdę, sąd na wniosek tego drugiego w razie skazania sprawcy jest zobowiązany orzec zarówno obowiązek naprawienia szkody, jak i obowiązek zadośćuczynienia za doznaną krzywdę (tak już pod rządem przepisów obowiązujących przed 1 lipca 2015 r. np. SN w postanowieniu z dnia 9 lipca 2013 r., II KK 161/13, LEX nr 1391443).</a:t>
            </a:r>
          </a:p>
          <a:p>
            <a:endParaRPr lang="pl-PL" dirty="0"/>
          </a:p>
        </p:txBody>
      </p:sp>
    </p:spTree>
    <p:extLst>
      <p:ext uri="{BB962C8B-B14F-4D97-AF65-F5344CB8AC3E}">
        <p14:creationId xmlns:p14="http://schemas.microsoft.com/office/powerpoint/2010/main" val="1274532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DED9742-42B5-B84E-9E3E-EE2D2D40F41B}"/>
              </a:ext>
            </a:extLst>
          </p:cNvPr>
          <p:cNvSpPr>
            <a:spLocks noGrp="1"/>
          </p:cNvSpPr>
          <p:nvPr>
            <p:ph idx="1"/>
          </p:nvPr>
        </p:nvSpPr>
        <p:spPr>
          <a:xfrm>
            <a:off x="743196" y="697468"/>
            <a:ext cx="10621489" cy="5323321"/>
          </a:xfrm>
        </p:spPr>
        <p:txBody>
          <a:bodyPr>
            <a:normAutofit lnSpcReduction="10000"/>
          </a:bodyPr>
          <a:lstStyle/>
          <a:p>
            <a:pPr algn="just"/>
            <a:r>
              <a:rPr lang="pl-PL" sz="3200" dirty="0"/>
              <a:t>W razie orzekania o obowiązku naprawienia szkody lub zadośćuczynienia za doznaną krzywdę w ramach podstawy obligatoryjnej przewidzianej w art. 46 § 1 (na wniosek osoby uprawnionej) ma zastosowanie art. 363 § 1 k.c., zgodnie z którym naprawienie szkody powinno nastąpić, według wyboru poszkodowanego, bądź przez przywrócenie stanu poprzedniego, bądź przez zapłatę odpowiedniej sumy pieniężnej, z zastrzeżeniem, że gdyby przywrócenie stanu poprzedniego było niemożliwe albo gdyby pociągało za sobą dla zobowiązanego nadmierne trudności lub koszty, roszczenie poszkodowanego ogranicza się do świadczenia w pieniądzu</a:t>
            </a:r>
            <a:r>
              <a:rPr lang="pl-PL" dirty="0"/>
              <a:t>.</a:t>
            </a:r>
          </a:p>
        </p:txBody>
      </p:sp>
    </p:spTree>
    <p:extLst>
      <p:ext uri="{BB962C8B-B14F-4D97-AF65-F5344CB8AC3E}">
        <p14:creationId xmlns:p14="http://schemas.microsoft.com/office/powerpoint/2010/main" val="1689248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F503537-80CF-7B44-8233-5483456235C6}"/>
              </a:ext>
            </a:extLst>
          </p:cNvPr>
          <p:cNvSpPr>
            <a:spLocks noGrp="1"/>
          </p:cNvSpPr>
          <p:nvPr>
            <p:ph idx="1"/>
          </p:nvPr>
        </p:nvSpPr>
        <p:spPr>
          <a:xfrm>
            <a:off x="838200" y="800100"/>
            <a:ext cx="10515600" cy="5376863"/>
          </a:xfrm>
        </p:spPr>
        <p:txBody>
          <a:bodyPr/>
          <a:lstStyle/>
          <a:p>
            <a:pPr algn="just"/>
            <a:r>
              <a:rPr lang="pl-PL" sz="3600" dirty="0"/>
              <a:t>Jeżeli naprawienie szkody ma nastąpić w pieniądzu, wysokość odszkodowania powinna być ustalona według cen z daty ustalenia odszkodowania, chyba że szczególne okoliczności wymagają przyjęcia za podstawę cen istniejących w innej chwili (art. 363 § 2 k.c.).</a:t>
            </a:r>
          </a:p>
          <a:p>
            <a:endParaRPr lang="pl-PL" dirty="0"/>
          </a:p>
        </p:txBody>
      </p:sp>
    </p:spTree>
    <p:extLst>
      <p:ext uri="{BB962C8B-B14F-4D97-AF65-F5344CB8AC3E}">
        <p14:creationId xmlns:p14="http://schemas.microsoft.com/office/powerpoint/2010/main" val="90404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DF70F63-3B92-264D-8F9E-F32A4AD4F290}"/>
              </a:ext>
            </a:extLst>
          </p:cNvPr>
          <p:cNvSpPr>
            <a:spLocks noGrp="1"/>
          </p:cNvSpPr>
          <p:nvPr>
            <p:ph idx="1"/>
          </p:nvPr>
        </p:nvSpPr>
        <p:spPr>
          <a:xfrm>
            <a:off x="686232" y="757238"/>
            <a:ext cx="10811494" cy="5514975"/>
          </a:xfrm>
        </p:spPr>
        <p:txBody>
          <a:bodyPr>
            <a:noAutofit/>
          </a:bodyPr>
          <a:lstStyle/>
          <a:p>
            <a:pPr algn="just"/>
            <a:r>
              <a:rPr lang="pl-PL" sz="3600" dirty="0"/>
              <a:t>sąd może orzec nawiązkę zamiast „obowiązku określonego w § 1” już nie w każdym wypadku, ale tylko wówczas, jeżeli orzeczenie tego obowiązku „jest znacznie utrudnione”. Wydaje się, że stan taki nie może mieć innej przyczyny niż niedostatki ujawnionego materiału dowodowego, nie pozwalające ustalić zakresu szkody lub krzywdy.</a:t>
            </a:r>
          </a:p>
        </p:txBody>
      </p:sp>
    </p:spTree>
    <p:extLst>
      <p:ext uri="{BB962C8B-B14F-4D97-AF65-F5344CB8AC3E}">
        <p14:creationId xmlns:p14="http://schemas.microsoft.com/office/powerpoint/2010/main" val="3929099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630A7BB-96A1-0E44-A0ED-7D0ADA36C19C}"/>
              </a:ext>
            </a:extLst>
          </p:cNvPr>
          <p:cNvSpPr>
            <a:spLocks noGrp="1"/>
          </p:cNvSpPr>
          <p:nvPr>
            <p:ph idx="1"/>
          </p:nvPr>
        </p:nvSpPr>
        <p:spPr>
          <a:xfrm>
            <a:off x="457200" y="528638"/>
            <a:ext cx="11315700" cy="5886450"/>
          </a:xfrm>
        </p:spPr>
        <p:txBody>
          <a:bodyPr>
            <a:normAutofit fontScale="92500" lnSpcReduction="10000"/>
          </a:bodyPr>
          <a:lstStyle/>
          <a:p>
            <a:pPr algn="just"/>
            <a:r>
              <a:rPr lang="pl-PL" dirty="0"/>
              <a:t>Zakres podstawy orzekania nawiązki na rzecz osoby najbliższej względem pokrzywdzonego jest znacznie węższy niż zakres orzekania nawiązki na rzecz pokrzywdzonego, gdyż ogranicza się wyłącznie do wypadków, w których łącznie spełnione są dwa następujące warunki:</a:t>
            </a:r>
          </a:p>
          <a:p>
            <a:pPr marL="0" indent="0" algn="just">
              <a:buNone/>
            </a:pPr>
            <a:r>
              <a:rPr lang="pl-PL" b="1" dirty="0"/>
              <a:t>	1)</a:t>
            </a:r>
            <a:r>
              <a:rPr lang="pl-PL" dirty="0"/>
              <a:t>pokrzywdzony poniósł śmierć w wyniku popełnionego przez skazanego 	przestępstwa;</a:t>
            </a:r>
          </a:p>
          <a:p>
            <a:pPr marL="0" indent="0" algn="just">
              <a:buNone/>
            </a:pPr>
            <a:r>
              <a:rPr lang="pl-PL" b="1" dirty="0"/>
              <a:t>	2)</a:t>
            </a:r>
            <a:r>
              <a:rPr lang="pl-PL" dirty="0"/>
              <a:t>sytuacja życiowa danej osoby najbliższej wskutek śmierci pokrzywdzonego 	uległa znacznemu pogorszeniu.</a:t>
            </a:r>
          </a:p>
          <a:p>
            <a:pPr algn="just"/>
            <a:r>
              <a:rPr lang="pl-PL" dirty="0"/>
              <a:t>Warunek znacznego pogorszenia sytuacji życiowej należy rozumieć tak samo, jak się go rozumie na gruncie art. 446 § 3 k.c. – jako przesłankę przyznania stosownego odszkodowania najbliższym członkom rodziny zmarłego poszkodowanego.</a:t>
            </a:r>
          </a:p>
          <a:p>
            <a:pPr algn="just"/>
            <a:r>
              <a:rPr lang="pl-PL" dirty="0"/>
              <a:t>Osoba najbliższa – zob. art. 115 § 11: </a:t>
            </a:r>
            <a:r>
              <a:rPr lang="pl-PL" i="1" dirty="0"/>
              <a:t>Osobą najbliższą jest małżonek, wstępny, zstępny, rodzeństwo, powinowaty w tej samej linii lub stopniu, osoba pozostająca w stosunku przysposobienia oraz jej małżonek, a także osoba pozostająca we wspólnym pożyciu.</a:t>
            </a:r>
          </a:p>
          <a:p>
            <a:endParaRPr lang="pl-PL" dirty="0"/>
          </a:p>
        </p:txBody>
      </p:sp>
    </p:spTree>
    <p:extLst>
      <p:ext uri="{BB962C8B-B14F-4D97-AF65-F5344CB8AC3E}">
        <p14:creationId xmlns:p14="http://schemas.microsoft.com/office/powerpoint/2010/main" val="2494503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C0C67FF-4BC8-654F-A5C2-CF377A03A311}"/>
              </a:ext>
            </a:extLst>
          </p:cNvPr>
          <p:cNvSpPr>
            <a:spLocks noGrp="1"/>
          </p:cNvSpPr>
          <p:nvPr>
            <p:ph idx="1"/>
          </p:nvPr>
        </p:nvSpPr>
        <p:spPr>
          <a:xfrm>
            <a:off x="838200" y="700088"/>
            <a:ext cx="10515600" cy="5800725"/>
          </a:xfrm>
        </p:spPr>
        <p:txBody>
          <a:bodyPr>
            <a:normAutofit fontScale="92500" lnSpcReduction="10000"/>
          </a:bodyPr>
          <a:lstStyle/>
          <a:p>
            <a:pPr algn="just"/>
            <a:r>
              <a:rPr lang="pl-PL" dirty="0"/>
              <a:t>Z art. 46 § 2 zdanie drugie wynika nakaz jednakowego traktowania wszystkich osób najbliższych względem pokrzywdzonego, których sytuacja życiowa wskutek śmierci pokrzywdzonego uległa znacznemu pogorszeniu. W razie gdy ustalono więcej niż jedną taką osobę, sąd nie może orzec nawiązki przewidzianej w komentowanym przepisie na rzecz tylko jednej czy tylko niektórych z nich. Jeżeli już w takim układzie decyduje się w ramach marginesu swobody, jaką mu pozostawiono w zdaniu pierwszym znowelizowanego art. 46 § 1, na orzeczenie nawiązki „zamiast obowiązku określonego w § 1”, to jest obowiązany orzec nawiązki na rzecz każdej z tych osób. Rzecz jasna, wysokość poszczególnych nawiązek nie musi być jednakowa.</a:t>
            </a:r>
          </a:p>
          <a:p>
            <a:pPr algn="just"/>
            <a:r>
              <a:rPr lang="pl-PL" dirty="0"/>
              <a:t>Górna granica nawiązki, określona w znowelizowanym art. 46 § 2, odnosi się do jednej nawiązki orzekanej na podstawie tego przepisu. Jeżeli takich nawiązek orzeka się wobec jednego sprawcy więcej (mnogość pokrzywdzonych albo uprawnionych osób najbliższych), ich suma może naturalnie być wyższa niż 200 000 zł.</a:t>
            </a:r>
          </a:p>
          <a:p>
            <a:endParaRPr lang="pl-PL" dirty="0"/>
          </a:p>
        </p:txBody>
      </p:sp>
    </p:spTree>
    <p:extLst>
      <p:ext uri="{BB962C8B-B14F-4D97-AF65-F5344CB8AC3E}">
        <p14:creationId xmlns:p14="http://schemas.microsoft.com/office/powerpoint/2010/main" val="21190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E350CFD-E033-B747-ABA5-9EA21A4EE503}"/>
              </a:ext>
            </a:extLst>
          </p:cNvPr>
          <p:cNvSpPr>
            <a:spLocks noGrp="1"/>
          </p:cNvSpPr>
          <p:nvPr>
            <p:ph idx="1"/>
          </p:nvPr>
        </p:nvSpPr>
        <p:spPr>
          <a:xfrm>
            <a:off x="838200" y="757238"/>
            <a:ext cx="10515600" cy="5419725"/>
          </a:xfrm>
        </p:spPr>
        <p:txBody>
          <a:bodyPr/>
          <a:lstStyle/>
          <a:p>
            <a:pPr algn="just"/>
            <a:r>
              <a:rPr lang="pl-PL" sz="3400" dirty="0"/>
              <a:t>Orzekanie nawiązek na podstawie znowelizowanego art. 46 § 2 – podobnie zresztą jak orzekanie nawiązek na innych podstawach – tak jak dotychczas z mocy art. 56 podlega zasadom wymiaru kary określonym w art. 53, art. 54 § 1 i art. 55. Zważywszy jednak na to, że w tym wypadku nawiązka pełni funkcję surogatu obowiązku naprawienia szkody lub zadośćuczynienia za doznaną krzywdę, a więc środka służącego wyrównaniu szkody majątkowej lub niemajątkowej (krzywdy) wyrządzonej przestępstwem, praktyczny wpływ tych zasad na proces jej wymiaru będzie niewielki.</a:t>
            </a:r>
          </a:p>
          <a:p>
            <a:endParaRPr lang="pl-PL" dirty="0"/>
          </a:p>
        </p:txBody>
      </p:sp>
    </p:spTree>
    <p:extLst>
      <p:ext uri="{BB962C8B-B14F-4D97-AF65-F5344CB8AC3E}">
        <p14:creationId xmlns:p14="http://schemas.microsoft.com/office/powerpoint/2010/main" val="3502798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4C0859-A2E2-B04D-BCB4-9870DE1EB5A8}"/>
              </a:ext>
            </a:extLst>
          </p:cNvPr>
          <p:cNvSpPr>
            <a:spLocks noGrp="1"/>
          </p:cNvSpPr>
          <p:nvPr>
            <p:ph type="title"/>
          </p:nvPr>
        </p:nvSpPr>
        <p:spPr>
          <a:xfrm>
            <a:off x="838200" y="365126"/>
            <a:ext cx="10515600" cy="668027"/>
          </a:xfrm>
        </p:spPr>
        <p:txBody>
          <a:bodyPr>
            <a:normAutofit/>
          </a:bodyPr>
          <a:lstStyle/>
          <a:p>
            <a:pPr algn="ctr"/>
            <a:r>
              <a:rPr lang="pl-PL" sz="4000" dirty="0"/>
              <a:t>Nawiązka – art. 47 k.k.</a:t>
            </a:r>
          </a:p>
        </p:txBody>
      </p:sp>
      <p:sp>
        <p:nvSpPr>
          <p:cNvPr id="3" name="Symbol zastępczy zawartości 2">
            <a:extLst>
              <a:ext uri="{FF2B5EF4-FFF2-40B4-BE49-F238E27FC236}">
                <a16:creationId xmlns:a16="http://schemas.microsoft.com/office/drawing/2014/main" id="{6DC6EA56-3DAE-FA4B-8EF0-0CE08BBD5908}"/>
              </a:ext>
            </a:extLst>
          </p:cNvPr>
          <p:cNvSpPr>
            <a:spLocks noGrp="1"/>
          </p:cNvSpPr>
          <p:nvPr>
            <p:ph idx="1"/>
          </p:nvPr>
        </p:nvSpPr>
        <p:spPr>
          <a:xfrm>
            <a:off x="714622" y="1376054"/>
            <a:ext cx="10639178" cy="4781860"/>
          </a:xfrm>
        </p:spPr>
        <p:txBody>
          <a:bodyPr>
            <a:normAutofit/>
          </a:bodyPr>
          <a:lstStyle/>
          <a:p>
            <a:pPr algn="just"/>
            <a:r>
              <a:rPr lang="pl-PL" dirty="0"/>
              <a:t>środek kompensacyjny</a:t>
            </a:r>
          </a:p>
          <a:p>
            <a:pPr algn="just"/>
            <a:r>
              <a:rPr lang="pl-PL" sz="3000" dirty="0">
                <a:solidFill>
                  <a:srgbClr val="FF0000"/>
                </a:solidFill>
              </a:rPr>
              <a:t>stosuje się dyrektywy wymiaru kary</a:t>
            </a:r>
            <a:r>
              <a:rPr lang="pl-PL" dirty="0"/>
              <a:t>, zob. art. 56 k.k.: </a:t>
            </a:r>
            <a:r>
              <a:rPr lang="pl-PL" i="1" dirty="0"/>
              <a:t>Przepisy art. 53, art. 54 § 1 oraz art. 55 stosuje się odpowiednio do orzekania innych środków przewidzianych w tym kodeksie, z wyjątkiem obowiązku naprawienia wyrządzonej przestępstwem szkody lub zadośćuczynienia za doznaną krzywdę.</a:t>
            </a:r>
          </a:p>
          <a:p>
            <a:pPr algn="just"/>
            <a:r>
              <a:rPr lang="pl-PL" dirty="0"/>
              <a:t>Nawiązkę orzeka się w wysokości do 100 000 złotych, chyba że ustawa stanowi inaczej.</a:t>
            </a:r>
          </a:p>
          <a:p>
            <a:pPr algn="just"/>
            <a:endParaRPr lang="pl-PL" i="1" dirty="0"/>
          </a:p>
        </p:txBody>
      </p:sp>
    </p:spTree>
    <p:extLst>
      <p:ext uri="{BB962C8B-B14F-4D97-AF65-F5344CB8AC3E}">
        <p14:creationId xmlns:p14="http://schemas.microsoft.com/office/powerpoint/2010/main" val="393169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3C968D-52C7-AB48-9346-BC404ED27FCD}"/>
              </a:ext>
            </a:extLst>
          </p:cNvPr>
          <p:cNvSpPr>
            <a:spLocks noGrp="1"/>
          </p:cNvSpPr>
          <p:nvPr>
            <p:ph type="title"/>
          </p:nvPr>
        </p:nvSpPr>
        <p:spPr>
          <a:xfrm>
            <a:off x="838199" y="365125"/>
            <a:ext cx="10515600" cy="863599"/>
          </a:xfrm>
        </p:spPr>
        <p:txBody>
          <a:bodyPr>
            <a:normAutofit/>
          </a:bodyPr>
          <a:lstStyle/>
          <a:p>
            <a:pPr algn="ctr"/>
            <a:r>
              <a:rPr lang="pl-PL" sz="3500" b="1" dirty="0"/>
              <a:t>Środki kompensacyjne – uwagi ogólne</a:t>
            </a:r>
          </a:p>
        </p:txBody>
      </p:sp>
      <p:sp>
        <p:nvSpPr>
          <p:cNvPr id="3" name="Symbol zastępczy zawartości 2">
            <a:extLst>
              <a:ext uri="{FF2B5EF4-FFF2-40B4-BE49-F238E27FC236}">
                <a16:creationId xmlns:a16="http://schemas.microsoft.com/office/drawing/2014/main" id="{420337D2-38A5-D34F-9A4D-465D1C495A0D}"/>
              </a:ext>
            </a:extLst>
          </p:cNvPr>
          <p:cNvSpPr>
            <a:spLocks noGrp="1"/>
          </p:cNvSpPr>
          <p:nvPr>
            <p:ph idx="1"/>
          </p:nvPr>
        </p:nvSpPr>
        <p:spPr>
          <a:xfrm>
            <a:off x="838199" y="1439205"/>
            <a:ext cx="10691813" cy="5100692"/>
          </a:xfrm>
        </p:spPr>
        <p:txBody>
          <a:bodyPr>
            <a:normAutofit/>
          </a:bodyPr>
          <a:lstStyle/>
          <a:p>
            <a:pPr algn="just"/>
            <a:r>
              <a:rPr lang="pl-PL" dirty="0"/>
              <a:t>Przed tzw. wielką nowelizacją prawa karnego (1 lipca 2015 r.) dzisiejsze środki kompensacyjne stanowiły środki karne, uregulowane w art. 39 k.k.</a:t>
            </a:r>
          </a:p>
          <a:p>
            <a:pPr algn="just"/>
            <a:r>
              <a:rPr lang="pl-PL" dirty="0"/>
              <a:t>Do 1 lipca 2015 r. pokrzywdzony mógł dochodzić swoich uprawnień w procesie adhezyjnym (swoisty proces cywilny w ramach procesu karnego).</a:t>
            </a:r>
          </a:p>
          <a:p>
            <a:pPr algn="just"/>
            <a:r>
              <a:rPr lang="pl-PL" dirty="0"/>
              <a:t>Od 1 lipca 2015 r. w kodeksie karnym znajduje się rozdział </a:t>
            </a:r>
            <a:r>
              <a:rPr lang="pl-PL" dirty="0" err="1"/>
              <a:t>Va</a:t>
            </a:r>
            <a:r>
              <a:rPr lang="pl-PL" dirty="0"/>
              <a:t> zatytułowany „Przepadek i środki kompensacyjne”.</a:t>
            </a:r>
          </a:p>
          <a:p>
            <a:pPr algn="just"/>
            <a:r>
              <a:rPr lang="pl-PL" dirty="0"/>
              <a:t>Aktualnie podstawy stosowania środków kompensacyjnych regulują art. 46 i art. 47 k.k., jakkolwiek podstawy te znajdują się również w  innych przepisach części ogólnej k.k. czy części szczególnej.</a:t>
            </a:r>
          </a:p>
          <a:p>
            <a:endParaRPr lang="pl-PL" dirty="0"/>
          </a:p>
        </p:txBody>
      </p:sp>
    </p:spTree>
    <p:extLst>
      <p:ext uri="{BB962C8B-B14F-4D97-AF65-F5344CB8AC3E}">
        <p14:creationId xmlns:p14="http://schemas.microsoft.com/office/powerpoint/2010/main" val="1687643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8BDC984-F003-ED46-A4D6-9E12F8EFDAE0}"/>
              </a:ext>
            </a:extLst>
          </p:cNvPr>
          <p:cNvSpPr>
            <a:spLocks noGrp="1"/>
          </p:cNvSpPr>
          <p:nvPr>
            <p:ph idx="1"/>
          </p:nvPr>
        </p:nvSpPr>
        <p:spPr>
          <a:xfrm>
            <a:off x="795461" y="457200"/>
            <a:ext cx="10834564" cy="6072188"/>
          </a:xfrm>
        </p:spPr>
        <p:txBody>
          <a:bodyPr>
            <a:normAutofit fontScale="92500" lnSpcReduction="20000"/>
          </a:bodyPr>
          <a:lstStyle/>
          <a:p>
            <a:pPr algn="just"/>
            <a:r>
              <a:rPr lang="pl-PL" b="1" dirty="0"/>
              <a:t>Podstawa fakultatywna: </a:t>
            </a:r>
          </a:p>
          <a:p>
            <a:pPr marL="0" indent="0" algn="just">
              <a:buNone/>
            </a:pPr>
            <a:r>
              <a:rPr lang="pl-PL" dirty="0"/>
              <a:t>1) w razie skazania sprawcy za umyślne przestępstwo przeciwko życiu lub zdrowiu albo za inne przestępstwo umyślne, którego skutkiem jest śmierć człowieka, ciężki uszczerbek na zdrowiu, naruszenie czynności narządu ciała lub rozstrój zdrowia – na rzecz Funduszu Pomocy Pokrzywdzonym oraz Pomocy Postpenitencjarnej.</a:t>
            </a:r>
          </a:p>
          <a:p>
            <a:pPr marL="0" indent="0" algn="just">
              <a:buNone/>
            </a:pPr>
            <a:r>
              <a:rPr lang="pl-PL" dirty="0"/>
              <a:t>2) w razie skazania sprawcy za przestępstwo przeciwko środowisku – na rzecz Narodowego Funduszu Ochrony Środowiska i Gospodarki Wodnej, o którym mowa w art. 400 ustawy z dnia 27 kwietnia 2001 r. - Prawo ochrony środowiska (Dz. U. z 2017 r. poz. 519, z </a:t>
            </a:r>
            <a:r>
              <a:rPr lang="pl-PL" dirty="0" err="1"/>
              <a:t>późn</a:t>
            </a:r>
            <a:r>
              <a:rPr lang="pl-PL" dirty="0"/>
              <a:t>. zm.).</a:t>
            </a:r>
          </a:p>
          <a:p>
            <a:pPr marL="0" indent="0" algn="just">
              <a:buNone/>
            </a:pPr>
            <a:r>
              <a:rPr lang="pl-PL" dirty="0"/>
              <a:t>3) w przypadkach, o których mowa w art. 44a § 4-6 (przepadek przedsiębiorstwa) – w wysokości do 1 000 000 złotych – na rzecz pokrzywdzonego lub Funduszu Pomocy Pokrzywdzonym oraz Pomocy Postpenitencjarnej.</a:t>
            </a:r>
          </a:p>
          <a:p>
            <a:pPr marL="0" indent="0" algn="just">
              <a:buNone/>
            </a:pPr>
            <a:endParaRPr lang="pl-PL" dirty="0"/>
          </a:p>
          <a:p>
            <a:pPr algn="just"/>
            <a:r>
              <a:rPr lang="pl-PL" dirty="0"/>
              <a:t>Nawiązkę orzeka się w wysokości do 100 000 złotych, chyba że ustawa stanowi inaczej.</a:t>
            </a:r>
          </a:p>
          <a:p>
            <a:endParaRPr lang="pl-PL" dirty="0"/>
          </a:p>
        </p:txBody>
      </p:sp>
    </p:spTree>
    <p:extLst>
      <p:ext uri="{BB962C8B-B14F-4D97-AF65-F5344CB8AC3E}">
        <p14:creationId xmlns:p14="http://schemas.microsoft.com/office/powerpoint/2010/main" val="1125799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ABACA70-7D2F-1142-A0F3-9692355E888A}"/>
              </a:ext>
            </a:extLst>
          </p:cNvPr>
          <p:cNvSpPr>
            <a:spLocks noGrp="1"/>
          </p:cNvSpPr>
          <p:nvPr>
            <p:ph idx="1"/>
          </p:nvPr>
        </p:nvSpPr>
        <p:spPr>
          <a:xfrm>
            <a:off x="838200" y="514350"/>
            <a:ext cx="10515600" cy="5662613"/>
          </a:xfrm>
        </p:spPr>
        <p:txBody>
          <a:bodyPr>
            <a:normAutofit lnSpcReduction="10000"/>
          </a:bodyPr>
          <a:lstStyle/>
          <a:p>
            <a:pPr algn="just"/>
            <a:r>
              <a:rPr lang="pl-PL" b="1" dirty="0"/>
              <a:t>Podstawa obligatoryjna:</a:t>
            </a:r>
          </a:p>
          <a:p>
            <a:pPr marL="0" indent="0" algn="just">
              <a:buNone/>
            </a:pPr>
            <a:r>
              <a:rPr lang="pl-PL" dirty="0"/>
              <a:t>W razie skazania sprawcy za przestępstwo określone w art. 173, art. 174, art. 177 lub w art. 355, jeżeli sprawca był w stanie nietrzeźwości lub pod wpływem środka odurzającego lub zbiegł z miejsca zdarzenia – na rzecz pokrzywdzonego, a w razie jego śmierci w wyniku popełnionego przez skazanego przestępstwa – na rzecz osoby najbliższej, której sytuacja życiowa wskutek śmierci pokrzywdzonego uległa znacznemu pogorszeniu. W razie gdy ustalono więcej niż jedną taką osobę, nawiązki orzeka się na rzecz każdej z nich. Jeśli ustalenie takiej osoby nie jest możliwe, sąd orzeka nawiązkę na rzecz Funduszu Pomocy Pokrzywdzonym oraz Pomocy Postpenitencjarnej. Sąd orzeka nawiązkę w wysokości </a:t>
            </a:r>
            <a:r>
              <a:rPr lang="pl-PL" u="sng" dirty="0"/>
              <a:t>co najmniej 10 000 zł. (nie, jeżeli sąd orzekł obowiązek naprawienia wyrządzonej przestępstwem szkody lub zadośćuczynienia za doznaną krzywdę w wysokości wyższej niż 10 000 złotych).</a:t>
            </a:r>
          </a:p>
          <a:p>
            <a:endParaRPr lang="pl-PL" dirty="0"/>
          </a:p>
        </p:txBody>
      </p:sp>
    </p:spTree>
    <p:extLst>
      <p:ext uri="{BB962C8B-B14F-4D97-AF65-F5344CB8AC3E}">
        <p14:creationId xmlns:p14="http://schemas.microsoft.com/office/powerpoint/2010/main" val="2121087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02A5966-5E9C-4E42-99CB-62042F674AC2}"/>
              </a:ext>
            </a:extLst>
          </p:cNvPr>
          <p:cNvSpPr>
            <a:spLocks noGrp="1"/>
          </p:cNvSpPr>
          <p:nvPr>
            <p:ph idx="1"/>
          </p:nvPr>
        </p:nvSpPr>
        <p:spPr>
          <a:xfrm>
            <a:off x="838200" y="342900"/>
            <a:ext cx="10515600" cy="6286500"/>
          </a:xfrm>
        </p:spPr>
        <p:txBody>
          <a:bodyPr>
            <a:normAutofit lnSpcReduction="10000"/>
          </a:bodyPr>
          <a:lstStyle/>
          <a:p>
            <a:pPr marL="0" indent="0" algn="just">
              <a:buNone/>
            </a:pPr>
            <a:r>
              <a:rPr lang="pl-PL" dirty="0"/>
              <a:t>Przepis art. 47 k.k. stanowi podstawę orzekania nawiązki w wypadkach w nim opisanych. Kodeks przewiduje jednak inne szczególne podstawy orzeczenia nawiązki: zamiast obowiązku naprawienia szkody lub zadośćuczynienia za doznaną krzywdę, gdy orzeczenie tych środków kompensacyjnych jest znacznie utrudnione (art. 46 § 2); zamiast przepadku przedmiotów, które służyły lub były przeznaczone do popełnienia przestępstwa, jeśli orzeczenie przepadku byłoby niewspółmierne do wagi popełnionego czynu (art. 44 § 3); w razie skazania za występek o charakterze chuligańskim, gdy nie orzeczono obowiązku naprawienia szkody lub zadośćuczynienia za doznaną krzywdę albo nawiązki na podstawie art. 46 § 2 (art. 57a § 2); w razie warunkowego umorzenia postępowania zamiast obowiązku naprawienia szkody albo zadośćuczynienia za doznaną krzywdę (art. 67 § 3); w razie skazania za przestępstwo zniesławienia (art. 212 § 3), znieważenia za pomocą środków masowego komunikowania (art. 216 § 4), wyrębu drzewa w lesie albo kradzieży drzewa wyrąbanego lub powalonego (art. 290 § 2).</a:t>
            </a:r>
            <a:br>
              <a:rPr lang="pl-PL" dirty="0"/>
            </a:br>
            <a:endParaRPr lang="pl-PL" dirty="0"/>
          </a:p>
          <a:p>
            <a:endParaRPr lang="pl-PL" dirty="0"/>
          </a:p>
        </p:txBody>
      </p:sp>
    </p:spTree>
    <p:extLst>
      <p:ext uri="{BB962C8B-B14F-4D97-AF65-F5344CB8AC3E}">
        <p14:creationId xmlns:p14="http://schemas.microsoft.com/office/powerpoint/2010/main" val="2081798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B7B152-9CAF-1C42-B5A0-C99CE8A247FA}"/>
              </a:ext>
            </a:extLst>
          </p:cNvPr>
          <p:cNvSpPr>
            <a:spLocks noGrp="1"/>
          </p:cNvSpPr>
          <p:nvPr>
            <p:ph type="title"/>
          </p:nvPr>
        </p:nvSpPr>
        <p:spPr>
          <a:xfrm>
            <a:off x="838200" y="365126"/>
            <a:ext cx="10515600" cy="501774"/>
          </a:xfrm>
        </p:spPr>
        <p:txBody>
          <a:bodyPr>
            <a:normAutofit fontScale="90000"/>
          </a:bodyPr>
          <a:lstStyle/>
          <a:p>
            <a:r>
              <a:rPr lang="pl-PL" sz="3400" b="1" dirty="0"/>
              <a:t>Kazus 1</a:t>
            </a:r>
          </a:p>
        </p:txBody>
      </p:sp>
      <p:sp>
        <p:nvSpPr>
          <p:cNvPr id="3" name="Symbol zastępczy zawartości 2">
            <a:extLst>
              <a:ext uri="{FF2B5EF4-FFF2-40B4-BE49-F238E27FC236}">
                <a16:creationId xmlns:a16="http://schemas.microsoft.com/office/drawing/2014/main" id="{17824549-53D1-8E40-83BB-452962640A83}"/>
              </a:ext>
            </a:extLst>
          </p:cNvPr>
          <p:cNvSpPr>
            <a:spLocks noGrp="1"/>
          </p:cNvSpPr>
          <p:nvPr>
            <p:ph idx="1"/>
          </p:nvPr>
        </p:nvSpPr>
        <p:spPr>
          <a:xfrm>
            <a:off x="615043" y="1128155"/>
            <a:ext cx="10961914" cy="5438899"/>
          </a:xfrm>
        </p:spPr>
        <p:txBody>
          <a:bodyPr>
            <a:normAutofit fontScale="85000" lnSpcReduction="20000"/>
          </a:bodyPr>
          <a:lstStyle/>
          <a:p>
            <a:pPr marL="0" indent="0" algn="just">
              <a:buNone/>
            </a:pPr>
            <a:r>
              <a:rPr lang="pl-PL" dirty="0"/>
              <a:t>Uznając za winną Amelię T. przestępstwa w postaci naruszenia nietykalności cielesnej, SR w Niebezpiecznym Stawie stwierdził, że zachowanie Amelii T. wobec jej młodszej koleżanki Bożeny R., polegające na umyślnym opchnięciu, a następnie oblaniu nieczystościami wypełnia znamiona czynu, określonego w art. 217 § 1 k.k. Wobec powyższego, SR w Niebezpiecznym Stawie wymierzył Amelii T. karę grzywny w liczbie 50 stawek dziennych oraz w wysokości 20 zł każda. Ponadto, sąd orzekł wobec Amelii T. zadośćuczynienie za doznaną krzywdę, a także nawiązkę w wysokości 5 tys. zł. </a:t>
            </a:r>
          </a:p>
          <a:p>
            <a:pPr algn="just"/>
            <a:r>
              <a:rPr lang="pl-PL" dirty="0"/>
              <a:t>Proszę ocenić trafność rozstrzygnięcia przez SR.</a:t>
            </a:r>
          </a:p>
          <a:p>
            <a:pPr algn="just"/>
            <a:r>
              <a:rPr lang="pl-PL" dirty="0"/>
              <a:t>Jakie przepisy znajdują zastosowanie przy orzekaniu zadośćuczynienia za doznaną krzywdę?</a:t>
            </a:r>
          </a:p>
          <a:p>
            <a:pPr algn="just"/>
            <a:r>
              <a:rPr lang="pl-PL" dirty="0"/>
              <a:t>W jakich przypadkach sąd zamiast obowiązku naprawienia szkody lub zadośćuczynienia za doznaną krzywdę może orzec nawiązkę?</a:t>
            </a:r>
          </a:p>
          <a:p>
            <a:pPr algn="just"/>
            <a:r>
              <a:rPr lang="pl-PL" dirty="0"/>
              <a:t>Czy orzeczenie odszkodowania lub zadośćuczynienia na podstawie kodeksu karnego stoi na przeszkodzie dochodzenia niezaspokojonej części roszczenia na drodze postępowania cywilnego?</a:t>
            </a:r>
          </a:p>
          <a:p>
            <a:pPr algn="just"/>
            <a:r>
              <a:rPr lang="pl-PL" dirty="0"/>
              <a:t>Czy ogólne dyrektywy sądowego wymiaru kary znajdują zastosowanie przy orzekaniu wszystkich środków kompensacyjnych?</a:t>
            </a:r>
          </a:p>
        </p:txBody>
      </p:sp>
    </p:spTree>
    <p:extLst>
      <p:ext uri="{BB962C8B-B14F-4D97-AF65-F5344CB8AC3E}">
        <p14:creationId xmlns:p14="http://schemas.microsoft.com/office/powerpoint/2010/main" val="3042962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DAE91D6-18A5-4541-9DA0-89BA1B80BD68}"/>
              </a:ext>
            </a:extLst>
          </p:cNvPr>
          <p:cNvSpPr>
            <a:spLocks noGrp="1"/>
          </p:cNvSpPr>
          <p:nvPr>
            <p:ph idx="1"/>
          </p:nvPr>
        </p:nvSpPr>
        <p:spPr>
          <a:xfrm>
            <a:off x="838200" y="828675"/>
            <a:ext cx="10515600" cy="5348288"/>
          </a:xfrm>
        </p:spPr>
        <p:txBody>
          <a:bodyPr/>
          <a:lstStyle/>
          <a:p>
            <a:pPr algn="just"/>
            <a:r>
              <a:rPr lang="pl-PL" sz="3600" dirty="0"/>
              <a:t>Typowo cywilistyczny charakter środków kompensacyjnych</a:t>
            </a:r>
          </a:p>
          <a:p>
            <a:pPr algn="just"/>
            <a:r>
              <a:rPr lang="pl-PL" sz="3600" dirty="0"/>
              <a:t>Realizacja funkcji kompensacyjnej prawa karnego</a:t>
            </a:r>
          </a:p>
          <a:p>
            <a:pPr algn="just"/>
            <a:r>
              <a:rPr lang="pl-PL" sz="3600" dirty="0"/>
              <a:t>Na gruncie kodeks wykroczeń stanowią one wciąż środki karne – zob. art. 28 § 1 pkt 3 i 4 k.w. Problem na gruncie art. 10 § 4 k.w.</a:t>
            </a:r>
          </a:p>
          <a:p>
            <a:endParaRPr lang="pl-PL" dirty="0"/>
          </a:p>
        </p:txBody>
      </p:sp>
    </p:spTree>
    <p:extLst>
      <p:ext uri="{BB962C8B-B14F-4D97-AF65-F5344CB8AC3E}">
        <p14:creationId xmlns:p14="http://schemas.microsoft.com/office/powerpoint/2010/main" val="31248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748EEB-2E87-A14F-ADD7-57F03CAE6C41}"/>
              </a:ext>
            </a:extLst>
          </p:cNvPr>
          <p:cNvSpPr>
            <a:spLocks noGrp="1"/>
          </p:cNvSpPr>
          <p:nvPr>
            <p:ph type="title"/>
          </p:nvPr>
        </p:nvSpPr>
        <p:spPr>
          <a:xfrm>
            <a:off x="842961" y="250823"/>
            <a:ext cx="10515600" cy="1092202"/>
          </a:xfrm>
        </p:spPr>
        <p:txBody>
          <a:bodyPr>
            <a:normAutofit/>
          </a:bodyPr>
          <a:lstStyle/>
          <a:p>
            <a:pPr algn="ctr"/>
            <a:r>
              <a:rPr lang="pl-PL" sz="3400" b="1" dirty="0"/>
              <a:t>Obowiązek naprawienia szkody – art. 46 k.k.</a:t>
            </a:r>
          </a:p>
        </p:txBody>
      </p:sp>
      <p:sp>
        <p:nvSpPr>
          <p:cNvPr id="3" name="Symbol zastępczy zawartości 2">
            <a:extLst>
              <a:ext uri="{FF2B5EF4-FFF2-40B4-BE49-F238E27FC236}">
                <a16:creationId xmlns:a16="http://schemas.microsoft.com/office/drawing/2014/main" id="{AC62D065-2A72-4E41-B146-63878678B760}"/>
              </a:ext>
            </a:extLst>
          </p:cNvPr>
          <p:cNvSpPr>
            <a:spLocks noGrp="1"/>
          </p:cNvSpPr>
          <p:nvPr>
            <p:ph idx="1"/>
          </p:nvPr>
        </p:nvSpPr>
        <p:spPr>
          <a:xfrm>
            <a:off x="571498" y="1485900"/>
            <a:ext cx="11058526" cy="5014914"/>
          </a:xfrm>
        </p:spPr>
        <p:txBody>
          <a:bodyPr>
            <a:noAutofit/>
          </a:bodyPr>
          <a:lstStyle/>
          <a:p>
            <a:pPr algn="just"/>
            <a:r>
              <a:rPr lang="pl-PL" sz="2700" dirty="0"/>
              <a:t>Pojęcie szkody – na gruncie prawa cywilnego: strata rzeczywista (</a:t>
            </a:r>
            <a:r>
              <a:rPr lang="pl-PL" sz="2700" i="1" dirty="0" err="1"/>
              <a:t>damnum</a:t>
            </a:r>
            <a:r>
              <a:rPr lang="pl-PL" sz="2700" i="1" dirty="0"/>
              <a:t> </a:t>
            </a:r>
            <a:r>
              <a:rPr lang="pl-PL" sz="2700" i="1" dirty="0" err="1"/>
              <a:t>emergens</a:t>
            </a:r>
            <a:r>
              <a:rPr lang="pl-PL" sz="2700" i="1" dirty="0"/>
              <a:t>)</a:t>
            </a:r>
            <a:r>
              <a:rPr lang="pl-PL" sz="2700" dirty="0"/>
              <a:t> i utracone korzyści </a:t>
            </a:r>
            <a:r>
              <a:rPr lang="pl-PL" sz="2700" i="1" dirty="0"/>
              <a:t>(</a:t>
            </a:r>
            <a:r>
              <a:rPr lang="pl-PL" sz="2700" i="1" dirty="0" err="1"/>
              <a:t>lucrum</a:t>
            </a:r>
            <a:r>
              <a:rPr lang="pl-PL" sz="2700" i="1" dirty="0"/>
              <a:t> </a:t>
            </a:r>
            <a:r>
              <a:rPr lang="pl-PL" sz="2700" i="1" dirty="0" err="1"/>
              <a:t>cessans</a:t>
            </a:r>
            <a:r>
              <a:rPr lang="pl-PL" sz="2700" i="1" dirty="0"/>
              <a:t>)</a:t>
            </a:r>
            <a:endParaRPr lang="pl-PL" sz="2700" dirty="0"/>
          </a:p>
          <a:p>
            <a:pPr algn="just"/>
            <a:r>
              <a:rPr lang="pl-PL" sz="2700" dirty="0"/>
              <a:t>Na gruncie przepisów prawa cywilnego na ogół przyjmuje się, że jeśli nic innego nie wynika z wyraźnego odmiennego zastrzeżenia albo z kontekstu, termin „szkoda” obejmuje zarówno szkodę majątkową, jak i niemajątkową. Jeżeli chodzi o obowiązek naprawienia szkody, o którym mowa w art. 46 § 1, to kontekst, w jakim użyto w tym przepisie terminu „szkoda” (wyróżnienie obok „obowiązku naprawienia, w całości albo w części, wyrządzonej przestępstwem szkody” również „obowiązku zadośćuczynienia za doznaną krzywdę”) przesądza o tym, że chodzi o „szkodę” w znaczeniu węższym, obejmującym wyłącznie uszczerbki o charakterze majątkowym.</a:t>
            </a:r>
          </a:p>
        </p:txBody>
      </p:sp>
    </p:spTree>
    <p:extLst>
      <p:ext uri="{BB962C8B-B14F-4D97-AF65-F5344CB8AC3E}">
        <p14:creationId xmlns:p14="http://schemas.microsoft.com/office/powerpoint/2010/main" val="112706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37227F-3D25-434F-9A6A-142C9AFFDC9F}"/>
              </a:ext>
            </a:extLst>
          </p:cNvPr>
          <p:cNvSpPr>
            <a:spLocks noGrp="1"/>
          </p:cNvSpPr>
          <p:nvPr>
            <p:ph type="title"/>
          </p:nvPr>
        </p:nvSpPr>
        <p:spPr/>
        <p:txBody>
          <a:bodyPr/>
          <a:lstStyle/>
          <a:p>
            <a:pPr algn="ctr"/>
            <a:r>
              <a:rPr lang="pl-PL" b="1" dirty="0"/>
              <a:t>Obowiązek naprawienia szkody – art. 46 k.k.</a:t>
            </a:r>
            <a:endParaRPr lang="pl-PL" dirty="0"/>
          </a:p>
        </p:txBody>
      </p:sp>
      <p:sp>
        <p:nvSpPr>
          <p:cNvPr id="3" name="Symbol zastępczy zawartości 2">
            <a:extLst>
              <a:ext uri="{FF2B5EF4-FFF2-40B4-BE49-F238E27FC236}">
                <a16:creationId xmlns:a16="http://schemas.microsoft.com/office/drawing/2014/main" id="{689F8F16-1409-F148-8872-56FE248C6E48}"/>
              </a:ext>
            </a:extLst>
          </p:cNvPr>
          <p:cNvSpPr>
            <a:spLocks noGrp="1"/>
          </p:cNvSpPr>
          <p:nvPr>
            <p:ph idx="1"/>
          </p:nvPr>
        </p:nvSpPr>
        <p:spPr/>
        <p:txBody>
          <a:bodyPr/>
          <a:lstStyle/>
          <a:p>
            <a:pPr algn="just"/>
            <a:r>
              <a:rPr lang="pl-PL" sz="3000" dirty="0"/>
              <a:t>Sąd orzeka ten środek karny fakultatywnie z urzędu, a jeśli pokrzywdzony lub inna osoba uprawniona (np. prokurator) złoży wniosek o orzeczenie tego środka kompensacyjnego, wówczas sąd orzeka go obligatoryjnie</a:t>
            </a:r>
          </a:p>
          <a:p>
            <a:pPr algn="just"/>
            <a:r>
              <a:rPr lang="pl-PL" sz="3000" dirty="0"/>
              <a:t>Art.  49a k.p.k.: </a:t>
            </a:r>
            <a:r>
              <a:rPr lang="pl-PL" sz="3000" i="1" dirty="0"/>
              <a:t>Pokrzywdzony, a także prokurator, może aż do zamknięcia przewodu sądowego na rozprawie głównej złożyć wniosek, o którym mowa w art. 46 § 1 Kodeksu karnego.</a:t>
            </a:r>
          </a:p>
          <a:p>
            <a:endParaRPr lang="pl-PL" dirty="0"/>
          </a:p>
        </p:txBody>
      </p:sp>
    </p:spTree>
    <p:extLst>
      <p:ext uri="{BB962C8B-B14F-4D97-AF65-F5344CB8AC3E}">
        <p14:creationId xmlns:p14="http://schemas.microsoft.com/office/powerpoint/2010/main" val="324208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B9E08E-3176-AE43-97D0-9D57AA6A040E}"/>
              </a:ext>
            </a:extLst>
          </p:cNvPr>
          <p:cNvSpPr>
            <a:spLocks noGrp="1"/>
          </p:cNvSpPr>
          <p:nvPr>
            <p:ph type="title"/>
          </p:nvPr>
        </p:nvSpPr>
        <p:spPr>
          <a:xfrm>
            <a:off x="838200" y="365126"/>
            <a:ext cx="10515600" cy="977900"/>
          </a:xfrm>
        </p:spPr>
        <p:txBody>
          <a:bodyPr/>
          <a:lstStyle/>
          <a:p>
            <a:pPr algn="ctr"/>
            <a:r>
              <a:rPr lang="pl-PL" b="1" dirty="0"/>
              <a:t>Obowiązek naprawienia szkody – art. 46 k.k.</a:t>
            </a:r>
            <a:endParaRPr lang="pl-PL" dirty="0"/>
          </a:p>
        </p:txBody>
      </p:sp>
      <p:sp>
        <p:nvSpPr>
          <p:cNvPr id="3" name="Symbol zastępczy zawartości 2">
            <a:extLst>
              <a:ext uri="{FF2B5EF4-FFF2-40B4-BE49-F238E27FC236}">
                <a16:creationId xmlns:a16="http://schemas.microsoft.com/office/drawing/2014/main" id="{2E407735-56E5-F846-AB17-9DA943A1BF34}"/>
              </a:ext>
            </a:extLst>
          </p:cNvPr>
          <p:cNvSpPr>
            <a:spLocks noGrp="1"/>
          </p:cNvSpPr>
          <p:nvPr>
            <p:ph idx="1"/>
          </p:nvPr>
        </p:nvSpPr>
        <p:spPr>
          <a:xfrm>
            <a:off x="838200" y="1543050"/>
            <a:ext cx="10834688" cy="4957763"/>
          </a:xfrm>
        </p:spPr>
        <p:txBody>
          <a:bodyPr>
            <a:normAutofit lnSpcReduction="10000"/>
          </a:bodyPr>
          <a:lstStyle/>
          <a:p>
            <a:pPr algn="just"/>
            <a:r>
              <a:rPr lang="pl-PL" dirty="0"/>
              <a:t>Nie stosuje się dyrektyw wymiaru kary</a:t>
            </a:r>
            <a:r>
              <a:rPr lang="pl-PL" i="1" dirty="0"/>
              <a:t> – zob. art. 56 k.k.</a:t>
            </a:r>
            <a:endParaRPr lang="pl-PL" dirty="0"/>
          </a:p>
          <a:p>
            <a:pPr algn="just"/>
            <a:r>
              <a:rPr lang="pl-PL" dirty="0"/>
              <a:t>Sąd orzeka naprawienie szkody w całości lub w części</a:t>
            </a:r>
          </a:p>
          <a:p>
            <a:pPr algn="just"/>
            <a:r>
              <a:rPr lang="pl-PL" dirty="0"/>
              <a:t>Zakres zastosowania art. 46 § 1 obejmuje, tak jak dotychczas, wyłącznie przypadki, gdy dochodzi do skazania, o czym przesądza początkowy fragment tego przepisu („w razie skazania”). Stosowanie tego środka kompensacyjnego, o którym mowa w tym przepisie, w razie warunkowego umorzenia postępowania normuje znowelizowany art. 67 § 3 k.k.</a:t>
            </a:r>
          </a:p>
          <a:p>
            <a:pPr algn="just"/>
            <a:r>
              <a:rPr lang="pl-PL" b="1" dirty="0"/>
              <a:t>Art. 67 § 3 k.k.:  </a:t>
            </a:r>
            <a:r>
              <a:rPr lang="pl-PL" i="1" dirty="0"/>
              <a:t>Umarzając warunkowo postępowanie karne, sąd </a:t>
            </a:r>
            <a:r>
              <a:rPr lang="pl-PL" i="1" u="sng" dirty="0"/>
              <a:t>nakłada</a:t>
            </a:r>
            <a:r>
              <a:rPr lang="pl-PL" i="1" dirty="0"/>
              <a:t> na sprawcę obowiązek naprawienia szkody w całości albo w części, a w miarę możliwości również obowiązek zadośćuczynienia za doznaną krzywdę, albo zamiast tych obowiązków orzeka nawiązkę (…).</a:t>
            </a:r>
          </a:p>
        </p:txBody>
      </p:sp>
    </p:spTree>
    <p:extLst>
      <p:ext uri="{BB962C8B-B14F-4D97-AF65-F5344CB8AC3E}">
        <p14:creationId xmlns:p14="http://schemas.microsoft.com/office/powerpoint/2010/main" val="122380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07C4DB-2266-DB47-9489-6458B0E5C324}"/>
              </a:ext>
            </a:extLst>
          </p:cNvPr>
          <p:cNvSpPr>
            <a:spLocks noGrp="1"/>
          </p:cNvSpPr>
          <p:nvPr>
            <p:ph type="title"/>
          </p:nvPr>
        </p:nvSpPr>
        <p:spPr/>
        <p:txBody>
          <a:bodyPr/>
          <a:lstStyle/>
          <a:p>
            <a:r>
              <a:rPr lang="pl-PL" b="1" dirty="0"/>
              <a:t>Obowiązek naprawienia szkody – art. 46 k.k.</a:t>
            </a:r>
            <a:endParaRPr lang="pl-PL" dirty="0"/>
          </a:p>
        </p:txBody>
      </p:sp>
      <p:sp>
        <p:nvSpPr>
          <p:cNvPr id="3" name="Symbol zastępczy zawartości 2">
            <a:extLst>
              <a:ext uri="{FF2B5EF4-FFF2-40B4-BE49-F238E27FC236}">
                <a16:creationId xmlns:a16="http://schemas.microsoft.com/office/drawing/2014/main" id="{19C31FEA-E8B3-D745-9E17-74A06C85626D}"/>
              </a:ext>
            </a:extLst>
          </p:cNvPr>
          <p:cNvSpPr>
            <a:spLocks noGrp="1"/>
          </p:cNvSpPr>
          <p:nvPr>
            <p:ph idx="1"/>
          </p:nvPr>
        </p:nvSpPr>
        <p:spPr>
          <a:xfrm>
            <a:off x="838200" y="1690688"/>
            <a:ext cx="10515600" cy="4486275"/>
          </a:xfrm>
        </p:spPr>
        <p:txBody>
          <a:bodyPr>
            <a:normAutofit fontScale="25000" lnSpcReduction="20000"/>
          </a:bodyPr>
          <a:lstStyle/>
          <a:p>
            <a:pPr marL="0" indent="0" algn="just">
              <a:buNone/>
            </a:pPr>
            <a:r>
              <a:rPr lang="pl-PL" sz="12800" dirty="0"/>
              <a:t>Po wejściu w życie noweli z dnia 20 lutego 2015 r. straciły aktualność te kierunki interpretacyjne art. 46 § 1, które dopuszczały odstępowanie od orzekania obowiązku naprawienia szkody w całości również z innych powodów, np. gdy naprawienie szkody w całości byłoby nierealne lub też gdy zachowanie się pokrzywdzonego przed popełnieniem przestępstwa czy w czasie popełnienia przestępstwa nie uzasadnia naprawienia mu szkody w całości (por. postanowienie SN z dnia 11 maja 2012 r., IV KK 365/11, Biul. PK 2012, nr 8, s. 20–21).</a:t>
            </a:r>
          </a:p>
          <a:p>
            <a:endParaRPr lang="pl-PL" dirty="0"/>
          </a:p>
        </p:txBody>
      </p:sp>
    </p:spTree>
    <p:extLst>
      <p:ext uri="{BB962C8B-B14F-4D97-AF65-F5344CB8AC3E}">
        <p14:creationId xmlns:p14="http://schemas.microsoft.com/office/powerpoint/2010/main" val="115937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98A0396-2AC1-E14D-9147-473D046A890C}"/>
              </a:ext>
            </a:extLst>
          </p:cNvPr>
          <p:cNvSpPr>
            <a:spLocks noGrp="1"/>
          </p:cNvSpPr>
          <p:nvPr>
            <p:ph idx="1"/>
          </p:nvPr>
        </p:nvSpPr>
        <p:spPr>
          <a:xfrm>
            <a:off x="588819" y="412626"/>
            <a:ext cx="11284094" cy="6237721"/>
          </a:xfrm>
        </p:spPr>
        <p:txBody>
          <a:bodyPr>
            <a:normAutofit fontScale="47500" lnSpcReduction="20000"/>
          </a:bodyPr>
          <a:lstStyle/>
          <a:p>
            <a:pPr algn="just">
              <a:lnSpc>
                <a:spcPct val="170000"/>
              </a:lnSpc>
            </a:pPr>
            <a:r>
              <a:rPr lang="pl-PL" sz="4800" dirty="0">
                <a:solidFill>
                  <a:srgbClr val="FF0000"/>
                </a:solidFill>
              </a:rPr>
              <a:t>Sąd stosuje przepisy </a:t>
            </a:r>
            <a:r>
              <a:rPr lang="pl-PL" sz="4800" u="sng" dirty="0">
                <a:solidFill>
                  <a:srgbClr val="FF0000"/>
                </a:solidFill>
              </a:rPr>
              <a:t>prawa cywilnego </a:t>
            </a:r>
            <a:r>
              <a:rPr lang="pl-PL" sz="4800" dirty="0"/>
              <a:t>(materialnego, jakkolwiek mogą one być zawarte w ustawie procesowej – k.p.c.)</a:t>
            </a:r>
          </a:p>
          <a:p>
            <a:pPr algn="just">
              <a:lnSpc>
                <a:spcPct val="170000"/>
              </a:lnSpc>
            </a:pPr>
            <a:r>
              <a:rPr lang="pl-PL" sz="4800" dirty="0"/>
              <a:t>Przepisów prawa cywilnego o możliwości zasądzenia </a:t>
            </a:r>
            <a:r>
              <a:rPr lang="pl-PL" sz="4800" u="sng" dirty="0"/>
              <a:t>renty nie stosuje się</a:t>
            </a:r>
            <a:r>
              <a:rPr lang="pl-PL" sz="4800" dirty="0"/>
              <a:t>.</a:t>
            </a:r>
          </a:p>
          <a:p>
            <a:pPr algn="just">
              <a:lnSpc>
                <a:spcPct val="170000"/>
              </a:lnSpc>
            </a:pPr>
            <a:r>
              <a:rPr lang="pl-PL" sz="4800" dirty="0"/>
              <a:t>Przykładowe przepisy prawa cywilnego, które sąd karny stosuje:</a:t>
            </a:r>
          </a:p>
          <a:p>
            <a:pPr marL="0" indent="0" algn="just">
              <a:lnSpc>
                <a:spcPct val="170000"/>
              </a:lnSpc>
              <a:buNone/>
            </a:pPr>
            <a:r>
              <a:rPr lang="pl-PL" sz="4800" dirty="0"/>
              <a:t>-art. 361 § 1, stanowiący, że zobowiązany do odszkodowania ponosi odpowiedzialność tylko za normalne następstwa działania lub zaniechania, z którego szkoda wynikła;</a:t>
            </a:r>
          </a:p>
          <a:p>
            <a:pPr marL="0" indent="0" algn="just">
              <a:lnSpc>
                <a:spcPct val="170000"/>
              </a:lnSpc>
              <a:buNone/>
            </a:pPr>
            <a:r>
              <a:rPr lang="pl-PL" sz="4800" b="1" dirty="0"/>
              <a:t>-</a:t>
            </a:r>
            <a:r>
              <a:rPr lang="pl-PL" sz="4800" dirty="0"/>
              <a:t>art. 361 § 2, statuujący zasadę pełnego odszkodowania za szkodę, tj. obejmującego zarówno stratę, jak i utracone korzyści, w granicach normalnych następstw działania lub zaniechania sprawcy;</a:t>
            </a:r>
          </a:p>
          <a:p>
            <a:endParaRPr lang="pl-PL" dirty="0"/>
          </a:p>
        </p:txBody>
      </p:sp>
      <p:sp>
        <p:nvSpPr>
          <p:cNvPr id="4" name="Tytuł 1">
            <a:extLst>
              <a:ext uri="{FF2B5EF4-FFF2-40B4-BE49-F238E27FC236}">
                <a16:creationId xmlns:a16="http://schemas.microsoft.com/office/drawing/2014/main" id="{0A0EE04B-3EDB-9A47-A3B5-EF0D99278174}"/>
              </a:ext>
            </a:extLst>
          </p:cNvPr>
          <p:cNvSpPr txBox="1">
            <a:spLocks/>
          </p:cNvSpPr>
          <p:nvPr/>
        </p:nvSpPr>
        <p:spPr>
          <a:xfrm>
            <a:off x="838200" y="41262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l-PL" dirty="0"/>
          </a:p>
        </p:txBody>
      </p:sp>
    </p:spTree>
    <p:extLst>
      <p:ext uri="{BB962C8B-B14F-4D97-AF65-F5344CB8AC3E}">
        <p14:creationId xmlns:p14="http://schemas.microsoft.com/office/powerpoint/2010/main" val="438328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7EE684-B6DC-7542-9044-ADE76E16C7A5}"/>
              </a:ext>
            </a:extLst>
          </p:cNvPr>
          <p:cNvSpPr>
            <a:spLocks noGrp="1"/>
          </p:cNvSpPr>
          <p:nvPr>
            <p:ph idx="1"/>
          </p:nvPr>
        </p:nvSpPr>
        <p:spPr>
          <a:xfrm>
            <a:off x="885826" y="671513"/>
            <a:ext cx="10572750" cy="5829300"/>
          </a:xfrm>
        </p:spPr>
        <p:txBody>
          <a:bodyPr>
            <a:normAutofit fontScale="70000" lnSpcReduction="20000"/>
          </a:bodyPr>
          <a:lstStyle/>
          <a:p>
            <a:pPr marL="0" indent="0" algn="just">
              <a:lnSpc>
                <a:spcPct val="170000"/>
              </a:lnSpc>
              <a:buNone/>
            </a:pPr>
            <a:r>
              <a:rPr lang="pl-PL" sz="3600" b="1" dirty="0"/>
              <a:t>-</a:t>
            </a:r>
            <a:r>
              <a:rPr lang="pl-PL" sz="3600" dirty="0"/>
              <a:t>art. 362, przewidujący, że jeżeli poszkodowany przyczynił się do powstania lub zwiększenia szkody, obowiązek jej naprawienia ulega odpowiedniemu zmniejszeniu stosownie do okoliczności, a zwłaszcza do stopnia winy obu stron;</a:t>
            </a:r>
          </a:p>
          <a:p>
            <a:pPr marL="0" indent="0" algn="just">
              <a:lnSpc>
                <a:spcPct val="170000"/>
              </a:lnSpc>
              <a:buNone/>
            </a:pPr>
            <a:r>
              <a:rPr lang="pl-PL" sz="3600" b="1" dirty="0"/>
              <a:t>-</a:t>
            </a:r>
            <a:r>
              <a:rPr lang="pl-PL" sz="3600" dirty="0"/>
              <a:t>art. 440, wyrażający dyrektywę, zgodnie z którą w stosunkach między osobami fizycznymi zakres obowiązku naprawienia szkody może być stosownie do okoliczności ograniczony, jeżeli ze względu na stan majątkowy poszkodowanego lub osoby odpowiedzialnej za szkodę wymagają takiego ograniczenia zasady współżycia społecznego.</a:t>
            </a:r>
          </a:p>
          <a:p>
            <a:endParaRPr lang="pl-PL" dirty="0"/>
          </a:p>
        </p:txBody>
      </p:sp>
    </p:spTree>
    <p:extLst>
      <p:ext uri="{BB962C8B-B14F-4D97-AF65-F5344CB8AC3E}">
        <p14:creationId xmlns:p14="http://schemas.microsoft.com/office/powerpoint/2010/main" val="212281893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1580</Words>
  <Application>Microsoft Macintosh PowerPoint</Application>
  <PresentationFormat>Panoramiczny</PresentationFormat>
  <Paragraphs>67</Paragraphs>
  <Slides>23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Arial</vt:lpstr>
      <vt:lpstr>Calibri</vt:lpstr>
      <vt:lpstr>Calibri Light</vt:lpstr>
      <vt:lpstr>Motyw pakietu Office</vt:lpstr>
      <vt:lpstr>Środki kompensacyjne</vt:lpstr>
      <vt:lpstr>Środki kompensacyjne – uwagi ogólne</vt:lpstr>
      <vt:lpstr>Prezentacja programu PowerPoint</vt:lpstr>
      <vt:lpstr>Obowiązek naprawienia szkody – art. 46 k.k.</vt:lpstr>
      <vt:lpstr>Obowiązek naprawienia szkody – art. 46 k.k.</vt:lpstr>
      <vt:lpstr>Obowiązek naprawienia szkody – art. 46 k.k.</vt:lpstr>
      <vt:lpstr>Obowiązek naprawienia szkody – art. 46 k.k.</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Nawiązka – art. 47 k.k.</vt:lpstr>
      <vt:lpstr>Prezentacja programu PowerPoint</vt:lpstr>
      <vt:lpstr>Prezentacja programu PowerPoint</vt:lpstr>
      <vt:lpstr>Prezentacja programu PowerPoint</vt:lpstr>
      <vt:lpstr>Kazus 1</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Środki kompensacyjne</dc:title>
  <dc:creator>Katarzyna Piątkowska</dc:creator>
  <cp:lastModifiedBy>Katarzyna Piątkowska</cp:lastModifiedBy>
  <cp:revision>24</cp:revision>
  <dcterms:created xsi:type="dcterms:W3CDTF">2018-03-05T15:15:43Z</dcterms:created>
  <dcterms:modified xsi:type="dcterms:W3CDTF">2019-03-23T11:01:38Z</dcterms:modified>
</cp:coreProperties>
</file>