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3" r:id="rId1"/>
  </p:sldMasterIdLst>
  <p:sldIdLst>
    <p:sldId id="266" r:id="rId2"/>
    <p:sldId id="257" r:id="rId3"/>
    <p:sldId id="258" r:id="rId4"/>
    <p:sldId id="348" r:id="rId5"/>
    <p:sldId id="352" r:id="rId6"/>
    <p:sldId id="349" r:id="rId7"/>
    <p:sldId id="350" r:id="rId8"/>
    <p:sldId id="359" r:id="rId9"/>
    <p:sldId id="354" r:id="rId10"/>
    <p:sldId id="355" r:id="rId11"/>
    <p:sldId id="357" r:id="rId12"/>
    <p:sldId id="358" r:id="rId13"/>
    <p:sldId id="351" r:id="rId14"/>
    <p:sldId id="356" r:id="rId15"/>
    <p:sldId id="360" r:id="rId16"/>
    <p:sldId id="353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4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Znalezione obrazy dla zapytania PARAGRA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5504" y="0"/>
            <a:ext cx="4740165" cy="6292255"/>
          </a:xfrm>
          <a:prstGeom prst="rect">
            <a:avLst/>
          </a:prstGeom>
          <a:noFill/>
        </p:spPr>
      </p:pic>
      <p:sp>
        <p:nvSpPr>
          <p:cNvPr id="6" name="Prostokąt zaokrąglony 5"/>
          <p:cNvSpPr/>
          <p:nvPr/>
        </p:nvSpPr>
        <p:spPr>
          <a:xfrm>
            <a:off x="0" y="1072054"/>
            <a:ext cx="6810703" cy="384678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Środki przymusu</a:t>
            </a:r>
            <a:endParaRPr lang="pl-PL" sz="4400" dirty="0"/>
          </a:p>
        </p:txBody>
      </p:sp>
      <p:sp>
        <p:nvSpPr>
          <p:cNvPr id="7" name="Prostokąt 6"/>
          <p:cNvSpPr/>
          <p:nvPr/>
        </p:nvSpPr>
        <p:spPr>
          <a:xfrm>
            <a:off x="3741682" y="5457975"/>
            <a:ext cx="4046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Anna Dzięciołowska</a:t>
            </a:r>
          </a:p>
          <a:p>
            <a:pPr algn="just"/>
            <a:r>
              <a:rPr lang="pl-PL" dirty="0" smtClean="0"/>
              <a:t>Katedra Postępowania Karnego</a:t>
            </a:r>
          </a:p>
          <a:p>
            <a:pPr algn="just"/>
            <a:r>
              <a:rPr lang="pl-PL" dirty="0" smtClean="0"/>
              <a:t>Wydział Prawa, Administracji i Ekonomii</a:t>
            </a:r>
          </a:p>
          <a:p>
            <a:pPr algn="just"/>
            <a:r>
              <a:rPr lang="pl-PL" dirty="0" smtClean="0"/>
              <a:t>Uniwersytet Wrocławski</a:t>
            </a:r>
          </a:p>
        </p:txBody>
      </p:sp>
    </p:spTree>
    <p:extLst>
      <p:ext uri="{BB962C8B-B14F-4D97-AF65-F5344CB8AC3E}">
        <p14:creationId xmlns:p14="http://schemas.microsoft.com/office/powerpoint/2010/main" xmlns="" val="36851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278E7DC2-6F8B-45D1-B0ED-B03879DCD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22" y="-241738"/>
            <a:ext cx="9703981" cy="7099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1187670" y="483475"/>
            <a:ext cx="9375227" cy="590681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3200" dirty="0" smtClean="0"/>
              <a:t>Obowiązki organu zatrzymującego: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pouczyć </a:t>
            </a:r>
            <a:r>
              <a:rPr lang="pl-PL" sz="2400" dirty="0" smtClean="0"/>
              <a:t>zatrzymanego o jego prawach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wysłuchać </a:t>
            </a:r>
            <a:r>
              <a:rPr lang="pl-PL" sz="2400" dirty="0" smtClean="0"/>
              <a:t>go (jeżeli chce złożyć oświadczenia)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sporządzić </a:t>
            </a:r>
            <a:r>
              <a:rPr lang="pl-PL" sz="2400" dirty="0" smtClean="0"/>
              <a:t>protokół zatrzymania i doręczyć go zatrzymanemu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zebrać </a:t>
            </a:r>
            <a:r>
              <a:rPr lang="pl-PL" sz="2400" dirty="0" smtClean="0"/>
              <a:t>niezbędne dane o zatrzymanym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zawiadomić </a:t>
            </a:r>
            <a:r>
              <a:rPr lang="pl-PL" sz="2400" dirty="0" smtClean="0"/>
              <a:t>prokuratora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umożliwić </a:t>
            </a:r>
            <a:r>
              <a:rPr lang="pl-PL" sz="2400" dirty="0" smtClean="0"/>
              <a:t>zatrzymanemu kontakt z adwokatem (lub radcą prawnym) i bezpośrednią z nim rozmowę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natychmiast </a:t>
            </a:r>
            <a:r>
              <a:rPr lang="pl-PL" sz="2400" dirty="0" smtClean="0"/>
              <a:t>zwolnić na polecenie sądu lub prokuratora, gdy odpadnie przyczyna zatrzymania lub upłynie maksymalny czas zatrzymania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 humanitarnego </a:t>
            </a:r>
            <a:r>
              <a:rPr lang="pl-PL" sz="2400" dirty="0" smtClean="0"/>
              <a:t>traktowania zatrzymanego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441434" y="1765737"/>
            <a:ext cx="11151475" cy="482424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i="1" dirty="0" smtClean="0"/>
              <a:t>Odstąpienie od natychmiastowego sporządzenia protokołu zatrzymania, odebrania oświadczenia od osoby wraz z pouczeniem o przysługujących jej uprawnieniach w rozumieniu art. 244 § 3 k.p.k., czy też osadzenie jej w miejscu, które z reguły nie jest taktowane jako typowe miejsce odosobnienia, np. w szpitalu w trakcie hospitalizacji ze względów zdrowotnych pod strażą funkcjonariuszy Policji, ograniczające swobodę, kontakty z innymi osobami, w tym z zewnątrz, czy też możliwość poruszania się, uprawnia sąd do uznania takiego stanu za zatrzymanie mające charakter procesowy, w sytuacji spełnienia przesłanek, o jakich mowa w przepisie art. 244 § 1 k.p.k., legitymujące taką osobę do wystąpienia z roszczeniem o odszkodowanie i zadośćuczynienie za doznaną krzywdę, o ile takie faktyczne zatrzymanie z punktu widzenia całokształtu okoliczności sprawy spełniać będzie wymagania objęte unormowaniem wynikającym z przepisu art. 552 </a:t>
            </a:r>
            <a:r>
              <a:rPr lang="pl-PL" sz="2400" i="1" dirty="0" err="1" smtClean="0"/>
              <a:t>pkt</a:t>
            </a:r>
            <a:r>
              <a:rPr lang="pl-PL" sz="2400" i="1" dirty="0" smtClean="0"/>
              <a:t> 4 k.p.k.</a:t>
            </a:r>
            <a:endParaRPr lang="pl-PL" sz="2400" i="1" dirty="0"/>
          </a:p>
        </p:txBody>
      </p:sp>
      <p:sp>
        <p:nvSpPr>
          <p:cNvPr id="3" name="Prostokąt zaokrąglony 2"/>
          <p:cNvSpPr/>
          <p:nvPr/>
        </p:nvSpPr>
        <p:spPr>
          <a:xfrm>
            <a:off x="3037490" y="157656"/>
            <a:ext cx="5901559" cy="158180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Wyrok SA w Katowicach</a:t>
            </a:r>
          </a:p>
          <a:p>
            <a:pPr algn="ctr"/>
            <a:r>
              <a:rPr lang="pl-PL" sz="2800" dirty="0" smtClean="0"/>
              <a:t>z dnia </a:t>
            </a:r>
            <a:r>
              <a:rPr lang="pl-PL" sz="2800" dirty="0" smtClean="0"/>
              <a:t>27.08.2014 r., </a:t>
            </a:r>
            <a:br>
              <a:rPr lang="pl-PL" sz="2800" dirty="0" smtClean="0"/>
            </a:br>
            <a:r>
              <a:rPr lang="pl-PL" sz="2800" dirty="0" smtClean="0"/>
              <a:t>sygn. akt: II </a:t>
            </a:r>
            <a:r>
              <a:rPr lang="pl-PL" sz="2800" dirty="0" err="1" smtClean="0"/>
              <a:t>AKa</a:t>
            </a:r>
            <a:r>
              <a:rPr lang="pl-PL" sz="2800" dirty="0" smtClean="0"/>
              <a:t> 230/14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536028"/>
            <a:ext cx="4414344" cy="37101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Zatrzymanie</a:t>
            </a:r>
          </a:p>
          <a:p>
            <a:pPr algn="ctr"/>
            <a:r>
              <a:rPr lang="pl-PL" sz="4400" dirty="0" smtClean="0"/>
              <a:t>prokuratorskie</a:t>
            </a:r>
          </a:p>
          <a:p>
            <a:pPr algn="ctr"/>
            <a:r>
              <a:rPr lang="pl-PL" sz="4400" dirty="0" smtClean="0"/>
              <a:t>– art. 247 k.p.k.</a:t>
            </a:r>
            <a:endParaRPr lang="pl-PL" sz="4400" dirty="0"/>
          </a:p>
        </p:txBody>
      </p:sp>
      <p:pic>
        <p:nvPicPr>
          <p:cNvPr id="4" name="Obraz 3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5139062" y="331723"/>
            <a:ext cx="6043348" cy="604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504497"/>
            <a:ext cx="4414344" cy="25435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Czas zatrzymania</a:t>
            </a:r>
            <a:endParaRPr lang="pl-PL" sz="4400" dirty="0"/>
          </a:p>
        </p:txBody>
      </p:sp>
      <p:pic>
        <p:nvPicPr>
          <p:cNvPr id="1026" name="Picture 2" descr="Znalezione obrazy dla zapytania cz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1524" y="2217683"/>
            <a:ext cx="6960476" cy="4640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8261130" y="0"/>
            <a:ext cx="3930869" cy="2385848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Zażalenie na zatrzymanie – art. 246 k.p.k.</a:t>
            </a:r>
            <a:endParaRPr lang="pl-PL" sz="4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-1" y="157656"/>
            <a:ext cx="8019394" cy="656896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 smtClean="0"/>
              <a:t>Zażalenie – </a:t>
            </a:r>
            <a:r>
              <a:rPr lang="pl-PL" b="1" dirty="0" smtClean="0"/>
              <a:t>do sądu rejonowego miejsca zatrzymania lub prowadzenia postępowania </a:t>
            </a:r>
            <a:r>
              <a:rPr lang="pl-PL" dirty="0" smtClean="0"/>
              <a:t>w terminie  7 dni od dnia zatrzymania za pośrednictwem organu, który dokonał zatrzymania lub bezpośrednio do sądu jeżeli zatrzymany nie jest już pozbawiony wolności. </a:t>
            </a:r>
            <a:endParaRPr lang="pl-PL" b="1" dirty="0" smtClean="0"/>
          </a:p>
          <a:p>
            <a:pPr algn="just"/>
            <a:r>
              <a:rPr lang="pl-PL" dirty="0" smtClean="0"/>
              <a:t>Sąd ocenia, czy zatrzymanie było: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b="1" u="sng" dirty="0" smtClean="0"/>
              <a:t>Legalne</a:t>
            </a:r>
            <a:r>
              <a:rPr lang="pl-PL" dirty="0" smtClean="0"/>
              <a:t> - zgodne z obowiązującym prawem; np. czy zostało dokonane względem osoby, którą w ogóle można zatrzymać albo czy zostały spełnione przesłanki zatrzymania </a:t>
            </a:r>
          </a:p>
          <a:p>
            <a:pPr marL="749808" lvl="1" indent="-457200" algn="just"/>
            <a:r>
              <a:rPr lang="pl-PL" dirty="0" smtClean="0"/>
              <a:t>legalność pozbawienia wolności należy widzieć możliwie szeroko, zgodnie z zasadami interpretowania konstytucyjnych określeń. Badaniu sądu podlega więc kwestia istnienia podstaw zatrzymania, ocena, na ile w zaistniałych okolicznościach zatrzymanie było dopuszczalne, prawidłowość zastosowanej procedury, potrzeba dalszego przebywania w stanie zatrzymania.</a:t>
            </a:r>
          </a:p>
          <a:p>
            <a:pPr marL="749808" lvl="1" indent="-457200" algn="just"/>
            <a:r>
              <a:rPr lang="pl-PL" dirty="0" smtClean="0"/>
              <a:t>Wyrok TK z dnia 6 grudnia 2004 r., SK 29/04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b="1" u="sng" dirty="0" smtClean="0"/>
              <a:t>Prawidłowe</a:t>
            </a:r>
            <a:r>
              <a:rPr lang="pl-PL" dirty="0" smtClean="0"/>
              <a:t> - ocena sposobu wykonania zatrzymania; np. czy osoba zatrzymana została pouczona o swoich prawach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b="1" u="sng" dirty="0" smtClean="0"/>
              <a:t>Zasadne</a:t>
            </a:r>
            <a:r>
              <a:rPr lang="pl-PL" dirty="0" smtClean="0"/>
              <a:t> - ocena zasadności dokonania tej czynności, przy uwzględnieniu okoliczności faktycznych konkretnej sprawy i zasady proporcjonalności.</a:t>
            </a:r>
          </a:p>
          <a:p>
            <a:pPr algn="just"/>
            <a:r>
              <a:rPr lang="pl-PL" dirty="0" smtClean="0"/>
              <a:t>Przekazanie zażalenia i jego rozpoznanie musi nastąpić niezwłocznie. Sąd rozpoznaje zażalenie na posiedzeniu w składzie 1 sędziego. W posiedzeniu ma prawo wziąć udział zatrzymany (art. 464 § 1). </a:t>
            </a:r>
            <a:endParaRPr lang="pl-PL" dirty="0"/>
          </a:p>
        </p:txBody>
      </p:sp>
      <p:pic>
        <p:nvPicPr>
          <p:cNvPr id="7" name="Obraz 6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1946" y="3007673"/>
            <a:ext cx="3731172" cy="32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1040524"/>
            <a:ext cx="12192000" cy="5817476"/>
          </a:xfrm>
          <a:prstGeom prst="roundRect">
            <a:avLst/>
          </a:prstGeom>
          <a:solidFill>
            <a:schemeClr val="tx2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 smtClean="0"/>
          </a:p>
          <a:p>
            <a:pPr algn="just"/>
            <a:endParaRPr lang="pl-PL" sz="2400" b="1" dirty="0" smtClean="0"/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zatrzymanie penitencjarne (art. 15 ust. 1 pkt. 2a ustawy o Policji) – jeżeli osoba pozbawiona wolności, która za zezwoleniem organu opuściła areszt śledczy lub zakład karny i w wyznaczonym terminie do niego nie powróciła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zatrzymanie </a:t>
            </a:r>
            <a:r>
              <a:rPr lang="pl-PL" sz="1900" dirty="0" smtClean="0"/>
              <a:t>porządkowe (prewencyjne) (art. 15 ust. 1 pkt. 3 ustawy o Policji) - zatrzymanie osób stwarzających w sposób oczywisty bezpośrednie zagrożenie dla życia lub zdrowia ludzkiego albo mienia;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zatrzymanie </a:t>
            </a:r>
            <a:r>
              <a:rPr lang="pl-PL" sz="1900" dirty="0" smtClean="0"/>
              <a:t>administracyjne (art. 40 ust. 1 i 3 ustawy z 26 października 1982 r. o wychowaniu w trzeźwości i przeciwdziałaniu alkoholizmowi) – dot. osób w stanie nietrzeźwości, które swoim zachowaniem daje powód do zgorszenia w miejscu publicznym, znajdują się w okolicznościach zagrażających ich życiu lub zdrowiu albo zagrażających życiu lub zdrowiu innych osób; mogą  zostać doprowadzone np. do izby wytrzeźwień aż do wytrzeźwienia, nie dłużej jednak niż 24 godziny, osobę do lat 18 umieszcza się w odrębnych pomieszczeniach, oddzielnie od osób dorosłych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zatrzymanie </a:t>
            </a:r>
            <a:r>
              <a:rPr lang="pl-PL" sz="1900" dirty="0" smtClean="0"/>
              <a:t>cudzoziemca (art. 101 ust. 1 ustawy o cudzoziemcach) – do 48 godzin, jeżeli zachodzą wobec niego okoliczności uzasadniające wydanie decyzji o wydaleniu albo uchyla się on od wykonania obowiązków określonych w decyzji o wydaleniu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</a:t>
            </a:r>
            <a:r>
              <a:rPr lang="pl-PL" sz="1900" dirty="0" smtClean="0"/>
              <a:t>zatrzymanie </a:t>
            </a:r>
            <a:r>
              <a:rPr lang="pl-PL" sz="1900" dirty="0" smtClean="0"/>
              <a:t>krótkotrwałe (chwilowe) (art. 15 ust. 1 pkt. 1 ustawy o Policji) - w celu ustalenia tożsamości osoby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1900" dirty="0" smtClean="0"/>
              <a:t> zatrzymanie </a:t>
            </a:r>
            <a:r>
              <a:rPr lang="pl-PL" sz="1900" dirty="0" smtClean="0"/>
              <a:t>stadionowe (art. 20 ust. 1 pkt. 5 ustawy o bezpieczeństwie imprez masowych) – służby porządkowe na imprezie masowej są uprawnione do ujęcia, w celu niezwłocznego przekazania Policji, osób stwarzających bezpośrednie zagrożenie dla dóbr powierzonych ochronie oraz osób dopuszczających się czynów zabronionych</a:t>
            </a:r>
          </a:p>
          <a:p>
            <a:pPr algn="ctr"/>
            <a:endParaRPr lang="pl-PL" sz="4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746235" y="157655"/>
            <a:ext cx="10731062" cy="79878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/>
              <a:t>Zatrzymania </a:t>
            </a:r>
            <a:r>
              <a:rPr lang="pl-PL" sz="4000" dirty="0" err="1" smtClean="0"/>
              <a:t>pozaprocesowe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1219201" y="1061546"/>
            <a:ext cx="9669517" cy="5644054"/>
          </a:xfrm>
          <a:prstGeom prst="roundRect">
            <a:avLst/>
          </a:prstGeom>
          <a:solidFill>
            <a:schemeClr val="tx2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 smtClean="0"/>
          </a:p>
          <a:p>
            <a:pPr algn="just"/>
            <a:endParaRPr lang="pl-PL" sz="2400" b="1" dirty="0" smtClean="0"/>
          </a:p>
          <a:p>
            <a:r>
              <a:rPr lang="pl-PL" sz="2800" b="1" dirty="0" smtClean="0"/>
              <a:t>Izolacyjny:</a:t>
            </a:r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tymczasowe </a:t>
            </a:r>
            <a:r>
              <a:rPr lang="pl-PL" sz="2400" dirty="0" smtClean="0"/>
              <a:t>aresztowanie,</a:t>
            </a:r>
          </a:p>
          <a:p>
            <a:r>
              <a:rPr lang="pl-PL" sz="2800" b="1" dirty="0" smtClean="0"/>
              <a:t>Nieizolacyjne: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poręczenie</a:t>
            </a:r>
            <a:r>
              <a:rPr lang="pl-PL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majątkowe,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społeczne,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osoby godnej zaufania,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dozór</a:t>
            </a:r>
            <a:r>
              <a:rPr lang="pl-PL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zwykły,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warunkowy,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nakaz </a:t>
            </a:r>
            <a:r>
              <a:rPr lang="pl-PL" sz="2400" dirty="0" smtClean="0"/>
              <a:t>opuszczenia lokalu zajmowanego wspólnie z pokrzywdzonym,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zawieszenie </a:t>
            </a:r>
            <a:r>
              <a:rPr lang="pl-PL" sz="2400" dirty="0" smtClean="0"/>
              <a:t>w czynnościach służbowych lub wykonywaniu zawodu oraz nakazy określonego zachowania,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zakaz </a:t>
            </a:r>
            <a:r>
              <a:rPr lang="pl-PL" sz="2400" dirty="0" smtClean="0"/>
              <a:t>opuszczania </a:t>
            </a:r>
            <a:r>
              <a:rPr lang="pl-PL" sz="2400" dirty="0" smtClean="0"/>
              <a:t>kraju</a:t>
            </a:r>
            <a:endParaRPr lang="pl-PL" sz="2400" dirty="0" smtClean="0"/>
          </a:p>
          <a:p>
            <a:pPr algn="ctr"/>
            <a:endParaRPr lang="pl-PL" sz="4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746235" y="157655"/>
            <a:ext cx="10731062" cy="79878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/>
              <a:t>Katalog środków zapobiegawczych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3836275" y="189186"/>
            <a:ext cx="3930869" cy="12717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Cele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1807779" y="1618593"/>
            <a:ext cx="8019394" cy="448791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Font typeface="Arial" pitchFamily="34" charset="0"/>
              <a:buChar char="•"/>
            </a:pPr>
            <a:r>
              <a:rPr lang="pl-PL" sz="3600" dirty="0" smtClean="0"/>
              <a:t>zabezpieczenie </a:t>
            </a:r>
            <a:r>
              <a:rPr lang="pl-PL" sz="3600" dirty="0" smtClean="0"/>
              <a:t>prawidłowego toku postępowania (</a:t>
            </a:r>
            <a:r>
              <a:rPr lang="pl-PL" sz="3600" b="1" dirty="0" smtClean="0"/>
              <a:t>cel zasadniczy</a:t>
            </a:r>
            <a:r>
              <a:rPr lang="pl-PL" sz="3600" dirty="0" smtClean="0"/>
              <a:t>)</a:t>
            </a:r>
            <a:endParaRPr lang="pl-PL" sz="3600" dirty="0" smtClean="0"/>
          </a:p>
          <a:p>
            <a:pPr marL="514350" indent="-514350" algn="just">
              <a:buFont typeface="Arial" pitchFamily="34" charset="0"/>
              <a:buChar char="•"/>
            </a:pPr>
            <a:r>
              <a:rPr lang="pl-PL" sz="3600" dirty="0" smtClean="0"/>
              <a:t>zapobiegnięcie </a:t>
            </a:r>
            <a:r>
              <a:rPr lang="pl-PL" sz="3600" dirty="0" smtClean="0"/>
              <a:t>popełnienia przez oskarżonego nowego ciężkiego przestępstwa (</a:t>
            </a:r>
            <a:r>
              <a:rPr lang="pl-PL" sz="3600" b="1" dirty="0" smtClean="0"/>
              <a:t>cel akcesoryjny</a:t>
            </a:r>
            <a:r>
              <a:rPr lang="pl-PL" sz="3600" dirty="0" smtClean="0"/>
              <a:t>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3815254" y="126124"/>
            <a:ext cx="3930869" cy="12717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Funkcje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220716" y="1471448"/>
            <a:ext cx="11740055" cy="518160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endParaRPr lang="pl-PL" sz="3200" b="1" dirty="0" smtClean="0"/>
          </a:p>
          <a:p>
            <a:pPr marL="514350" indent="-514350" algn="just"/>
            <a:r>
              <a:rPr lang="pl-PL" sz="3200" b="1" dirty="0" smtClean="0"/>
              <a:t>Zasadnicze</a:t>
            </a:r>
            <a:r>
              <a:rPr lang="pl-PL" sz="3200" b="1" dirty="0" smtClean="0"/>
              <a:t>: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pl-PL" sz="3200" dirty="0" smtClean="0"/>
              <a:t>funkcja </a:t>
            </a:r>
            <a:r>
              <a:rPr lang="pl-PL" sz="3200" dirty="0" smtClean="0"/>
              <a:t>zabezpieczająca: chroni postępowanie karne przed bezprawnym jego utrudnianiem,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pl-PL" sz="3200" dirty="0" smtClean="0"/>
              <a:t>funkcja </a:t>
            </a:r>
            <a:r>
              <a:rPr lang="pl-PL" sz="3200" dirty="0" smtClean="0"/>
              <a:t>prewencyjna: uniemożliwia bezprawny wpływ na prawidłowy tok postępowania,</a:t>
            </a:r>
          </a:p>
          <a:p>
            <a:pPr marL="514350" indent="-514350" algn="just"/>
            <a:r>
              <a:rPr lang="pl-PL" sz="3200" b="1" dirty="0" smtClean="0"/>
              <a:t>Akcesoryjna:</a:t>
            </a:r>
            <a:endParaRPr lang="pl-PL" sz="3200" b="1" dirty="0" smtClean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pl-PL" sz="3200" dirty="0" smtClean="0"/>
              <a:t>funkcja </a:t>
            </a:r>
            <a:r>
              <a:rPr lang="pl-PL" sz="3200" dirty="0" smtClean="0"/>
              <a:t>ochronna: zapobiegnięcie nowemu ciężkiemu </a:t>
            </a:r>
            <a:r>
              <a:rPr lang="pl-PL" sz="3200" dirty="0" smtClean="0"/>
              <a:t>przestępstwu</a:t>
            </a:r>
            <a:endParaRPr lang="pl-PL" sz="3200" dirty="0" smtClean="0"/>
          </a:p>
          <a:p>
            <a:pPr marL="514350" indent="-514350" algn="just">
              <a:buFont typeface="+mj-lt"/>
              <a:buAutoNum type="alphaLcParenR"/>
            </a:pPr>
            <a:endParaRPr lang="pl-PL" sz="3200" dirty="0" smtClean="0"/>
          </a:p>
          <a:p>
            <a:pPr marL="514350" indent="-514350" algn="just">
              <a:buNone/>
            </a:pPr>
            <a:r>
              <a:rPr lang="pl-PL" sz="3200" b="1" dirty="0" smtClean="0"/>
              <a:t>Niedopuszczalne</a:t>
            </a:r>
            <a:r>
              <a:rPr lang="pl-PL" sz="3200" dirty="0" smtClean="0"/>
              <a:t> jest spełnianie </a:t>
            </a:r>
            <a:r>
              <a:rPr lang="pl-PL" sz="3200" u="sng" dirty="0" smtClean="0"/>
              <a:t>funkcji represyjnej</a:t>
            </a:r>
            <a:r>
              <a:rPr lang="pl-PL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6180083" y="409903"/>
            <a:ext cx="5654565" cy="536027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rodki przymusu - </a:t>
            </a:r>
            <a:r>
              <a:rPr lang="pl-PL" sz="3600" dirty="0" smtClean="0"/>
              <a:t>czynności </a:t>
            </a:r>
            <a:r>
              <a:rPr lang="pl-PL" sz="3600" dirty="0" smtClean="0"/>
              <a:t>organów procesowych zmierzające do </a:t>
            </a:r>
            <a:r>
              <a:rPr lang="pl-PL" sz="3600" b="1" dirty="0" smtClean="0"/>
              <a:t>wymuszenia spełnienia obowiązków procesowych</a:t>
            </a:r>
            <a:r>
              <a:rPr lang="pl-PL" sz="3600" dirty="0" smtClean="0"/>
              <a:t> lub </a:t>
            </a:r>
            <a:r>
              <a:rPr lang="pl-PL" sz="3600" b="1" dirty="0" smtClean="0"/>
              <a:t>zapewnienia </a:t>
            </a:r>
            <a:r>
              <a:rPr lang="pl-PL" sz="3600" b="1" dirty="0" smtClean="0"/>
              <a:t>prawidłowego toku procesu</a:t>
            </a:r>
            <a:r>
              <a:rPr lang="pl-PL" sz="3600" b="1" dirty="0" smtClean="0"/>
              <a:t>.</a:t>
            </a:r>
            <a:endParaRPr lang="pl-PL" sz="3600" dirty="0"/>
          </a:p>
        </p:txBody>
      </p:sp>
      <p:pic>
        <p:nvPicPr>
          <p:cNvPr id="6" name="Obraz 5" descr="paragr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73432" y="2280745"/>
            <a:ext cx="4356538" cy="435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130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3815254" y="126124"/>
            <a:ext cx="3930869" cy="12717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Przesłanki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220716" y="1471448"/>
            <a:ext cx="11740055" cy="518160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pl-PL" sz="3600" dirty="0" smtClean="0"/>
              <a:t> </a:t>
            </a:r>
            <a:r>
              <a:rPr lang="pl-PL" sz="3600" dirty="0" smtClean="0"/>
              <a:t>ogólna </a:t>
            </a:r>
            <a:r>
              <a:rPr lang="pl-PL" sz="3600" dirty="0" smtClean="0"/>
              <a:t>(art. 249 KPK</a:t>
            </a:r>
            <a:r>
              <a:rPr lang="pl-PL" sz="3600" dirty="0" smtClean="0"/>
              <a:t>)</a:t>
            </a:r>
            <a:endParaRPr lang="pl-PL" sz="36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3600" dirty="0" smtClean="0"/>
              <a:t> szczególne </a:t>
            </a:r>
            <a:r>
              <a:rPr lang="pl-PL" sz="3600" dirty="0" smtClean="0"/>
              <a:t>(art. 258 KPK</a:t>
            </a:r>
            <a:r>
              <a:rPr lang="pl-PL" sz="3600" dirty="0" smtClean="0"/>
              <a:t>)</a:t>
            </a:r>
            <a:endParaRPr lang="pl-PL" sz="3600" dirty="0" smtClean="0"/>
          </a:p>
          <a:p>
            <a:pPr algn="just">
              <a:buNone/>
            </a:pPr>
            <a:endParaRPr lang="pl-PL" sz="3600" dirty="0" smtClean="0"/>
          </a:p>
          <a:p>
            <a:pPr algn="just">
              <a:buNone/>
            </a:pPr>
            <a:r>
              <a:rPr lang="pl-PL" sz="3600" dirty="0" smtClean="0"/>
              <a:t>Przesłanki </a:t>
            </a:r>
            <a:r>
              <a:rPr lang="pl-PL" sz="3600" dirty="0" smtClean="0"/>
              <a:t>należy odróżnić od </a:t>
            </a:r>
            <a:r>
              <a:rPr lang="pl-PL" sz="3600" b="1" dirty="0" smtClean="0"/>
              <a:t>podstaw stosowania środków zapobiegawczych</a:t>
            </a:r>
            <a:r>
              <a:rPr lang="pl-PL" sz="3600" dirty="0" smtClean="0"/>
              <a:t>, którymi są przepisy prawa zezwalające na ich stosowanie.</a:t>
            </a:r>
          </a:p>
          <a:p>
            <a:pPr marL="514350" indent="-514350">
              <a:buFont typeface="+mj-lt"/>
              <a:buAutoNum type="arabicPeriod"/>
            </a:pP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168165"/>
            <a:ext cx="3930869" cy="12717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Kazus nr 1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220717" y="1839309"/>
            <a:ext cx="11414236" cy="482424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endParaRPr lang="pl-PL" sz="3600" dirty="0" smtClean="0"/>
          </a:p>
          <a:p>
            <a:pPr algn="just">
              <a:buNone/>
            </a:pPr>
            <a:r>
              <a:rPr lang="pl-PL" sz="3600" dirty="0" smtClean="0"/>
              <a:t>Prokurator </a:t>
            </a:r>
            <a:r>
              <a:rPr lang="pl-PL" sz="3600" dirty="0" smtClean="0"/>
              <a:t>złożył do Sądu Rejonowego w </a:t>
            </a:r>
            <a:r>
              <a:rPr lang="pl-PL" sz="3600" dirty="0" smtClean="0"/>
              <a:t>O. wniosek </a:t>
            </a:r>
            <a:r>
              <a:rPr lang="pl-PL" sz="3600" dirty="0" smtClean="0"/>
              <a:t>o zastosowanie tymczasowego aresztowania wobec </a:t>
            </a:r>
            <a:r>
              <a:rPr lang="pl-PL" sz="3600" dirty="0" smtClean="0"/>
              <a:t>Henryka W. </a:t>
            </a:r>
            <a:r>
              <a:rPr lang="pl-PL" sz="3600" dirty="0" smtClean="0"/>
              <a:t>Prokurator powołał się na przesłankę ogólną z art. 249 KPK oraz przesłankę szczególną z art. 258 § 2 KPK, ponieważ podejrzanemu postawiono zarzut zabójstwa z art. 148 § 1 KK. Prokurator nie powołał się na żadną inną przesłankę szczególną.</a:t>
            </a:r>
          </a:p>
          <a:p>
            <a:pPr algn="just">
              <a:buNone/>
            </a:pPr>
            <a:r>
              <a:rPr lang="pl-PL" sz="3600" dirty="0" smtClean="0"/>
              <a:t>Oceń zasadność wniosku prokuratora.</a:t>
            </a:r>
          </a:p>
          <a:p>
            <a:pPr marL="514350" indent="-514350">
              <a:buFont typeface="+mj-lt"/>
              <a:buAutoNum type="arabicPeriod"/>
            </a:pP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168165"/>
            <a:ext cx="3930869" cy="12717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Dyrektywy</a:t>
            </a:r>
            <a:endParaRPr lang="pl-PL" sz="4800" dirty="0"/>
          </a:p>
        </p:txBody>
      </p:sp>
      <p:sp>
        <p:nvSpPr>
          <p:cNvPr id="4" name="Elipsa 3"/>
          <p:cNvSpPr/>
          <p:nvPr/>
        </p:nvSpPr>
        <p:spPr>
          <a:xfrm>
            <a:off x="2280743" y="1965435"/>
            <a:ext cx="3163615" cy="252248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ADAPTACJI</a:t>
            </a:r>
            <a:endParaRPr lang="pl-PL" sz="2400" dirty="0"/>
          </a:p>
        </p:txBody>
      </p:sp>
      <p:sp>
        <p:nvSpPr>
          <p:cNvPr id="6" name="Elipsa 5"/>
          <p:cNvSpPr/>
          <p:nvPr/>
        </p:nvSpPr>
        <p:spPr>
          <a:xfrm>
            <a:off x="5023946" y="3526220"/>
            <a:ext cx="3184634" cy="2522483"/>
          </a:xfrm>
          <a:prstGeom prst="ellipse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ADEKWATNOŚCI</a:t>
            </a:r>
          </a:p>
        </p:txBody>
      </p:sp>
      <p:sp>
        <p:nvSpPr>
          <p:cNvPr id="7" name="Elipsa 6"/>
          <p:cNvSpPr/>
          <p:nvPr/>
        </p:nvSpPr>
        <p:spPr>
          <a:xfrm>
            <a:off x="5370786" y="840829"/>
            <a:ext cx="3058511" cy="2522483"/>
          </a:xfrm>
          <a:prstGeom prst="ellipse">
            <a:avLst/>
          </a:prstGeom>
          <a:solidFill>
            <a:schemeClr val="tx2">
              <a:lumMod val="7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MINIMALIZACJI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2606566" y="220717"/>
            <a:ext cx="5738648" cy="152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Tymczasowe aresztowanie</a:t>
            </a:r>
            <a:endParaRPr lang="pl-PL" sz="4800" dirty="0"/>
          </a:p>
        </p:txBody>
      </p:sp>
      <p:sp>
        <p:nvSpPr>
          <p:cNvPr id="8" name="Prostokąt 7"/>
          <p:cNvSpPr/>
          <p:nvPr/>
        </p:nvSpPr>
        <p:spPr>
          <a:xfrm>
            <a:off x="641129" y="2206182"/>
            <a:ext cx="106995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l-PL" sz="2000" b="1" dirty="0" smtClean="0"/>
              <a:t>Art. 249a </a:t>
            </a:r>
            <a:r>
              <a:rPr lang="pl-PL" sz="2000" b="1" dirty="0" smtClean="0"/>
              <a:t>k.p.k.:</a:t>
            </a:r>
            <a:endParaRPr lang="pl-PL" sz="2000" b="1" dirty="0" smtClean="0"/>
          </a:p>
          <a:p>
            <a:pPr algn="just">
              <a:buNone/>
            </a:pPr>
            <a:r>
              <a:rPr lang="pl-PL" sz="2000" b="1" dirty="0" smtClean="0"/>
              <a:t>§ 1. Podstawę orzeczenia o zastosowaniu lub przedłużeniu tymczasowego aresztowania mogą stanowić ustalenia poczynione na podstawie: </a:t>
            </a:r>
          </a:p>
          <a:p>
            <a:pPr algn="just">
              <a:buNone/>
            </a:pPr>
            <a:r>
              <a:rPr lang="pl-PL" sz="2000" dirty="0" smtClean="0"/>
              <a:t>1) dowodów </a:t>
            </a:r>
            <a:r>
              <a:rPr lang="pl-PL" sz="2000" u="sng" dirty="0" smtClean="0"/>
              <a:t>jawnych</a:t>
            </a:r>
            <a:r>
              <a:rPr lang="pl-PL" sz="2000" dirty="0" smtClean="0"/>
              <a:t> dla oskarżonego i jego obrońcy, </a:t>
            </a:r>
          </a:p>
          <a:p>
            <a:pPr algn="just">
              <a:buNone/>
            </a:pPr>
            <a:r>
              <a:rPr lang="pl-PL" sz="2000" dirty="0" smtClean="0"/>
              <a:t>2) dowodów z zeznań świadków, o których mowa w art. 250 § 2b (</a:t>
            </a:r>
            <a:r>
              <a:rPr lang="pl-PL" sz="2000" u="sng" dirty="0" smtClean="0"/>
              <a:t>w wyodrębnionym zbiorze</a:t>
            </a:r>
            <a:r>
              <a:rPr lang="pl-PL" sz="2000" dirty="0" smtClean="0"/>
              <a:t>). </a:t>
            </a:r>
          </a:p>
          <a:p>
            <a:pPr algn="just">
              <a:buNone/>
            </a:pPr>
            <a:r>
              <a:rPr lang="pl-PL" sz="2000" dirty="0" smtClean="0"/>
              <a:t>§ 2. Sąd, uprzedzając o tym prokuratora, uwzględnia </a:t>
            </a:r>
            <a:r>
              <a:rPr lang="pl-PL" sz="2000" u="sng" dirty="0" smtClean="0"/>
              <a:t>z urzędu</a:t>
            </a:r>
            <a:r>
              <a:rPr lang="pl-PL" sz="2000" dirty="0" smtClean="0"/>
              <a:t> także okoliczności, których prokurator nie ujawnił, </a:t>
            </a:r>
            <a:r>
              <a:rPr lang="pl-PL" sz="2000" u="sng" dirty="0" smtClean="0"/>
              <a:t>po ich ujawnieniu</a:t>
            </a:r>
            <a:r>
              <a:rPr lang="pl-PL" sz="2000" dirty="0" smtClean="0"/>
              <a:t> na posiedzeniu, jeżeli są one </a:t>
            </a:r>
            <a:r>
              <a:rPr lang="pl-PL" sz="2000" u="sng" dirty="0" smtClean="0"/>
              <a:t>korzystne</a:t>
            </a:r>
            <a:r>
              <a:rPr lang="pl-PL" sz="2000" dirty="0" smtClean="0"/>
              <a:t> dla oskarżonego. </a:t>
            </a:r>
            <a:endParaRPr lang="pl-PL" sz="2000" dirty="0" smtClean="0"/>
          </a:p>
          <a:p>
            <a:pPr algn="just">
              <a:buNone/>
            </a:pPr>
            <a:r>
              <a:rPr lang="pl-PL" sz="2000" b="1" dirty="0" smtClean="0"/>
              <a:t>Art. 250 </a:t>
            </a:r>
            <a:r>
              <a:rPr lang="pl-PL" sz="2000" b="1" dirty="0" smtClean="0"/>
              <a:t>k.p.k.:</a:t>
            </a:r>
            <a:endParaRPr lang="pl-PL" sz="2000" b="1" dirty="0" smtClean="0"/>
          </a:p>
          <a:p>
            <a:pPr algn="just">
              <a:buNone/>
            </a:pPr>
            <a:r>
              <a:rPr lang="pl-PL" sz="2000" dirty="0" smtClean="0"/>
              <a:t>§ 2. Tymczasowe aresztowanie stosuje w postępowaniu przygotowawczym na wniosek prokuratora </a:t>
            </a:r>
            <a:r>
              <a:rPr lang="pl-PL" sz="2000" u="sng" dirty="0" smtClean="0"/>
              <a:t>sąd rejonowy, w którego okręgu prowadzi się postępowanie</a:t>
            </a:r>
            <a:r>
              <a:rPr lang="pl-PL" sz="2000" dirty="0" smtClean="0"/>
              <a:t>, a w wypadkach nie cierpiących zwłoki także </a:t>
            </a:r>
            <a:r>
              <a:rPr lang="pl-PL" sz="2000" u="sng" dirty="0" smtClean="0"/>
              <a:t>inny sąd rejonowy</a:t>
            </a:r>
            <a:r>
              <a:rPr lang="pl-PL" sz="2000" dirty="0" smtClean="0"/>
              <a:t>. Po wniesieniu aktu oskarżenia tymczasowe aresztowanie stosuje </a:t>
            </a:r>
            <a:r>
              <a:rPr lang="pl-PL" sz="2000" u="sng" dirty="0" smtClean="0"/>
              <a:t>sąd, przed którym sprawa się toczy</a:t>
            </a:r>
            <a:r>
              <a:rPr lang="pl-PL" sz="2000" dirty="0" smtClean="0"/>
              <a:t>. </a:t>
            </a:r>
          </a:p>
          <a:p>
            <a:pPr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6453352" y="1051033"/>
            <a:ext cx="5738648" cy="215462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Zakazy stosowania tymczasowego aresztowania</a:t>
            </a:r>
            <a:endParaRPr lang="pl-PL" sz="4800" dirty="0"/>
          </a:p>
        </p:txBody>
      </p:sp>
      <p:pic>
        <p:nvPicPr>
          <p:cNvPr id="4" name="Obraz 3" descr="paragr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515" y="2081048"/>
            <a:ext cx="4356538" cy="435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0" y="504496"/>
            <a:ext cx="4687614" cy="358402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Czas stosowania tymczasowego aresztowania</a:t>
            </a:r>
          </a:p>
          <a:p>
            <a:pPr algn="ctr">
              <a:buFontTx/>
              <a:buChar char="-"/>
            </a:pPr>
            <a:r>
              <a:rPr lang="pl-PL" sz="4400" dirty="0" smtClean="0"/>
              <a:t> art. 263 k.p.k.,</a:t>
            </a:r>
          </a:p>
          <a:p>
            <a:pPr algn="ctr"/>
            <a:r>
              <a:rPr lang="pl-PL" sz="4400" dirty="0" smtClean="0"/>
              <a:t>art. 264 k.p.k.</a:t>
            </a:r>
            <a:endParaRPr lang="pl-PL" sz="4400" dirty="0"/>
          </a:p>
        </p:txBody>
      </p:sp>
      <p:pic>
        <p:nvPicPr>
          <p:cNvPr id="1026" name="Picture 2" descr="Znalezione obrazy dla zapytania cz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1524" y="2217683"/>
            <a:ext cx="6960476" cy="4640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51641" y="609600"/>
            <a:ext cx="10773103" cy="550742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pl-PL" sz="3200" dirty="0" smtClean="0"/>
          </a:p>
          <a:p>
            <a:pPr marL="342900" indent="-342900">
              <a:buAutoNum type="arabicPeriod"/>
            </a:pPr>
            <a:r>
              <a:rPr lang="pl-PL" sz="3200" dirty="0" smtClean="0"/>
              <a:t>poręczenie majątkowe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poręczenie społeczne i osoby godnej zaufania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dozór zwykły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dozór warunkowy i nakaz opuszczenia lokalu zajmowanego wspólnie z pokrzywdzonym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nakazy i zakazy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list gończy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list żelazny</a:t>
            </a:r>
          </a:p>
          <a:p>
            <a:pPr marL="342900" indent="-342900">
              <a:buAutoNum type="arabicPeriod"/>
            </a:pPr>
            <a:r>
              <a:rPr lang="pl-PL" sz="3200" dirty="0" smtClean="0"/>
              <a:t>kary porządkowe</a:t>
            </a:r>
            <a:endParaRPr lang="pl-PL" sz="3200" dirty="0" smtClean="0"/>
          </a:p>
          <a:p>
            <a:pPr marL="342900" indent="-342900">
              <a:buAutoNum type="arabicPeriod"/>
            </a:pPr>
            <a:r>
              <a:rPr lang="pl-PL" sz="3200" dirty="0" smtClean="0"/>
              <a:t>zabezpieczenie majątkowe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 descr="20939-zakon-sud-paragraf-nestandar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3578" y="3777346"/>
            <a:ext cx="4107539" cy="3080654"/>
          </a:xfrm>
          <a:prstGeom prst="rect">
            <a:avLst/>
          </a:prstGeom>
        </p:spPr>
      </p:pic>
      <p:sp>
        <p:nvSpPr>
          <p:cNvPr id="12" name="Prostokąt zaokrąglony 11"/>
          <p:cNvSpPr/>
          <p:nvPr/>
        </p:nvSpPr>
        <p:spPr>
          <a:xfrm>
            <a:off x="588580" y="756745"/>
            <a:ext cx="4414344" cy="285881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Systematyka kodeksowa środków przymusu</a:t>
            </a:r>
            <a:endParaRPr lang="pl-PL" sz="4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621518" y="357352"/>
            <a:ext cx="5570482" cy="48452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8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UJĘCIE,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</a:t>
            </a:r>
            <a:r>
              <a:rPr lang="pl-PL" sz="2800" dirty="0" smtClean="0"/>
              <a:t>ZATRZYMANIE,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ŚRODKI ZAPOBIEGAWCZE,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POSZUKIWANIE OSKARŻONEGO I LIST GOŃCZY,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LIST ŻELAZNY,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KARY PORZĄDKOWE,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ZABEZPIECZENIE MAJĄTKOWE</a:t>
            </a:r>
          </a:p>
          <a:p>
            <a:pPr algn="ctr"/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588580" y="756745"/>
            <a:ext cx="4414344" cy="285881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Systematyka </a:t>
            </a:r>
            <a:r>
              <a:rPr lang="pl-PL" sz="4400" dirty="0" smtClean="0"/>
              <a:t>doktrynalna środków </a:t>
            </a:r>
            <a:r>
              <a:rPr lang="pl-PL" sz="4400" dirty="0" smtClean="0"/>
              <a:t>przymusu</a:t>
            </a:r>
            <a:endParaRPr lang="pl-PL" sz="4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5465379" y="0"/>
            <a:ext cx="6726621" cy="654794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8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</a:t>
            </a:r>
            <a:r>
              <a:rPr lang="pl-PL" sz="2800" dirty="0" smtClean="0"/>
              <a:t>ZATRZYMANIE,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ŚRODKI ZAPOBIEGAWCZE,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ŚRODKI WYMUSZAJĄCE SPEŁNIENIE OBOWIĄZKÓW PROCESOWYCH</a:t>
            </a:r>
          </a:p>
          <a:p>
            <a:r>
              <a:rPr lang="pl-PL" sz="2800" dirty="0" smtClean="0"/>
              <a:t>(kary porządkowe, przymusowe doprowadzenie, przymusowe poddanie badaniom, pobraniu płynów i innym czynnościom),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 ŚRODKI WYMUSZAJĄCE ZACHOWANIE PORZĄDKU W CZASIE ROZPRAWY (tzw. policja sesyjna)</a:t>
            </a:r>
          </a:p>
          <a:p>
            <a:pPr algn="just">
              <a:buFont typeface="Arial" pitchFamily="34" charset="0"/>
              <a:buChar char="•"/>
            </a:pPr>
            <a:r>
              <a:rPr lang="pl-PL" sz="2800" dirty="0" smtClean="0"/>
              <a:t>ZABEZPIECZENIE MAJĄTKOWE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336331" y="336331"/>
            <a:ext cx="11456276" cy="618008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800" dirty="0" smtClean="0"/>
              <a:t>Dział dotyczący dowodów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217 § 5 – zatrzymanie/odebranie rzeczy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220 - przeszukanie</a:t>
            </a:r>
          </a:p>
          <a:p>
            <a:pPr algn="just"/>
            <a:r>
              <a:rPr lang="pl-PL" sz="2800" dirty="0" smtClean="0"/>
              <a:t>Dział dotyczący postępowania przed sądem I instancji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374 § 2 – obecność oskarżonego na rozprawie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375 § 1 – usunięcie oskarżonego z sali rozpraw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376 § 1 – prowadzenie rozprawy pod nieobecność oskarżonego </a:t>
            </a:r>
          </a:p>
          <a:p>
            <a:pPr algn="just"/>
            <a:r>
              <a:rPr lang="pl-PL" sz="2800" dirty="0" smtClean="0"/>
              <a:t>Dział dotyczący stron postępowania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74 – środki przymusu dowodowego wobec oskarżonego i osoby podejrzanej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dirty="0" smtClean="0"/>
              <a:t> art</a:t>
            </a:r>
            <a:r>
              <a:rPr lang="pl-PL" sz="2800" dirty="0" smtClean="0"/>
              <a:t>. 75 § 2 – zatrzymanie i przymusowe doprowadzenie oskarżonego</a:t>
            </a:r>
          </a:p>
          <a:p>
            <a:pPr algn="just"/>
            <a:r>
              <a:rPr lang="pl-PL" sz="2800" dirty="0" smtClean="0"/>
              <a:t>	Ustawa </a:t>
            </a:r>
            <a:r>
              <a:rPr lang="pl-PL" sz="2800" dirty="0" smtClean="0"/>
              <a:t>z dnia 27 lipca 2001 r. prawo o ustroju sądów powszechnych </a:t>
            </a:r>
            <a:r>
              <a:rPr lang="pl-PL" sz="2800" dirty="0" smtClean="0"/>
              <a:t>	(</a:t>
            </a:r>
            <a:r>
              <a:rPr lang="pl-PL" sz="2800" dirty="0" smtClean="0"/>
              <a:t>art. 48 – 51)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588580" y="756745"/>
            <a:ext cx="4414344" cy="37101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Ujęcie „obywatelskie”</a:t>
            </a:r>
          </a:p>
          <a:p>
            <a:pPr algn="ctr"/>
            <a:r>
              <a:rPr lang="pl-PL" sz="4400" dirty="0" smtClean="0"/>
              <a:t>– art. 243 k.p.k.</a:t>
            </a:r>
            <a:endParaRPr lang="pl-PL" sz="4400" dirty="0"/>
          </a:p>
        </p:txBody>
      </p:sp>
      <p:pic>
        <p:nvPicPr>
          <p:cNvPr id="4" name="Obraz 3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8552" y="1599287"/>
            <a:ext cx="4414345" cy="381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7777656" y="273269"/>
            <a:ext cx="4414344" cy="37101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Zatrzymanie</a:t>
            </a:r>
          </a:p>
          <a:p>
            <a:pPr algn="ctr"/>
            <a:r>
              <a:rPr lang="pl-PL" sz="4400" dirty="0" smtClean="0"/>
              <a:t>(właściwe)</a:t>
            </a:r>
          </a:p>
          <a:p>
            <a:pPr algn="ctr"/>
            <a:r>
              <a:rPr lang="pl-PL" sz="4400" dirty="0" smtClean="0"/>
              <a:t>– art. 244 k.p.k.</a:t>
            </a:r>
            <a:endParaRPr lang="pl-PL" sz="4400" dirty="0"/>
          </a:p>
        </p:txBody>
      </p:sp>
      <p:pic>
        <p:nvPicPr>
          <p:cNvPr id="5" name="Obraz 4" descr="paragr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4563" y="1765738"/>
            <a:ext cx="4356538" cy="435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441434" y="1765737"/>
            <a:ext cx="11151475" cy="482424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3200" i="1" dirty="0" smtClean="0"/>
              <a:t>Artykuł 244 § 1 k.p.k. wymaga do zatrzymania osoby podejrzanej jedynie uzasadnionego przypuszczenia, że popełniła ona przestępstwo. Uzasadnione przypuszczenie popełnienia przestępstwa jest pojęciem szerszym od uzasadnionego podejrzenia popełnienia przestępstwa. Dopuszcza możliwość stosowania zatrzymania w szerszym zakresie wypadków.</a:t>
            </a:r>
            <a:endParaRPr lang="pl-PL" sz="3200" i="1" dirty="0"/>
          </a:p>
        </p:txBody>
      </p:sp>
      <p:sp>
        <p:nvSpPr>
          <p:cNvPr id="3" name="Prostokąt zaokrąglony 2"/>
          <p:cNvSpPr/>
          <p:nvPr/>
        </p:nvSpPr>
        <p:spPr>
          <a:xfrm>
            <a:off x="3037490" y="157656"/>
            <a:ext cx="5901559" cy="158180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Wyrok SA we Wrocławiu</a:t>
            </a:r>
          </a:p>
          <a:p>
            <a:pPr algn="ctr"/>
            <a:r>
              <a:rPr lang="pl-PL" sz="2800" dirty="0" smtClean="0"/>
              <a:t>z dnia </a:t>
            </a:r>
            <a:r>
              <a:rPr lang="pl-PL" sz="2800" dirty="0" smtClean="0"/>
              <a:t>z </a:t>
            </a:r>
            <a:r>
              <a:rPr lang="pl-PL" sz="2800" dirty="0" smtClean="0"/>
              <a:t>03.03.2016 </a:t>
            </a:r>
            <a:r>
              <a:rPr lang="pl-PL" sz="2800" dirty="0" smtClean="0"/>
              <a:t>r., </a:t>
            </a:r>
            <a:br>
              <a:rPr lang="pl-PL" sz="2800" dirty="0" smtClean="0"/>
            </a:br>
            <a:r>
              <a:rPr lang="pl-PL" sz="2800" dirty="0" smtClean="0"/>
              <a:t>sygn. akt: II </a:t>
            </a:r>
            <a:r>
              <a:rPr lang="pl-PL" sz="2800" dirty="0" err="1" smtClean="0"/>
              <a:t>AKa</a:t>
            </a:r>
            <a:r>
              <a:rPr lang="pl-PL" sz="2800" dirty="0" smtClean="0"/>
              <a:t> 35/16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168166" y="189187"/>
            <a:ext cx="11855668" cy="650590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900" dirty="0" smtClean="0"/>
              <a:t>Przepis art. 244 § 2 nakłada na organy procesowe obowiązek bezwzględny pouczenia zatrzymanego na piśmie o przyczynach zatrzymania i jego podstawowych prawach: </a:t>
            </a:r>
          </a:p>
          <a:p>
            <a:pPr lvl="1" algn="just"/>
            <a:r>
              <a:rPr lang="pl-PL" sz="1900" dirty="0" smtClean="0"/>
              <a:t>1. prawie do skorzystania z pomocy adwokata lub radcy prawnego i bezpośredniej rozmowy z nim (art. 245)</a:t>
            </a:r>
          </a:p>
          <a:p>
            <a:pPr lvl="1" algn="just"/>
            <a:r>
              <a:rPr lang="pl-PL" sz="1900" dirty="0" smtClean="0"/>
              <a:t>2. korzystania z bezpłatnej pomocy tłumacza, jeżeli nie włada w wystarczającym stopniu językiem polskim, </a:t>
            </a:r>
          </a:p>
          <a:p>
            <a:pPr lvl="1" algn="just"/>
            <a:r>
              <a:rPr lang="pl-PL" sz="1900" dirty="0" smtClean="0"/>
              <a:t>3. złożenia oświadczenia i odmowy złożenia oświadczenia, </a:t>
            </a:r>
          </a:p>
          <a:p>
            <a:pPr lvl="1" algn="just"/>
            <a:r>
              <a:rPr lang="pl-PL" sz="1900" dirty="0" smtClean="0"/>
              <a:t>4. otrzymania odpisu protokołu zatrzymania, </a:t>
            </a:r>
          </a:p>
          <a:p>
            <a:pPr lvl="1" algn="just"/>
            <a:r>
              <a:rPr lang="pl-PL" sz="1900" dirty="0" smtClean="0"/>
              <a:t>5. dostępu do pierwszej pomocy medycznej</a:t>
            </a:r>
          </a:p>
          <a:p>
            <a:pPr lvl="1" algn="just"/>
            <a:r>
              <a:rPr lang="pl-PL" sz="1900" dirty="0" smtClean="0"/>
              <a:t>6. poinformowania – na żądanie zatrzymanego – osoby najbliższej lub innej bliskiej osoby o zatrzymaniu </a:t>
            </a:r>
          </a:p>
          <a:p>
            <a:pPr lvl="1" algn="just"/>
            <a:r>
              <a:rPr lang="pl-PL" sz="1900" dirty="0" smtClean="0"/>
              <a:t>7. prawie do złożenia zażalenia na zatrzymanie </a:t>
            </a:r>
          </a:p>
          <a:p>
            <a:pPr lvl="1" algn="just"/>
            <a:r>
              <a:rPr lang="pl-PL" sz="1900" dirty="0" smtClean="0"/>
              <a:t>8. prawie kontaktu z właściwym urzędem konsularnym (jeżeli zatrzymany jest obcokrajowcem)</a:t>
            </a:r>
          </a:p>
          <a:p>
            <a:pPr lvl="1" algn="just"/>
            <a:r>
              <a:rPr lang="pl-PL" sz="1900" dirty="0" smtClean="0"/>
              <a:t>9. prawie do natychmiastowego zwolnienia jeżeli ustała przyczyna zatrzymania albo upłynął maksymalny okres zatrzymania </a:t>
            </a:r>
          </a:p>
          <a:p>
            <a:pPr algn="just"/>
            <a:r>
              <a:rPr lang="pl-PL" sz="1900" dirty="0" smtClean="0"/>
              <a:t>Zatrzymany ma również prawo do żądania odszkodowania za niesłuszne zatrzymanie, jeżeli środek przymusu z art. 244 był stosowany bez podstawy prawnej. </a:t>
            </a:r>
          </a:p>
          <a:p>
            <a:pPr algn="just"/>
            <a:r>
              <a:rPr lang="pl-PL" sz="1900" dirty="0" smtClean="0"/>
              <a:t>Obowiązek poinformowania zostanie zrealizowany tylko wówczas, gdy wymagany przez ustawę zakres informacji, przekazany w sposób zrozumiały, dotrze do świadomości zatrzymywanego. Trzeba wobec tego uwzględnić m.in. stan psychiczny takiej osoby, jej poziom intelektualny, a także stan zdrowia, a gdy jest to osoba niewładająca językiem polskim - pośrednictwo tłumacza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7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1648</Words>
  <Application>Microsoft Office PowerPoint</Application>
  <PresentationFormat>Niestandardowy</PresentationFormat>
  <Paragraphs>151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procesowe</dc:title>
  <dc:creator>Dominika Czerniak</dc:creator>
  <cp:lastModifiedBy>ANIA</cp:lastModifiedBy>
  <cp:revision>188</cp:revision>
  <dcterms:created xsi:type="dcterms:W3CDTF">2015-10-01T18:59:00Z</dcterms:created>
  <dcterms:modified xsi:type="dcterms:W3CDTF">2019-03-28T20:36:14Z</dcterms:modified>
</cp:coreProperties>
</file>