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sldIdLst>
    <p:sldId id="256" r:id="rId2"/>
    <p:sldId id="268" r:id="rId3"/>
    <p:sldId id="269" r:id="rId4"/>
    <p:sldId id="270" r:id="rId5"/>
    <p:sldId id="272" r:id="rId6"/>
    <p:sldId id="271" r:id="rId7"/>
    <p:sldId id="273" r:id="rId8"/>
    <p:sldId id="274" r:id="rId9"/>
    <p:sldId id="257" r:id="rId10"/>
    <p:sldId id="266" r:id="rId11"/>
    <p:sldId id="258" r:id="rId12"/>
    <p:sldId id="259"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7"/>
  </p:normalViewPr>
  <p:slideViewPr>
    <p:cSldViewPr snapToGrid="0" snapToObjects="1">
      <p:cViewPr varScale="1">
        <p:scale>
          <a:sx n="84" d="100"/>
          <a:sy n="84" d="100"/>
        </p:scale>
        <p:origin x="18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pl-PL"/>
              <a:t>Kliknij, aby edytować styl</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C8FF9E9-EAAA-B248-91F9-CA2545D42BD3}" type="datetimeFigureOut">
              <a:rPr lang="pl-PL" smtClean="0"/>
              <a:t>22.10.2019</a:t>
            </a:fld>
            <a:endParaRPr lang="pl-PL"/>
          </a:p>
        </p:txBody>
      </p:sp>
      <p:sp>
        <p:nvSpPr>
          <p:cNvPr id="5" name="Footer Placeholder 4"/>
          <p:cNvSpPr>
            <a:spLocks noGrp="1"/>
          </p:cNvSpPr>
          <p:nvPr>
            <p:ph type="ftr" sz="quarter" idx="11"/>
          </p:nvPr>
        </p:nvSpPr>
        <p:spPr>
          <a:xfrm>
            <a:off x="1127124" y="329307"/>
            <a:ext cx="5943668" cy="309201"/>
          </a:xfrm>
        </p:spPr>
        <p:txBody>
          <a:bodyPr/>
          <a:lstStyle/>
          <a:p>
            <a:endParaRPr lang="pl-PL"/>
          </a:p>
        </p:txBody>
      </p:sp>
      <p:sp>
        <p:nvSpPr>
          <p:cNvPr id="6" name="Slide Number Placeholder 5"/>
          <p:cNvSpPr>
            <a:spLocks noGrp="1"/>
          </p:cNvSpPr>
          <p:nvPr>
            <p:ph type="sldNum" sz="quarter" idx="12"/>
          </p:nvPr>
        </p:nvSpPr>
        <p:spPr>
          <a:xfrm>
            <a:off x="9924392" y="134930"/>
            <a:ext cx="811019" cy="503578"/>
          </a:xfrm>
        </p:spPr>
        <p:txBody>
          <a:bodyPr/>
          <a:lstStyle/>
          <a:p>
            <a:fld id="{E4C292B9-0C88-474C-A168-BAB422040FB0}" type="slidenum">
              <a:rPr lang="pl-PL" smtClean="0"/>
              <a:t>‹#›</a:t>
            </a:fld>
            <a:endParaRPr lang="pl-P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50091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C8FF9E9-EAAA-B248-91F9-CA2545D42BD3}" type="datetimeFigureOut">
              <a:rPr lang="pl-PL" smtClean="0"/>
              <a:t>22.10.2019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C292B9-0C88-474C-A168-BAB422040FB0}" type="slidenum">
              <a:rPr lang="pl-PL" smtClean="0"/>
              <a:t>‹#›</a:t>
            </a:fld>
            <a:endParaRPr lang="pl-PL"/>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795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C8FF9E9-EAAA-B248-91F9-CA2545D42BD3}" type="datetimeFigureOut">
              <a:rPr lang="pl-PL" smtClean="0"/>
              <a:t>22.10.2019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C292B9-0C88-474C-A168-BAB422040FB0}" type="slidenum">
              <a:rPr lang="pl-PL" smtClean="0"/>
              <a:t>‹#›</a:t>
            </a:fld>
            <a:endParaRPr lang="pl-PL"/>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08062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sz="1200"/>
            </a:lvl1pPr>
          </a:lstStyle>
          <a:p>
            <a:fld id="{8C8FF9E9-EAAA-B248-91F9-CA2545D42BD3}" type="datetimeFigureOut">
              <a:rPr lang="pl-PL" smtClean="0"/>
              <a:t>22.10.2019</a:t>
            </a:fld>
            <a:endParaRPr lang="pl-PL"/>
          </a:p>
        </p:txBody>
      </p:sp>
      <p:sp>
        <p:nvSpPr>
          <p:cNvPr id="5" name="Footer Placeholder 4"/>
          <p:cNvSpPr>
            <a:spLocks noGrp="1"/>
          </p:cNvSpPr>
          <p:nvPr>
            <p:ph type="ftr" sz="quarter" idx="11"/>
          </p:nvPr>
        </p:nvSpPr>
        <p:spPr/>
        <p:txBody>
          <a:bodyPr/>
          <a:lstStyle>
            <a:lvl1pPr>
              <a:defRPr sz="1200"/>
            </a:lvl1pPr>
          </a:lstStyle>
          <a:p>
            <a:endParaRPr lang="pl-PL"/>
          </a:p>
        </p:txBody>
      </p:sp>
      <p:sp>
        <p:nvSpPr>
          <p:cNvPr id="6" name="Slide Number Placeholder 5"/>
          <p:cNvSpPr>
            <a:spLocks noGrp="1"/>
          </p:cNvSpPr>
          <p:nvPr>
            <p:ph type="sldNum" sz="quarter" idx="12"/>
          </p:nvPr>
        </p:nvSpPr>
        <p:spPr/>
        <p:txBody>
          <a:bodyPr/>
          <a:lstStyle/>
          <a:p>
            <a:fld id="{E4C292B9-0C88-474C-A168-BAB422040FB0}" type="slidenum">
              <a:rPr lang="pl-PL" smtClean="0"/>
              <a:t>‹#›</a:t>
            </a:fld>
            <a:endParaRPr lang="pl-PL"/>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625294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pl-PL"/>
              <a:t>Kliknij, aby edytować styl</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C8FF9E9-EAAA-B248-91F9-CA2545D42BD3}" type="datetimeFigureOut">
              <a:rPr lang="pl-PL" smtClean="0"/>
              <a:t>22.10.2019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C292B9-0C88-474C-A168-BAB422040FB0}" type="slidenum">
              <a:rPr lang="pl-PL" smtClean="0"/>
              <a:t>‹#›</a:t>
            </a:fld>
            <a:endParaRPr lang="pl-P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580724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pl-PL"/>
              <a:t>Kliknij, aby edytować styl</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C8FF9E9-EAAA-B248-91F9-CA2545D42BD3}" type="datetimeFigureOut">
              <a:rPr lang="pl-PL" smtClean="0"/>
              <a:t>22.10.2019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4C292B9-0C88-474C-A168-BAB422040FB0}" type="slidenum">
              <a:rPr lang="pl-PL" smtClean="0"/>
              <a:t>‹#›</a:t>
            </a:fld>
            <a:endParaRPr lang="pl-P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82036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pl-PL"/>
              <a:t>Kliknij, aby edytować styl</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29166" y="2974448"/>
            <a:ext cx="4645152" cy="24938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094337" y="2971669"/>
            <a:ext cx="4645152" cy="248719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C8FF9E9-EAAA-B248-91F9-CA2545D42BD3}" type="datetimeFigureOut">
              <a:rPr lang="pl-PL" smtClean="0"/>
              <a:t>22.10.2019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4C292B9-0C88-474C-A168-BAB422040FB0}" type="slidenum">
              <a:rPr lang="pl-PL" smtClean="0"/>
              <a:t>‹#›</a:t>
            </a:fld>
            <a:endParaRPr lang="pl-PL"/>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7764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C8FF9E9-EAAA-B248-91F9-CA2545D42BD3}" type="datetimeFigureOut">
              <a:rPr lang="pl-PL" smtClean="0"/>
              <a:t>22.10.2019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4C292B9-0C88-474C-A168-BAB422040FB0}" type="slidenum">
              <a:rPr lang="pl-PL" smtClean="0"/>
              <a:t>‹#›</a:t>
            </a:fld>
            <a:endParaRPr lang="pl-PL"/>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01643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FF9E9-EAAA-B248-91F9-CA2545D42BD3}" type="datetimeFigureOut">
              <a:rPr lang="pl-PL" smtClean="0"/>
              <a:t>22.10.2019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4C292B9-0C88-474C-A168-BAB422040FB0}" type="slidenum">
              <a:rPr lang="pl-PL" smtClean="0"/>
              <a:t>‹#›</a:t>
            </a:fld>
            <a:endParaRPr lang="pl-PL"/>
          </a:p>
        </p:txBody>
      </p:sp>
    </p:spTree>
    <p:extLst>
      <p:ext uri="{BB962C8B-B14F-4D97-AF65-F5344CB8AC3E}">
        <p14:creationId xmlns:p14="http://schemas.microsoft.com/office/powerpoint/2010/main" val="24757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8C8FF9E9-EAAA-B248-91F9-CA2545D42BD3}" type="datetimeFigureOut">
              <a:rPr lang="pl-PL" smtClean="0"/>
              <a:t>22.10.2019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4C292B9-0C88-474C-A168-BAB422040FB0}" type="slidenum">
              <a:rPr lang="pl-PL" smtClean="0"/>
              <a:t>‹#›</a:t>
            </a:fld>
            <a:endParaRPr lang="pl-PL"/>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630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8C8FF9E9-EAAA-B248-91F9-CA2545D42BD3}" type="datetimeFigureOut">
              <a:rPr lang="pl-PL" smtClean="0"/>
              <a:t>22.10.2019</a:t>
            </a:fld>
            <a:endParaRPr lang="pl-PL"/>
          </a:p>
        </p:txBody>
      </p:sp>
      <p:sp>
        <p:nvSpPr>
          <p:cNvPr id="6" name="Footer Placeholder 5"/>
          <p:cNvSpPr>
            <a:spLocks noGrp="1"/>
          </p:cNvSpPr>
          <p:nvPr>
            <p:ph type="ftr" sz="quarter" idx="11"/>
          </p:nvPr>
        </p:nvSpPr>
        <p:spPr>
          <a:xfrm>
            <a:off x="1125300" y="318640"/>
            <a:ext cx="4877818" cy="320931"/>
          </a:xfrm>
        </p:spPr>
        <p:txBody>
          <a:bodyPr/>
          <a:lstStyle/>
          <a:p>
            <a:endParaRPr lang="pl-PL"/>
          </a:p>
        </p:txBody>
      </p:sp>
      <p:sp>
        <p:nvSpPr>
          <p:cNvPr id="7" name="Slide Number Placeholder 6"/>
          <p:cNvSpPr>
            <a:spLocks noGrp="1"/>
          </p:cNvSpPr>
          <p:nvPr>
            <p:ph type="sldNum" sz="quarter" idx="12"/>
          </p:nvPr>
        </p:nvSpPr>
        <p:spPr>
          <a:xfrm>
            <a:off x="6176794" y="137408"/>
            <a:ext cx="811019" cy="503578"/>
          </a:xfrm>
        </p:spPr>
        <p:txBody>
          <a:bodyPr/>
          <a:lstStyle/>
          <a:p>
            <a:fld id="{E4C292B9-0C88-474C-A168-BAB422040FB0}" type="slidenum">
              <a:rPr lang="pl-PL" smtClean="0"/>
              <a:t>‹#›</a:t>
            </a:fld>
            <a:endParaRPr lang="pl-PL"/>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96315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C8FF9E9-EAAA-B248-91F9-CA2545D42BD3}" type="datetimeFigureOut">
              <a:rPr lang="pl-PL" smtClean="0"/>
              <a:t>22.10.2019</a:t>
            </a:fld>
            <a:endParaRPr lang="pl-PL"/>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E4C292B9-0C88-474C-A168-BAB422040FB0}" type="slidenum">
              <a:rPr lang="pl-PL" smtClean="0"/>
              <a:t>‹#›</a:t>
            </a:fld>
            <a:endParaRPr lang="pl-PL"/>
          </a:p>
        </p:txBody>
      </p:sp>
    </p:spTree>
    <p:extLst>
      <p:ext uri="{BB962C8B-B14F-4D97-AF65-F5344CB8AC3E}">
        <p14:creationId xmlns:p14="http://schemas.microsoft.com/office/powerpoint/2010/main" val="243502639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31A538-39D9-3B4D-B30D-2448EDB82EBA}"/>
              </a:ext>
            </a:extLst>
          </p:cNvPr>
          <p:cNvSpPr>
            <a:spLocks noGrp="1"/>
          </p:cNvSpPr>
          <p:nvPr>
            <p:ph type="ctrTitle"/>
          </p:nvPr>
        </p:nvSpPr>
        <p:spPr/>
        <p:txBody>
          <a:bodyPr>
            <a:normAutofit fontScale="90000"/>
          </a:bodyPr>
          <a:lstStyle/>
          <a:p>
            <a:r>
              <a:rPr lang="pl-PL" b="1" dirty="0"/>
              <a:t>International law of </a:t>
            </a:r>
            <a:r>
              <a:rPr lang="pl-PL" b="1" dirty="0" err="1"/>
              <a:t>Subsidies</a:t>
            </a:r>
            <a:r>
              <a:rPr lang="pl-PL" b="1" dirty="0"/>
              <a:t> </a:t>
            </a:r>
            <a:br>
              <a:rPr lang="pl-PL" b="1" dirty="0"/>
            </a:br>
            <a:r>
              <a:rPr lang="pl-PL" b="1" dirty="0"/>
              <a:t>Part I</a:t>
            </a:r>
          </a:p>
        </p:txBody>
      </p:sp>
      <p:sp>
        <p:nvSpPr>
          <p:cNvPr id="3" name="Podtytuł 2">
            <a:extLst>
              <a:ext uri="{FF2B5EF4-FFF2-40B4-BE49-F238E27FC236}">
                <a16:creationId xmlns:a16="http://schemas.microsoft.com/office/drawing/2014/main" id="{C84039E1-2C34-554E-A3E2-18DB7A833F64}"/>
              </a:ext>
            </a:extLst>
          </p:cNvPr>
          <p:cNvSpPr>
            <a:spLocks noGrp="1"/>
          </p:cNvSpPr>
          <p:nvPr>
            <p:ph type="subTitle" idx="1"/>
          </p:nvPr>
        </p:nvSpPr>
        <p:spPr/>
        <p:txBody>
          <a:bodyPr/>
          <a:lstStyle/>
          <a:p>
            <a:r>
              <a:rPr lang="pl-PL" dirty="0"/>
              <a:t>Aleksandra Gebuza</a:t>
            </a:r>
          </a:p>
        </p:txBody>
      </p:sp>
    </p:spTree>
    <p:extLst>
      <p:ext uri="{BB962C8B-B14F-4D97-AF65-F5344CB8AC3E}">
        <p14:creationId xmlns:p14="http://schemas.microsoft.com/office/powerpoint/2010/main" val="413403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030A0">
            <a:alpha val="38000"/>
          </a:srgb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E9A4D-82F1-364F-A46F-68DBED17FE3F}"/>
              </a:ext>
            </a:extLst>
          </p:cNvPr>
          <p:cNvSpPr>
            <a:spLocks noGrp="1"/>
          </p:cNvSpPr>
          <p:nvPr>
            <p:ph type="title"/>
          </p:nvPr>
        </p:nvSpPr>
        <p:spPr>
          <a:xfrm>
            <a:off x="838200" y="0"/>
            <a:ext cx="10515600" cy="1325563"/>
          </a:xfrm>
        </p:spPr>
        <p:txBody>
          <a:bodyPr/>
          <a:lstStyle/>
          <a:p>
            <a:pPr algn="ctr"/>
            <a:r>
              <a:rPr lang="pl-PL" b="1" dirty="0"/>
              <a:t>CASE</a:t>
            </a:r>
          </a:p>
        </p:txBody>
      </p:sp>
      <p:sp>
        <p:nvSpPr>
          <p:cNvPr id="3" name="Symbol zastępczy zawartości 2">
            <a:extLst>
              <a:ext uri="{FF2B5EF4-FFF2-40B4-BE49-F238E27FC236}">
                <a16:creationId xmlns:a16="http://schemas.microsoft.com/office/drawing/2014/main" id="{E3848B00-69C1-7F4E-99D4-46E097ABEA84}"/>
              </a:ext>
            </a:extLst>
          </p:cNvPr>
          <p:cNvSpPr>
            <a:spLocks noGrp="1"/>
          </p:cNvSpPr>
          <p:nvPr>
            <p:ph idx="1"/>
          </p:nvPr>
        </p:nvSpPr>
        <p:spPr>
          <a:xfrm>
            <a:off x="838200" y="1325563"/>
            <a:ext cx="10515600" cy="4351338"/>
          </a:xfrm>
        </p:spPr>
        <p:txBody>
          <a:bodyPr>
            <a:normAutofit fontScale="47500" lnSpcReduction="20000"/>
          </a:bodyPr>
          <a:lstStyle/>
          <a:p>
            <a:pPr lvl="0"/>
            <a:r>
              <a:rPr lang="en-US" sz="3200" dirty="0"/>
              <a:t>The Flying Boats Club in Midgard is a foundation supporting public bodies in organizing tenders, primarily for the purchase of equipment and systems related to air traffic management.</a:t>
            </a:r>
            <a:endParaRPr lang="pl-PL" sz="3200" dirty="0"/>
          </a:p>
          <a:p>
            <a:pPr lvl="0"/>
            <a:r>
              <a:rPr lang="en-US" sz="3200" dirty="0"/>
              <a:t>Pursuant to the Act on the Uniform Air Traffic Management System adopted in the area of ​​9 kingdoms, the Club aims to develop cooperation in the field of air navigation, considering the needs in the sphere of defense, while providing all airspace users with the widest possible scope of freedom that remains in compliance with the required level of security. Under this Act, the Club has the task, inter alia, to adopt and apply common standards and specifications, harmonize the regulations applicable to air traffic services and to support purchase of flight safety systems and devices.</a:t>
            </a:r>
            <a:endParaRPr lang="pl-PL" sz="3200" dirty="0"/>
          </a:p>
          <a:p>
            <a:r>
              <a:rPr lang="en-US" sz="3200" dirty="0"/>
              <a:t>The Club does not receive any remuneration for its services.</a:t>
            </a:r>
            <a:endParaRPr lang="pl-PL" sz="3200" dirty="0"/>
          </a:p>
          <a:p>
            <a:pPr lvl="0"/>
            <a:r>
              <a:rPr lang="en-US" sz="3200" dirty="0"/>
              <a:t>There is also another entity on the Midgard market whose activity also consists in offering support in the organization of tenders in the field of aviation. It is “2Ravens Ltd.”.</a:t>
            </a:r>
            <a:endParaRPr lang="pl-PL" sz="3200" dirty="0"/>
          </a:p>
          <a:p>
            <a:pPr lvl="0"/>
            <a:r>
              <a:rPr lang="en-US" sz="3200" dirty="0"/>
              <a:t>“2Ravens Ltd.” sued the Flying Boats Club as an undertaking exploiting its dominant position on the market.</a:t>
            </a:r>
            <a:endParaRPr lang="pl-PL" sz="3200" dirty="0"/>
          </a:p>
          <a:p>
            <a:pPr marL="0" lvl="0" indent="0">
              <a:buNone/>
            </a:pPr>
            <a:r>
              <a:rPr lang="en-US" sz="3200" b="1" dirty="0"/>
              <a:t>Assess whether, under EU law, the Club has the status of an undertaking and whether its activities can be considered as exercising public authority.</a:t>
            </a:r>
            <a:endParaRPr lang="pl-PL" sz="3200" b="1" dirty="0"/>
          </a:p>
        </p:txBody>
      </p:sp>
    </p:spTree>
    <p:extLst>
      <p:ext uri="{BB962C8B-B14F-4D97-AF65-F5344CB8AC3E}">
        <p14:creationId xmlns:p14="http://schemas.microsoft.com/office/powerpoint/2010/main" val="104322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37D9A8-5941-854F-9DD2-A9F264F9B57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02A180A-CCEB-ED4E-960D-E095EA2CF9BD}"/>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112813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E232A6-3CA2-D844-BDAB-550DC13193E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0F644D3-5538-E64F-9979-CEBD17AEFAA5}"/>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394545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33C8D6-496A-F240-9D16-C7678B41BC7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BE6CECA-A535-0646-AC24-4BC70C98F53B}"/>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420009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D9485A-3B0E-4840-ABF0-4E011E586CB9}"/>
              </a:ext>
            </a:extLst>
          </p:cNvPr>
          <p:cNvSpPr>
            <a:spLocks noGrp="1"/>
          </p:cNvSpPr>
          <p:nvPr>
            <p:ph type="title"/>
          </p:nvPr>
        </p:nvSpPr>
        <p:spPr/>
        <p:txBody>
          <a:bodyPr/>
          <a:lstStyle/>
          <a:p>
            <a:r>
              <a:rPr lang="pl-PL" dirty="0" err="1"/>
              <a:t>State</a:t>
            </a:r>
            <a:r>
              <a:rPr lang="pl-PL" dirty="0"/>
              <a:t> Aid – </a:t>
            </a:r>
            <a:r>
              <a:rPr lang="pl-PL" dirty="0" err="1"/>
              <a:t>main</a:t>
            </a:r>
            <a:r>
              <a:rPr lang="pl-PL" dirty="0"/>
              <a:t> </a:t>
            </a:r>
            <a:r>
              <a:rPr lang="pl-PL" dirty="0" err="1"/>
              <a:t>aims</a:t>
            </a:r>
            <a:r>
              <a:rPr lang="pl-PL" dirty="0"/>
              <a:t>	</a:t>
            </a:r>
          </a:p>
        </p:txBody>
      </p:sp>
      <p:sp>
        <p:nvSpPr>
          <p:cNvPr id="3" name="Symbol zastępczy zawartości 2">
            <a:extLst>
              <a:ext uri="{FF2B5EF4-FFF2-40B4-BE49-F238E27FC236}">
                <a16:creationId xmlns:a16="http://schemas.microsoft.com/office/drawing/2014/main" id="{80735984-A954-4CDC-B184-897884E40F9D}"/>
              </a:ext>
            </a:extLst>
          </p:cNvPr>
          <p:cNvSpPr>
            <a:spLocks noGrp="1"/>
          </p:cNvSpPr>
          <p:nvPr>
            <p:ph idx="1"/>
          </p:nvPr>
        </p:nvSpPr>
        <p:spPr/>
        <p:txBody>
          <a:bodyPr>
            <a:normAutofit fontScale="85000" lnSpcReduction="20000"/>
          </a:bodyPr>
          <a:lstStyle/>
          <a:p>
            <a:r>
              <a:rPr lang="pl-PL" sz="2400" dirty="0" err="1"/>
              <a:t>Connected</a:t>
            </a:r>
            <a:r>
              <a:rPr lang="pl-PL" sz="2400" dirty="0"/>
              <a:t> with </a:t>
            </a:r>
            <a:r>
              <a:rPr lang="pl-PL" sz="2400" b="1" i="1" dirty="0"/>
              <a:t>the </a:t>
            </a:r>
            <a:r>
              <a:rPr lang="pl-PL" sz="2400" b="1" i="1" dirty="0" err="1"/>
              <a:t>competition</a:t>
            </a:r>
            <a:r>
              <a:rPr lang="pl-PL" sz="2400" b="1" i="1" dirty="0"/>
              <a:t> policy of the EU</a:t>
            </a:r>
            <a:r>
              <a:rPr lang="pl-PL" sz="2400" dirty="0"/>
              <a:t> </a:t>
            </a:r>
          </a:p>
          <a:p>
            <a:r>
              <a:rPr lang="pl-PL" sz="2400" dirty="0"/>
              <a:t>In order to </a:t>
            </a:r>
            <a:r>
              <a:rPr lang="pl-PL" sz="2400" dirty="0" err="1"/>
              <a:t>ensure</a:t>
            </a:r>
            <a:r>
              <a:rPr lang="pl-PL" sz="2400" dirty="0"/>
              <a:t>: </a:t>
            </a:r>
            <a:r>
              <a:rPr lang="pl-PL" sz="2400" b="1" dirty="0"/>
              <a:t>fair </a:t>
            </a:r>
            <a:r>
              <a:rPr lang="pl-PL" sz="2400" b="1" dirty="0" err="1"/>
              <a:t>competition</a:t>
            </a:r>
            <a:r>
              <a:rPr lang="pl-PL" sz="2400" b="1" dirty="0"/>
              <a:t>, </a:t>
            </a:r>
            <a:r>
              <a:rPr lang="pl-PL" sz="2400" b="1" dirty="0" err="1"/>
              <a:t>functioning</a:t>
            </a:r>
            <a:r>
              <a:rPr lang="pl-PL" sz="2400" b="1" dirty="0"/>
              <a:t> </a:t>
            </a:r>
            <a:r>
              <a:rPr lang="pl-PL" sz="2400" b="1" dirty="0" err="1"/>
              <a:t>markets</a:t>
            </a:r>
            <a:r>
              <a:rPr lang="pl-PL" sz="2400" b="1" dirty="0"/>
              <a:t> and a </a:t>
            </a:r>
            <a:r>
              <a:rPr lang="pl-PL" sz="2400" b="1" dirty="0" err="1"/>
              <a:t>competitive</a:t>
            </a:r>
            <a:r>
              <a:rPr lang="pl-PL" sz="2400" b="1" dirty="0"/>
              <a:t> </a:t>
            </a:r>
            <a:r>
              <a:rPr lang="pl-PL" sz="2400" b="1" dirty="0" err="1"/>
              <a:t>economy</a:t>
            </a:r>
            <a:endParaRPr lang="pl-PL" sz="2400" dirty="0"/>
          </a:p>
          <a:p>
            <a:r>
              <a:rPr lang="pl-PL" sz="2400" dirty="0"/>
              <a:t>The </a:t>
            </a:r>
            <a:r>
              <a:rPr lang="pl-PL" sz="2400" dirty="0" err="1"/>
              <a:t>main</a:t>
            </a:r>
            <a:r>
              <a:rPr lang="pl-PL" sz="2400" dirty="0"/>
              <a:t> </a:t>
            </a:r>
            <a:r>
              <a:rPr lang="pl-PL" sz="2400" dirty="0" err="1"/>
              <a:t>pillar</a:t>
            </a:r>
            <a:r>
              <a:rPr lang="pl-PL" sz="2400" dirty="0"/>
              <a:t> </a:t>
            </a:r>
            <a:r>
              <a:rPr lang="pl-PL" sz="2400" dirty="0">
                <a:sym typeface="Wingdings" panose="05000000000000000000" pitchFamily="2" charset="2"/>
              </a:rPr>
              <a:t> </a:t>
            </a:r>
            <a:r>
              <a:rPr lang="pl-PL" sz="2400" b="1" dirty="0">
                <a:sym typeface="Wingdings" panose="05000000000000000000" pitchFamily="2" charset="2"/>
              </a:rPr>
              <a:t>art. 107 (1)</a:t>
            </a:r>
          </a:p>
          <a:p>
            <a:pPr algn="just"/>
            <a:r>
              <a:rPr lang="en-US" sz="2400" i="1" dirty="0"/>
              <a:t>1. Save as otherwise provided in the Treaties, </a:t>
            </a:r>
            <a:r>
              <a:rPr lang="en-US" sz="2400" b="1" i="1" u="sng" dirty="0"/>
              <a:t>any aid granted by a Member State or through State resources in any form whatsoever which distorts or threatens to distort competition by </a:t>
            </a:r>
            <a:r>
              <a:rPr lang="en-US" sz="2400" b="1" i="1" u="sng" dirty="0" err="1"/>
              <a:t>favouring</a:t>
            </a:r>
            <a:r>
              <a:rPr lang="en-US" sz="2400" b="1" i="1" u="sng" dirty="0"/>
              <a:t> certain undertakings or the production of certain goods shall, in so far as it affects trade between Member States, be incompatible with the internal market.</a:t>
            </a:r>
            <a:endParaRPr lang="pl-PL" sz="2400" b="1" i="1" u="sng" dirty="0"/>
          </a:p>
        </p:txBody>
      </p:sp>
    </p:spTree>
    <p:extLst>
      <p:ext uri="{BB962C8B-B14F-4D97-AF65-F5344CB8AC3E}">
        <p14:creationId xmlns:p14="http://schemas.microsoft.com/office/powerpoint/2010/main" val="650786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DE0BFD-1A15-4A22-BFDC-A66B5E921106}"/>
              </a:ext>
            </a:extLst>
          </p:cNvPr>
          <p:cNvSpPr>
            <a:spLocks noGrp="1"/>
          </p:cNvSpPr>
          <p:nvPr>
            <p:ph type="title"/>
          </p:nvPr>
        </p:nvSpPr>
        <p:spPr/>
        <p:txBody>
          <a:bodyPr/>
          <a:lstStyle/>
          <a:p>
            <a:r>
              <a:rPr lang="pl-PL" dirty="0" err="1"/>
              <a:t>Prohibited</a:t>
            </a:r>
            <a:r>
              <a:rPr lang="pl-PL" dirty="0"/>
              <a:t> </a:t>
            </a:r>
            <a:r>
              <a:rPr lang="pl-PL" dirty="0" err="1"/>
              <a:t>State</a:t>
            </a:r>
            <a:r>
              <a:rPr lang="pl-PL" dirty="0"/>
              <a:t> </a:t>
            </a:r>
            <a:r>
              <a:rPr lang="pl-PL" dirty="0" err="1"/>
              <a:t>air</a:t>
            </a:r>
            <a:endParaRPr lang="pl-PL" dirty="0"/>
          </a:p>
        </p:txBody>
      </p:sp>
      <p:sp>
        <p:nvSpPr>
          <p:cNvPr id="3" name="Symbol zastępczy zawartości 2">
            <a:extLst>
              <a:ext uri="{FF2B5EF4-FFF2-40B4-BE49-F238E27FC236}">
                <a16:creationId xmlns:a16="http://schemas.microsoft.com/office/drawing/2014/main" id="{F39D9D47-B5B5-4390-B84A-BBE0153D223A}"/>
              </a:ext>
            </a:extLst>
          </p:cNvPr>
          <p:cNvSpPr>
            <a:spLocks noGrp="1"/>
          </p:cNvSpPr>
          <p:nvPr>
            <p:ph idx="1"/>
          </p:nvPr>
        </p:nvSpPr>
        <p:spPr/>
        <p:txBody>
          <a:bodyPr/>
          <a:lstStyle/>
          <a:p>
            <a:pPr marL="457200" indent="-457200">
              <a:buFont typeface="+mj-lt"/>
              <a:buAutoNum type="arabicPeriod"/>
            </a:pPr>
            <a:r>
              <a:rPr lang="pl-PL" dirty="0"/>
              <a:t>The </a:t>
            </a:r>
            <a:r>
              <a:rPr lang="pl-PL" dirty="0" err="1"/>
              <a:t>measure</a:t>
            </a:r>
            <a:r>
              <a:rPr lang="pl-PL" dirty="0"/>
              <a:t> </a:t>
            </a:r>
            <a:r>
              <a:rPr lang="pl-PL" dirty="0" err="1"/>
              <a:t>confers</a:t>
            </a:r>
            <a:r>
              <a:rPr lang="pl-PL" dirty="0"/>
              <a:t> </a:t>
            </a:r>
            <a:r>
              <a:rPr lang="pl-PL" dirty="0" err="1"/>
              <a:t>an</a:t>
            </a:r>
            <a:r>
              <a:rPr lang="pl-PL" dirty="0"/>
              <a:t> </a:t>
            </a:r>
            <a:r>
              <a:rPr lang="pl-PL" b="1" dirty="0" err="1"/>
              <a:t>advantage</a:t>
            </a:r>
            <a:r>
              <a:rPr lang="pl-PL" b="1" dirty="0"/>
              <a:t> </a:t>
            </a:r>
            <a:r>
              <a:rPr lang="pl-PL" dirty="0"/>
              <a:t>on </a:t>
            </a:r>
            <a:r>
              <a:rPr lang="pl-PL" dirty="0" err="1"/>
              <a:t>its</a:t>
            </a:r>
            <a:r>
              <a:rPr lang="pl-PL" dirty="0"/>
              <a:t> </a:t>
            </a:r>
            <a:r>
              <a:rPr lang="pl-PL" dirty="0" err="1"/>
              <a:t>recipients</a:t>
            </a:r>
            <a:r>
              <a:rPr lang="pl-PL" dirty="0"/>
              <a:t> </a:t>
            </a:r>
            <a:r>
              <a:rPr lang="pl-PL" dirty="0" err="1"/>
              <a:t>which</a:t>
            </a:r>
            <a:r>
              <a:rPr lang="pl-PL" dirty="0"/>
              <a:t> </a:t>
            </a:r>
            <a:r>
              <a:rPr lang="pl-PL" dirty="0" err="1"/>
              <a:t>relieves</a:t>
            </a:r>
            <a:r>
              <a:rPr lang="pl-PL" dirty="0"/>
              <a:t> </a:t>
            </a:r>
            <a:r>
              <a:rPr lang="pl-PL" dirty="0" err="1"/>
              <a:t>them</a:t>
            </a:r>
            <a:r>
              <a:rPr lang="pl-PL" dirty="0"/>
              <a:t> from </a:t>
            </a:r>
            <a:r>
              <a:rPr lang="pl-PL" dirty="0" err="1"/>
              <a:t>charges</a:t>
            </a:r>
            <a:r>
              <a:rPr lang="pl-PL" dirty="0"/>
              <a:t> </a:t>
            </a:r>
            <a:r>
              <a:rPr lang="pl-PL" dirty="0" err="1"/>
              <a:t>that</a:t>
            </a:r>
            <a:r>
              <a:rPr lang="pl-PL" dirty="0"/>
              <a:t> </a:t>
            </a:r>
            <a:r>
              <a:rPr lang="pl-PL" dirty="0" err="1"/>
              <a:t>are</a:t>
            </a:r>
            <a:r>
              <a:rPr lang="pl-PL" dirty="0"/>
              <a:t> </a:t>
            </a:r>
            <a:r>
              <a:rPr lang="pl-PL" dirty="0" err="1"/>
              <a:t>normally</a:t>
            </a:r>
            <a:r>
              <a:rPr lang="pl-PL" dirty="0"/>
              <a:t> borne from </a:t>
            </a:r>
            <a:r>
              <a:rPr lang="pl-PL" dirty="0" err="1"/>
              <a:t>their</a:t>
            </a:r>
            <a:r>
              <a:rPr lang="pl-PL" dirty="0"/>
              <a:t> </a:t>
            </a:r>
            <a:r>
              <a:rPr lang="pl-PL" dirty="0" err="1"/>
              <a:t>budgets</a:t>
            </a:r>
            <a:r>
              <a:rPr lang="pl-PL" dirty="0"/>
              <a:t> </a:t>
            </a:r>
          </a:p>
          <a:p>
            <a:pPr marL="457200" indent="-457200">
              <a:buFont typeface="+mj-lt"/>
              <a:buAutoNum type="arabicPeriod"/>
            </a:pPr>
            <a:r>
              <a:rPr lang="pl-PL" dirty="0"/>
              <a:t>The </a:t>
            </a:r>
            <a:r>
              <a:rPr lang="pl-PL" dirty="0" err="1"/>
              <a:t>advantage</a:t>
            </a:r>
            <a:r>
              <a:rPr lang="pl-PL" dirty="0"/>
              <a:t> </a:t>
            </a:r>
            <a:r>
              <a:rPr lang="pl-PL" dirty="0" err="1"/>
              <a:t>is</a:t>
            </a:r>
            <a:r>
              <a:rPr lang="pl-PL" dirty="0"/>
              <a:t> </a:t>
            </a:r>
            <a:r>
              <a:rPr lang="pl-PL" dirty="0" err="1"/>
              <a:t>granted</a:t>
            </a:r>
            <a:r>
              <a:rPr lang="pl-PL" dirty="0"/>
              <a:t> by the </a:t>
            </a:r>
            <a:r>
              <a:rPr lang="pl-PL" dirty="0" err="1"/>
              <a:t>state</a:t>
            </a:r>
            <a:r>
              <a:rPr lang="pl-PL" dirty="0"/>
              <a:t> </a:t>
            </a:r>
            <a:r>
              <a:rPr lang="pl-PL" dirty="0" err="1"/>
              <a:t>or</a:t>
            </a:r>
            <a:r>
              <a:rPr lang="pl-PL" dirty="0"/>
              <a:t> </a:t>
            </a:r>
            <a:r>
              <a:rPr lang="pl-PL" dirty="0" err="1"/>
              <a:t>through</a:t>
            </a:r>
            <a:r>
              <a:rPr lang="pl-PL" dirty="0"/>
              <a:t> </a:t>
            </a:r>
            <a:r>
              <a:rPr lang="pl-PL" b="1" i="1" dirty="0" err="1"/>
              <a:t>state</a:t>
            </a:r>
            <a:r>
              <a:rPr lang="pl-PL" b="1" i="1" dirty="0"/>
              <a:t> </a:t>
            </a:r>
            <a:r>
              <a:rPr lang="pl-PL" b="1" i="1" dirty="0" err="1"/>
              <a:t>resources</a:t>
            </a:r>
            <a:r>
              <a:rPr lang="pl-PL" dirty="0"/>
              <a:t> </a:t>
            </a:r>
          </a:p>
          <a:p>
            <a:pPr marL="457200" indent="-457200">
              <a:buFont typeface="+mj-lt"/>
              <a:buAutoNum type="arabicPeriod"/>
            </a:pPr>
            <a:r>
              <a:rPr lang="pl-PL" dirty="0"/>
              <a:t>The </a:t>
            </a:r>
            <a:r>
              <a:rPr lang="pl-PL" dirty="0" err="1"/>
              <a:t>measure</a:t>
            </a:r>
            <a:r>
              <a:rPr lang="pl-PL" dirty="0"/>
              <a:t> </a:t>
            </a:r>
            <a:r>
              <a:rPr lang="pl-PL" b="1" dirty="0" err="1"/>
              <a:t>affects</a:t>
            </a:r>
            <a:r>
              <a:rPr lang="pl-PL" b="1" dirty="0"/>
              <a:t> </a:t>
            </a:r>
            <a:r>
              <a:rPr lang="pl-PL" b="1" dirty="0" err="1"/>
              <a:t>competition</a:t>
            </a:r>
            <a:r>
              <a:rPr lang="pl-PL" b="1" dirty="0"/>
              <a:t> and trade </a:t>
            </a:r>
            <a:r>
              <a:rPr lang="pl-PL" dirty="0" err="1"/>
              <a:t>between</a:t>
            </a:r>
            <a:r>
              <a:rPr lang="pl-PL" dirty="0"/>
              <a:t> </a:t>
            </a:r>
            <a:r>
              <a:rPr lang="pl-PL" dirty="0" err="1"/>
              <a:t>Member</a:t>
            </a:r>
            <a:r>
              <a:rPr lang="pl-PL" dirty="0"/>
              <a:t> </a:t>
            </a:r>
            <a:r>
              <a:rPr lang="pl-PL" dirty="0" err="1"/>
              <a:t>States</a:t>
            </a:r>
            <a:endParaRPr lang="pl-PL" dirty="0"/>
          </a:p>
          <a:p>
            <a:pPr marL="457200" indent="-457200">
              <a:buFont typeface="+mj-lt"/>
              <a:buAutoNum type="arabicPeriod"/>
            </a:pPr>
            <a:r>
              <a:rPr lang="pl-PL" dirty="0"/>
              <a:t>The </a:t>
            </a:r>
            <a:r>
              <a:rPr lang="pl-PL" dirty="0" err="1"/>
              <a:t>advantage</a:t>
            </a:r>
            <a:r>
              <a:rPr lang="pl-PL" dirty="0"/>
              <a:t> </a:t>
            </a:r>
            <a:r>
              <a:rPr lang="pl-PL" dirty="0" err="1"/>
              <a:t>conferred</a:t>
            </a:r>
            <a:r>
              <a:rPr lang="pl-PL" dirty="0"/>
              <a:t> </a:t>
            </a:r>
            <a:r>
              <a:rPr lang="pl-PL" dirty="0" err="1"/>
              <a:t>is</a:t>
            </a:r>
            <a:r>
              <a:rPr lang="pl-PL" dirty="0"/>
              <a:t> </a:t>
            </a:r>
            <a:r>
              <a:rPr lang="pl-PL" b="1" dirty="0" err="1"/>
              <a:t>specific</a:t>
            </a:r>
            <a:r>
              <a:rPr lang="pl-PL" b="1" dirty="0"/>
              <a:t> </a:t>
            </a:r>
            <a:r>
              <a:rPr lang="pl-PL" b="1" dirty="0" err="1"/>
              <a:t>or</a:t>
            </a:r>
            <a:r>
              <a:rPr lang="pl-PL" b="1" dirty="0"/>
              <a:t> </a:t>
            </a:r>
            <a:r>
              <a:rPr lang="pl-PL" b="1" dirty="0" err="1"/>
              <a:t>selective</a:t>
            </a:r>
            <a:r>
              <a:rPr lang="pl-PL" dirty="0"/>
              <a:t> in </a:t>
            </a:r>
            <a:r>
              <a:rPr lang="pl-PL" dirty="0" err="1"/>
              <a:t>that</a:t>
            </a:r>
            <a:r>
              <a:rPr lang="pl-PL" dirty="0"/>
              <a:t> </a:t>
            </a:r>
            <a:r>
              <a:rPr lang="pl-PL" dirty="0" err="1"/>
              <a:t>if</a:t>
            </a:r>
            <a:r>
              <a:rPr lang="pl-PL" dirty="0"/>
              <a:t> </a:t>
            </a:r>
            <a:r>
              <a:rPr lang="pl-PL" dirty="0" err="1"/>
              <a:t>favours</a:t>
            </a:r>
            <a:r>
              <a:rPr lang="pl-PL" dirty="0"/>
              <a:t> „</a:t>
            </a:r>
            <a:r>
              <a:rPr lang="pl-PL" dirty="0" err="1"/>
              <a:t>certain</a:t>
            </a:r>
            <a:r>
              <a:rPr lang="pl-PL" dirty="0"/>
              <a:t> </a:t>
            </a:r>
            <a:r>
              <a:rPr lang="pl-PL" dirty="0" err="1"/>
              <a:t>undertakings</a:t>
            </a:r>
            <a:r>
              <a:rPr lang="pl-PL" dirty="0"/>
              <a:t> </a:t>
            </a:r>
            <a:r>
              <a:rPr lang="pl-PL" dirty="0" err="1"/>
              <a:t>or</a:t>
            </a:r>
            <a:r>
              <a:rPr lang="pl-PL" dirty="0"/>
              <a:t> the </a:t>
            </a:r>
            <a:r>
              <a:rPr lang="pl-PL" dirty="0" err="1"/>
              <a:t>production</a:t>
            </a:r>
            <a:r>
              <a:rPr lang="pl-PL" dirty="0"/>
              <a:t> of </a:t>
            </a:r>
            <a:r>
              <a:rPr lang="pl-PL" dirty="0" err="1"/>
              <a:t>certain</a:t>
            </a:r>
            <a:r>
              <a:rPr lang="pl-PL" dirty="0"/>
              <a:t> </a:t>
            </a:r>
            <a:r>
              <a:rPr lang="pl-PL" dirty="0" err="1"/>
              <a:t>goods</a:t>
            </a:r>
            <a:r>
              <a:rPr lang="pl-PL" dirty="0"/>
              <a:t>”</a:t>
            </a:r>
          </a:p>
        </p:txBody>
      </p:sp>
    </p:spTree>
    <p:extLst>
      <p:ext uri="{BB962C8B-B14F-4D97-AF65-F5344CB8AC3E}">
        <p14:creationId xmlns:p14="http://schemas.microsoft.com/office/powerpoint/2010/main" val="247532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076027-D819-4A7A-8CD5-21305E544919}"/>
              </a:ext>
            </a:extLst>
          </p:cNvPr>
          <p:cNvSpPr>
            <a:spLocks noGrp="1"/>
          </p:cNvSpPr>
          <p:nvPr>
            <p:ph type="title"/>
          </p:nvPr>
        </p:nvSpPr>
        <p:spPr/>
        <p:txBody>
          <a:bodyPr/>
          <a:lstStyle/>
          <a:p>
            <a:r>
              <a:rPr lang="pl-PL" dirty="0" err="1"/>
              <a:t>Why</a:t>
            </a:r>
            <a:r>
              <a:rPr lang="pl-PL" dirty="0"/>
              <a:t> </a:t>
            </a:r>
            <a:r>
              <a:rPr lang="pl-PL" dirty="0" err="1"/>
              <a:t>State</a:t>
            </a:r>
            <a:r>
              <a:rPr lang="pl-PL" dirty="0"/>
              <a:t> Aid </a:t>
            </a:r>
            <a:r>
              <a:rPr lang="pl-PL" dirty="0" err="1"/>
              <a:t>is</a:t>
            </a:r>
            <a:r>
              <a:rPr lang="pl-PL" dirty="0"/>
              <a:t> </a:t>
            </a:r>
            <a:r>
              <a:rPr lang="pl-PL" dirty="0" err="1"/>
              <a:t>prohibited</a:t>
            </a:r>
            <a:r>
              <a:rPr lang="pl-PL" dirty="0"/>
              <a:t>?</a:t>
            </a:r>
          </a:p>
        </p:txBody>
      </p:sp>
      <p:sp>
        <p:nvSpPr>
          <p:cNvPr id="3" name="Symbol zastępczy zawartości 2">
            <a:extLst>
              <a:ext uri="{FF2B5EF4-FFF2-40B4-BE49-F238E27FC236}">
                <a16:creationId xmlns:a16="http://schemas.microsoft.com/office/drawing/2014/main" id="{E1B0689D-3407-4BB3-8BD6-202BDF9AB2A0}"/>
              </a:ext>
            </a:extLst>
          </p:cNvPr>
          <p:cNvSpPr>
            <a:spLocks noGrp="1"/>
          </p:cNvSpPr>
          <p:nvPr>
            <p:ph idx="1"/>
          </p:nvPr>
        </p:nvSpPr>
        <p:spPr/>
        <p:txBody>
          <a:bodyPr/>
          <a:lstStyle/>
          <a:p>
            <a:r>
              <a:rPr lang="pl-PL" b="1" dirty="0" err="1"/>
              <a:t>Prevents</a:t>
            </a:r>
            <a:r>
              <a:rPr lang="pl-PL" b="1" dirty="0"/>
              <a:t> waste </a:t>
            </a:r>
            <a:r>
              <a:rPr lang="pl-PL" dirty="0"/>
              <a:t>of public </a:t>
            </a:r>
            <a:r>
              <a:rPr lang="pl-PL" dirty="0" err="1"/>
              <a:t>resources</a:t>
            </a:r>
            <a:r>
              <a:rPr lang="pl-PL" dirty="0"/>
              <a:t> for </a:t>
            </a:r>
            <a:r>
              <a:rPr lang="pl-PL" dirty="0" err="1"/>
              <a:t>inefficient</a:t>
            </a:r>
            <a:r>
              <a:rPr lang="pl-PL" dirty="0"/>
              <a:t> </a:t>
            </a:r>
            <a:r>
              <a:rPr lang="pl-PL" dirty="0" err="1"/>
              <a:t>subisidies</a:t>
            </a:r>
            <a:r>
              <a:rPr lang="pl-PL" dirty="0"/>
              <a:t> </a:t>
            </a:r>
          </a:p>
          <a:p>
            <a:r>
              <a:rPr lang="pl-PL" b="1" dirty="0" err="1"/>
              <a:t>Prevents</a:t>
            </a:r>
            <a:r>
              <a:rPr lang="pl-PL" b="1" dirty="0"/>
              <a:t> </a:t>
            </a:r>
            <a:r>
              <a:rPr lang="pl-PL" b="1" dirty="0" err="1"/>
              <a:t>crowding</a:t>
            </a:r>
            <a:r>
              <a:rPr lang="pl-PL" b="1" dirty="0"/>
              <a:t> out of </a:t>
            </a:r>
            <a:r>
              <a:rPr lang="pl-PL" b="1" dirty="0" err="1"/>
              <a:t>efficient</a:t>
            </a:r>
            <a:r>
              <a:rPr lang="pl-PL" b="1" dirty="0"/>
              <a:t> </a:t>
            </a:r>
            <a:r>
              <a:rPr lang="pl-PL" b="1" dirty="0" err="1"/>
              <a:t>private</a:t>
            </a:r>
            <a:r>
              <a:rPr lang="pl-PL" b="1" dirty="0"/>
              <a:t> </a:t>
            </a:r>
            <a:r>
              <a:rPr lang="pl-PL" b="1" dirty="0" err="1"/>
              <a:t>investments</a:t>
            </a:r>
            <a:r>
              <a:rPr lang="pl-PL" b="1" dirty="0"/>
              <a:t> </a:t>
            </a:r>
            <a:r>
              <a:rPr lang="pl-PL" dirty="0"/>
              <a:t>by </a:t>
            </a:r>
            <a:r>
              <a:rPr lang="pl-PL" dirty="0" err="1"/>
              <a:t>preserving</a:t>
            </a:r>
            <a:r>
              <a:rPr lang="pl-PL" dirty="0"/>
              <a:t> </a:t>
            </a:r>
            <a:r>
              <a:rPr lang="pl-PL" dirty="0" err="1"/>
              <a:t>competitive</a:t>
            </a:r>
            <a:r>
              <a:rPr lang="pl-PL" dirty="0"/>
              <a:t> and open </a:t>
            </a:r>
            <a:r>
              <a:rPr lang="pl-PL" dirty="0" err="1"/>
              <a:t>internal</a:t>
            </a:r>
            <a:r>
              <a:rPr lang="pl-PL" dirty="0"/>
              <a:t> market </a:t>
            </a:r>
            <a:endParaRPr lang="pl-PL" b="1" dirty="0"/>
          </a:p>
        </p:txBody>
      </p:sp>
    </p:spTree>
    <p:extLst>
      <p:ext uri="{BB962C8B-B14F-4D97-AF65-F5344CB8AC3E}">
        <p14:creationId xmlns:p14="http://schemas.microsoft.com/office/powerpoint/2010/main" val="2369899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B01BBF-E792-483D-B72F-BD44DAF961BB}"/>
              </a:ext>
            </a:extLst>
          </p:cNvPr>
          <p:cNvSpPr>
            <a:spLocks noGrp="1"/>
          </p:cNvSpPr>
          <p:nvPr>
            <p:ph type="title"/>
          </p:nvPr>
        </p:nvSpPr>
        <p:spPr>
          <a:xfrm>
            <a:off x="1451579" y="2337985"/>
            <a:ext cx="9603275" cy="1049235"/>
          </a:xfrm>
        </p:spPr>
        <p:txBody>
          <a:bodyPr/>
          <a:lstStyle/>
          <a:p>
            <a:pPr algn="ctr"/>
            <a:r>
              <a:rPr lang="pl-PL" dirty="0" err="1"/>
              <a:t>Therefore</a:t>
            </a:r>
            <a:r>
              <a:rPr lang="pl-PL" dirty="0"/>
              <a:t> </a:t>
            </a:r>
            <a:r>
              <a:rPr lang="pl-PL" dirty="0" err="1"/>
              <a:t>when</a:t>
            </a:r>
            <a:r>
              <a:rPr lang="pl-PL" dirty="0"/>
              <a:t> </a:t>
            </a:r>
            <a:r>
              <a:rPr lang="pl-PL" dirty="0" err="1"/>
              <a:t>state</a:t>
            </a:r>
            <a:r>
              <a:rPr lang="pl-PL" dirty="0"/>
              <a:t> </a:t>
            </a:r>
            <a:r>
              <a:rPr lang="pl-PL" dirty="0" err="1"/>
              <a:t>aid</a:t>
            </a:r>
            <a:r>
              <a:rPr lang="pl-PL" dirty="0"/>
              <a:t> </a:t>
            </a:r>
            <a:r>
              <a:rPr lang="pl-PL" dirty="0" err="1"/>
              <a:t>should</a:t>
            </a:r>
            <a:r>
              <a:rPr lang="pl-PL" dirty="0"/>
              <a:t> not be </a:t>
            </a:r>
            <a:r>
              <a:rPr lang="pl-PL" dirty="0" err="1"/>
              <a:t>prohibited</a:t>
            </a:r>
            <a:r>
              <a:rPr lang="pl-PL" dirty="0"/>
              <a:t>?</a:t>
            </a:r>
          </a:p>
        </p:txBody>
      </p:sp>
    </p:spTree>
    <p:extLst>
      <p:ext uri="{BB962C8B-B14F-4D97-AF65-F5344CB8AC3E}">
        <p14:creationId xmlns:p14="http://schemas.microsoft.com/office/powerpoint/2010/main" val="2993951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6EA337-61D3-4329-9E23-C017AC14B688}"/>
              </a:ext>
            </a:extLst>
          </p:cNvPr>
          <p:cNvSpPr>
            <a:spLocks noGrp="1"/>
          </p:cNvSpPr>
          <p:nvPr>
            <p:ph type="title"/>
          </p:nvPr>
        </p:nvSpPr>
        <p:spPr/>
        <p:txBody>
          <a:bodyPr/>
          <a:lstStyle/>
          <a:p>
            <a:r>
              <a:rPr lang="pl-PL" dirty="0" err="1"/>
              <a:t>Legal</a:t>
            </a:r>
            <a:r>
              <a:rPr lang="pl-PL" dirty="0"/>
              <a:t> </a:t>
            </a:r>
            <a:r>
              <a:rPr lang="pl-PL" dirty="0" err="1"/>
              <a:t>state</a:t>
            </a:r>
            <a:r>
              <a:rPr lang="pl-PL" dirty="0"/>
              <a:t> </a:t>
            </a:r>
            <a:r>
              <a:rPr lang="pl-PL" dirty="0" err="1"/>
              <a:t>aid</a:t>
            </a:r>
            <a:r>
              <a:rPr lang="pl-PL" dirty="0"/>
              <a:t> – </a:t>
            </a:r>
            <a:r>
              <a:rPr lang="pl-PL" dirty="0" err="1"/>
              <a:t>reasons</a:t>
            </a:r>
            <a:r>
              <a:rPr lang="pl-PL" dirty="0"/>
              <a:t> </a:t>
            </a:r>
            <a:r>
              <a:rPr lang="pl-PL" dirty="0" err="1"/>
              <a:t>why</a:t>
            </a:r>
            <a:r>
              <a:rPr lang="pl-PL" dirty="0"/>
              <a:t> </a:t>
            </a:r>
          </a:p>
        </p:txBody>
      </p:sp>
      <p:sp>
        <p:nvSpPr>
          <p:cNvPr id="3" name="Symbol zastępczy zawartości 2">
            <a:extLst>
              <a:ext uri="{FF2B5EF4-FFF2-40B4-BE49-F238E27FC236}">
                <a16:creationId xmlns:a16="http://schemas.microsoft.com/office/drawing/2014/main" id="{8399C17C-4DFC-459A-A0E5-3DD2B7D91274}"/>
              </a:ext>
            </a:extLst>
          </p:cNvPr>
          <p:cNvSpPr>
            <a:spLocks noGrp="1"/>
          </p:cNvSpPr>
          <p:nvPr>
            <p:ph idx="1"/>
          </p:nvPr>
        </p:nvSpPr>
        <p:spPr/>
        <p:txBody>
          <a:bodyPr/>
          <a:lstStyle/>
          <a:p>
            <a:r>
              <a:rPr lang="pl-PL" dirty="0" err="1"/>
              <a:t>Fully</a:t>
            </a:r>
            <a:r>
              <a:rPr lang="pl-PL" dirty="0"/>
              <a:t> </a:t>
            </a:r>
            <a:r>
              <a:rPr lang="pl-PL" dirty="0" err="1"/>
              <a:t>justified</a:t>
            </a:r>
            <a:r>
              <a:rPr lang="pl-PL" dirty="0"/>
              <a:t> </a:t>
            </a:r>
            <a:r>
              <a:rPr lang="pl-PL" dirty="0" err="1"/>
              <a:t>where</a:t>
            </a:r>
            <a:r>
              <a:rPr lang="pl-PL" dirty="0"/>
              <a:t> </a:t>
            </a:r>
            <a:r>
              <a:rPr lang="pl-PL" dirty="0" err="1"/>
              <a:t>it</a:t>
            </a:r>
            <a:r>
              <a:rPr lang="pl-PL" dirty="0"/>
              <a:t> </a:t>
            </a:r>
            <a:r>
              <a:rPr lang="pl-PL" dirty="0" err="1"/>
              <a:t>is</a:t>
            </a:r>
            <a:r>
              <a:rPr lang="pl-PL" dirty="0"/>
              <a:t> </a:t>
            </a:r>
            <a:r>
              <a:rPr lang="pl-PL" dirty="0" err="1"/>
              <a:t>put</a:t>
            </a:r>
            <a:r>
              <a:rPr lang="pl-PL" dirty="0"/>
              <a:t> in place in order to target market </a:t>
            </a:r>
            <a:r>
              <a:rPr lang="pl-PL" dirty="0" err="1"/>
              <a:t>failures</a:t>
            </a:r>
            <a:r>
              <a:rPr lang="pl-PL" dirty="0"/>
              <a:t> and </a:t>
            </a:r>
            <a:r>
              <a:rPr lang="pl-PL" dirty="0" err="1"/>
              <a:t>thereby</a:t>
            </a:r>
            <a:r>
              <a:rPr lang="pl-PL" dirty="0"/>
              <a:t> </a:t>
            </a:r>
            <a:r>
              <a:rPr lang="pl-PL" dirty="0" err="1"/>
              <a:t>complement</a:t>
            </a:r>
            <a:r>
              <a:rPr lang="pl-PL" dirty="0"/>
              <a:t>, not </a:t>
            </a:r>
            <a:r>
              <a:rPr lang="pl-PL" dirty="0" err="1"/>
              <a:t>replace</a:t>
            </a:r>
            <a:r>
              <a:rPr lang="pl-PL" dirty="0"/>
              <a:t>, </a:t>
            </a:r>
            <a:r>
              <a:rPr lang="pl-PL" dirty="0" err="1"/>
              <a:t>private</a:t>
            </a:r>
            <a:r>
              <a:rPr lang="pl-PL" dirty="0"/>
              <a:t> </a:t>
            </a:r>
            <a:r>
              <a:rPr lang="pl-PL" dirty="0" err="1"/>
              <a:t>spending</a:t>
            </a:r>
            <a:endParaRPr lang="pl-PL" dirty="0"/>
          </a:p>
          <a:p>
            <a:r>
              <a:rPr lang="pl-PL" dirty="0" err="1"/>
              <a:t>State</a:t>
            </a:r>
            <a:r>
              <a:rPr lang="pl-PL" dirty="0"/>
              <a:t> Aid </a:t>
            </a:r>
            <a:r>
              <a:rPr lang="pl-PL" dirty="0" err="1"/>
              <a:t>may</a:t>
            </a:r>
            <a:r>
              <a:rPr lang="pl-PL" dirty="0"/>
              <a:t> be </a:t>
            </a:r>
            <a:r>
              <a:rPr lang="pl-PL" dirty="0" err="1"/>
              <a:t>required</a:t>
            </a:r>
            <a:r>
              <a:rPr lang="pl-PL" dirty="0"/>
              <a:t> in order to </a:t>
            </a:r>
            <a:r>
              <a:rPr lang="pl-PL" dirty="0" err="1"/>
              <a:t>give</a:t>
            </a:r>
            <a:r>
              <a:rPr lang="pl-PL" dirty="0"/>
              <a:t> </a:t>
            </a:r>
            <a:r>
              <a:rPr lang="pl-PL" dirty="0" err="1"/>
              <a:t>people</a:t>
            </a:r>
            <a:r>
              <a:rPr lang="pl-PL" dirty="0"/>
              <a:t> </a:t>
            </a:r>
            <a:r>
              <a:rPr lang="pl-PL" dirty="0" err="1"/>
              <a:t>goods</a:t>
            </a:r>
            <a:r>
              <a:rPr lang="pl-PL" dirty="0"/>
              <a:t> and services </a:t>
            </a:r>
            <a:r>
              <a:rPr lang="pl-PL" dirty="0" err="1"/>
              <a:t>that</a:t>
            </a:r>
            <a:r>
              <a:rPr lang="pl-PL" dirty="0"/>
              <a:t> the market </a:t>
            </a:r>
            <a:r>
              <a:rPr lang="pl-PL" dirty="0" err="1"/>
              <a:t>would</a:t>
            </a:r>
            <a:r>
              <a:rPr lang="pl-PL" dirty="0"/>
              <a:t> not </a:t>
            </a:r>
            <a:r>
              <a:rPr lang="pl-PL" dirty="0" err="1"/>
              <a:t>deliver</a:t>
            </a:r>
            <a:r>
              <a:rPr lang="pl-PL" dirty="0"/>
              <a:t> on fair and </a:t>
            </a:r>
            <a:r>
              <a:rPr lang="pl-PL" dirty="0" err="1"/>
              <a:t>equal</a:t>
            </a:r>
            <a:r>
              <a:rPr lang="pl-PL" dirty="0"/>
              <a:t> </a:t>
            </a:r>
            <a:r>
              <a:rPr lang="pl-PL" dirty="0" err="1"/>
              <a:t>terms</a:t>
            </a:r>
            <a:r>
              <a:rPr lang="pl-PL" dirty="0"/>
              <a:t> </a:t>
            </a:r>
            <a:r>
              <a:rPr lang="pl-PL" dirty="0" err="1"/>
              <a:t>or</a:t>
            </a:r>
            <a:r>
              <a:rPr lang="pl-PL" dirty="0"/>
              <a:t> </a:t>
            </a:r>
            <a:r>
              <a:rPr lang="pl-PL" dirty="0" err="1"/>
              <a:t>would</a:t>
            </a:r>
            <a:r>
              <a:rPr lang="pl-PL" dirty="0"/>
              <a:t> not </a:t>
            </a:r>
            <a:r>
              <a:rPr lang="pl-PL" dirty="0" err="1"/>
              <a:t>deliver</a:t>
            </a:r>
            <a:r>
              <a:rPr lang="pl-PL" dirty="0"/>
              <a:t> </a:t>
            </a:r>
            <a:r>
              <a:rPr lang="pl-PL" dirty="0" err="1"/>
              <a:t>at</a:t>
            </a:r>
            <a:r>
              <a:rPr lang="pl-PL" dirty="0"/>
              <a:t> </a:t>
            </a:r>
            <a:r>
              <a:rPr lang="pl-PL" dirty="0" err="1"/>
              <a:t>all</a:t>
            </a:r>
            <a:r>
              <a:rPr lang="pl-PL" dirty="0"/>
              <a:t> </a:t>
            </a:r>
          </a:p>
          <a:p>
            <a:r>
              <a:rPr lang="pl-PL" dirty="0" err="1"/>
              <a:t>State</a:t>
            </a:r>
            <a:r>
              <a:rPr lang="pl-PL" dirty="0"/>
              <a:t> Aid ma </a:t>
            </a:r>
            <a:r>
              <a:rPr lang="pl-PL" dirty="0" err="1"/>
              <a:t>induces</a:t>
            </a:r>
            <a:r>
              <a:rPr lang="pl-PL" dirty="0"/>
              <a:t> </a:t>
            </a:r>
            <a:r>
              <a:rPr lang="pl-PL" dirty="0" err="1"/>
              <a:t>its</a:t>
            </a:r>
            <a:r>
              <a:rPr lang="pl-PL" dirty="0"/>
              <a:t> </a:t>
            </a:r>
            <a:r>
              <a:rPr lang="pl-PL" dirty="0" err="1"/>
              <a:t>beneficiaries</a:t>
            </a:r>
            <a:r>
              <a:rPr lang="pl-PL" dirty="0"/>
              <a:t> to </a:t>
            </a:r>
            <a:r>
              <a:rPr lang="pl-PL" dirty="0" err="1"/>
              <a:t>undertake</a:t>
            </a:r>
            <a:r>
              <a:rPr lang="pl-PL" dirty="0"/>
              <a:t> </a:t>
            </a:r>
            <a:r>
              <a:rPr lang="pl-PL" dirty="0" err="1"/>
              <a:t>economic</a:t>
            </a:r>
            <a:r>
              <a:rPr lang="pl-PL" dirty="0"/>
              <a:t> </a:t>
            </a:r>
            <a:r>
              <a:rPr lang="pl-PL" dirty="0" err="1"/>
              <a:t>activities</a:t>
            </a:r>
            <a:r>
              <a:rPr lang="pl-PL" dirty="0"/>
              <a:t> </a:t>
            </a:r>
            <a:r>
              <a:rPr lang="pl-PL" dirty="0" err="1"/>
              <a:t>they</a:t>
            </a:r>
            <a:r>
              <a:rPr lang="pl-PL" dirty="0"/>
              <a:t> </a:t>
            </a:r>
            <a:r>
              <a:rPr lang="pl-PL" dirty="0" err="1"/>
              <a:t>would</a:t>
            </a:r>
            <a:r>
              <a:rPr lang="pl-PL" dirty="0"/>
              <a:t> not </a:t>
            </a:r>
            <a:r>
              <a:rPr lang="pl-PL" dirty="0" err="1"/>
              <a:t>have</a:t>
            </a:r>
            <a:r>
              <a:rPr lang="pl-PL" dirty="0"/>
              <a:t> </a:t>
            </a:r>
            <a:r>
              <a:rPr lang="pl-PL" dirty="0" err="1"/>
              <a:t>taken</a:t>
            </a:r>
            <a:r>
              <a:rPr lang="pl-PL" dirty="0"/>
              <a:t> </a:t>
            </a:r>
            <a:r>
              <a:rPr lang="pl-PL" dirty="0" err="1"/>
              <a:t>otherwise</a:t>
            </a:r>
            <a:endParaRPr lang="pl-PL" dirty="0"/>
          </a:p>
          <a:p>
            <a:endParaRPr lang="pl-PL" dirty="0"/>
          </a:p>
        </p:txBody>
      </p:sp>
    </p:spTree>
    <p:extLst>
      <p:ext uri="{BB962C8B-B14F-4D97-AF65-F5344CB8AC3E}">
        <p14:creationId xmlns:p14="http://schemas.microsoft.com/office/powerpoint/2010/main" val="1354633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8DABDD-187D-47E0-86DC-026A74EE8C9F}"/>
              </a:ext>
            </a:extLst>
          </p:cNvPr>
          <p:cNvSpPr>
            <a:spLocks noGrp="1"/>
          </p:cNvSpPr>
          <p:nvPr>
            <p:ph type="title"/>
          </p:nvPr>
        </p:nvSpPr>
        <p:spPr>
          <a:xfrm>
            <a:off x="1508374" y="145697"/>
            <a:ext cx="9603275" cy="1049235"/>
          </a:xfrm>
        </p:spPr>
        <p:txBody>
          <a:bodyPr/>
          <a:lstStyle/>
          <a:p>
            <a:r>
              <a:rPr lang="pl-PL" dirty="0" err="1"/>
              <a:t>Exemptions</a:t>
            </a:r>
            <a:r>
              <a:rPr lang="pl-PL" dirty="0"/>
              <a:t> </a:t>
            </a:r>
            <a:r>
              <a:rPr lang="pl-PL" dirty="0" err="1"/>
              <a:t>under</a:t>
            </a:r>
            <a:r>
              <a:rPr lang="pl-PL" dirty="0"/>
              <a:t> art. 107 (2) and (3)</a:t>
            </a:r>
          </a:p>
        </p:txBody>
      </p:sp>
      <p:sp>
        <p:nvSpPr>
          <p:cNvPr id="3" name="Symbol zastępczy zawartości 2">
            <a:extLst>
              <a:ext uri="{FF2B5EF4-FFF2-40B4-BE49-F238E27FC236}">
                <a16:creationId xmlns:a16="http://schemas.microsoft.com/office/drawing/2014/main" id="{8BC71D98-1041-4774-AAF4-7B6CD5A316A1}"/>
              </a:ext>
            </a:extLst>
          </p:cNvPr>
          <p:cNvSpPr>
            <a:spLocks noGrp="1"/>
          </p:cNvSpPr>
          <p:nvPr>
            <p:ph idx="1"/>
          </p:nvPr>
        </p:nvSpPr>
        <p:spPr>
          <a:xfrm>
            <a:off x="51116" y="812168"/>
            <a:ext cx="12057585" cy="5333053"/>
          </a:xfrm>
        </p:spPr>
        <p:txBody>
          <a:bodyPr>
            <a:normAutofit fontScale="70000" lnSpcReduction="20000"/>
          </a:bodyPr>
          <a:lstStyle/>
          <a:p>
            <a:pPr algn="just"/>
            <a:r>
              <a:rPr lang="en-US" dirty="0"/>
              <a:t>2. </a:t>
            </a:r>
            <a:r>
              <a:rPr lang="en-US" u="sng" dirty="0"/>
              <a:t>The following shall be compatible with the internal market:</a:t>
            </a:r>
          </a:p>
          <a:p>
            <a:pPr algn="just"/>
            <a:r>
              <a:rPr lang="en-US" dirty="0"/>
              <a:t>(a) </a:t>
            </a:r>
            <a:r>
              <a:rPr lang="en-US" b="1" dirty="0"/>
              <a:t>aid having a social character, granted to individual consumers, provided that such aid is granted without discrimination related to the origin of the products concerned;</a:t>
            </a:r>
          </a:p>
          <a:p>
            <a:pPr algn="just"/>
            <a:r>
              <a:rPr lang="en-US" dirty="0"/>
              <a:t>(b) </a:t>
            </a:r>
            <a:r>
              <a:rPr lang="en-US" b="1" dirty="0"/>
              <a:t>aid to make good the damage caused by natural disasters or exceptional occurrences;</a:t>
            </a:r>
          </a:p>
          <a:p>
            <a:pPr algn="just"/>
            <a:r>
              <a:rPr lang="en-US" dirty="0"/>
              <a:t>(c) aid granted to the economy of certain areas of the Federal Republic of Germany affected by the division of Germany, in so far as such aid is required in order to compensate for the economic disadvantages caused by that division. Five years after the entry into force of the Treaty of Lisbon, the Council, acting on a proposal from the Commission, may adopt a decision repealing this point.</a:t>
            </a:r>
          </a:p>
          <a:p>
            <a:pPr algn="just"/>
            <a:r>
              <a:rPr lang="en-US" dirty="0"/>
              <a:t>3. </a:t>
            </a:r>
            <a:r>
              <a:rPr lang="en-US" u="sng" dirty="0"/>
              <a:t>The following may be considered to be compatible with the internal market:</a:t>
            </a:r>
          </a:p>
          <a:p>
            <a:pPr algn="just"/>
            <a:r>
              <a:rPr lang="en-US" dirty="0"/>
              <a:t>(a) </a:t>
            </a:r>
            <a:r>
              <a:rPr lang="en-US" b="1" dirty="0"/>
              <a:t>aid to promote the economic development of areas where the standard of living is abnormally low or where there is serious underemployment, and of the regions referred to in Article 349, in view of their structural, economic and social situation;</a:t>
            </a:r>
          </a:p>
          <a:p>
            <a:pPr algn="just"/>
            <a:r>
              <a:rPr lang="en-US" b="1" dirty="0"/>
              <a:t>(b) aid to promote the execution of an important project of common European interest or to remedy a serious disturbance in the economy of a Member State;</a:t>
            </a:r>
          </a:p>
          <a:p>
            <a:pPr algn="just"/>
            <a:r>
              <a:rPr lang="en-US" b="1" dirty="0"/>
              <a:t>(c) aid to facilitate the development of certain economic activities or of certain economic areas, where such aid does not adversely affect trading conditions to an extent contrary to the common interest;</a:t>
            </a:r>
          </a:p>
          <a:p>
            <a:pPr algn="just"/>
            <a:r>
              <a:rPr lang="en-US" b="1" dirty="0"/>
              <a:t>(d) aid to promote culture and heritage conservation where such aid does not affect trading conditions and competition in the Union to an extent that is contrary to the common interest;</a:t>
            </a:r>
          </a:p>
          <a:p>
            <a:pPr algn="just"/>
            <a:r>
              <a:rPr lang="en-US" b="1" dirty="0"/>
              <a:t>(e) such other categories of aid as may be specified by decision of the Council on a proposal from the Commission.</a:t>
            </a:r>
          </a:p>
        </p:txBody>
      </p:sp>
    </p:spTree>
    <p:extLst>
      <p:ext uri="{BB962C8B-B14F-4D97-AF65-F5344CB8AC3E}">
        <p14:creationId xmlns:p14="http://schemas.microsoft.com/office/powerpoint/2010/main" val="279858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A2BEA3-5C93-4307-92F3-B5F30E9D0493}"/>
              </a:ext>
            </a:extLst>
          </p:cNvPr>
          <p:cNvSpPr>
            <a:spLocks noGrp="1"/>
          </p:cNvSpPr>
          <p:nvPr>
            <p:ph type="title"/>
          </p:nvPr>
        </p:nvSpPr>
        <p:spPr/>
        <p:txBody>
          <a:bodyPr/>
          <a:lstStyle/>
          <a:p>
            <a:r>
              <a:rPr lang="pl-PL" dirty="0"/>
              <a:t>Role the </a:t>
            </a:r>
            <a:r>
              <a:rPr lang="pl-PL" dirty="0" err="1"/>
              <a:t>Commission</a:t>
            </a:r>
            <a:endParaRPr lang="pl-PL" dirty="0"/>
          </a:p>
        </p:txBody>
      </p:sp>
      <p:sp>
        <p:nvSpPr>
          <p:cNvPr id="3" name="Symbol zastępczy zawartości 2">
            <a:extLst>
              <a:ext uri="{FF2B5EF4-FFF2-40B4-BE49-F238E27FC236}">
                <a16:creationId xmlns:a16="http://schemas.microsoft.com/office/drawing/2014/main" id="{BA760B93-88BB-4847-87A9-3632CB52BF00}"/>
              </a:ext>
            </a:extLst>
          </p:cNvPr>
          <p:cNvSpPr>
            <a:spLocks noGrp="1"/>
          </p:cNvSpPr>
          <p:nvPr>
            <p:ph idx="1"/>
          </p:nvPr>
        </p:nvSpPr>
        <p:spPr/>
        <p:txBody>
          <a:bodyPr/>
          <a:lstStyle/>
          <a:p>
            <a:pPr algn="just"/>
            <a:r>
              <a:rPr lang="pl-PL" dirty="0" err="1"/>
              <a:t>Commission</a:t>
            </a:r>
            <a:r>
              <a:rPr lang="pl-PL" dirty="0"/>
              <a:t> </a:t>
            </a:r>
            <a:r>
              <a:rPr lang="pl-PL" dirty="0" err="1"/>
              <a:t>has</a:t>
            </a:r>
            <a:r>
              <a:rPr lang="pl-PL" dirty="0"/>
              <a:t> to </a:t>
            </a:r>
            <a:r>
              <a:rPr lang="pl-PL" dirty="0" err="1"/>
              <a:t>check</a:t>
            </a:r>
            <a:r>
              <a:rPr lang="pl-PL" dirty="0"/>
              <a:t> </a:t>
            </a:r>
          </a:p>
          <a:p>
            <a:pPr lvl="1" algn="just"/>
            <a:r>
              <a:rPr lang="pl-PL" dirty="0" err="1"/>
              <a:t>whether</a:t>
            </a:r>
            <a:r>
              <a:rPr lang="pl-PL" dirty="0"/>
              <a:t> MS </a:t>
            </a:r>
            <a:r>
              <a:rPr lang="pl-PL" dirty="0" err="1"/>
              <a:t>conceive</a:t>
            </a:r>
            <a:r>
              <a:rPr lang="pl-PL" dirty="0"/>
              <a:t> and design </a:t>
            </a:r>
            <a:r>
              <a:rPr lang="pl-PL" dirty="0" err="1"/>
              <a:t>only</a:t>
            </a:r>
            <a:r>
              <a:rPr lang="pl-PL" dirty="0"/>
              <a:t> </a:t>
            </a:r>
            <a:r>
              <a:rPr lang="pl-PL" dirty="0" err="1"/>
              <a:t>aid</a:t>
            </a:r>
            <a:r>
              <a:rPr lang="pl-PL" dirty="0"/>
              <a:t> </a:t>
            </a:r>
            <a:r>
              <a:rPr lang="pl-PL" dirty="0" err="1"/>
              <a:t>measures</a:t>
            </a:r>
            <a:r>
              <a:rPr lang="pl-PL" dirty="0"/>
              <a:t> to </a:t>
            </a:r>
            <a:r>
              <a:rPr lang="pl-PL" dirty="0" err="1"/>
              <a:t>help</a:t>
            </a:r>
            <a:r>
              <a:rPr lang="pl-PL" dirty="0"/>
              <a:t> enterprises </a:t>
            </a:r>
            <a:r>
              <a:rPr lang="pl-PL" dirty="0" err="1"/>
              <a:t>produce</a:t>
            </a:r>
            <a:r>
              <a:rPr lang="pl-PL" dirty="0"/>
              <a:t> </a:t>
            </a:r>
            <a:r>
              <a:rPr lang="pl-PL" dirty="0" err="1"/>
              <a:t>goods</a:t>
            </a:r>
            <a:r>
              <a:rPr lang="pl-PL" dirty="0"/>
              <a:t> and services </a:t>
            </a:r>
            <a:r>
              <a:rPr lang="pl-PL" dirty="0" err="1"/>
              <a:t>that</a:t>
            </a:r>
            <a:r>
              <a:rPr lang="pl-PL" dirty="0"/>
              <a:t> </a:t>
            </a:r>
            <a:r>
              <a:rPr lang="pl-PL" dirty="0" err="1"/>
              <a:t>would</a:t>
            </a:r>
            <a:r>
              <a:rPr lang="pl-PL" dirty="0"/>
              <a:t> </a:t>
            </a:r>
            <a:r>
              <a:rPr lang="pl-PL" dirty="0" err="1"/>
              <a:t>otherwier</a:t>
            </a:r>
            <a:r>
              <a:rPr lang="pl-PL" dirty="0"/>
              <a:t> not be </a:t>
            </a:r>
            <a:r>
              <a:rPr lang="pl-PL" dirty="0" err="1"/>
              <a:t>provided</a:t>
            </a:r>
            <a:r>
              <a:rPr lang="pl-PL" dirty="0"/>
              <a:t> in the </a:t>
            </a:r>
            <a:r>
              <a:rPr lang="pl-PL" dirty="0" err="1"/>
              <a:t>internal</a:t>
            </a:r>
            <a:r>
              <a:rPr lang="pl-PL" dirty="0"/>
              <a:t> market </a:t>
            </a:r>
          </a:p>
          <a:p>
            <a:pPr lvl="1" algn="just"/>
            <a:r>
              <a:rPr lang="pl-PL" dirty="0" err="1"/>
              <a:t>Whether</a:t>
            </a:r>
            <a:r>
              <a:rPr lang="pl-PL" dirty="0"/>
              <a:t> </a:t>
            </a:r>
            <a:r>
              <a:rPr lang="pl-PL" dirty="0" err="1"/>
              <a:t>these</a:t>
            </a:r>
            <a:r>
              <a:rPr lang="pl-PL" dirty="0"/>
              <a:t> </a:t>
            </a:r>
            <a:r>
              <a:rPr lang="pl-PL" dirty="0" err="1"/>
              <a:t>aid</a:t>
            </a:r>
            <a:r>
              <a:rPr lang="pl-PL" dirty="0"/>
              <a:t> </a:t>
            </a:r>
            <a:r>
              <a:rPr lang="pl-PL" dirty="0" err="1"/>
              <a:t>measures</a:t>
            </a:r>
            <a:r>
              <a:rPr lang="pl-PL" dirty="0"/>
              <a:t> </a:t>
            </a:r>
            <a:r>
              <a:rPr lang="pl-PL" dirty="0" err="1"/>
              <a:t>would</a:t>
            </a:r>
            <a:r>
              <a:rPr lang="pl-PL" dirty="0"/>
              <a:t> not </a:t>
            </a:r>
            <a:r>
              <a:rPr lang="pl-PL" dirty="0" err="1"/>
              <a:t>distort</a:t>
            </a:r>
            <a:r>
              <a:rPr lang="pl-PL" dirty="0"/>
              <a:t> </a:t>
            </a:r>
            <a:r>
              <a:rPr lang="pl-PL" dirty="0" err="1"/>
              <a:t>competition</a:t>
            </a:r>
            <a:r>
              <a:rPr lang="pl-PL" dirty="0"/>
              <a:t> by </a:t>
            </a:r>
            <a:r>
              <a:rPr lang="pl-PL" dirty="0" err="1"/>
              <a:t>strengthening</a:t>
            </a:r>
            <a:r>
              <a:rPr lang="pl-PL" dirty="0"/>
              <a:t> the </a:t>
            </a:r>
            <a:r>
              <a:rPr lang="pl-PL" dirty="0" err="1"/>
              <a:t>particular</a:t>
            </a:r>
            <a:r>
              <a:rPr lang="pl-PL" dirty="0"/>
              <a:t> </a:t>
            </a:r>
            <a:r>
              <a:rPr lang="pl-PL" dirty="0" err="1"/>
              <a:t>interests</a:t>
            </a:r>
            <a:r>
              <a:rPr lang="pl-PL" dirty="0"/>
              <a:t> of a region </a:t>
            </a:r>
            <a:r>
              <a:rPr lang="pl-PL" dirty="0" err="1"/>
              <a:t>or</a:t>
            </a:r>
            <a:r>
              <a:rPr lang="pl-PL" dirty="0"/>
              <a:t> </a:t>
            </a:r>
            <a:r>
              <a:rPr lang="pl-PL" dirty="0" err="1"/>
              <a:t>sector</a:t>
            </a:r>
            <a:r>
              <a:rPr lang="pl-PL" dirty="0"/>
              <a:t> to the </a:t>
            </a:r>
            <a:r>
              <a:rPr lang="pl-PL" dirty="0" err="1"/>
              <a:t>detriment</a:t>
            </a:r>
            <a:r>
              <a:rPr lang="pl-PL" dirty="0"/>
              <a:t> of the </a:t>
            </a:r>
            <a:r>
              <a:rPr lang="pl-PL" dirty="0" err="1"/>
              <a:t>economy</a:t>
            </a:r>
            <a:r>
              <a:rPr lang="pl-PL" dirty="0"/>
              <a:t> as a </a:t>
            </a:r>
            <a:r>
              <a:rPr lang="pl-PL" dirty="0" err="1"/>
              <a:t>whole</a:t>
            </a:r>
            <a:endParaRPr lang="pl-PL" dirty="0"/>
          </a:p>
          <a:p>
            <a:pPr algn="just"/>
            <a:r>
              <a:rPr lang="pl-PL" b="1" i="1" dirty="0" err="1"/>
              <a:t>Prior</a:t>
            </a:r>
            <a:r>
              <a:rPr lang="pl-PL" b="1" i="1" dirty="0"/>
              <a:t> </a:t>
            </a:r>
            <a:r>
              <a:rPr lang="pl-PL" b="1" i="1" dirty="0" err="1"/>
              <a:t>authorization</a:t>
            </a:r>
            <a:r>
              <a:rPr lang="pl-PL" b="1" i="1" dirty="0"/>
              <a:t>!</a:t>
            </a:r>
            <a:r>
              <a:rPr lang="pl-PL" dirty="0"/>
              <a:t>  </a:t>
            </a:r>
            <a:r>
              <a:rPr lang="pl-PL" dirty="0">
                <a:sym typeface="Wingdings" panose="05000000000000000000" pitchFamily="2" charset="2"/>
              </a:rPr>
              <a:t> MS </a:t>
            </a:r>
            <a:r>
              <a:rPr lang="pl-PL" dirty="0" err="1">
                <a:sym typeface="Wingdings" panose="05000000000000000000" pitchFamily="2" charset="2"/>
              </a:rPr>
              <a:t>may</a:t>
            </a:r>
            <a:r>
              <a:rPr lang="pl-PL" dirty="0">
                <a:sym typeface="Wingdings" panose="05000000000000000000" pitchFamily="2" charset="2"/>
              </a:rPr>
              <a:t> not </a:t>
            </a:r>
            <a:r>
              <a:rPr lang="pl-PL" dirty="0" err="1">
                <a:sym typeface="Wingdings" panose="05000000000000000000" pitchFamily="2" charset="2"/>
              </a:rPr>
              <a:t>put</a:t>
            </a:r>
            <a:r>
              <a:rPr lang="pl-PL" dirty="0">
                <a:sym typeface="Wingdings" panose="05000000000000000000" pitchFamily="2" charset="2"/>
              </a:rPr>
              <a:t> </a:t>
            </a:r>
            <a:r>
              <a:rPr lang="pl-PL" dirty="0" err="1">
                <a:sym typeface="Wingdings" panose="05000000000000000000" pitchFamily="2" charset="2"/>
              </a:rPr>
              <a:t>their</a:t>
            </a:r>
            <a:r>
              <a:rPr lang="pl-PL" dirty="0">
                <a:sym typeface="Wingdings" panose="05000000000000000000" pitchFamily="2" charset="2"/>
              </a:rPr>
              <a:t> </a:t>
            </a:r>
            <a:r>
              <a:rPr lang="pl-PL" dirty="0" err="1">
                <a:sym typeface="Wingdings" panose="05000000000000000000" pitchFamily="2" charset="2"/>
              </a:rPr>
              <a:t>proposed</a:t>
            </a:r>
            <a:r>
              <a:rPr lang="pl-PL" dirty="0">
                <a:sym typeface="Wingdings" panose="05000000000000000000" pitchFamily="2" charset="2"/>
              </a:rPr>
              <a:t> </a:t>
            </a:r>
            <a:r>
              <a:rPr lang="pl-PL" dirty="0" err="1">
                <a:sym typeface="Wingdings" panose="05000000000000000000" pitchFamily="2" charset="2"/>
              </a:rPr>
              <a:t>aid</a:t>
            </a:r>
            <a:r>
              <a:rPr lang="pl-PL" dirty="0">
                <a:sym typeface="Wingdings" panose="05000000000000000000" pitchFamily="2" charset="2"/>
              </a:rPr>
              <a:t> </a:t>
            </a:r>
            <a:r>
              <a:rPr lang="pl-PL" dirty="0" err="1">
                <a:sym typeface="Wingdings" panose="05000000000000000000" pitchFamily="2" charset="2"/>
              </a:rPr>
              <a:t>measures</a:t>
            </a:r>
            <a:r>
              <a:rPr lang="pl-PL" dirty="0">
                <a:sym typeface="Wingdings" panose="05000000000000000000" pitchFamily="2" charset="2"/>
              </a:rPr>
              <a:t> </a:t>
            </a:r>
            <a:r>
              <a:rPr lang="pl-PL" dirty="0" err="1">
                <a:sym typeface="Wingdings" panose="05000000000000000000" pitchFamily="2" charset="2"/>
              </a:rPr>
              <a:t>put</a:t>
            </a:r>
            <a:r>
              <a:rPr lang="pl-PL" dirty="0">
                <a:sym typeface="Wingdings" panose="05000000000000000000" pitchFamily="2" charset="2"/>
              </a:rPr>
              <a:t> </a:t>
            </a:r>
            <a:r>
              <a:rPr lang="pl-PL" dirty="0" err="1">
                <a:sym typeface="Wingdings" panose="05000000000000000000" pitchFamily="2" charset="2"/>
              </a:rPr>
              <a:t>into</a:t>
            </a:r>
            <a:r>
              <a:rPr lang="pl-PL" dirty="0">
                <a:sym typeface="Wingdings" panose="05000000000000000000" pitchFamily="2" charset="2"/>
              </a:rPr>
              <a:t> </a:t>
            </a:r>
            <a:r>
              <a:rPr lang="pl-PL" dirty="0" err="1">
                <a:sym typeface="Wingdings" panose="05000000000000000000" pitchFamily="2" charset="2"/>
              </a:rPr>
              <a:t>effect</a:t>
            </a:r>
            <a:r>
              <a:rPr lang="pl-PL" dirty="0">
                <a:sym typeface="Wingdings" panose="05000000000000000000" pitchFamily="2" charset="2"/>
              </a:rPr>
              <a:t> </a:t>
            </a:r>
            <a:r>
              <a:rPr lang="pl-PL" dirty="0" err="1">
                <a:sym typeface="Wingdings" panose="05000000000000000000" pitchFamily="2" charset="2"/>
              </a:rPr>
              <a:t>until</a:t>
            </a:r>
            <a:r>
              <a:rPr lang="pl-PL" dirty="0">
                <a:sym typeface="Wingdings" panose="05000000000000000000" pitchFamily="2" charset="2"/>
              </a:rPr>
              <a:t> the </a:t>
            </a:r>
            <a:r>
              <a:rPr lang="pl-PL" dirty="0" err="1">
                <a:sym typeface="Wingdings" panose="05000000000000000000" pitchFamily="2" charset="2"/>
              </a:rPr>
              <a:t>Commission</a:t>
            </a:r>
            <a:r>
              <a:rPr lang="pl-PL" dirty="0">
                <a:sym typeface="Wingdings" panose="05000000000000000000" pitchFamily="2" charset="2"/>
              </a:rPr>
              <a:t> </a:t>
            </a:r>
            <a:r>
              <a:rPr lang="pl-PL" dirty="0" err="1">
                <a:sym typeface="Wingdings" panose="05000000000000000000" pitchFamily="2" charset="2"/>
              </a:rPr>
              <a:t>has</a:t>
            </a:r>
            <a:r>
              <a:rPr lang="pl-PL" dirty="0">
                <a:sym typeface="Wingdings" panose="05000000000000000000" pitchFamily="2" charset="2"/>
              </a:rPr>
              <a:t> </a:t>
            </a:r>
            <a:r>
              <a:rPr lang="pl-PL" dirty="0" err="1">
                <a:sym typeface="Wingdings" panose="05000000000000000000" pitchFamily="2" charset="2"/>
              </a:rPr>
              <a:t>approved</a:t>
            </a:r>
            <a:r>
              <a:rPr lang="pl-PL" dirty="0">
                <a:sym typeface="Wingdings" panose="05000000000000000000" pitchFamily="2" charset="2"/>
              </a:rPr>
              <a:t> tchem </a:t>
            </a:r>
            <a:endParaRPr lang="pl-PL" b="1" i="1" dirty="0"/>
          </a:p>
        </p:txBody>
      </p:sp>
    </p:spTree>
    <p:extLst>
      <p:ext uri="{BB962C8B-B14F-4D97-AF65-F5344CB8AC3E}">
        <p14:creationId xmlns:p14="http://schemas.microsoft.com/office/powerpoint/2010/main" val="176119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030A0">
            <a:alpha val="38000"/>
          </a:srgb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E9A4D-82F1-364F-A46F-68DBED17FE3F}"/>
              </a:ext>
            </a:extLst>
          </p:cNvPr>
          <p:cNvSpPr>
            <a:spLocks noGrp="1"/>
          </p:cNvSpPr>
          <p:nvPr>
            <p:ph type="title"/>
          </p:nvPr>
        </p:nvSpPr>
        <p:spPr>
          <a:xfrm>
            <a:off x="838200" y="357809"/>
            <a:ext cx="10515600" cy="817848"/>
          </a:xfrm>
        </p:spPr>
        <p:txBody>
          <a:bodyPr/>
          <a:lstStyle/>
          <a:p>
            <a:pPr algn="ctr"/>
            <a:r>
              <a:rPr lang="pl-PL" b="1" dirty="0"/>
              <a:t>CASE – definitione of  UNDERTAKING (</a:t>
            </a:r>
            <a:r>
              <a:rPr lang="pl-PL" b="1" dirty="0" err="1"/>
              <a:t>enterprise</a:t>
            </a:r>
            <a:r>
              <a:rPr lang="pl-PL" b="1" dirty="0"/>
              <a:t>)</a:t>
            </a:r>
          </a:p>
        </p:txBody>
      </p:sp>
      <p:sp>
        <p:nvSpPr>
          <p:cNvPr id="3" name="Symbol zastępczy zawartości 2">
            <a:extLst>
              <a:ext uri="{FF2B5EF4-FFF2-40B4-BE49-F238E27FC236}">
                <a16:creationId xmlns:a16="http://schemas.microsoft.com/office/drawing/2014/main" id="{E3848B00-69C1-7F4E-99D4-46E097ABEA84}"/>
              </a:ext>
            </a:extLst>
          </p:cNvPr>
          <p:cNvSpPr>
            <a:spLocks noGrp="1"/>
          </p:cNvSpPr>
          <p:nvPr>
            <p:ph idx="1"/>
          </p:nvPr>
        </p:nvSpPr>
        <p:spPr>
          <a:xfrm>
            <a:off x="838200" y="1175657"/>
            <a:ext cx="10515600" cy="4351338"/>
          </a:xfrm>
        </p:spPr>
        <p:txBody>
          <a:bodyPr>
            <a:normAutofit fontScale="92500" lnSpcReduction="10000"/>
          </a:bodyPr>
          <a:lstStyle/>
          <a:p>
            <a:pPr lvl="0"/>
            <a:r>
              <a:rPr lang="en-US" dirty="0" err="1"/>
              <a:t>Agardian</a:t>
            </a:r>
            <a:r>
              <a:rPr lang="en-US" dirty="0"/>
              <a:t> Sports Club is a non-profit association (“</a:t>
            </a:r>
            <a:r>
              <a:rPr lang="en-US" b="1" dirty="0"/>
              <a:t>Association</a:t>
            </a:r>
            <a:r>
              <a:rPr lang="en-US" dirty="0"/>
              <a:t>”). The Association was established by a public institution and is financed from public funds to develop and promote healthy lifestyle and sports in all 9 kingdoms.</a:t>
            </a:r>
            <a:endParaRPr lang="pl-PL" dirty="0"/>
          </a:p>
          <a:p>
            <a:pPr lvl="0"/>
            <a:r>
              <a:rPr lang="en-US" dirty="0"/>
              <a:t>By virtue of the decision of the All-Father Odin, the Association participates in making administrative decisions on organizing sport competitions by issuing binding opinions on whether such a competition should be approved by Odin or not.</a:t>
            </a:r>
            <a:endParaRPr lang="pl-PL" dirty="0"/>
          </a:p>
          <a:p>
            <a:pPr lvl="0"/>
            <a:r>
              <a:rPr lang="en-US" dirty="0"/>
              <a:t>The Association also organizes its own competitions. As part of these competitions, it concludes sponsorship, advertising and insurance contracts. Competitions organized by the Association belong to the largest and best organized events in the sports industry. They are often considered to be # 1 competitions in this field in all 9 kingdoms.</a:t>
            </a:r>
            <a:endParaRPr lang="pl-PL" dirty="0"/>
          </a:p>
          <a:p>
            <a:pPr marL="0" indent="0">
              <a:buNone/>
            </a:pPr>
            <a:r>
              <a:rPr lang="en-US" b="1" dirty="0"/>
              <a:t>Assume that EU law is applicable on the territory of 9 kingdoms. Assess whether, under EU law, the Association may be considered an undertaking?</a:t>
            </a:r>
            <a:endParaRPr lang="pl-PL" b="1" dirty="0"/>
          </a:p>
          <a:p>
            <a:endParaRPr lang="pl-PL" dirty="0"/>
          </a:p>
        </p:txBody>
      </p:sp>
    </p:spTree>
    <p:extLst>
      <p:ext uri="{BB962C8B-B14F-4D97-AF65-F5344CB8AC3E}">
        <p14:creationId xmlns:p14="http://schemas.microsoft.com/office/powerpoint/2010/main" val="3564915249"/>
      </p:ext>
    </p:extLst>
  </p:cSld>
  <p:clrMapOvr>
    <a:masterClrMapping/>
  </p:clrMapOvr>
</p:sld>
</file>

<file path=ppt/theme/theme1.xml><?xml version="1.0" encoding="utf-8"?>
<a:theme xmlns:a="http://schemas.openxmlformats.org/drawingml/2006/main" name="Galeria">
  <a:themeElements>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0</TotalTime>
  <Words>1093</Words>
  <Application>Microsoft Office PowerPoint</Application>
  <PresentationFormat>Panoramiczny</PresentationFormat>
  <Paragraphs>48</Paragraphs>
  <Slides>13</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13</vt:i4>
      </vt:variant>
    </vt:vector>
  </HeadingPairs>
  <TitlesOfParts>
    <vt:vector size="16" baseType="lpstr">
      <vt:lpstr>Arial</vt:lpstr>
      <vt:lpstr>Gill Sans MT</vt:lpstr>
      <vt:lpstr>Galeria</vt:lpstr>
      <vt:lpstr>International law of Subsidies  Part I</vt:lpstr>
      <vt:lpstr>State Aid – main aims </vt:lpstr>
      <vt:lpstr>Prohibited State air</vt:lpstr>
      <vt:lpstr>Why State Aid is prohibited?</vt:lpstr>
      <vt:lpstr>Therefore when state aid should not be prohibited?</vt:lpstr>
      <vt:lpstr>Legal state aid – reasons why </vt:lpstr>
      <vt:lpstr>Exemptions under art. 107 (2) and (3)</vt:lpstr>
      <vt:lpstr>Role the Commission</vt:lpstr>
      <vt:lpstr>CASE – definitione of  UNDERTAKING (enterprise)</vt:lpstr>
      <vt:lpstr>CASE</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Square Legal</dc:creator>
  <cp:lastModifiedBy>Aleksandra Gebuza</cp:lastModifiedBy>
  <cp:revision>9</cp:revision>
  <dcterms:created xsi:type="dcterms:W3CDTF">2019-10-19T11:35:37Z</dcterms:created>
  <dcterms:modified xsi:type="dcterms:W3CDTF">2019-10-22T11:19:40Z</dcterms:modified>
</cp:coreProperties>
</file>