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4" r:id="rId22"/>
    <p:sldId id="278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l-PL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4CB4625-E8B6-454E-8228-7A3EF4566FA6}" type="datetimeFigureOut">
              <a:rPr lang="pl-PL" smtClean="0"/>
              <a:t>2016-03-07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1316897-EB95-4388-8A64-8976792B7812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9600" dirty="0" err="1"/>
              <a:t>Timesharing</a:t>
            </a:r>
            <a:endParaRPr lang="pl-PL" sz="9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29256" y="5929330"/>
            <a:ext cx="3336016" cy="500058"/>
          </a:xfrm>
        </p:spPr>
        <p:txBody>
          <a:bodyPr>
            <a:noAutofit/>
          </a:bodyPr>
          <a:lstStyle/>
          <a:p>
            <a:r>
              <a:rPr lang="pl-PL" sz="2400" b="1" i="1" dirty="0"/>
              <a:t>Barbara Denisiuk</a:t>
            </a:r>
          </a:p>
        </p:txBody>
      </p:sp>
      <p:pic>
        <p:nvPicPr>
          <p:cNvPr id="4" name="Obraz 3" descr="ti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286124"/>
            <a:ext cx="4095750" cy="1905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Obowiązek konsumenta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Konsument jest obowiązany do poinformowania przedsiębiorcy, z którym zawarł umowę </a:t>
            </a:r>
            <a:r>
              <a:rPr lang="pl-PL" i="1" dirty="0" err="1"/>
              <a:t>timeshare</a:t>
            </a:r>
            <a:r>
              <a:rPr lang="pl-PL" dirty="0"/>
              <a:t> lub umowę o długoterminowy produkt wakacyjny, </a:t>
            </a:r>
            <a:r>
              <a:rPr lang="pl-PL" dirty="0">
                <a:solidFill>
                  <a:srgbClr val="FFFF00"/>
                </a:solidFill>
              </a:rPr>
              <a:t>o zbyciu na rzecz innych konsumentów praw z takich umów, wskazując osoby nabywające te prawa</a:t>
            </a:r>
            <a:r>
              <a:rPr lang="pl-PL" dirty="0"/>
              <a:t>. W przypadku niewykonania tego obowiązku konsument jest obowiązany do naprawienia wynikłej stąd szkody.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92D050"/>
                </a:solidFill>
              </a:rPr>
              <a:t>Nie stosuje się w przypadku, gdy zbycie praw następuje w związku z umową pośrednictwa w odsprzedaży, będącej umową powiązaną.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Prawo odstąpienia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Konsument ma prawo odstąpienia od umowy </a:t>
            </a:r>
            <a:r>
              <a:rPr lang="pl-PL" sz="2400" i="1" dirty="0" err="1"/>
              <a:t>timeshare</a:t>
            </a:r>
            <a:r>
              <a:rPr lang="pl-PL" sz="2400" dirty="0"/>
              <a:t>, umowy o długoterminowy produkt wakacyjny, umowy pośrednictwa w odsprzedaży oraz umowy o uczestnictwo w systemie wymiany, </a:t>
            </a:r>
            <a:r>
              <a:rPr lang="pl-PL" sz="2400" dirty="0">
                <a:solidFill>
                  <a:srgbClr val="FFFF00"/>
                </a:solidFill>
              </a:rPr>
              <a:t>bez podania przyczyny, w terminie 14 dni od dnia jej zawarcia lub od dnia doręczenia dokumentu umowy</a:t>
            </a:r>
            <a:r>
              <a:rPr lang="pl-PL" sz="2400" dirty="0"/>
              <a:t>, jeżeli dzień ten następuje po dniu jej zawarcia. (art. 25)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Prawo odstąpienia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/>
              <a:t>Termin do odstąpienia ulega wydłużeniu:</a:t>
            </a:r>
          </a:p>
          <a:p>
            <a:pPr algn="just"/>
            <a:r>
              <a:rPr lang="pl-PL" dirty="0">
                <a:solidFill>
                  <a:srgbClr val="FFFF00"/>
                </a:solidFill>
              </a:rPr>
              <a:t>o rok </a:t>
            </a:r>
            <a:r>
              <a:rPr lang="pl-PL" dirty="0"/>
              <a:t>- w przypadku gdy w dniu zawarcia umowy lub doręczenia dokumentu umowy przedsiębiorca nie przekazał konsumentowi, na piśmie lub na innym trwałym nośniku informacji, standardowego formularza odstąpienia od umowy, o którym mowa w art. 18 ust. 2;</a:t>
            </a:r>
          </a:p>
          <a:p>
            <a:pPr algn="just"/>
            <a:r>
              <a:rPr lang="pl-PL" dirty="0">
                <a:solidFill>
                  <a:srgbClr val="FFFF00"/>
                </a:solidFill>
              </a:rPr>
              <a:t>o 3 miesiące </a:t>
            </a:r>
            <a:r>
              <a:rPr lang="pl-PL" dirty="0"/>
              <a:t>- w przypadku gdy w dniu zawarcia umowy lub doręczenia dokumentu umowy przedsiębiorca nie przekazał konsumentowi, na piśmie lub na innym trwałym nośniku informacji, w sposób określony w art. 10 ust. 1, wszystkich informacji wymaganych zgodnie z art. 9.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Prawo odstąpienia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4400" dirty="0"/>
              <a:t>W przypadku gdy przedsiębiorca przekazał konsumentowi:</a:t>
            </a:r>
          </a:p>
          <a:p>
            <a:pPr algn="just"/>
            <a:r>
              <a:rPr lang="pl-PL" sz="4400" dirty="0"/>
              <a:t>przed upływem roku od dnia zawarcia umowy lub doręczenia dokumentu umowy, na piśmie lub na innym trwałym nośniku informacji, standardowy formularz odstąpienia od umowy, o którym mowa w art. 18 ust. 2 - </a:t>
            </a:r>
            <a:r>
              <a:rPr lang="pl-PL" sz="4400" dirty="0">
                <a:solidFill>
                  <a:srgbClr val="92D050"/>
                </a:solidFill>
              </a:rPr>
              <a:t>termin odstąpienia od umowy upływa po 14 dniach od dnia jego otrzymania przez konsumenta</a:t>
            </a:r>
            <a:r>
              <a:rPr lang="pl-PL" sz="4400" dirty="0"/>
              <a:t>;</a:t>
            </a:r>
          </a:p>
          <a:p>
            <a:pPr algn="just"/>
            <a:r>
              <a:rPr lang="pl-PL" sz="4400" dirty="0"/>
              <a:t>przed upływem 3 miesięcy od dnia zawarcia umowy lub doręczenia dokumentu umowy, na piśmie lub na innym trwałym nośniku informacji, w sposób określony w art. 10 ust. 1, wszystkie informacje wymagane zgodnie z art. 9 - </a:t>
            </a:r>
            <a:r>
              <a:rPr lang="pl-PL" sz="4400" dirty="0">
                <a:solidFill>
                  <a:srgbClr val="92D050"/>
                </a:solidFill>
              </a:rPr>
              <a:t>termin odstąpienia od umowy upływa po 14 dniach od dnia otrzymania tych informacji przez konsumenta</a:t>
            </a:r>
            <a:r>
              <a:rPr lang="pl-PL" sz="4400" dirty="0"/>
              <a:t>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Prawo odstąpienia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pl-PL" sz="2300" dirty="0"/>
              <a:t>Odstąpienie od umowy następuje przez złożenie przedsiębiorcy, </a:t>
            </a:r>
            <a:r>
              <a:rPr lang="pl-PL" sz="2300" dirty="0">
                <a:solidFill>
                  <a:srgbClr val="FFFF00"/>
                </a:solidFill>
              </a:rPr>
              <a:t>na piśmie lub na innym trwałym nośniku informacji</a:t>
            </a:r>
            <a:r>
              <a:rPr lang="pl-PL" sz="2300" dirty="0"/>
              <a:t>, oświadczenia o odstąpieniu od umowy.</a:t>
            </a:r>
          </a:p>
          <a:p>
            <a:pPr algn="just">
              <a:lnSpc>
                <a:spcPct val="170000"/>
              </a:lnSpc>
            </a:pPr>
            <a:r>
              <a:rPr lang="pl-PL" sz="2300" dirty="0"/>
              <a:t>Oświadczenie o odstąpieniu od umowy konsument może złożyć na formularzu (art. 18 ust. 2)</a:t>
            </a:r>
          </a:p>
          <a:p>
            <a:pPr algn="just">
              <a:lnSpc>
                <a:spcPct val="170000"/>
              </a:lnSpc>
            </a:pPr>
            <a:r>
              <a:rPr lang="pl-PL" sz="2300" dirty="0"/>
              <a:t>Dla zachowania terminu odstąpienia od umowy wystarczające jest wysłanie oświadczenia o odstąpieniu przed jego upływem.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Prawo odstąpienia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800" dirty="0"/>
              <a:t>W razie wykonania przez konsumenta prawa odstąpienia od umowy, umowa uważana jest za </a:t>
            </a:r>
            <a:r>
              <a:rPr lang="pl-PL" sz="2800" dirty="0">
                <a:solidFill>
                  <a:srgbClr val="FFFF00"/>
                </a:solidFill>
              </a:rPr>
              <a:t>niezawartą.</a:t>
            </a:r>
          </a:p>
          <a:p>
            <a:pPr>
              <a:lnSpc>
                <a:spcPct val="150000"/>
              </a:lnSpc>
            </a:pPr>
            <a:r>
              <a:rPr lang="pl-PL" sz="2800" dirty="0"/>
              <a:t>Konsument nie ponosi żadnych kosztów związanych z odstąpieniem od umowy.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Zakazy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7234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2400" dirty="0"/>
              <a:t>Zakazane jest:</a:t>
            </a:r>
          </a:p>
          <a:p>
            <a:pPr algn="just"/>
            <a:r>
              <a:rPr lang="pl-PL" sz="2400" dirty="0"/>
              <a:t>żądanie lub przyjmowanie od konsumenta jakichkolwiek świadczeń określonych w umowie </a:t>
            </a:r>
            <a:r>
              <a:rPr lang="pl-PL" sz="2400" i="1" dirty="0" err="1"/>
              <a:t>timeshare</a:t>
            </a:r>
            <a:r>
              <a:rPr lang="pl-PL" sz="2400" dirty="0"/>
              <a:t> przed upływem terminu do odstąpienia od umowy;</a:t>
            </a:r>
          </a:p>
          <a:p>
            <a:pPr algn="just"/>
            <a:r>
              <a:rPr lang="pl-PL" sz="2400" dirty="0"/>
              <a:t>żądanie lub przyjmowanie od konsumenta jakichkolwiek świadczeń określonych w umowie pośrednictwa w odsprzedaży, przed:</a:t>
            </a:r>
          </a:p>
          <a:p>
            <a:pPr lvl="1" algn="just"/>
            <a:r>
              <a:rPr lang="pl-PL" sz="2400" dirty="0"/>
              <a:t>doprowadzeniem do nabycia lub zbycia przez konsumenta praw z umowy </a:t>
            </a:r>
            <a:r>
              <a:rPr lang="pl-PL" sz="2400" i="1" dirty="0" err="1"/>
              <a:t>timeshare</a:t>
            </a:r>
            <a:r>
              <a:rPr lang="pl-PL" sz="2400" dirty="0"/>
              <a:t> lub z umowy o długoterminowy produkt wakacyjny lub</a:t>
            </a:r>
          </a:p>
          <a:p>
            <a:pPr lvl="1" algn="just"/>
            <a:r>
              <a:rPr lang="pl-PL" sz="2400" dirty="0"/>
              <a:t>rozwiązaniem umowy.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Zakazy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800" dirty="0"/>
              <a:t>Za żądanie lub przyjmowanie świadczeń, uznaje się w szczególności żądanie lub przyjmowanie od konsumenta:</a:t>
            </a:r>
          </a:p>
          <a:p>
            <a:pPr marL="0" indent="0">
              <a:lnSpc>
                <a:spcPct val="150000"/>
              </a:lnSpc>
            </a:pPr>
            <a:r>
              <a:rPr lang="pl-PL" sz="2800" dirty="0"/>
              <a:t>zaliczek;</a:t>
            </a:r>
          </a:p>
          <a:p>
            <a:pPr>
              <a:lnSpc>
                <a:spcPct val="150000"/>
              </a:lnSpc>
            </a:pPr>
            <a:r>
              <a:rPr lang="pl-PL" sz="2800" dirty="0"/>
              <a:t>gwarancji bankowej lub ubezpieczeniowej;</a:t>
            </a:r>
          </a:p>
          <a:p>
            <a:pPr>
              <a:lnSpc>
                <a:spcPct val="150000"/>
              </a:lnSpc>
            </a:pPr>
            <a:r>
              <a:rPr lang="pl-PL" sz="2800" dirty="0"/>
              <a:t>blokady rachunku bankowego;</a:t>
            </a:r>
          </a:p>
          <a:p>
            <a:pPr>
              <a:lnSpc>
                <a:spcPct val="150000"/>
              </a:lnSpc>
            </a:pPr>
            <a:r>
              <a:rPr lang="pl-PL" sz="2800" dirty="0"/>
              <a:t>pisemnego oświadczenia o uznaniu długu.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Odpowiedzialność za wady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pl-PL" sz="2400" dirty="0"/>
              <a:t>Jeżeli miejsce zakwaterowania lub inne obiekty udostępniane konsumentowi na podstawie umowy </a:t>
            </a:r>
            <a:r>
              <a:rPr lang="pl-PL" sz="2400" i="1" dirty="0" err="1"/>
              <a:t>timeshare</a:t>
            </a:r>
            <a:r>
              <a:rPr lang="pl-PL" sz="2400" dirty="0"/>
              <a:t> mają </a:t>
            </a:r>
            <a:r>
              <a:rPr lang="pl-PL" sz="2400" u="sng" dirty="0"/>
              <a:t>wady, które ograniczają ich przydatność do umówionego użytku, konsument może żądać odpowiedniego obniżenia wynagrodzenia</a:t>
            </a:r>
            <a:r>
              <a:rPr lang="pl-PL" sz="2400" dirty="0"/>
              <a:t> za czas trwania wad.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Odpowiedzialność za wady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sz="2400" dirty="0"/>
              <a:t>Jeżeli miejsce zakwaterowania lub inne obiekty udostępniane konsumentowi na podstawie umowy </a:t>
            </a:r>
            <a:r>
              <a:rPr lang="pl-PL" sz="2400" i="1" dirty="0" err="1"/>
              <a:t>timeshare</a:t>
            </a:r>
            <a:r>
              <a:rPr lang="pl-PL" sz="2400" dirty="0"/>
              <a:t> w chwili wydania ich konsumentowi miały </a:t>
            </a:r>
            <a:r>
              <a:rPr lang="pl-PL" sz="2400" u="sng" dirty="0"/>
              <a:t>wady, które uniemożliwiają przewidziane w umowie ich używanie, albo jeżeli wady takie powstały później, a przedsiębiorca mimo otrzymanego zawiadomienia nie usunął ich w czasie odpowiednim, albo jeżeli wady usunąć się nie dadzą, konsument może wypowiedzieć umowę ze skutkiem natychmiastowym</a:t>
            </a:r>
            <a:r>
              <a:rPr lang="pl-PL" sz="24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Podstawa prawna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r>
              <a:rPr lang="pl-PL" dirty="0"/>
              <a:t>USTAWA</a:t>
            </a:r>
            <a:br>
              <a:rPr lang="pl-PL" dirty="0"/>
            </a:br>
            <a:r>
              <a:rPr lang="pl-PL" dirty="0"/>
              <a:t>z dnia 16 września 2011 r.</a:t>
            </a:r>
            <a:br>
              <a:rPr lang="pl-PL" dirty="0"/>
            </a:br>
            <a:r>
              <a:rPr lang="pl-PL" dirty="0"/>
              <a:t>o </a:t>
            </a:r>
            <a:r>
              <a:rPr lang="pl-PL" dirty="0" err="1"/>
              <a:t>timeshare</a:t>
            </a:r>
            <a:br>
              <a:rPr lang="pl-PL" baseline="30000" dirty="0"/>
            </a:br>
            <a:r>
              <a:rPr lang="pl-PL" dirty="0"/>
              <a:t>(Dz.U.2011 nr 230 poz. 1370)</a:t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Odpowiedzialność za wady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400" dirty="0"/>
              <a:t>Roszczenie o obniżenie wynagrodzenia z powodu wad, jak również uprawnienie do wypowiedzenia umowy ze skutkiem natychmiastowym </a:t>
            </a:r>
            <a:r>
              <a:rPr lang="pl-PL" sz="2400" b="1" dirty="0"/>
              <a:t>nie przysługuje konsumentowi, jeżeli w chwili zawarcia umowy wiedział o wadach</a:t>
            </a:r>
            <a:r>
              <a:rPr lang="pl-PL" sz="2400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Odpowiedzialność za wady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l-PL" dirty="0"/>
              <a:t>Jeżeli wady miejsca zakwaterowania lub innych obiektów udostępnianych konsumentowi na podstawie umowy </a:t>
            </a:r>
            <a:r>
              <a:rPr lang="pl-PL" i="1" dirty="0" err="1"/>
              <a:t>timeshare</a:t>
            </a:r>
            <a:r>
              <a:rPr lang="pl-PL" dirty="0"/>
              <a:t> są tego rodzaju, że </a:t>
            </a:r>
            <a:r>
              <a:rPr lang="pl-PL" u="sng" dirty="0"/>
              <a:t>zagrażają zdrowiu konsumenta lub innych uprawnionych do korzystania z nich osób, konsument może wypowiedzieć umowę </a:t>
            </a:r>
            <a:r>
              <a:rPr lang="pl-PL" i="1" u="sng" dirty="0" err="1"/>
              <a:t>timeshare</a:t>
            </a:r>
            <a:r>
              <a:rPr lang="pl-PL" u="sng" dirty="0"/>
              <a:t> ze skutkiem natychmiastowym, chociażby w chwili zawarcia umowy wiedział o wadach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3889844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/>
              <a:t>Dziękuję za uwagę! </a:t>
            </a:r>
            <a:br>
              <a:rPr lang="pl-PL" sz="4800" b="1" dirty="0"/>
            </a:br>
            <a:r>
              <a:rPr lang="pl-PL" sz="4800" b="1" dirty="0">
                <a:sym typeface="Wingdings" pitchFamily="2" charset="2"/>
              </a:rPr>
              <a:t></a:t>
            </a:r>
            <a:endParaRPr lang="pl-PL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Umowa </a:t>
            </a:r>
            <a:r>
              <a:rPr lang="pl-PL" b="1" dirty="0" err="1"/>
              <a:t>Timeshare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00239"/>
            <a:ext cx="8229600" cy="4172277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Przez umowę </a:t>
            </a:r>
            <a:r>
              <a:rPr lang="pl-PL" i="1" dirty="0" err="1"/>
              <a:t>timeshare</a:t>
            </a:r>
            <a:r>
              <a:rPr lang="pl-PL" dirty="0"/>
              <a:t> rozumie się umowę, na podstawie której </a:t>
            </a:r>
            <a:r>
              <a:rPr lang="pl-PL" u="sng" dirty="0"/>
              <a:t>konsument, odpłatnie, nabywa prawo do korzystania, w okresach wskazanych w umowie, z co najmniej jednego miejsca zakwaterowania</a:t>
            </a:r>
            <a:r>
              <a:rPr lang="pl-PL" dirty="0"/>
              <a:t>, zawartą na okres dłuższy niż rok.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Pozostały zakres ustawy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umowy o długoterminowy produkt wakacyjny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umowy pośrednictwa w odsprzedaży </a:t>
            </a:r>
            <a:r>
              <a:rPr lang="pl-PL" i="1" dirty="0" err="1"/>
              <a:t>timeshare</a:t>
            </a:r>
            <a:r>
              <a:rPr lang="pl-PL" dirty="0"/>
              <a:t> lub długoterminowego produktu wakacyjnego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umowy o uczestnictwo w systemie wymiany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Minimalny standard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Postanowienia umowy pośrednictwa w odsprzedaży </a:t>
            </a:r>
            <a:r>
              <a:rPr lang="pl-PL" i="1" dirty="0" err="1"/>
              <a:t>timeshare</a:t>
            </a:r>
            <a:r>
              <a:rPr lang="pl-PL" dirty="0"/>
              <a:t> lub długoterminowego produktu wakacyjnego, umów </a:t>
            </a:r>
            <a:r>
              <a:rPr lang="pl-PL" i="1" dirty="0" err="1"/>
              <a:t>timeshare</a:t>
            </a:r>
            <a:r>
              <a:rPr lang="pl-PL" dirty="0"/>
              <a:t>, umów o długoterminowy produkt wakacyjny, umów o uczestnictwo w systemie wymiany oraz umów powiązanych, mniej korzystne dla konsumentów niż postanowienia ustawy są nieważne; </a:t>
            </a:r>
            <a:r>
              <a:rPr lang="pl-PL" b="1" dirty="0">
                <a:solidFill>
                  <a:srgbClr val="92D050"/>
                </a:solidFill>
              </a:rPr>
              <a:t>zamiast nich stosuje się przepisy ustawy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Obowiązki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Obowiązek informacyjny (art. 9 i 10)</a:t>
            </a:r>
          </a:p>
          <a:p>
            <a:pPr algn="just"/>
            <a:r>
              <a:rPr lang="pl-PL" dirty="0"/>
              <a:t>Poinformowanie konsumenta o prawie odstąpienia od umowy oraz o zakazie pobierania jakichkolwiek świadczeń przed upływem terminu do odstąpienia od umowy przedwstępnej (art. 12)</a:t>
            </a:r>
          </a:p>
          <a:p>
            <a:pPr algn="just"/>
            <a:r>
              <a:rPr lang="pl-PL" dirty="0"/>
              <a:t>Zakaz przedstawiania umowy </a:t>
            </a:r>
            <a:r>
              <a:rPr lang="pl-PL" dirty="0" err="1"/>
              <a:t>Timeshare</a:t>
            </a:r>
            <a:r>
              <a:rPr lang="pl-PL" dirty="0"/>
              <a:t> jako inwestycji (art. 15 ust. 3)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Umowa </a:t>
            </a:r>
            <a:r>
              <a:rPr lang="pl-PL" b="1" dirty="0" err="1"/>
              <a:t>Timeshare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2800" dirty="0"/>
              <a:t>Powinna określać:</a:t>
            </a:r>
          </a:p>
          <a:p>
            <a:r>
              <a:rPr lang="pl-PL" sz="2800" dirty="0"/>
              <a:t>imię, nazwisko i adres konsumenta</a:t>
            </a:r>
          </a:p>
          <a:p>
            <a:r>
              <a:rPr lang="pl-PL" sz="2800" dirty="0"/>
              <a:t>imię i nazwisko lub nazwę (firmę) przedsiębiorcy, oraz adres jego miejsca zamieszkania lub adres jego siedziby</a:t>
            </a:r>
          </a:p>
          <a:p>
            <a:r>
              <a:rPr lang="pl-PL" sz="2800" dirty="0"/>
              <a:t>prawo i termin odstąpienia przez konsumenta od umowy zgodnie z przepisami art. 24 i art. 25</a:t>
            </a:r>
          </a:p>
          <a:p>
            <a:r>
              <a:rPr lang="pl-PL" sz="2800" dirty="0"/>
              <a:t>zakaz żądania lub przyjmowania od konsumenta świadczeń, o którym mowa w art. 34</a:t>
            </a:r>
          </a:p>
          <a:p>
            <a:r>
              <a:rPr lang="pl-PL" sz="2800" dirty="0"/>
              <a:t>miejsce i datę zawarcia umowy</a:t>
            </a:r>
            <a:br>
              <a:rPr lang="pl-PL" sz="2800" dirty="0"/>
            </a:br>
            <a:endParaRPr lang="pl-PL" sz="2800" dirty="0"/>
          </a:p>
          <a:p>
            <a:pPr marL="0" indent="0" algn="ctr">
              <a:buNone/>
            </a:pPr>
            <a:r>
              <a:rPr lang="pl-PL" b="1" dirty="0">
                <a:solidFill>
                  <a:srgbClr val="92D050"/>
                </a:solidFill>
              </a:rPr>
              <a:t>Postanowienia umowy, o których mowa w </a:t>
            </a:r>
            <a:br>
              <a:rPr lang="pl-PL" b="1" dirty="0">
                <a:solidFill>
                  <a:srgbClr val="92D050"/>
                </a:solidFill>
              </a:rPr>
            </a:br>
            <a:r>
              <a:rPr lang="pl-PL" b="1" dirty="0" err="1">
                <a:solidFill>
                  <a:srgbClr val="92D050"/>
                </a:solidFill>
              </a:rPr>
              <a:t>pkt</a:t>
            </a:r>
            <a:r>
              <a:rPr lang="pl-PL" b="1" dirty="0">
                <a:solidFill>
                  <a:srgbClr val="92D050"/>
                </a:solidFill>
              </a:rPr>
              <a:t> 3 i 4, powinny być przez konsumenta odrębnie podpisane.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Prawo użytkowania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7"/>
            <a:ext cx="8229600" cy="4100839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W umowie </a:t>
            </a:r>
            <a:r>
              <a:rPr lang="pl-PL" i="1" dirty="0" err="1"/>
              <a:t>timeshare</a:t>
            </a:r>
            <a:r>
              <a:rPr lang="pl-PL" dirty="0"/>
              <a:t> można ustanowić na rzecz konsumenta </a:t>
            </a:r>
            <a:r>
              <a:rPr lang="pl-PL" dirty="0">
                <a:solidFill>
                  <a:srgbClr val="FFFF00"/>
                </a:solidFill>
              </a:rPr>
              <a:t>prawo użytkowania</a:t>
            </a:r>
            <a:r>
              <a:rPr lang="pl-PL" dirty="0"/>
              <a:t>. Do użytkowania </a:t>
            </a:r>
            <a:r>
              <a:rPr lang="pl-PL" dirty="0">
                <a:solidFill>
                  <a:srgbClr val="FFFF00"/>
                </a:solidFill>
              </a:rPr>
              <a:t>nie stosuje </a:t>
            </a:r>
            <a:r>
              <a:rPr lang="pl-PL" dirty="0"/>
              <a:t>się przepisów </a:t>
            </a:r>
            <a:r>
              <a:rPr lang="pl-PL" dirty="0">
                <a:solidFill>
                  <a:srgbClr val="92D050"/>
                </a:solidFill>
              </a:rPr>
              <a:t>art. 254</a:t>
            </a:r>
            <a:r>
              <a:rPr lang="pl-PL" dirty="0"/>
              <a:t>, </a:t>
            </a:r>
            <a:r>
              <a:rPr lang="pl-PL" dirty="0">
                <a:solidFill>
                  <a:srgbClr val="92D050"/>
                </a:solidFill>
              </a:rPr>
              <a:t>art. 255</a:t>
            </a:r>
            <a:r>
              <a:rPr lang="pl-PL" dirty="0"/>
              <a:t>, </a:t>
            </a:r>
            <a:r>
              <a:rPr lang="pl-PL" dirty="0">
                <a:solidFill>
                  <a:srgbClr val="92D050"/>
                </a:solidFill>
              </a:rPr>
              <a:t>art. 259</a:t>
            </a:r>
            <a:r>
              <a:rPr lang="pl-PL" dirty="0"/>
              <a:t>, </a:t>
            </a:r>
            <a:r>
              <a:rPr lang="pl-PL" dirty="0">
                <a:solidFill>
                  <a:srgbClr val="92D050"/>
                </a:solidFill>
              </a:rPr>
              <a:t>art. 260</a:t>
            </a:r>
            <a:r>
              <a:rPr lang="pl-PL" dirty="0"/>
              <a:t> i </a:t>
            </a:r>
            <a:r>
              <a:rPr lang="pl-PL" dirty="0">
                <a:solidFill>
                  <a:srgbClr val="92D050"/>
                </a:solidFill>
              </a:rPr>
              <a:t>art. 266</a:t>
            </a:r>
            <a:r>
              <a:rPr lang="pl-PL" dirty="0"/>
              <a:t> ustawy z dnia 23 kwietnia 1964 r. - Kodeks cywilny.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Wynagrodzenie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b="1" dirty="0"/>
              <a:t>art. 21</a:t>
            </a:r>
            <a:endParaRPr lang="pl-PL" sz="2800" dirty="0"/>
          </a:p>
          <a:p>
            <a:pPr marL="0" indent="0" algn="just">
              <a:buNone/>
            </a:pPr>
            <a:r>
              <a:rPr lang="pl-PL" sz="2800" dirty="0"/>
              <a:t>1. Wynagrodzenie należne przedsiębiorcy na podstawie umowy o długoterminowy produkt wakacyjny konsument uiszcza w </a:t>
            </a:r>
            <a:r>
              <a:rPr lang="pl-PL" sz="2800" dirty="0">
                <a:solidFill>
                  <a:srgbClr val="FFFF00"/>
                </a:solidFill>
              </a:rPr>
              <a:t>rocznych, równych ratach</a:t>
            </a:r>
            <a:r>
              <a:rPr lang="pl-PL" sz="2800" dirty="0"/>
              <a:t>.</a:t>
            </a:r>
            <a:endParaRPr lang="pl-PL" sz="2800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pl-PL" sz="2800" dirty="0"/>
              <a:t>2. Umowa o długoterminowy produkt wakacyjny może przewidywać prawo do dokonywania, nie wcześniej niż po upływie roku od dnia zawarcia umowy, </a:t>
            </a:r>
            <a:r>
              <a:rPr lang="pl-PL" sz="2800" dirty="0">
                <a:solidFill>
                  <a:srgbClr val="FFFF00"/>
                </a:solidFill>
              </a:rPr>
              <a:t>waloryzacji </a:t>
            </a:r>
            <a:r>
              <a:rPr lang="pl-PL" sz="2800" dirty="0"/>
              <a:t>rat, w celu utrzymania ich realnej wartości.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111</TotalTime>
  <Words>1076</Words>
  <Application>Microsoft Office PowerPoint</Application>
  <PresentationFormat>Pokaz na ekranie (4:3)</PresentationFormat>
  <Paragraphs>72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6" baseType="lpstr">
      <vt:lpstr>Rockwell</vt:lpstr>
      <vt:lpstr>Wingdings</vt:lpstr>
      <vt:lpstr>Wingdings 2</vt:lpstr>
      <vt:lpstr>Odlewnia metali</vt:lpstr>
      <vt:lpstr>Timesharing</vt:lpstr>
      <vt:lpstr>Podstawa prawna</vt:lpstr>
      <vt:lpstr>Umowa Timeshare</vt:lpstr>
      <vt:lpstr>Pozostały zakres ustawy</vt:lpstr>
      <vt:lpstr>Minimalny standard</vt:lpstr>
      <vt:lpstr>Obowiązki przedsiębiorcy</vt:lpstr>
      <vt:lpstr>Umowa Timeshare</vt:lpstr>
      <vt:lpstr>Prawo użytkowania</vt:lpstr>
      <vt:lpstr>Wynagrodzenie </vt:lpstr>
      <vt:lpstr>Obowiązek konsumenta</vt:lpstr>
      <vt:lpstr>Prawo odstąpienia</vt:lpstr>
      <vt:lpstr>Prawo odstąpienia</vt:lpstr>
      <vt:lpstr>Prawo odstąpienia</vt:lpstr>
      <vt:lpstr>Prawo odstąpienia</vt:lpstr>
      <vt:lpstr>Prawo odstąpienia</vt:lpstr>
      <vt:lpstr>Zakazy</vt:lpstr>
      <vt:lpstr>Zakazy</vt:lpstr>
      <vt:lpstr>Odpowiedzialność za wady</vt:lpstr>
      <vt:lpstr>Odpowiedzialność za wady</vt:lpstr>
      <vt:lpstr>Odpowiedzialność za wady</vt:lpstr>
      <vt:lpstr>Odpowiedzialność za wady</vt:lpstr>
      <vt:lpstr>Dziękuję za uwagę!  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Timesharing</dc:title>
  <dc:creator>Barbara Denisiuk</dc:creator>
  <cp:lastModifiedBy>Basia</cp:lastModifiedBy>
  <cp:revision>9</cp:revision>
  <dcterms:created xsi:type="dcterms:W3CDTF">2016-03-06T19:36:38Z</dcterms:created>
  <dcterms:modified xsi:type="dcterms:W3CDTF">2016-03-07T14:00:03Z</dcterms:modified>
</cp:coreProperties>
</file>