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 d="2"/>
          <a:sy n="1" d="2"/>
        </p:scale>
        <p:origin x="-1248" y="-12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D7B813-BBD4-419C-9749-DB66E34A5051}" type="doc">
      <dgm:prSet loTypeId="urn:microsoft.com/office/officeart/2005/8/layout/arrow1" loCatId="relationship" qsTypeId="urn:microsoft.com/office/officeart/2005/8/quickstyle/simple1" qsCatId="simple" csTypeId="urn:microsoft.com/office/officeart/2005/8/colors/colorful2" csCatId="colorful" phldr="1"/>
      <dgm:spPr/>
      <dgm:t>
        <a:bodyPr/>
        <a:lstStyle/>
        <a:p>
          <a:endParaRPr lang="pl-PL"/>
        </a:p>
      </dgm:t>
    </dgm:pt>
    <dgm:pt modelId="{A5D997FF-9440-4C09-B043-05797FB2D341}">
      <dgm:prSet phldrT="[Tekst]"/>
      <dgm:spPr/>
      <dgm:t>
        <a:bodyPr/>
        <a:lstStyle/>
        <a:p>
          <a:r>
            <a:rPr lang="pl-PL"/>
            <a:t> </a:t>
          </a:r>
          <a:r>
            <a:rPr lang="en-GB"/>
            <a:t>upon the will of the parties through its termination</a:t>
          </a:r>
          <a:endParaRPr lang="en-GB" sz="3000">
            <a:latin typeface="Gill Sans MT"/>
          </a:endParaRPr>
        </a:p>
      </dgm:t>
    </dgm:pt>
    <dgm:pt modelId="{19058058-9C54-4C62-8F23-B370E6B0D389}" type="parTrans" cxnId="{42F19BB8-486E-434E-8E26-F85BFEB6F3CE}">
      <dgm:prSet/>
      <dgm:spPr/>
      <dgm:t>
        <a:bodyPr/>
        <a:lstStyle/>
        <a:p>
          <a:endParaRPr lang="pl-PL"/>
        </a:p>
      </dgm:t>
    </dgm:pt>
    <dgm:pt modelId="{68D87824-DBA0-452D-B7EA-AC009F661B5C}" type="sibTrans" cxnId="{42F19BB8-486E-434E-8E26-F85BFEB6F3CE}">
      <dgm:prSet/>
      <dgm:spPr/>
      <dgm:t>
        <a:bodyPr/>
        <a:lstStyle/>
        <a:p>
          <a:endParaRPr lang="pl-PL"/>
        </a:p>
      </dgm:t>
    </dgm:pt>
    <dgm:pt modelId="{BE509977-44DC-49C6-B30A-54DFF45287F8}">
      <dgm:prSet phldrT="[Tekst]"/>
      <dgm:spPr/>
      <dgm:t>
        <a:bodyPr/>
        <a:lstStyle/>
        <a:p>
          <a:r>
            <a:rPr lang="pl-PL" sz="3000">
              <a:latin typeface="Gill Sans MT"/>
            </a:rPr>
            <a:t> </a:t>
          </a:r>
          <a:r>
            <a:rPr lang="en-GB" sz="3000">
              <a:latin typeface="Gill Sans MT"/>
            </a:rPr>
            <a:t>by the operation of law through its expiration</a:t>
          </a:r>
        </a:p>
      </dgm:t>
    </dgm:pt>
    <dgm:pt modelId="{45E1689C-02BC-408D-8EE1-3F14D69E34B1}" type="parTrans" cxnId="{2E584849-547C-40D6-B559-79A55714A3B4}">
      <dgm:prSet/>
      <dgm:spPr/>
    </dgm:pt>
    <dgm:pt modelId="{9398DA36-7281-4198-96E6-268D49402A23}" type="sibTrans" cxnId="{2E584849-547C-40D6-B559-79A55714A3B4}">
      <dgm:prSet/>
      <dgm:spPr/>
    </dgm:pt>
    <dgm:pt modelId="{EF00096D-5F8E-429B-B130-FD3DE82781E0}" type="pres">
      <dgm:prSet presAssocID="{3ED7B813-BBD4-419C-9749-DB66E34A5051}" presName="cycle" presStyleCnt="0">
        <dgm:presLayoutVars>
          <dgm:dir/>
          <dgm:resizeHandles val="exact"/>
        </dgm:presLayoutVars>
      </dgm:prSet>
      <dgm:spPr/>
      <dgm:t>
        <a:bodyPr/>
        <a:lstStyle/>
        <a:p>
          <a:endParaRPr lang="pl-PL"/>
        </a:p>
      </dgm:t>
    </dgm:pt>
    <dgm:pt modelId="{F2D38A8B-F248-4182-90AA-4C99C9459A19}" type="pres">
      <dgm:prSet presAssocID="{A5D997FF-9440-4C09-B043-05797FB2D341}" presName="arrow" presStyleLbl="node1" presStyleIdx="0" presStyleCnt="2">
        <dgm:presLayoutVars>
          <dgm:bulletEnabled val="1"/>
        </dgm:presLayoutVars>
      </dgm:prSet>
      <dgm:spPr/>
      <dgm:t>
        <a:bodyPr/>
        <a:lstStyle/>
        <a:p>
          <a:endParaRPr lang="pl-PL"/>
        </a:p>
      </dgm:t>
    </dgm:pt>
    <dgm:pt modelId="{76579B2F-B4F1-4197-AFC6-9A264C4F2F7A}" type="pres">
      <dgm:prSet presAssocID="{BE509977-44DC-49C6-B30A-54DFF45287F8}" presName="arrow" presStyleLbl="node1" presStyleIdx="1" presStyleCnt="2">
        <dgm:presLayoutVars>
          <dgm:bulletEnabled val="1"/>
        </dgm:presLayoutVars>
      </dgm:prSet>
      <dgm:spPr/>
      <dgm:t>
        <a:bodyPr/>
        <a:lstStyle/>
        <a:p>
          <a:endParaRPr lang="pl-PL"/>
        </a:p>
      </dgm:t>
    </dgm:pt>
  </dgm:ptLst>
  <dgm:cxnLst>
    <dgm:cxn modelId="{42F19BB8-486E-434E-8E26-F85BFEB6F3CE}" srcId="{3ED7B813-BBD4-419C-9749-DB66E34A5051}" destId="{A5D997FF-9440-4C09-B043-05797FB2D341}" srcOrd="0" destOrd="0" parTransId="{19058058-9C54-4C62-8F23-B370E6B0D389}" sibTransId="{68D87824-DBA0-452D-B7EA-AC009F661B5C}"/>
    <dgm:cxn modelId="{CD48F3C0-5256-4931-8428-0437A1764784}" type="presOf" srcId="{3ED7B813-BBD4-419C-9749-DB66E34A5051}" destId="{EF00096D-5F8E-429B-B130-FD3DE82781E0}" srcOrd="0" destOrd="0" presId="urn:microsoft.com/office/officeart/2005/8/layout/arrow1"/>
    <dgm:cxn modelId="{2E584849-547C-40D6-B559-79A55714A3B4}" srcId="{3ED7B813-BBD4-419C-9749-DB66E34A5051}" destId="{BE509977-44DC-49C6-B30A-54DFF45287F8}" srcOrd="1" destOrd="0" parTransId="{45E1689C-02BC-408D-8EE1-3F14D69E34B1}" sibTransId="{9398DA36-7281-4198-96E6-268D49402A23}"/>
    <dgm:cxn modelId="{E5B672F8-7697-451F-82A1-A517C60ECD62}" type="presOf" srcId="{A5D997FF-9440-4C09-B043-05797FB2D341}" destId="{F2D38A8B-F248-4182-90AA-4C99C9459A19}" srcOrd="0" destOrd="0" presId="urn:microsoft.com/office/officeart/2005/8/layout/arrow1"/>
    <dgm:cxn modelId="{0312A63A-FDE1-48E9-9E31-FA4F0306368F}" type="presOf" srcId="{BE509977-44DC-49C6-B30A-54DFF45287F8}" destId="{76579B2F-B4F1-4197-AFC6-9A264C4F2F7A}" srcOrd="0" destOrd="0" presId="urn:microsoft.com/office/officeart/2005/8/layout/arrow1"/>
    <dgm:cxn modelId="{8DA523BA-F961-4C6D-BFCA-24D1C3385A4E}" type="presParOf" srcId="{EF00096D-5F8E-429B-B130-FD3DE82781E0}" destId="{F2D38A8B-F248-4182-90AA-4C99C9459A19}" srcOrd="0" destOrd="0" presId="urn:microsoft.com/office/officeart/2005/8/layout/arrow1"/>
    <dgm:cxn modelId="{4BB4937B-2360-4EEF-9C6B-076C4D973EFB}" type="presParOf" srcId="{EF00096D-5F8E-429B-B130-FD3DE82781E0}" destId="{76579B2F-B4F1-4197-AFC6-9A264C4F2F7A}"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261705-0727-4C9F-B39E-CFCCD0E853F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FBFDB264-64B3-4A01-BBAB-A8ECCE546FD0}">
      <dgm:prSet phldrT="[Tekst]"/>
      <dgm:spPr/>
      <dgm:t>
        <a:bodyPr/>
        <a:lstStyle/>
        <a:p>
          <a:r>
            <a:rPr lang="en-GB" sz="3400"/>
            <a:t>by an employer</a:t>
          </a:r>
          <a:endParaRPr lang="en-GB" sz="3000">
            <a:solidFill>
              <a:srgbClr val="010000"/>
            </a:solidFill>
            <a:latin typeface="Gill Sans MT"/>
          </a:endParaRPr>
        </a:p>
      </dgm:t>
    </dgm:pt>
    <dgm:pt modelId="{383CB3D3-3CDB-4528-8CE5-A69B9E2B15A5}" type="parTrans" cxnId="{AE13B661-F5E3-40F6-BB7E-D34EABE77CEF}">
      <dgm:prSet/>
      <dgm:spPr/>
      <dgm:t>
        <a:bodyPr/>
        <a:lstStyle/>
        <a:p>
          <a:endParaRPr lang="pl-PL"/>
        </a:p>
      </dgm:t>
    </dgm:pt>
    <dgm:pt modelId="{24B8EAC7-EC85-4212-A685-B24D343FF95A}" type="sibTrans" cxnId="{AE13B661-F5E3-40F6-BB7E-D34EABE77CEF}">
      <dgm:prSet/>
      <dgm:spPr/>
      <dgm:t>
        <a:bodyPr/>
        <a:lstStyle/>
        <a:p>
          <a:endParaRPr lang="pl-PL"/>
        </a:p>
      </dgm:t>
    </dgm:pt>
    <dgm:pt modelId="{411A81E2-F9B2-4109-A65D-88A9F708B874}">
      <dgm:prSet phldrT="[Tekst]"/>
      <dgm:spPr/>
      <dgm:t>
        <a:bodyPr/>
        <a:lstStyle/>
        <a:p>
          <a:r>
            <a:rPr lang="en-GB"/>
            <a:t>for reasons attributable to an employee</a:t>
          </a:r>
        </a:p>
      </dgm:t>
    </dgm:pt>
    <dgm:pt modelId="{2AADA381-8484-4CF1-AF31-542FC6B5CE7F}" type="parTrans" cxnId="{E58D112B-0B9D-4CB1-BD72-50E57531A8C4}">
      <dgm:prSet/>
      <dgm:spPr/>
      <dgm:t>
        <a:bodyPr/>
        <a:lstStyle/>
        <a:p>
          <a:endParaRPr lang="pl-PL"/>
        </a:p>
      </dgm:t>
    </dgm:pt>
    <dgm:pt modelId="{BA5804E2-4267-42B0-8D6F-F5C9DB7A356F}" type="sibTrans" cxnId="{E58D112B-0B9D-4CB1-BD72-50E57531A8C4}">
      <dgm:prSet/>
      <dgm:spPr/>
      <dgm:t>
        <a:bodyPr/>
        <a:lstStyle/>
        <a:p>
          <a:endParaRPr lang="pl-PL"/>
        </a:p>
      </dgm:t>
    </dgm:pt>
    <dgm:pt modelId="{8331CF67-80A9-4C9A-9CA9-FE457D84EAC2}">
      <dgm:prSet phldrT="[Tekst]"/>
      <dgm:spPr/>
      <dgm:t>
        <a:bodyPr/>
        <a:lstStyle/>
        <a:p>
          <a:r>
            <a:rPr lang="en-GB" sz="3400"/>
            <a:t>by an employee</a:t>
          </a:r>
        </a:p>
      </dgm:t>
    </dgm:pt>
    <dgm:pt modelId="{AAC9D455-A501-4AE2-B405-9C858A06ACF5}" type="parTrans" cxnId="{831D1E3F-9A39-45DE-877D-AD77E2F20B8A}">
      <dgm:prSet/>
      <dgm:spPr/>
      <dgm:t>
        <a:bodyPr/>
        <a:lstStyle/>
        <a:p>
          <a:endParaRPr lang="pl-PL"/>
        </a:p>
      </dgm:t>
    </dgm:pt>
    <dgm:pt modelId="{666DD747-83EB-48A8-BECE-361A5D52708C}" type="sibTrans" cxnId="{831D1E3F-9A39-45DE-877D-AD77E2F20B8A}">
      <dgm:prSet/>
      <dgm:spPr/>
      <dgm:t>
        <a:bodyPr/>
        <a:lstStyle/>
        <a:p>
          <a:endParaRPr lang="pl-PL"/>
        </a:p>
      </dgm:t>
    </dgm:pt>
    <dgm:pt modelId="{B078636E-9E36-41D2-967E-B25AD623D89B}">
      <dgm:prSet phldrT="[Tekst]"/>
      <dgm:spPr/>
      <dgm:t>
        <a:bodyPr/>
        <a:lstStyle/>
        <a:p>
          <a:r>
            <a:rPr lang="en-GB" sz="3400"/>
            <a:t>for reasons not attributable to an employee</a:t>
          </a:r>
        </a:p>
      </dgm:t>
    </dgm:pt>
    <dgm:pt modelId="{46427CED-8DE7-4258-A671-CAB174A7516A}" type="parTrans" cxnId="{0B94E79A-FB09-4A34-83BA-D9D0AB23E7D2}">
      <dgm:prSet/>
      <dgm:spPr/>
    </dgm:pt>
    <dgm:pt modelId="{DC314615-64B2-4C93-B1DD-080ED9BB1740}" type="sibTrans" cxnId="{0B94E79A-FB09-4A34-83BA-D9D0AB23E7D2}">
      <dgm:prSet/>
      <dgm:spPr/>
    </dgm:pt>
    <dgm:pt modelId="{3025C658-F6EA-4709-A68E-7D99A7F7193E}">
      <dgm:prSet phldrT="[Tekst]"/>
      <dgm:spPr/>
      <dgm:t>
        <a:bodyPr/>
        <a:lstStyle/>
        <a:p>
          <a:r>
            <a:rPr lang="en-GB" sz="3400"/>
            <a:t>for reasons not attributable to an employer</a:t>
          </a:r>
        </a:p>
      </dgm:t>
    </dgm:pt>
    <dgm:pt modelId="{E558C2BE-F1A8-4735-A3C9-F1DE6F9B664A}" type="parTrans" cxnId="{75249E8C-F3E9-4FFE-ADFA-33BB0588A39F}">
      <dgm:prSet/>
      <dgm:spPr/>
    </dgm:pt>
    <dgm:pt modelId="{5BD7F6D7-4D47-42F8-BA0D-709C01D7A1DD}" type="sibTrans" cxnId="{75249E8C-F3E9-4FFE-ADFA-33BB0588A39F}">
      <dgm:prSet/>
      <dgm:spPr/>
    </dgm:pt>
    <dgm:pt modelId="{81DF26FA-8B1F-4F8F-964C-41796B0338A3}">
      <dgm:prSet phldrT="[Tekst]"/>
      <dgm:spPr/>
      <dgm:t>
        <a:bodyPr/>
        <a:lstStyle/>
        <a:p>
          <a:r>
            <a:rPr lang="en-GB" sz="3400"/>
            <a:t>for reasons attributable to an employer</a:t>
          </a:r>
        </a:p>
      </dgm:t>
    </dgm:pt>
    <dgm:pt modelId="{587F5CFC-A649-4F66-A61E-9A85BDC41E27}" type="parTrans" cxnId="{B69AF039-5EC8-442F-92DA-F1F47EAD6674}">
      <dgm:prSet/>
      <dgm:spPr/>
    </dgm:pt>
    <dgm:pt modelId="{22E7411F-4727-45BB-9C08-E4BC298E7426}" type="sibTrans" cxnId="{B69AF039-5EC8-442F-92DA-F1F47EAD6674}">
      <dgm:prSet/>
      <dgm:spPr/>
    </dgm:pt>
    <dgm:pt modelId="{9B39268A-1167-4398-B070-80C60B297B27}" type="pres">
      <dgm:prSet presAssocID="{8F261705-0727-4C9F-B39E-CFCCD0E853F2}" presName="hierChild1" presStyleCnt="0">
        <dgm:presLayoutVars>
          <dgm:chPref val="1"/>
          <dgm:dir/>
          <dgm:animOne val="branch"/>
          <dgm:animLvl val="lvl"/>
          <dgm:resizeHandles/>
        </dgm:presLayoutVars>
      </dgm:prSet>
      <dgm:spPr/>
      <dgm:t>
        <a:bodyPr/>
        <a:lstStyle/>
        <a:p>
          <a:endParaRPr lang="pl-PL"/>
        </a:p>
      </dgm:t>
    </dgm:pt>
    <dgm:pt modelId="{BA628668-8829-4A48-85F6-9CDE8E39FA90}" type="pres">
      <dgm:prSet presAssocID="{FBFDB264-64B3-4A01-BBAB-A8ECCE546FD0}" presName="hierRoot1" presStyleCnt="0"/>
      <dgm:spPr/>
    </dgm:pt>
    <dgm:pt modelId="{C60E259F-7A71-48CC-8559-BCBBD7471C29}" type="pres">
      <dgm:prSet presAssocID="{FBFDB264-64B3-4A01-BBAB-A8ECCE546FD0}" presName="composite" presStyleCnt="0"/>
      <dgm:spPr/>
    </dgm:pt>
    <dgm:pt modelId="{7F89E952-24B0-4E9A-9069-2FC5CB2B4E5F}" type="pres">
      <dgm:prSet presAssocID="{FBFDB264-64B3-4A01-BBAB-A8ECCE546FD0}" presName="background" presStyleLbl="node0" presStyleIdx="0" presStyleCnt="2"/>
      <dgm:spPr/>
    </dgm:pt>
    <dgm:pt modelId="{44139FAD-12BC-43DC-880C-54CD65A62729}" type="pres">
      <dgm:prSet presAssocID="{FBFDB264-64B3-4A01-BBAB-A8ECCE546FD0}" presName="text" presStyleLbl="fgAcc0" presStyleIdx="0" presStyleCnt="2">
        <dgm:presLayoutVars>
          <dgm:chPref val="3"/>
        </dgm:presLayoutVars>
      </dgm:prSet>
      <dgm:spPr/>
      <dgm:t>
        <a:bodyPr/>
        <a:lstStyle/>
        <a:p>
          <a:endParaRPr lang="pl-PL"/>
        </a:p>
      </dgm:t>
    </dgm:pt>
    <dgm:pt modelId="{6D2C154E-D79E-409F-994E-67767D195222}" type="pres">
      <dgm:prSet presAssocID="{FBFDB264-64B3-4A01-BBAB-A8ECCE546FD0}" presName="hierChild2" presStyleCnt="0"/>
      <dgm:spPr/>
    </dgm:pt>
    <dgm:pt modelId="{03CA3B46-4146-4B7C-9FBD-D150A3D3A1E6}" type="pres">
      <dgm:prSet presAssocID="{2AADA381-8484-4CF1-AF31-542FC6B5CE7F}" presName="Name10" presStyleLbl="parChTrans1D2" presStyleIdx="0" presStyleCnt="4"/>
      <dgm:spPr/>
      <dgm:t>
        <a:bodyPr/>
        <a:lstStyle/>
        <a:p>
          <a:endParaRPr lang="pl-PL"/>
        </a:p>
      </dgm:t>
    </dgm:pt>
    <dgm:pt modelId="{E6795360-8770-40B8-AEC1-6057A820BF37}" type="pres">
      <dgm:prSet presAssocID="{411A81E2-F9B2-4109-A65D-88A9F708B874}" presName="hierRoot2" presStyleCnt="0"/>
      <dgm:spPr/>
    </dgm:pt>
    <dgm:pt modelId="{4AA0AEAA-3FDC-4C7C-BA0F-DCEA83259C3C}" type="pres">
      <dgm:prSet presAssocID="{411A81E2-F9B2-4109-A65D-88A9F708B874}" presName="composite2" presStyleCnt="0"/>
      <dgm:spPr/>
    </dgm:pt>
    <dgm:pt modelId="{D2165D0D-7553-4238-96C1-599594A1B7AD}" type="pres">
      <dgm:prSet presAssocID="{411A81E2-F9B2-4109-A65D-88A9F708B874}" presName="background2" presStyleLbl="node2" presStyleIdx="0" presStyleCnt="4"/>
      <dgm:spPr/>
    </dgm:pt>
    <dgm:pt modelId="{A1CB4DAA-EE62-42D3-854D-46A059CB0825}" type="pres">
      <dgm:prSet presAssocID="{411A81E2-F9B2-4109-A65D-88A9F708B874}" presName="text2" presStyleLbl="fgAcc2" presStyleIdx="0" presStyleCnt="4">
        <dgm:presLayoutVars>
          <dgm:chPref val="3"/>
        </dgm:presLayoutVars>
      </dgm:prSet>
      <dgm:spPr/>
      <dgm:t>
        <a:bodyPr/>
        <a:lstStyle/>
        <a:p>
          <a:endParaRPr lang="pl-PL"/>
        </a:p>
      </dgm:t>
    </dgm:pt>
    <dgm:pt modelId="{E44B5BCB-B97F-4E24-B683-DB1D04C1B361}" type="pres">
      <dgm:prSet presAssocID="{411A81E2-F9B2-4109-A65D-88A9F708B874}" presName="hierChild3" presStyleCnt="0"/>
      <dgm:spPr/>
    </dgm:pt>
    <dgm:pt modelId="{42FC709A-F95D-4867-A554-DEB083533766}" type="pres">
      <dgm:prSet presAssocID="{46427CED-8DE7-4258-A671-CAB174A7516A}" presName="Name10" presStyleLbl="parChTrans1D2" presStyleIdx="1" presStyleCnt="4"/>
      <dgm:spPr/>
    </dgm:pt>
    <dgm:pt modelId="{CB6AE1D7-4DD6-40DD-B47C-AE8FF2AB4A5E}" type="pres">
      <dgm:prSet presAssocID="{B078636E-9E36-41D2-967E-B25AD623D89B}" presName="hierRoot2" presStyleCnt="0"/>
      <dgm:spPr/>
    </dgm:pt>
    <dgm:pt modelId="{40BD7904-D189-4B59-A2BD-C7A02AB72815}" type="pres">
      <dgm:prSet presAssocID="{B078636E-9E36-41D2-967E-B25AD623D89B}" presName="composite2" presStyleCnt="0"/>
      <dgm:spPr/>
    </dgm:pt>
    <dgm:pt modelId="{AD9B0B5D-7424-441D-95D3-8D39CDD41354}" type="pres">
      <dgm:prSet presAssocID="{B078636E-9E36-41D2-967E-B25AD623D89B}" presName="background2" presStyleLbl="node2" presStyleIdx="1" presStyleCnt="4"/>
      <dgm:spPr/>
    </dgm:pt>
    <dgm:pt modelId="{5D22F894-5C12-45EA-8A75-3E85A3681267}" type="pres">
      <dgm:prSet presAssocID="{B078636E-9E36-41D2-967E-B25AD623D89B}" presName="text2" presStyleLbl="fgAcc2" presStyleIdx="1" presStyleCnt="4">
        <dgm:presLayoutVars>
          <dgm:chPref val="3"/>
        </dgm:presLayoutVars>
      </dgm:prSet>
      <dgm:spPr/>
      <dgm:t>
        <a:bodyPr/>
        <a:lstStyle/>
        <a:p>
          <a:endParaRPr lang="pl-PL"/>
        </a:p>
      </dgm:t>
    </dgm:pt>
    <dgm:pt modelId="{B9495737-E416-4A63-A50C-9E4B326EAC95}" type="pres">
      <dgm:prSet presAssocID="{B078636E-9E36-41D2-967E-B25AD623D89B}" presName="hierChild3" presStyleCnt="0"/>
      <dgm:spPr/>
    </dgm:pt>
    <dgm:pt modelId="{635CEE36-2BF9-4ED0-A8CF-8A916B23AD30}" type="pres">
      <dgm:prSet presAssocID="{8331CF67-80A9-4C9A-9CA9-FE457D84EAC2}" presName="hierRoot1" presStyleCnt="0"/>
      <dgm:spPr/>
    </dgm:pt>
    <dgm:pt modelId="{AAB1B171-91AC-4EFC-AC76-C1CCC97F782A}" type="pres">
      <dgm:prSet presAssocID="{8331CF67-80A9-4C9A-9CA9-FE457D84EAC2}" presName="composite" presStyleCnt="0"/>
      <dgm:spPr/>
    </dgm:pt>
    <dgm:pt modelId="{BA5E3AE6-CD9E-4260-B316-1A3010816AB3}" type="pres">
      <dgm:prSet presAssocID="{8331CF67-80A9-4C9A-9CA9-FE457D84EAC2}" presName="background" presStyleLbl="node0" presStyleIdx="1" presStyleCnt="2"/>
      <dgm:spPr/>
    </dgm:pt>
    <dgm:pt modelId="{2C60E937-6840-4F17-80CF-8C57A5D90F91}" type="pres">
      <dgm:prSet presAssocID="{8331CF67-80A9-4C9A-9CA9-FE457D84EAC2}" presName="text" presStyleLbl="fgAcc0" presStyleIdx="1" presStyleCnt="2">
        <dgm:presLayoutVars>
          <dgm:chPref val="3"/>
        </dgm:presLayoutVars>
      </dgm:prSet>
      <dgm:spPr/>
      <dgm:t>
        <a:bodyPr/>
        <a:lstStyle/>
        <a:p>
          <a:endParaRPr lang="pl-PL"/>
        </a:p>
      </dgm:t>
    </dgm:pt>
    <dgm:pt modelId="{A27F9CDF-DEC7-4016-BDCA-B21F0AD4B203}" type="pres">
      <dgm:prSet presAssocID="{8331CF67-80A9-4C9A-9CA9-FE457D84EAC2}" presName="hierChild2" presStyleCnt="0"/>
      <dgm:spPr/>
    </dgm:pt>
    <dgm:pt modelId="{6B944AB5-04BC-4EA6-B540-67C064B6C551}" type="pres">
      <dgm:prSet presAssocID="{587F5CFC-A649-4F66-A61E-9A85BDC41E27}" presName="Name10" presStyleLbl="parChTrans1D2" presStyleIdx="2" presStyleCnt="4"/>
      <dgm:spPr/>
    </dgm:pt>
    <dgm:pt modelId="{7A803BFD-5C9A-4EAE-A3F2-A9C9F4613494}" type="pres">
      <dgm:prSet presAssocID="{81DF26FA-8B1F-4F8F-964C-41796B0338A3}" presName="hierRoot2" presStyleCnt="0"/>
      <dgm:spPr/>
    </dgm:pt>
    <dgm:pt modelId="{2C0EF1B5-9A50-4FDB-A4A5-45B1637E84B6}" type="pres">
      <dgm:prSet presAssocID="{81DF26FA-8B1F-4F8F-964C-41796B0338A3}" presName="composite2" presStyleCnt="0"/>
      <dgm:spPr/>
    </dgm:pt>
    <dgm:pt modelId="{A9D2DDE2-6E67-427F-B29B-E35D02BA6DF3}" type="pres">
      <dgm:prSet presAssocID="{81DF26FA-8B1F-4F8F-964C-41796B0338A3}" presName="background2" presStyleLbl="node2" presStyleIdx="2" presStyleCnt="4"/>
      <dgm:spPr/>
    </dgm:pt>
    <dgm:pt modelId="{6676E6AE-5AA6-4A3D-BABF-93FB9FCE9A94}" type="pres">
      <dgm:prSet presAssocID="{81DF26FA-8B1F-4F8F-964C-41796B0338A3}" presName="text2" presStyleLbl="fgAcc2" presStyleIdx="2" presStyleCnt="4">
        <dgm:presLayoutVars>
          <dgm:chPref val="3"/>
        </dgm:presLayoutVars>
      </dgm:prSet>
      <dgm:spPr/>
      <dgm:t>
        <a:bodyPr/>
        <a:lstStyle/>
        <a:p>
          <a:endParaRPr lang="pl-PL"/>
        </a:p>
      </dgm:t>
    </dgm:pt>
    <dgm:pt modelId="{92C7D0F3-12DC-4BA3-B4F1-D63858158D19}" type="pres">
      <dgm:prSet presAssocID="{81DF26FA-8B1F-4F8F-964C-41796B0338A3}" presName="hierChild3" presStyleCnt="0"/>
      <dgm:spPr/>
    </dgm:pt>
    <dgm:pt modelId="{74479D29-35D6-40A2-8951-D0B734C6C0B9}" type="pres">
      <dgm:prSet presAssocID="{E558C2BE-F1A8-4735-A3C9-F1DE6F9B664A}" presName="Name10" presStyleLbl="parChTrans1D2" presStyleIdx="3" presStyleCnt="4"/>
      <dgm:spPr/>
    </dgm:pt>
    <dgm:pt modelId="{82D51CF4-DBEB-4CC0-9D6C-2EF4925A2918}" type="pres">
      <dgm:prSet presAssocID="{3025C658-F6EA-4709-A68E-7D99A7F7193E}" presName="hierRoot2" presStyleCnt="0"/>
      <dgm:spPr/>
    </dgm:pt>
    <dgm:pt modelId="{2D6E0A76-696F-4881-B78C-CC542E410BB3}" type="pres">
      <dgm:prSet presAssocID="{3025C658-F6EA-4709-A68E-7D99A7F7193E}" presName="composite2" presStyleCnt="0"/>
      <dgm:spPr/>
    </dgm:pt>
    <dgm:pt modelId="{731CD00B-F89D-42F9-9D0E-D50635DEAABD}" type="pres">
      <dgm:prSet presAssocID="{3025C658-F6EA-4709-A68E-7D99A7F7193E}" presName="background2" presStyleLbl="node2" presStyleIdx="3" presStyleCnt="4"/>
      <dgm:spPr/>
    </dgm:pt>
    <dgm:pt modelId="{4B095F07-CF6E-413F-BB51-A2040A18CAD8}" type="pres">
      <dgm:prSet presAssocID="{3025C658-F6EA-4709-A68E-7D99A7F7193E}" presName="text2" presStyleLbl="fgAcc2" presStyleIdx="3" presStyleCnt="4">
        <dgm:presLayoutVars>
          <dgm:chPref val="3"/>
        </dgm:presLayoutVars>
      </dgm:prSet>
      <dgm:spPr/>
      <dgm:t>
        <a:bodyPr/>
        <a:lstStyle/>
        <a:p>
          <a:endParaRPr lang="pl-PL"/>
        </a:p>
      </dgm:t>
    </dgm:pt>
    <dgm:pt modelId="{2C373AD0-CB68-435A-AE0E-015AC0003302}" type="pres">
      <dgm:prSet presAssocID="{3025C658-F6EA-4709-A68E-7D99A7F7193E}" presName="hierChild3" presStyleCnt="0"/>
      <dgm:spPr/>
    </dgm:pt>
  </dgm:ptLst>
  <dgm:cxnLst>
    <dgm:cxn modelId="{C7D5A2A5-20A7-4FCF-AD92-00E390E27C58}" type="presOf" srcId="{E558C2BE-F1A8-4735-A3C9-F1DE6F9B664A}" destId="{74479D29-35D6-40A2-8951-D0B734C6C0B9}" srcOrd="0" destOrd="0" presId="urn:microsoft.com/office/officeart/2005/8/layout/hierarchy1"/>
    <dgm:cxn modelId="{9684A503-8049-4CC1-B952-D620466AACC1}" type="presOf" srcId="{46427CED-8DE7-4258-A671-CAB174A7516A}" destId="{42FC709A-F95D-4867-A554-DEB083533766}" srcOrd="0" destOrd="0" presId="urn:microsoft.com/office/officeart/2005/8/layout/hierarchy1"/>
    <dgm:cxn modelId="{146C8E9F-06E3-4258-9492-6F0879CA1BE6}" type="presOf" srcId="{81DF26FA-8B1F-4F8F-964C-41796B0338A3}" destId="{6676E6AE-5AA6-4A3D-BABF-93FB9FCE9A94}" srcOrd="0" destOrd="0" presId="urn:microsoft.com/office/officeart/2005/8/layout/hierarchy1"/>
    <dgm:cxn modelId="{88614D63-88B0-4E71-B4D5-252E90205241}" type="presOf" srcId="{B078636E-9E36-41D2-967E-B25AD623D89B}" destId="{5D22F894-5C12-45EA-8A75-3E85A3681267}" srcOrd="0" destOrd="0" presId="urn:microsoft.com/office/officeart/2005/8/layout/hierarchy1"/>
    <dgm:cxn modelId="{831D1E3F-9A39-45DE-877D-AD77E2F20B8A}" srcId="{8F261705-0727-4C9F-B39E-CFCCD0E853F2}" destId="{8331CF67-80A9-4C9A-9CA9-FE457D84EAC2}" srcOrd="1" destOrd="0" parTransId="{AAC9D455-A501-4AE2-B405-9C858A06ACF5}" sibTransId="{666DD747-83EB-48A8-BECE-361A5D52708C}"/>
    <dgm:cxn modelId="{0B94E79A-FB09-4A34-83BA-D9D0AB23E7D2}" srcId="{FBFDB264-64B3-4A01-BBAB-A8ECCE546FD0}" destId="{B078636E-9E36-41D2-967E-B25AD623D89B}" srcOrd="1" destOrd="0" parTransId="{46427CED-8DE7-4258-A671-CAB174A7516A}" sibTransId="{DC314615-64B2-4C93-B1DD-080ED9BB1740}"/>
    <dgm:cxn modelId="{B69AF039-5EC8-442F-92DA-F1F47EAD6674}" srcId="{8331CF67-80A9-4C9A-9CA9-FE457D84EAC2}" destId="{81DF26FA-8B1F-4F8F-964C-41796B0338A3}" srcOrd="0" destOrd="0" parTransId="{587F5CFC-A649-4F66-A61E-9A85BDC41E27}" sibTransId="{22E7411F-4727-45BB-9C08-E4BC298E7426}"/>
    <dgm:cxn modelId="{F8AD530F-C62E-4D7E-8A11-D7D77701F76E}" type="presOf" srcId="{411A81E2-F9B2-4109-A65D-88A9F708B874}" destId="{A1CB4DAA-EE62-42D3-854D-46A059CB0825}" srcOrd="0" destOrd="0" presId="urn:microsoft.com/office/officeart/2005/8/layout/hierarchy1"/>
    <dgm:cxn modelId="{B330B8C3-D2C7-4691-AAA9-AAE668AE887B}" type="presOf" srcId="{8331CF67-80A9-4C9A-9CA9-FE457D84EAC2}" destId="{2C60E937-6840-4F17-80CF-8C57A5D90F91}" srcOrd="0" destOrd="0" presId="urn:microsoft.com/office/officeart/2005/8/layout/hierarchy1"/>
    <dgm:cxn modelId="{FE8E2C60-0ACD-4635-909B-9A7B32FCAC86}" type="presOf" srcId="{3025C658-F6EA-4709-A68E-7D99A7F7193E}" destId="{4B095F07-CF6E-413F-BB51-A2040A18CAD8}" srcOrd="0" destOrd="0" presId="urn:microsoft.com/office/officeart/2005/8/layout/hierarchy1"/>
    <dgm:cxn modelId="{F8274714-1B3B-482B-AB88-50834BE45820}" type="presOf" srcId="{FBFDB264-64B3-4A01-BBAB-A8ECCE546FD0}" destId="{44139FAD-12BC-43DC-880C-54CD65A62729}" srcOrd="0" destOrd="0" presId="urn:microsoft.com/office/officeart/2005/8/layout/hierarchy1"/>
    <dgm:cxn modelId="{AE13B661-F5E3-40F6-BB7E-D34EABE77CEF}" srcId="{8F261705-0727-4C9F-B39E-CFCCD0E853F2}" destId="{FBFDB264-64B3-4A01-BBAB-A8ECCE546FD0}" srcOrd="0" destOrd="0" parTransId="{383CB3D3-3CDB-4528-8CE5-A69B9E2B15A5}" sibTransId="{24B8EAC7-EC85-4212-A685-B24D343FF95A}"/>
    <dgm:cxn modelId="{42B0FBE5-BA4E-453E-87FE-B2146B3F0063}" type="presOf" srcId="{587F5CFC-A649-4F66-A61E-9A85BDC41E27}" destId="{6B944AB5-04BC-4EA6-B540-67C064B6C551}" srcOrd="0" destOrd="0" presId="urn:microsoft.com/office/officeart/2005/8/layout/hierarchy1"/>
    <dgm:cxn modelId="{80E06211-C351-4FF9-8C73-8AEBD6D0768D}" type="presOf" srcId="{8F261705-0727-4C9F-B39E-CFCCD0E853F2}" destId="{9B39268A-1167-4398-B070-80C60B297B27}" srcOrd="0" destOrd="0" presId="urn:microsoft.com/office/officeart/2005/8/layout/hierarchy1"/>
    <dgm:cxn modelId="{E02C2F5E-673E-4540-98C4-A27ABCAD75CE}" type="presOf" srcId="{2AADA381-8484-4CF1-AF31-542FC6B5CE7F}" destId="{03CA3B46-4146-4B7C-9FBD-D150A3D3A1E6}" srcOrd="0" destOrd="0" presId="urn:microsoft.com/office/officeart/2005/8/layout/hierarchy1"/>
    <dgm:cxn modelId="{75249E8C-F3E9-4FFE-ADFA-33BB0588A39F}" srcId="{8331CF67-80A9-4C9A-9CA9-FE457D84EAC2}" destId="{3025C658-F6EA-4709-A68E-7D99A7F7193E}" srcOrd="1" destOrd="0" parTransId="{E558C2BE-F1A8-4735-A3C9-F1DE6F9B664A}" sibTransId="{5BD7F6D7-4D47-42F8-BA0D-709C01D7A1DD}"/>
    <dgm:cxn modelId="{E58D112B-0B9D-4CB1-BD72-50E57531A8C4}" srcId="{FBFDB264-64B3-4A01-BBAB-A8ECCE546FD0}" destId="{411A81E2-F9B2-4109-A65D-88A9F708B874}" srcOrd="0" destOrd="0" parTransId="{2AADA381-8484-4CF1-AF31-542FC6B5CE7F}" sibTransId="{BA5804E2-4267-42B0-8D6F-F5C9DB7A356F}"/>
    <dgm:cxn modelId="{9A376168-E1A9-4B14-AD77-D0D963AA3318}" type="presParOf" srcId="{9B39268A-1167-4398-B070-80C60B297B27}" destId="{BA628668-8829-4A48-85F6-9CDE8E39FA90}" srcOrd="0" destOrd="0" presId="urn:microsoft.com/office/officeart/2005/8/layout/hierarchy1"/>
    <dgm:cxn modelId="{F6ABB3DB-4B84-411A-BFBC-F45331A8D912}" type="presParOf" srcId="{BA628668-8829-4A48-85F6-9CDE8E39FA90}" destId="{C60E259F-7A71-48CC-8559-BCBBD7471C29}" srcOrd="0" destOrd="0" presId="urn:microsoft.com/office/officeart/2005/8/layout/hierarchy1"/>
    <dgm:cxn modelId="{B7FC52F3-8A18-40B3-B5CA-F04A947B3178}" type="presParOf" srcId="{C60E259F-7A71-48CC-8559-BCBBD7471C29}" destId="{7F89E952-24B0-4E9A-9069-2FC5CB2B4E5F}" srcOrd="0" destOrd="0" presId="urn:microsoft.com/office/officeart/2005/8/layout/hierarchy1"/>
    <dgm:cxn modelId="{4EEB05BF-43F7-48BB-B437-31ECAA438BD4}" type="presParOf" srcId="{C60E259F-7A71-48CC-8559-BCBBD7471C29}" destId="{44139FAD-12BC-43DC-880C-54CD65A62729}" srcOrd="1" destOrd="0" presId="urn:microsoft.com/office/officeart/2005/8/layout/hierarchy1"/>
    <dgm:cxn modelId="{D55552F9-D82E-470E-9B10-5CFB2CD62156}" type="presParOf" srcId="{BA628668-8829-4A48-85F6-9CDE8E39FA90}" destId="{6D2C154E-D79E-409F-994E-67767D195222}" srcOrd="1" destOrd="0" presId="urn:microsoft.com/office/officeart/2005/8/layout/hierarchy1"/>
    <dgm:cxn modelId="{AE743103-A29D-4A39-9AFA-E8F93A350126}" type="presParOf" srcId="{6D2C154E-D79E-409F-994E-67767D195222}" destId="{03CA3B46-4146-4B7C-9FBD-D150A3D3A1E6}" srcOrd="0" destOrd="0" presId="urn:microsoft.com/office/officeart/2005/8/layout/hierarchy1"/>
    <dgm:cxn modelId="{D17B1ED0-DC56-48D9-B525-373DBC4A6E3A}" type="presParOf" srcId="{6D2C154E-D79E-409F-994E-67767D195222}" destId="{E6795360-8770-40B8-AEC1-6057A820BF37}" srcOrd="1" destOrd="0" presId="urn:microsoft.com/office/officeart/2005/8/layout/hierarchy1"/>
    <dgm:cxn modelId="{4EC77027-7837-4E47-AB38-55BFA62DB21E}" type="presParOf" srcId="{E6795360-8770-40B8-AEC1-6057A820BF37}" destId="{4AA0AEAA-3FDC-4C7C-BA0F-DCEA83259C3C}" srcOrd="0" destOrd="0" presId="urn:microsoft.com/office/officeart/2005/8/layout/hierarchy1"/>
    <dgm:cxn modelId="{8A655785-EF02-42C4-9B37-F2B2D0D48924}" type="presParOf" srcId="{4AA0AEAA-3FDC-4C7C-BA0F-DCEA83259C3C}" destId="{D2165D0D-7553-4238-96C1-599594A1B7AD}" srcOrd="0" destOrd="0" presId="urn:microsoft.com/office/officeart/2005/8/layout/hierarchy1"/>
    <dgm:cxn modelId="{55AB26E7-803C-49FD-9A09-1578EB74D749}" type="presParOf" srcId="{4AA0AEAA-3FDC-4C7C-BA0F-DCEA83259C3C}" destId="{A1CB4DAA-EE62-42D3-854D-46A059CB0825}" srcOrd="1" destOrd="0" presId="urn:microsoft.com/office/officeart/2005/8/layout/hierarchy1"/>
    <dgm:cxn modelId="{AEBF840A-D227-411C-AE6F-CD33D0489884}" type="presParOf" srcId="{E6795360-8770-40B8-AEC1-6057A820BF37}" destId="{E44B5BCB-B97F-4E24-B683-DB1D04C1B361}" srcOrd="1" destOrd="0" presId="urn:microsoft.com/office/officeart/2005/8/layout/hierarchy1"/>
    <dgm:cxn modelId="{8077CD8D-236D-4B72-A016-41355B49BB00}" type="presParOf" srcId="{6D2C154E-D79E-409F-994E-67767D195222}" destId="{42FC709A-F95D-4867-A554-DEB083533766}" srcOrd="2" destOrd="0" presId="urn:microsoft.com/office/officeart/2005/8/layout/hierarchy1"/>
    <dgm:cxn modelId="{44F6506D-72C3-4262-B9B0-D59F460CBE94}" type="presParOf" srcId="{6D2C154E-D79E-409F-994E-67767D195222}" destId="{CB6AE1D7-4DD6-40DD-B47C-AE8FF2AB4A5E}" srcOrd="3" destOrd="0" presId="urn:microsoft.com/office/officeart/2005/8/layout/hierarchy1"/>
    <dgm:cxn modelId="{012ADBBA-2DB3-4D43-A9C1-7563550DA610}" type="presParOf" srcId="{CB6AE1D7-4DD6-40DD-B47C-AE8FF2AB4A5E}" destId="{40BD7904-D189-4B59-A2BD-C7A02AB72815}" srcOrd="0" destOrd="0" presId="urn:microsoft.com/office/officeart/2005/8/layout/hierarchy1"/>
    <dgm:cxn modelId="{9D73070F-1825-49C3-9B24-AB6CE15E3864}" type="presParOf" srcId="{40BD7904-D189-4B59-A2BD-C7A02AB72815}" destId="{AD9B0B5D-7424-441D-95D3-8D39CDD41354}" srcOrd="0" destOrd="0" presId="urn:microsoft.com/office/officeart/2005/8/layout/hierarchy1"/>
    <dgm:cxn modelId="{561407D0-EE74-41B1-8EC1-CB533854C929}" type="presParOf" srcId="{40BD7904-D189-4B59-A2BD-C7A02AB72815}" destId="{5D22F894-5C12-45EA-8A75-3E85A3681267}" srcOrd="1" destOrd="0" presId="urn:microsoft.com/office/officeart/2005/8/layout/hierarchy1"/>
    <dgm:cxn modelId="{DD013B94-B341-4503-9F2C-C13C8B35F43F}" type="presParOf" srcId="{CB6AE1D7-4DD6-40DD-B47C-AE8FF2AB4A5E}" destId="{B9495737-E416-4A63-A50C-9E4B326EAC95}" srcOrd="1" destOrd="0" presId="urn:microsoft.com/office/officeart/2005/8/layout/hierarchy1"/>
    <dgm:cxn modelId="{0C28D1A4-F64C-47E4-959C-D0D2EEA6E697}" type="presParOf" srcId="{9B39268A-1167-4398-B070-80C60B297B27}" destId="{635CEE36-2BF9-4ED0-A8CF-8A916B23AD30}" srcOrd="1" destOrd="0" presId="urn:microsoft.com/office/officeart/2005/8/layout/hierarchy1"/>
    <dgm:cxn modelId="{79F9BC11-7B22-40DC-8312-761A2806B0AF}" type="presParOf" srcId="{635CEE36-2BF9-4ED0-A8CF-8A916B23AD30}" destId="{AAB1B171-91AC-4EFC-AC76-C1CCC97F782A}" srcOrd="0" destOrd="0" presId="urn:microsoft.com/office/officeart/2005/8/layout/hierarchy1"/>
    <dgm:cxn modelId="{E7450D2C-02D9-4A3F-A725-E18D39EE9854}" type="presParOf" srcId="{AAB1B171-91AC-4EFC-AC76-C1CCC97F782A}" destId="{BA5E3AE6-CD9E-4260-B316-1A3010816AB3}" srcOrd="0" destOrd="0" presId="urn:microsoft.com/office/officeart/2005/8/layout/hierarchy1"/>
    <dgm:cxn modelId="{153666DB-6AA9-4989-88C5-03A1B0B3A509}" type="presParOf" srcId="{AAB1B171-91AC-4EFC-AC76-C1CCC97F782A}" destId="{2C60E937-6840-4F17-80CF-8C57A5D90F91}" srcOrd="1" destOrd="0" presId="urn:microsoft.com/office/officeart/2005/8/layout/hierarchy1"/>
    <dgm:cxn modelId="{29BF7504-1A52-46FC-B7D3-315D4565098C}" type="presParOf" srcId="{635CEE36-2BF9-4ED0-A8CF-8A916B23AD30}" destId="{A27F9CDF-DEC7-4016-BDCA-B21F0AD4B203}" srcOrd="1" destOrd="0" presId="urn:microsoft.com/office/officeart/2005/8/layout/hierarchy1"/>
    <dgm:cxn modelId="{F3829073-AACF-45CD-92EC-5EFF9370E5EB}" type="presParOf" srcId="{A27F9CDF-DEC7-4016-BDCA-B21F0AD4B203}" destId="{6B944AB5-04BC-4EA6-B540-67C064B6C551}" srcOrd="0" destOrd="0" presId="urn:microsoft.com/office/officeart/2005/8/layout/hierarchy1"/>
    <dgm:cxn modelId="{4A064C7A-EDC3-475D-89D2-81ECDA6ED6AB}" type="presParOf" srcId="{A27F9CDF-DEC7-4016-BDCA-B21F0AD4B203}" destId="{7A803BFD-5C9A-4EAE-A3F2-A9C9F4613494}" srcOrd="1" destOrd="0" presId="urn:microsoft.com/office/officeart/2005/8/layout/hierarchy1"/>
    <dgm:cxn modelId="{99183F18-802B-4F69-9B82-63CA5D758E89}" type="presParOf" srcId="{7A803BFD-5C9A-4EAE-A3F2-A9C9F4613494}" destId="{2C0EF1B5-9A50-4FDB-A4A5-45B1637E84B6}" srcOrd="0" destOrd="0" presId="urn:microsoft.com/office/officeart/2005/8/layout/hierarchy1"/>
    <dgm:cxn modelId="{7AA560CB-DEE0-47E1-AA15-30A7341F37AF}" type="presParOf" srcId="{2C0EF1B5-9A50-4FDB-A4A5-45B1637E84B6}" destId="{A9D2DDE2-6E67-427F-B29B-E35D02BA6DF3}" srcOrd="0" destOrd="0" presId="urn:microsoft.com/office/officeart/2005/8/layout/hierarchy1"/>
    <dgm:cxn modelId="{0375C2FB-94C0-4009-ACE2-232EC181C3F0}" type="presParOf" srcId="{2C0EF1B5-9A50-4FDB-A4A5-45B1637E84B6}" destId="{6676E6AE-5AA6-4A3D-BABF-93FB9FCE9A94}" srcOrd="1" destOrd="0" presId="urn:microsoft.com/office/officeart/2005/8/layout/hierarchy1"/>
    <dgm:cxn modelId="{E7FCC065-BA85-42DE-A1AD-9C168BDF0DD4}" type="presParOf" srcId="{7A803BFD-5C9A-4EAE-A3F2-A9C9F4613494}" destId="{92C7D0F3-12DC-4BA3-B4F1-D63858158D19}" srcOrd="1" destOrd="0" presId="urn:microsoft.com/office/officeart/2005/8/layout/hierarchy1"/>
    <dgm:cxn modelId="{42D7A663-C11D-4498-8948-EEF076DC6D01}" type="presParOf" srcId="{A27F9CDF-DEC7-4016-BDCA-B21F0AD4B203}" destId="{74479D29-35D6-40A2-8951-D0B734C6C0B9}" srcOrd="2" destOrd="0" presId="urn:microsoft.com/office/officeart/2005/8/layout/hierarchy1"/>
    <dgm:cxn modelId="{2741C893-9EBF-4186-B198-C284B322EB15}" type="presParOf" srcId="{A27F9CDF-DEC7-4016-BDCA-B21F0AD4B203}" destId="{82D51CF4-DBEB-4CC0-9D6C-2EF4925A2918}" srcOrd="3" destOrd="0" presId="urn:microsoft.com/office/officeart/2005/8/layout/hierarchy1"/>
    <dgm:cxn modelId="{9D15CFA1-263B-42D1-B827-27FDE21ED7CC}" type="presParOf" srcId="{82D51CF4-DBEB-4CC0-9D6C-2EF4925A2918}" destId="{2D6E0A76-696F-4881-B78C-CC542E410BB3}" srcOrd="0" destOrd="0" presId="urn:microsoft.com/office/officeart/2005/8/layout/hierarchy1"/>
    <dgm:cxn modelId="{1833D4C8-5872-49F7-8364-5DA8E4EE353B}" type="presParOf" srcId="{2D6E0A76-696F-4881-B78C-CC542E410BB3}" destId="{731CD00B-F89D-42F9-9D0E-D50635DEAABD}" srcOrd="0" destOrd="0" presId="urn:microsoft.com/office/officeart/2005/8/layout/hierarchy1"/>
    <dgm:cxn modelId="{1C37F918-8723-4D0E-A8A0-0B407099E0F4}" type="presParOf" srcId="{2D6E0A76-696F-4881-B78C-CC542E410BB3}" destId="{4B095F07-CF6E-413F-BB51-A2040A18CAD8}" srcOrd="1" destOrd="0" presId="urn:microsoft.com/office/officeart/2005/8/layout/hierarchy1"/>
    <dgm:cxn modelId="{A353304E-0D8D-481C-BD37-FCFE97E75603}" type="presParOf" srcId="{82D51CF4-DBEB-4CC0-9D6C-2EF4925A2918}" destId="{2C373AD0-CB68-435A-AE0E-015AC000330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D38A8B-F248-4182-90AA-4C99C9459A19}">
      <dsp:nvSpPr>
        <dsp:cNvPr id="0" name=""/>
        <dsp:cNvSpPr/>
      </dsp:nvSpPr>
      <dsp:spPr>
        <a:xfrm rot="16200000">
          <a:off x="2232" y="2639"/>
          <a:ext cx="4491823" cy="4491823"/>
        </a:xfrm>
        <a:prstGeom prst="upArrow">
          <a:avLst>
            <a:gd name="adj1" fmla="val 50000"/>
            <a:gd name="adj2" fmla="val 35000"/>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pl-PL" sz="3300" kern="1200"/>
            <a:t> </a:t>
          </a:r>
          <a:r>
            <a:rPr lang="en-GB" sz="3300" kern="1200"/>
            <a:t>upon the will of the parties through its termination</a:t>
          </a:r>
          <a:endParaRPr lang="en-GB" sz="3300" kern="1200">
            <a:latin typeface="Gill Sans MT"/>
          </a:endParaRPr>
        </a:p>
      </dsp:txBody>
      <dsp:txXfrm rot="5400000">
        <a:off x="788302" y="1125594"/>
        <a:ext cx="3705754" cy="2245911"/>
      </dsp:txXfrm>
    </dsp:sp>
    <dsp:sp modelId="{76579B2F-B4F1-4197-AFC6-9A264C4F2F7A}">
      <dsp:nvSpPr>
        <dsp:cNvPr id="0" name=""/>
        <dsp:cNvSpPr/>
      </dsp:nvSpPr>
      <dsp:spPr>
        <a:xfrm rot="5400000">
          <a:off x="6877087" y="2639"/>
          <a:ext cx="4491823" cy="4491823"/>
        </a:xfrm>
        <a:prstGeom prst="upArrow">
          <a:avLst>
            <a:gd name="adj1" fmla="val 50000"/>
            <a:gd name="adj2" fmla="val 35000"/>
          </a:avLst>
        </a:prstGeom>
        <a:solidFill>
          <a:schemeClr val="accent2">
            <a:hueOff val="1191735"/>
            <a:satOff val="6913"/>
            <a:lumOff val="6864"/>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pl-PL" sz="3300" kern="1200">
              <a:latin typeface="Gill Sans MT"/>
            </a:rPr>
            <a:t> </a:t>
          </a:r>
          <a:r>
            <a:rPr lang="en-GB" sz="3300" kern="1200">
              <a:latin typeface="Gill Sans MT"/>
            </a:rPr>
            <a:t>by the operation of law through its expiration</a:t>
          </a:r>
        </a:p>
      </dsp:txBody>
      <dsp:txXfrm rot="-5400000">
        <a:off x="6877088" y="1125595"/>
        <a:ext cx="3705754" cy="22459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79D29-35D6-40A2-8951-D0B734C6C0B9}">
      <dsp:nvSpPr>
        <dsp:cNvPr id="0" name=""/>
        <dsp:cNvSpPr/>
      </dsp:nvSpPr>
      <dsp:spPr>
        <a:xfrm>
          <a:off x="7221662" y="1298459"/>
          <a:ext cx="1240734" cy="590476"/>
        </a:xfrm>
        <a:custGeom>
          <a:avLst/>
          <a:gdLst/>
          <a:ahLst/>
          <a:cxnLst/>
          <a:rect l="0" t="0" r="0" b="0"/>
          <a:pathLst>
            <a:path>
              <a:moveTo>
                <a:pt x="0" y="0"/>
              </a:moveTo>
              <a:lnTo>
                <a:pt x="0" y="402392"/>
              </a:lnTo>
              <a:lnTo>
                <a:pt x="1240734" y="402392"/>
              </a:lnTo>
              <a:lnTo>
                <a:pt x="1240734" y="590476"/>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944AB5-04BC-4EA6-B540-67C064B6C551}">
      <dsp:nvSpPr>
        <dsp:cNvPr id="0" name=""/>
        <dsp:cNvSpPr/>
      </dsp:nvSpPr>
      <dsp:spPr>
        <a:xfrm>
          <a:off x="5980927" y="1298459"/>
          <a:ext cx="1240734" cy="590476"/>
        </a:xfrm>
        <a:custGeom>
          <a:avLst/>
          <a:gdLst/>
          <a:ahLst/>
          <a:cxnLst/>
          <a:rect l="0" t="0" r="0" b="0"/>
          <a:pathLst>
            <a:path>
              <a:moveTo>
                <a:pt x="1240734" y="0"/>
              </a:moveTo>
              <a:lnTo>
                <a:pt x="1240734" y="402392"/>
              </a:lnTo>
              <a:lnTo>
                <a:pt x="0" y="402392"/>
              </a:lnTo>
              <a:lnTo>
                <a:pt x="0" y="590476"/>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FC709A-F95D-4867-A554-DEB083533766}">
      <dsp:nvSpPr>
        <dsp:cNvPr id="0" name=""/>
        <dsp:cNvSpPr/>
      </dsp:nvSpPr>
      <dsp:spPr>
        <a:xfrm>
          <a:off x="2258724" y="1298459"/>
          <a:ext cx="1240734" cy="590476"/>
        </a:xfrm>
        <a:custGeom>
          <a:avLst/>
          <a:gdLst/>
          <a:ahLst/>
          <a:cxnLst/>
          <a:rect l="0" t="0" r="0" b="0"/>
          <a:pathLst>
            <a:path>
              <a:moveTo>
                <a:pt x="0" y="0"/>
              </a:moveTo>
              <a:lnTo>
                <a:pt x="0" y="402392"/>
              </a:lnTo>
              <a:lnTo>
                <a:pt x="1240734" y="402392"/>
              </a:lnTo>
              <a:lnTo>
                <a:pt x="1240734" y="590476"/>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CA3B46-4146-4B7C-9FBD-D150A3D3A1E6}">
      <dsp:nvSpPr>
        <dsp:cNvPr id="0" name=""/>
        <dsp:cNvSpPr/>
      </dsp:nvSpPr>
      <dsp:spPr>
        <a:xfrm>
          <a:off x="1017989" y="1298459"/>
          <a:ext cx="1240734" cy="590476"/>
        </a:xfrm>
        <a:custGeom>
          <a:avLst/>
          <a:gdLst/>
          <a:ahLst/>
          <a:cxnLst/>
          <a:rect l="0" t="0" r="0" b="0"/>
          <a:pathLst>
            <a:path>
              <a:moveTo>
                <a:pt x="1240734" y="0"/>
              </a:moveTo>
              <a:lnTo>
                <a:pt x="1240734" y="402392"/>
              </a:lnTo>
              <a:lnTo>
                <a:pt x="0" y="402392"/>
              </a:lnTo>
              <a:lnTo>
                <a:pt x="0" y="590476"/>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89E952-24B0-4E9A-9069-2FC5CB2B4E5F}">
      <dsp:nvSpPr>
        <dsp:cNvPr id="0" name=""/>
        <dsp:cNvSpPr/>
      </dsp:nvSpPr>
      <dsp:spPr>
        <a:xfrm>
          <a:off x="1243578" y="9223"/>
          <a:ext cx="2030292" cy="128923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139FAD-12BC-43DC-880C-54CD65A62729}">
      <dsp:nvSpPr>
        <dsp:cNvPr id="0" name=""/>
        <dsp:cNvSpPr/>
      </dsp:nvSpPr>
      <dsp:spPr>
        <a:xfrm>
          <a:off x="1469166" y="223532"/>
          <a:ext cx="2030292" cy="1289235"/>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a:t>by an employer</a:t>
          </a:r>
          <a:endParaRPr lang="en-GB" sz="2200" kern="1200">
            <a:solidFill>
              <a:srgbClr val="010000"/>
            </a:solidFill>
            <a:latin typeface="Gill Sans MT"/>
          </a:endParaRPr>
        </a:p>
      </dsp:txBody>
      <dsp:txXfrm>
        <a:off x="1506926" y="261292"/>
        <a:ext cx="1954772" cy="1213715"/>
      </dsp:txXfrm>
    </dsp:sp>
    <dsp:sp modelId="{D2165D0D-7553-4238-96C1-599594A1B7AD}">
      <dsp:nvSpPr>
        <dsp:cNvPr id="0" name=""/>
        <dsp:cNvSpPr/>
      </dsp:nvSpPr>
      <dsp:spPr>
        <a:xfrm>
          <a:off x="2843" y="1888936"/>
          <a:ext cx="2030292" cy="128923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CB4DAA-EE62-42D3-854D-46A059CB0825}">
      <dsp:nvSpPr>
        <dsp:cNvPr id="0" name=""/>
        <dsp:cNvSpPr/>
      </dsp:nvSpPr>
      <dsp:spPr>
        <a:xfrm>
          <a:off x="228431" y="2103245"/>
          <a:ext cx="2030292" cy="1289235"/>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a:t>for reasons attributable to an employee</a:t>
          </a:r>
        </a:p>
      </dsp:txBody>
      <dsp:txXfrm>
        <a:off x="266191" y="2141005"/>
        <a:ext cx="1954772" cy="1213715"/>
      </dsp:txXfrm>
    </dsp:sp>
    <dsp:sp modelId="{AD9B0B5D-7424-441D-95D3-8D39CDD41354}">
      <dsp:nvSpPr>
        <dsp:cNvPr id="0" name=""/>
        <dsp:cNvSpPr/>
      </dsp:nvSpPr>
      <dsp:spPr>
        <a:xfrm>
          <a:off x="2484312" y="1888936"/>
          <a:ext cx="2030292" cy="128923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22F894-5C12-45EA-8A75-3E85A3681267}">
      <dsp:nvSpPr>
        <dsp:cNvPr id="0" name=""/>
        <dsp:cNvSpPr/>
      </dsp:nvSpPr>
      <dsp:spPr>
        <a:xfrm>
          <a:off x="2709900" y="2103245"/>
          <a:ext cx="2030292" cy="1289235"/>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a:t>for reasons not attributable to an employee</a:t>
          </a:r>
        </a:p>
      </dsp:txBody>
      <dsp:txXfrm>
        <a:off x="2747660" y="2141005"/>
        <a:ext cx="1954772" cy="1213715"/>
      </dsp:txXfrm>
    </dsp:sp>
    <dsp:sp modelId="{BA5E3AE6-CD9E-4260-B316-1A3010816AB3}">
      <dsp:nvSpPr>
        <dsp:cNvPr id="0" name=""/>
        <dsp:cNvSpPr/>
      </dsp:nvSpPr>
      <dsp:spPr>
        <a:xfrm>
          <a:off x="6206516" y="9223"/>
          <a:ext cx="2030292" cy="128923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60E937-6840-4F17-80CF-8C57A5D90F91}">
      <dsp:nvSpPr>
        <dsp:cNvPr id="0" name=""/>
        <dsp:cNvSpPr/>
      </dsp:nvSpPr>
      <dsp:spPr>
        <a:xfrm>
          <a:off x="6432104" y="223532"/>
          <a:ext cx="2030292" cy="1289235"/>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a:t>by an employee</a:t>
          </a:r>
        </a:p>
      </dsp:txBody>
      <dsp:txXfrm>
        <a:off x="6469864" y="261292"/>
        <a:ext cx="1954772" cy="1213715"/>
      </dsp:txXfrm>
    </dsp:sp>
    <dsp:sp modelId="{A9D2DDE2-6E67-427F-B29B-E35D02BA6DF3}">
      <dsp:nvSpPr>
        <dsp:cNvPr id="0" name=""/>
        <dsp:cNvSpPr/>
      </dsp:nvSpPr>
      <dsp:spPr>
        <a:xfrm>
          <a:off x="4965781" y="1888936"/>
          <a:ext cx="2030292" cy="128923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76E6AE-5AA6-4A3D-BABF-93FB9FCE9A94}">
      <dsp:nvSpPr>
        <dsp:cNvPr id="0" name=""/>
        <dsp:cNvSpPr/>
      </dsp:nvSpPr>
      <dsp:spPr>
        <a:xfrm>
          <a:off x="5191369" y="2103245"/>
          <a:ext cx="2030292" cy="1289235"/>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a:t>for reasons attributable to an employer</a:t>
          </a:r>
        </a:p>
      </dsp:txBody>
      <dsp:txXfrm>
        <a:off x="5229129" y="2141005"/>
        <a:ext cx="1954772" cy="1213715"/>
      </dsp:txXfrm>
    </dsp:sp>
    <dsp:sp modelId="{731CD00B-F89D-42F9-9D0E-D50635DEAABD}">
      <dsp:nvSpPr>
        <dsp:cNvPr id="0" name=""/>
        <dsp:cNvSpPr/>
      </dsp:nvSpPr>
      <dsp:spPr>
        <a:xfrm>
          <a:off x="7447250" y="1888936"/>
          <a:ext cx="2030292" cy="128923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095F07-CF6E-413F-BB51-A2040A18CAD8}">
      <dsp:nvSpPr>
        <dsp:cNvPr id="0" name=""/>
        <dsp:cNvSpPr/>
      </dsp:nvSpPr>
      <dsp:spPr>
        <a:xfrm>
          <a:off x="7672838" y="2103245"/>
          <a:ext cx="2030292" cy="1289235"/>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a:t>for reasons not attributable to an employer</a:t>
          </a:r>
        </a:p>
      </dsp:txBody>
      <dsp:txXfrm>
        <a:off x="7710598" y="2141005"/>
        <a:ext cx="1954772" cy="1213715"/>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10/27/2017</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10/27/2017</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10/27/2017</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10/27/2017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10/27/2017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10/27/2017</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10/27/2017</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Termination of an employment relationship</a:t>
            </a:r>
          </a:p>
        </p:txBody>
      </p:sp>
      <p:sp>
        <p:nvSpPr>
          <p:cNvPr id="3" name="Subtitle 2"/>
          <p:cNvSpPr>
            <a:spLocks noGrp="1"/>
          </p:cNvSpPr>
          <p:nvPr>
            <p:ph type="subTitle" idx="1"/>
          </p:nvPr>
        </p:nvSpPr>
        <p:spPr/>
        <p:txBody>
          <a:bodyPr/>
          <a:lstStyle/>
          <a:p>
            <a:r>
              <a:rPr lang="en-US"/>
              <a:t>KAMILA SIEJKA</a:t>
            </a:r>
          </a:p>
        </p:txBody>
      </p:sp>
    </p:spTree>
    <p:extLst>
      <p:ext uri="{BB962C8B-B14F-4D97-AF65-F5344CB8AC3E}">
        <p14:creationId xmlns:p14="http://schemas.microsoft.com/office/powerpoint/2010/main" val="401567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4E15E37-367E-4603-A4B7-AEED52037759}"/>
              </a:ext>
            </a:extLst>
          </p:cNvPr>
          <p:cNvSpPr>
            <a:spLocks noGrp="1"/>
          </p:cNvSpPr>
          <p:nvPr>
            <p:ph type="title"/>
          </p:nvPr>
        </p:nvSpPr>
        <p:spPr/>
        <p:txBody>
          <a:bodyPr>
            <a:normAutofit fontScale="90000"/>
          </a:bodyPr>
          <a:lstStyle/>
          <a:p>
            <a:pPr algn="ctr"/>
            <a:r>
              <a:rPr lang="en-GB"/>
              <a:t>Termination of an employment contract without notice by an employer for a reason attributable to an employee</a:t>
            </a:r>
          </a:p>
        </p:txBody>
      </p:sp>
      <p:sp>
        <p:nvSpPr>
          <p:cNvPr id="7" name="Symbol zastępczy zawartości 6">
            <a:extLst>
              <a:ext uri="{FF2B5EF4-FFF2-40B4-BE49-F238E27FC236}">
                <a16:creationId xmlns:a16="http://schemas.microsoft.com/office/drawing/2014/main" xmlns="" id="{60B0A691-2BDD-4CB2-A21F-AEEA06674274}"/>
              </a:ext>
            </a:extLst>
          </p:cNvPr>
          <p:cNvSpPr>
            <a:spLocks noGrp="1"/>
          </p:cNvSpPr>
          <p:nvPr>
            <p:ph idx="1"/>
          </p:nvPr>
        </p:nvSpPr>
        <p:spPr>
          <a:xfrm>
            <a:off x="581192" y="2543175"/>
            <a:ext cx="11029615" cy="3678303"/>
          </a:xfrm>
        </p:spPr>
        <p:txBody>
          <a:bodyPr vert="horz" lIns="91440" tIns="45720" rIns="91440" bIns="45720" rtlCol="0" anchor="ctr">
            <a:noAutofit/>
          </a:bodyPr>
          <a:lstStyle/>
          <a:p>
            <a:pPr marL="305435" indent="-305435" algn="just"/>
            <a:r>
              <a:rPr lang="en-GB" sz="2600"/>
              <a:t>the employer may terminate an employment contract without notice through the fault of an employee only if the employee:</a:t>
            </a:r>
          </a:p>
          <a:p>
            <a:pPr marL="342900" indent="-342900" algn="just">
              <a:buAutoNum type="arabicParenR"/>
            </a:pPr>
            <a:r>
              <a:rPr lang="en-GB" sz="2600"/>
              <a:t>seriously breaches the employee's fundamental duties, </a:t>
            </a:r>
          </a:p>
          <a:p>
            <a:pPr marL="342900" indent="-342900" algn="just">
              <a:buAutoNum type="arabicParenR"/>
            </a:pPr>
            <a:r>
              <a:rPr lang="en-GB" sz="2600"/>
              <a:t>commits, during the term of the contract of employment,  an offence, which makes it impossible to continue his employment in the occupied job position - if the offence is evident  or has been declared by a final court judgement, </a:t>
            </a:r>
            <a:endParaRPr lang="en-GB" sz="2600">
              <a:solidFill>
                <a:srgbClr val="000000"/>
              </a:solidFill>
            </a:endParaRPr>
          </a:p>
          <a:p>
            <a:pPr marL="342900" indent="-342900" algn="just">
              <a:buAutoNum type="arabicParenR"/>
            </a:pPr>
            <a:r>
              <a:rPr lang="en-GB" sz="2600"/>
              <a:t>through his fault, loses professional qualifications/licenses necessary to perform his work,</a:t>
            </a:r>
          </a:p>
          <a:p>
            <a:pPr marL="305435" indent="-305435" algn="just">
              <a:buFont typeface="Wingdings" panose="05020102010507070707" pitchFamily="18" charset="2"/>
              <a:buChar char="§"/>
            </a:pPr>
            <a:r>
              <a:rPr lang="en-GB" sz="2600">
                <a:solidFill>
                  <a:srgbClr val="3D3D3D"/>
                </a:solidFill>
              </a:rPr>
              <a:t>an employment contract cannot be terminated more than 1 month after the employer obtains information about the circumstances justifying the termination,</a:t>
            </a:r>
          </a:p>
        </p:txBody>
      </p:sp>
    </p:spTree>
    <p:extLst>
      <p:ext uri="{BB962C8B-B14F-4D97-AF65-F5344CB8AC3E}">
        <p14:creationId xmlns:p14="http://schemas.microsoft.com/office/powerpoint/2010/main" val="1385947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18A6EE3-F2F4-43B6-8A91-AFD45CB67B32}"/>
              </a:ext>
            </a:extLst>
          </p:cNvPr>
          <p:cNvSpPr>
            <a:spLocks noGrp="1"/>
          </p:cNvSpPr>
          <p:nvPr>
            <p:ph type="title"/>
          </p:nvPr>
        </p:nvSpPr>
        <p:spPr/>
        <p:txBody>
          <a:bodyPr>
            <a:normAutofit fontScale="90000"/>
          </a:bodyPr>
          <a:lstStyle/>
          <a:p>
            <a:pPr algn="ctr"/>
            <a:r>
              <a:rPr lang="en-GB"/>
              <a:t>Termination of an employment contract without notice by an employer for a reason not attributable to an employee</a:t>
            </a:r>
            <a:endParaRPr lang="en-US"/>
          </a:p>
        </p:txBody>
      </p:sp>
      <p:sp>
        <p:nvSpPr>
          <p:cNvPr id="3" name="Symbol zastępczy zawartości 2">
            <a:extLst>
              <a:ext uri="{FF2B5EF4-FFF2-40B4-BE49-F238E27FC236}">
                <a16:creationId xmlns:a16="http://schemas.microsoft.com/office/drawing/2014/main" xmlns="" id="{A878E585-04FC-4C5A-B613-E0456D10DFD1}"/>
              </a:ext>
            </a:extLst>
          </p:cNvPr>
          <p:cNvSpPr>
            <a:spLocks noGrp="1"/>
          </p:cNvSpPr>
          <p:nvPr>
            <p:ph idx="1"/>
          </p:nvPr>
        </p:nvSpPr>
        <p:spPr>
          <a:xfrm>
            <a:off x="647700" y="2457450"/>
            <a:ext cx="11029615" cy="3678303"/>
          </a:xfrm>
        </p:spPr>
        <p:txBody>
          <a:bodyPr vert="horz" lIns="91440" tIns="45720" rIns="91440" bIns="45720" rtlCol="0" anchor="ctr">
            <a:noAutofit/>
          </a:bodyPr>
          <a:lstStyle/>
          <a:p>
            <a:pPr marL="305435" indent="-305435" algn="just"/>
            <a:r>
              <a:rPr lang="en-GB" sz="2600"/>
              <a:t>an employer may terminate an employment contract without notice:</a:t>
            </a:r>
            <a:endParaRPr lang="pl-PL" sz="2600"/>
          </a:p>
          <a:p>
            <a:pPr marL="305435" indent="-305435" algn="just">
              <a:buFont typeface="Wingdings" panose="05020102010507070707" pitchFamily="18" charset="2"/>
              <a:buChar char="v"/>
            </a:pPr>
            <a:r>
              <a:rPr lang="en-GB" sz="2600"/>
              <a:t>if an employee is unable to work as a result of an illness: </a:t>
            </a:r>
          </a:p>
          <a:p>
            <a:pPr marL="305435" indent="-305435" algn="just">
              <a:buFont typeface="Wingdings" panose="05020102010507070707" pitchFamily="18" charset="2"/>
              <a:buChar char="ü"/>
            </a:pPr>
            <a:r>
              <a:rPr lang="en-GB" sz="2600"/>
              <a:t> for more than 3 months - if the employee has been employed with a given employer for less than 6 months, </a:t>
            </a:r>
          </a:p>
          <a:p>
            <a:pPr marL="305435" indent="-305435" algn="just">
              <a:buFont typeface="Wingdings" panose="05020102010507070707" pitchFamily="18" charset="2"/>
              <a:buChar char="ü"/>
            </a:pPr>
            <a:r>
              <a:rPr lang="en-GB" sz="2600"/>
              <a:t>for longer than the total period of receiving remuneration and welfare and sickness benefits on that account, as well as receiving rehabilitation allowance for the first 3 months - if the employee has been employed with a given employer for at least 6 months, or if the incapacity to work was caused by an accident at work or an occupational disease</a:t>
            </a:r>
            <a:r>
              <a:rPr lang="en-GB" sz="2600">
                <a:solidFill>
                  <a:srgbClr val="3D3D3D"/>
                </a:solidFill>
              </a:rPr>
              <a:t>,</a:t>
            </a:r>
          </a:p>
          <a:p>
            <a:pPr marL="305435" indent="-305435" algn="just">
              <a:buFont typeface="Wingdings" panose="05020102010507070707" pitchFamily="18" charset="2"/>
              <a:buChar char="v"/>
            </a:pPr>
            <a:r>
              <a:rPr lang="en-GB" sz="2600"/>
              <a:t>if an employee has any justifiable absence from work for other than aforementioned reasons, lasting for more than 1 month,</a:t>
            </a:r>
            <a:endParaRPr lang="en-GB" sz="2600">
              <a:solidFill>
                <a:srgbClr val="3D3D3D"/>
              </a:solidFill>
            </a:endParaRPr>
          </a:p>
        </p:txBody>
      </p:sp>
    </p:spTree>
    <p:extLst>
      <p:ext uri="{BB962C8B-B14F-4D97-AF65-F5344CB8AC3E}">
        <p14:creationId xmlns:p14="http://schemas.microsoft.com/office/powerpoint/2010/main" val="4046649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0FDDE521-DBC8-43CE-8894-1E8622C7E8F9}"/>
              </a:ext>
            </a:extLst>
          </p:cNvPr>
          <p:cNvSpPr>
            <a:spLocks noGrp="1"/>
          </p:cNvSpPr>
          <p:nvPr>
            <p:ph type="title"/>
          </p:nvPr>
        </p:nvSpPr>
        <p:spPr/>
        <p:txBody>
          <a:bodyPr>
            <a:normAutofit fontScale="90000"/>
          </a:bodyPr>
          <a:lstStyle/>
          <a:p>
            <a:pPr algn="ctr"/>
            <a:r>
              <a:rPr lang="en-GB"/>
              <a:t>Termination of an employment contract without notice by an employer for a reason not attributable to an employee</a:t>
            </a:r>
            <a:endParaRPr lang="en-US"/>
          </a:p>
        </p:txBody>
      </p:sp>
      <p:sp>
        <p:nvSpPr>
          <p:cNvPr id="3" name="Symbol zastępczy zawartości 2">
            <a:extLst>
              <a:ext uri="{FF2B5EF4-FFF2-40B4-BE49-F238E27FC236}">
                <a16:creationId xmlns:a16="http://schemas.microsoft.com/office/drawing/2014/main" xmlns="" id="{CBD22EE0-15BE-43E2-AD05-FB77CC034ED7}"/>
              </a:ext>
            </a:extLst>
          </p:cNvPr>
          <p:cNvSpPr>
            <a:spLocks noGrp="1"/>
          </p:cNvSpPr>
          <p:nvPr>
            <p:ph idx="1"/>
          </p:nvPr>
        </p:nvSpPr>
        <p:spPr>
          <a:xfrm>
            <a:off x="581192" y="2762250"/>
            <a:ext cx="11029615" cy="3678303"/>
          </a:xfrm>
        </p:spPr>
        <p:txBody>
          <a:bodyPr vert="horz" lIns="91440" tIns="45720" rIns="91440" bIns="45720" rtlCol="0" anchor="ctr">
            <a:noAutofit/>
          </a:bodyPr>
          <a:lstStyle/>
          <a:p>
            <a:pPr marL="305435" indent="-305435" algn="just">
              <a:buFont typeface="Wingdings" panose="05020102010507070707" pitchFamily="18" charset="2"/>
              <a:buChar char="v"/>
            </a:pPr>
            <a:r>
              <a:rPr lang="en-GB" sz="2600"/>
              <a:t>an employment contract cannot be terminated without notice if the employee is absent from work due to taking care of a child while receiving allowance on this account, or if the employee is in isolation due to a contagious disease while receiving welfare and sickness benefits on this account,</a:t>
            </a:r>
          </a:p>
          <a:p>
            <a:pPr marL="305435" indent="-305435" algn="just">
              <a:buFont typeface="Wingdings" panose="05020102010507070707" pitchFamily="18" charset="2"/>
              <a:buChar char="v"/>
            </a:pPr>
            <a:r>
              <a:rPr lang="en-GB" sz="2600"/>
              <a:t>an employment contract cannot be terminated without notice after the employee has reported to work after an absence,</a:t>
            </a:r>
          </a:p>
          <a:p>
            <a:pPr marL="305435" indent="-305435" algn="just">
              <a:buFont typeface="Wingdings" panose="05020102010507070707" pitchFamily="18" charset="2"/>
              <a:buChar char="§"/>
            </a:pPr>
            <a:r>
              <a:rPr lang="en-GB" sz="2600">
                <a:solidFill>
                  <a:srgbClr val="3D3D3D"/>
                </a:solidFill>
              </a:rPr>
              <a:t>the employer should if possible, re-employ the employee who reports to work immediately after the reasons for an absence cease to exist, if within 6 months of the termination of the employment contract without notice,</a:t>
            </a:r>
          </a:p>
          <a:p>
            <a:pPr marL="0" indent="0" algn="just">
              <a:buNone/>
            </a:pPr>
            <a:endParaRPr lang="en-GB" sz="2600">
              <a:solidFill>
                <a:schemeClr val="tx1"/>
              </a:solidFill>
            </a:endParaRPr>
          </a:p>
        </p:txBody>
      </p:sp>
    </p:spTree>
    <p:extLst>
      <p:ext uri="{BB962C8B-B14F-4D97-AF65-F5344CB8AC3E}">
        <p14:creationId xmlns:p14="http://schemas.microsoft.com/office/powerpoint/2010/main" val="3669442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C346C4E-3986-4B45-A23B-C04F3CCB71A1}"/>
              </a:ext>
            </a:extLst>
          </p:cNvPr>
          <p:cNvSpPr>
            <a:spLocks noGrp="1"/>
          </p:cNvSpPr>
          <p:nvPr>
            <p:ph type="title"/>
          </p:nvPr>
        </p:nvSpPr>
        <p:spPr/>
        <p:txBody>
          <a:bodyPr>
            <a:normAutofit/>
          </a:bodyPr>
          <a:lstStyle/>
          <a:p>
            <a:pPr algn="ctr"/>
            <a:r>
              <a:rPr lang="en-GB"/>
              <a:t>Termination of an employment contract without notice by an employee</a:t>
            </a:r>
            <a:endParaRPr lang="en-US" err="1"/>
          </a:p>
        </p:txBody>
      </p:sp>
      <p:sp>
        <p:nvSpPr>
          <p:cNvPr id="3" name="Symbol zastępczy zawartości 2">
            <a:extLst>
              <a:ext uri="{FF2B5EF4-FFF2-40B4-BE49-F238E27FC236}">
                <a16:creationId xmlns:a16="http://schemas.microsoft.com/office/drawing/2014/main" xmlns="" id="{47922355-AF7C-45E6-B3A9-E7896C935528}"/>
              </a:ext>
            </a:extLst>
          </p:cNvPr>
          <p:cNvSpPr>
            <a:spLocks noGrp="1"/>
          </p:cNvSpPr>
          <p:nvPr>
            <p:ph idx="1"/>
          </p:nvPr>
        </p:nvSpPr>
        <p:spPr>
          <a:xfrm>
            <a:off x="447675" y="2933700"/>
            <a:ext cx="11029615" cy="3678303"/>
          </a:xfrm>
        </p:spPr>
        <p:txBody>
          <a:bodyPr vert="horz" lIns="91440" tIns="45720" rIns="91440" bIns="45720" rtlCol="0" anchor="ctr">
            <a:noAutofit/>
          </a:bodyPr>
          <a:lstStyle/>
          <a:p>
            <a:pPr marL="305435" indent="-305435" algn="just"/>
            <a:r>
              <a:rPr lang="en-GB" sz="2400">
                <a:solidFill>
                  <a:srgbClr val="000000"/>
                </a:solidFill>
              </a:rPr>
              <a:t>employee's statement should be in writing and specify the reason, </a:t>
            </a:r>
            <a:endParaRPr lang="en-GB" sz="2400"/>
          </a:p>
          <a:p>
            <a:pPr marL="305435" indent="-305435" algn="just"/>
            <a:r>
              <a:rPr lang="en-GB" sz="2400">
                <a:solidFill>
                  <a:srgbClr val="000000"/>
                </a:solidFill>
              </a:rPr>
              <a:t>the contract cannot be terminated 1 month after the time when the employee has come to the reasons which justify termination</a:t>
            </a:r>
            <a:r>
              <a:rPr lang="en-GB" sz="2400">
                <a:solidFill>
                  <a:schemeClr val="tx1"/>
                </a:solidFill>
              </a:rPr>
              <a:t>,</a:t>
            </a:r>
          </a:p>
          <a:p>
            <a:pPr marL="305435" indent="-305435" algn="just"/>
            <a:endParaRPr lang="en-GB" sz="2400">
              <a:solidFill>
                <a:srgbClr val="000000"/>
              </a:solidFill>
            </a:endParaRPr>
          </a:p>
          <a:p>
            <a:pPr marL="305435" indent="-305435" algn="just"/>
            <a:endParaRPr lang="en-GB" sz="2400">
              <a:solidFill>
                <a:srgbClr val="000000"/>
              </a:solidFill>
            </a:endParaRPr>
          </a:p>
          <a:p>
            <a:pPr marL="305435" indent="-305435" algn="just"/>
            <a:r>
              <a:rPr lang="en-GB" sz="2400">
                <a:solidFill>
                  <a:srgbClr val="000000"/>
                </a:solidFill>
              </a:rPr>
              <a:t>when the employer seriously breaches the fundamental obligations with respect to the employee</a:t>
            </a:r>
            <a:r>
              <a:rPr lang="en-GB" sz="2400">
                <a:solidFill>
                  <a:schemeClr val="tx1"/>
                </a:solidFill>
              </a:rPr>
              <a:t>,</a:t>
            </a:r>
          </a:p>
          <a:p>
            <a:pPr marL="305435" indent="-305435" algn="just"/>
            <a:r>
              <a:rPr lang="en-GB" sz="2400">
                <a:solidFill>
                  <a:srgbClr val="000000"/>
                </a:solidFill>
              </a:rPr>
              <a:t>the employee is entitled to compensation in the amount due for the notice period, and if the employment contract has been concluded for a definite  time in the amount of the remuneration for the period to which contract should have been existing no more than amount due for the notice period,</a:t>
            </a:r>
          </a:p>
          <a:p>
            <a:pPr marL="305435" indent="-305435" algn="just">
              <a:buFont typeface="Wingdings 2"/>
            </a:pPr>
            <a:endParaRPr lang="en-GB" sz="2400">
              <a:solidFill>
                <a:schemeClr val="tx1"/>
              </a:solidFill>
            </a:endParaRPr>
          </a:p>
          <a:p>
            <a:pPr marL="305435" indent="-305435" algn="just">
              <a:buFont typeface="Wingdings 2"/>
            </a:pPr>
            <a:endParaRPr lang="en-GB" sz="2400">
              <a:solidFill>
                <a:schemeClr val="tx1"/>
              </a:solidFill>
            </a:endParaRPr>
          </a:p>
        </p:txBody>
      </p:sp>
      <p:sp>
        <p:nvSpPr>
          <p:cNvPr id="5" name="Symbol zastępczy zawartości 2">
            <a:extLst>
              <a:ext uri="{FF2B5EF4-FFF2-40B4-BE49-F238E27FC236}">
                <a16:creationId xmlns:a16="http://schemas.microsoft.com/office/drawing/2014/main" xmlns="" id="{4D8528AB-CD34-4086-B4D5-EE551D5330E9}"/>
              </a:ext>
            </a:extLst>
          </p:cNvPr>
          <p:cNvSpPr txBox="1">
            <a:spLocks/>
          </p:cNvSpPr>
          <p:nvPr/>
        </p:nvSpPr>
        <p:spPr>
          <a:xfrm>
            <a:off x="347033" y="3200400"/>
            <a:ext cx="11131550" cy="932147"/>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lt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lt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lt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9pPr>
          </a:lstStyle>
          <a:p>
            <a:pPr marL="305435" indent="-305435" algn="ctr"/>
            <a:r>
              <a:rPr lang="en-GB" sz="2600" b="1"/>
              <a:t>Termination of an employment contract for a reason attributable for an employer </a:t>
            </a:r>
            <a:endParaRPr lang="pl-PL" sz="2600" b="1"/>
          </a:p>
        </p:txBody>
      </p:sp>
    </p:spTree>
    <p:extLst>
      <p:ext uri="{BB962C8B-B14F-4D97-AF65-F5344CB8AC3E}">
        <p14:creationId xmlns:p14="http://schemas.microsoft.com/office/powerpoint/2010/main" val="694602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E6FEC1E-B325-4989-8E11-17F0C40DA19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AEF6FE3F-576F-4D34-AF8A-4F241C8BA56D}"/>
              </a:ext>
            </a:extLst>
          </p:cNvPr>
          <p:cNvSpPr>
            <a:spLocks noGrp="1"/>
          </p:cNvSpPr>
          <p:nvPr>
            <p:ph idx="1"/>
          </p:nvPr>
        </p:nvSpPr>
        <p:spPr>
          <a:xfrm>
            <a:off x="581192" y="2743200"/>
            <a:ext cx="11029615" cy="3678303"/>
          </a:xfrm>
        </p:spPr>
        <p:txBody>
          <a:bodyPr/>
          <a:lstStyle/>
          <a:p>
            <a:pPr marL="305435" indent="-305435" algn="just"/>
            <a:r>
              <a:rPr lang="en-GB" sz="2600"/>
              <a:t>if an employee received a medical certificate declaring a harmful effect of the work performed on the health of the employee, and the employer, within the period determined in the medical certificate, fails to transfer the employee to another position appropriate for his health condition and corresponding to his professional qualifications </a:t>
            </a:r>
          </a:p>
        </p:txBody>
      </p:sp>
      <p:sp>
        <p:nvSpPr>
          <p:cNvPr id="5" name="Symbol zastępczy zawartości 2">
            <a:extLst>
              <a:ext uri="{FF2B5EF4-FFF2-40B4-BE49-F238E27FC236}">
                <a16:creationId xmlns:a16="http://schemas.microsoft.com/office/drawing/2014/main" xmlns="" id="{3174A261-757A-474D-ACC8-739D2F4CE4BC}"/>
              </a:ext>
            </a:extLst>
          </p:cNvPr>
          <p:cNvSpPr txBox="1">
            <a:spLocks/>
          </p:cNvSpPr>
          <p:nvPr/>
        </p:nvSpPr>
        <p:spPr>
          <a:xfrm>
            <a:off x="647700" y="2057116"/>
            <a:ext cx="11131550" cy="932147"/>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lt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lt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lt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9pPr>
          </a:lstStyle>
          <a:p>
            <a:pPr marL="305435" indent="-305435" algn="ctr"/>
            <a:r>
              <a:rPr lang="en-GB" sz="2600" b="1"/>
              <a:t>Termination of an employment contract for a reason not attributable for an employer </a:t>
            </a:r>
            <a:endParaRPr lang="pl-PL" sz="2600" b="1"/>
          </a:p>
        </p:txBody>
      </p:sp>
    </p:spTree>
    <p:extLst>
      <p:ext uri="{BB962C8B-B14F-4D97-AF65-F5344CB8AC3E}">
        <p14:creationId xmlns:p14="http://schemas.microsoft.com/office/powerpoint/2010/main" val="23436196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B1C3761-8272-4DBD-BA7A-084436B9786C}"/>
              </a:ext>
            </a:extLst>
          </p:cNvPr>
          <p:cNvSpPr>
            <a:spLocks noGrp="1"/>
          </p:cNvSpPr>
          <p:nvPr>
            <p:ph type="title"/>
          </p:nvPr>
        </p:nvSpPr>
        <p:spPr/>
        <p:txBody>
          <a:bodyPr vert="horz" lIns="91440" tIns="45720" rIns="91440" bIns="45720" rtlCol="0" anchor="ctr">
            <a:normAutofit/>
          </a:bodyPr>
          <a:lstStyle/>
          <a:p>
            <a:pPr algn="ctr"/>
            <a:r>
              <a:rPr lang="en-GB"/>
              <a:t>Restrictions on the termination of an employment contract</a:t>
            </a:r>
          </a:p>
        </p:txBody>
      </p:sp>
      <p:sp>
        <p:nvSpPr>
          <p:cNvPr id="3" name="Symbol zastępczy zawartości 2">
            <a:extLst>
              <a:ext uri="{FF2B5EF4-FFF2-40B4-BE49-F238E27FC236}">
                <a16:creationId xmlns:a16="http://schemas.microsoft.com/office/drawing/2014/main" xmlns="" id="{390157A9-3273-4B27-A75E-BAC0A3952B7C}"/>
              </a:ext>
            </a:extLst>
          </p:cNvPr>
          <p:cNvSpPr>
            <a:spLocks noGrp="1"/>
          </p:cNvSpPr>
          <p:nvPr>
            <p:ph idx="1"/>
          </p:nvPr>
        </p:nvSpPr>
        <p:spPr>
          <a:xfrm>
            <a:off x="647700" y="2933700"/>
            <a:ext cx="11029615" cy="3678303"/>
          </a:xfrm>
        </p:spPr>
        <p:txBody>
          <a:bodyPr vert="horz" lIns="91440" tIns="45720" rIns="91440" bIns="45720" rtlCol="0" anchor="ctr">
            <a:noAutofit/>
          </a:bodyPr>
          <a:lstStyle/>
          <a:p>
            <a:pPr marL="305435" indent="-305435" algn="just"/>
            <a:r>
              <a:rPr lang="en-GB" sz="2400" dirty="0"/>
              <a:t>General protection of sustainability of an employment relationship:</a:t>
            </a:r>
          </a:p>
          <a:p>
            <a:pPr marL="342900" indent="-342900" algn="just">
              <a:buAutoNum type="arabicParenR"/>
            </a:pPr>
            <a:r>
              <a:rPr lang="en-GB" sz="2400" dirty="0"/>
              <a:t>an employer must notify in writing, company trade union organisation representing an employee of the intention to terminate an employment contract concluded for an indefinite period of time with notice, and must provide grounds justifying the termination, company  trade union organisation  may, within 5 days from receiving the notification, present the employer with justified objections, in writing,</a:t>
            </a:r>
            <a:r>
              <a:rPr lang="en-GB" sz="2400" dirty="0">
                <a:solidFill>
                  <a:srgbClr val="3D3D3D"/>
                </a:solidFill>
              </a:rPr>
              <a:t> has opinion – giving character, </a:t>
            </a:r>
            <a:endParaRPr lang="en-GB" sz="2400" dirty="0">
              <a:solidFill>
                <a:srgbClr val="000000"/>
              </a:solidFill>
            </a:endParaRPr>
          </a:p>
          <a:p>
            <a:pPr marL="342900" indent="-342900" algn="just">
              <a:buAutoNum type="arabicParenR"/>
            </a:pPr>
            <a:r>
              <a:rPr lang="en-GB" sz="2400" dirty="0">
                <a:solidFill>
                  <a:srgbClr val="3D3D3D"/>
                </a:solidFill>
              </a:rPr>
              <a:t>an employer must notify in writing, company trade union organisation representing an employee of the intention to terminate an employment contract without notice, and must provide the cause of the termination, company  trade union organisation  may, within </a:t>
            </a:r>
            <a:r>
              <a:rPr lang="pl-PL" sz="2400" smtClean="0">
                <a:solidFill>
                  <a:srgbClr val="3D3D3D"/>
                </a:solidFill>
              </a:rPr>
              <a:t>3</a:t>
            </a:r>
            <a:r>
              <a:rPr lang="en-GB" sz="2400" smtClean="0">
                <a:solidFill>
                  <a:srgbClr val="3D3D3D"/>
                </a:solidFill>
              </a:rPr>
              <a:t> </a:t>
            </a:r>
            <a:r>
              <a:rPr lang="en-GB" sz="2400" dirty="0">
                <a:solidFill>
                  <a:srgbClr val="3D3D3D"/>
                </a:solidFill>
              </a:rPr>
              <a:t>days from receiving the notification, present the employer with its opinion,</a:t>
            </a:r>
          </a:p>
          <a:p>
            <a:pPr marL="342900" indent="-342900" algn="just">
              <a:buAutoNum type="arabicParenR"/>
            </a:pPr>
            <a:endParaRPr lang="en-GB" sz="2400" dirty="0">
              <a:solidFill>
                <a:srgbClr val="3D3D3D"/>
              </a:solidFill>
            </a:endParaRPr>
          </a:p>
          <a:p>
            <a:pPr marL="342900" indent="-342900" algn="just">
              <a:buAutoNum type="arabicParenR"/>
            </a:pPr>
            <a:endParaRPr lang="en-GB" sz="2400" dirty="0">
              <a:solidFill>
                <a:schemeClr val="tx1"/>
              </a:solidFill>
            </a:endParaRPr>
          </a:p>
        </p:txBody>
      </p:sp>
    </p:spTree>
    <p:extLst>
      <p:ext uri="{BB962C8B-B14F-4D97-AF65-F5344CB8AC3E}">
        <p14:creationId xmlns:p14="http://schemas.microsoft.com/office/powerpoint/2010/main" val="11859580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499B733-523E-44E0-BE03-0F29A336D944}"/>
              </a:ext>
            </a:extLst>
          </p:cNvPr>
          <p:cNvSpPr>
            <a:spLocks noGrp="1"/>
          </p:cNvSpPr>
          <p:nvPr>
            <p:ph type="title"/>
          </p:nvPr>
        </p:nvSpPr>
        <p:spPr/>
        <p:txBody>
          <a:bodyPr/>
          <a:lstStyle/>
          <a:p>
            <a:pPr algn="ctr"/>
            <a:r>
              <a:rPr lang="en-GB"/>
              <a:t>Restrictions on the termination of an employment contract</a:t>
            </a:r>
            <a:endParaRPr lang="en-US"/>
          </a:p>
        </p:txBody>
      </p:sp>
      <p:sp>
        <p:nvSpPr>
          <p:cNvPr id="3" name="Symbol zastępczy zawartości 2">
            <a:extLst>
              <a:ext uri="{FF2B5EF4-FFF2-40B4-BE49-F238E27FC236}">
                <a16:creationId xmlns:a16="http://schemas.microsoft.com/office/drawing/2014/main" xmlns="" id="{66FB19B2-A260-49BA-80DA-C032F5AD4DC2}"/>
              </a:ext>
            </a:extLst>
          </p:cNvPr>
          <p:cNvSpPr>
            <a:spLocks noGrp="1"/>
          </p:cNvSpPr>
          <p:nvPr>
            <p:ph idx="1"/>
          </p:nvPr>
        </p:nvSpPr>
        <p:spPr>
          <a:xfrm>
            <a:off x="581192" y="2714625"/>
            <a:ext cx="11029615" cy="3678303"/>
          </a:xfrm>
        </p:spPr>
        <p:txBody>
          <a:bodyPr vert="horz" lIns="91440" tIns="45720" rIns="91440" bIns="45720" rtlCol="0" anchor="ctr">
            <a:noAutofit/>
          </a:bodyPr>
          <a:lstStyle/>
          <a:p>
            <a:pPr marL="305435" indent="-305435" algn="just"/>
            <a:r>
              <a:rPr lang="en-GB" sz="2200"/>
              <a:t>Special protection of sustainability of an employment relationship:</a:t>
            </a:r>
          </a:p>
          <a:p>
            <a:pPr marL="342900" indent="-342900" algn="just">
              <a:buAutoNum type="arabicParenR"/>
            </a:pPr>
            <a:r>
              <a:rPr lang="en-GB" sz="2200"/>
              <a:t>an employer must not give a notice of termination on an employee who will reach the retirement age in not more than 4 years, if his employment period would enable him to receive a retirement pension upon reaching this age,</a:t>
            </a:r>
          </a:p>
          <a:p>
            <a:pPr marL="342900" indent="-342900" algn="just">
              <a:buAutoNum type="arabicParenR"/>
            </a:pPr>
            <a:r>
              <a:rPr lang="en-GB" sz="2200"/>
              <a:t>an employer must not give a notice of termination during the employee's annual leave or other excusable absence from work </a:t>
            </a:r>
            <a:r>
              <a:rPr lang="en-GB" sz="2200" err="1"/>
              <a:t>i</a:t>
            </a:r>
            <a:r>
              <a:rPr lang="en-GB" sz="2200"/>
              <a:t> the period during which the contract of employment may be terminated without notice has not expired yet,</a:t>
            </a:r>
          </a:p>
          <a:p>
            <a:pPr marL="342900" indent="-342900" algn="just">
              <a:buAutoNum type="arabicParenR"/>
            </a:pPr>
            <a:r>
              <a:rPr lang="en-GB" sz="2200"/>
              <a:t>an employer may not terminate an employment contract with a female employee during her pregnancy or while on maternity leave, with or without notice, unless there are reasons justifying termination without notice through her fault, and company trade union representing the employee has consented to the termination, applies also to a father rising the child during the maternity leave,</a:t>
            </a:r>
          </a:p>
          <a:p>
            <a:pPr marL="342900" indent="-342900" algn="just">
              <a:buAutoNum type="arabicParenR"/>
            </a:pPr>
            <a:r>
              <a:rPr lang="en-GB" sz="2200"/>
              <a:t>restrictions on termination of employment contract based on the employee's function,</a:t>
            </a:r>
          </a:p>
          <a:p>
            <a:pPr marL="342900" indent="-342900" algn="just">
              <a:buAutoNum type="arabicParenR"/>
            </a:pPr>
            <a:endParaRPr lang="en-GB" sz="2200"/>
          </a:p>
        </p:txBody>
      </p:sp>
    </p:spTree>
    <p:extLst>
      <p:ext uri="{BB962C8B-B14F-4D97-AF65-F5344CB8AC3E}">
        <p14:creationId xmlns:p14="http://schemas.microsoft.com/office/powerpoint/2010/main" val="2566039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3DC8CC3-298E-40A9-8B47-21E2624B629F}"/>
              </a:ext>
            </a:extLst>
          </p:cNvPr>
          <p:cNvSpPr>
            <a:spLocks noGrp="1"/>
          </p:cNvSpPr>
          <p:nvPr>
            <p:ph type="title"/>
          </p:nvPr>
        </p:nvSpPr>
        <p:spPr/>
        <p:txBody>
          <a:bodyPr vert="horz" lIns="91440" tIns="45720" rIns="91440" bIns="45720" rtlCol="0" anchor="ctr">
            <a:normAutofit/>
          </a:bodyPr>
          <a:lstStyle/>
          <a:p>
            <a:pPr algn="ctr"/>
            <a:r>
              <a:rPr lang="en-GB" sz="3000"/>
              <a:t>Expiration of an employment contract</a:t>
            </a:r>
          </a:p>
        </p:txBody>
      </p:sp>
      <p:sp>
        <p:nvSpPr>
          <p:cNvPr id="3" name="Symbol zastępczy zawartości 2">
            <a:extLst>
              <a:ext uri="{FF2B5EF4-FFF2-40B4-BE49-F238E27FC236}">
                <a16:creationId xmlns:a16="http://schemas.microsoft.com/office/drawing/2014/main" xmlns="" id="{D5ABC1AA-B19F-4917-9223-8602FAED6292}"/>
              </a:ext>
            </a:extLst>
          </p:cNvPr>
          <p:cNvSpPr>
            <a:spLocks noGrp="1"/>
          </p:cNvSpPr>
          <p:nvPr>
            <p:ph idx="1"/>
          </p:nvPr>
        </p:nvSpPr>
        <p:spPr>
          <a:xfrm>
            <a:off x="581192" y="3191774"/>
            <a:ext cx="11029615" cy="3678303"/>
          </a:xfrm>
        </p:spPr>
        <p:txBody>
          <a:bodyPr vert="horz" lIns="91440" tIns="45720" rIns="91440" bIns="45720" rtlCol="0" anchor="ctr">
            <a:noAutofit/>
          </a:bodyPr>
          <a:lstStyle/>
          <a:p>
            <a:pPr marL="342900" indent="-342900" algn="just">
              <a:buAutoNum type="arabicParenR"/>
            </a:pPr>
            <a:r>
              <a:rPr lang="en-GB" sz="2200"/>
              <a:t>death of an employee,</a:t>
            </a:r>
          </a:p>
          <a:p>
            <a:pPr marL="342900" indent="-342900" algn="just">
              <a:buAutoNum type="arabicParenR"/>
            </a:pPr>
            <a:r>
              <a:rPr lang="en-GB" sz="2200"/>
              <a:t>death of an employer – natural person, unless the establishment in the material sense is acquired by a new employer,</a:t>
            </a:r>
          </a:p>
          <a:p>
            <a:pPr marL="342900" indent="-342900" algn="just">
              <a:buAutoNum type="arabicParenR"/>
            </a:pPr>
            <a:r>
              <a:rPr lang="en-GB" sz="2200"/>
              <a:t>employee's absence from work for 3 months caused by a pre-trial detention, unless an employer has earlier terminated the employment contract without notice through the fault of the employee</a:t>
            </a:r>
            <a:r>
              <a:rPr lang="en-GB" sz="2200">
                <a:solidFill>
                  <a:srgbClr val="3D3D3D"/>
                </a:solidFill>
              </a:rPr>
              <a:t>, al, the employer is obliged to re-employ the employee if the criminal proceedings are discontinued or in the case of acquittal, and the employee reports for work within 7 days of the date on which the court decision becomes final,</a:t>
            </a:r>
          </a:p>
        </p:txBody>
      </p:sp>
      <p:sp>
        <p:nvSpPr>
          <p:cNvPr id="5" name="Symbol zastępczy zawartości 2">
            <a:extLst>
              <a:ext uri="{FF2B5EF4-FFF2-40B4-BE49-F238E27FC236}">
                <a16:creationId xmlns:a16="http://schemas.microsoft.com/office/drawing/2014/main" xmlns="" id="{59047E29-7B54-432D-AE22-7FF5CA62A185}"/>
              </a:ext>
            </a:extLst>
          </p:cNvPr>
          <p:cNvSpPr txBox="1">
            <a:spLocks/>
          </p:cNvSpPr>
          <p:nvPr/>
        </p:nvSpPr>
        <p:spPr>
          <a:xfrm>
            <a:off x="581192" y="1981200"/>
            <a:ext cx="11166048" cy="1306513"/>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lt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lt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lt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9pPr>
          </a:lstStyle>
          <a:p>
            <a:pPr marL="305435" indent="-305435" algn="just"/>
            <a:r>
              <a:rPr lang="en-GB" sz="2600"/>
              <a:t>An employment contract expires in the cases determined in the Code and in special provisions</a:t>
            </a:r>
            <a:endParaRPr lang="pl-PL"/>
          </a:p>
        </p:txBody>
      </p:sp>
    </p:spTree>
    <p:extLst>
      <p:ext uri="{BB962C8B-B14F-4D97-AF65-F5344CB8AC3E}">
        <p14:creationId xmlns:p14="http://schemas.microsoft.com/office/powerpoint/2010/main" val="3596049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977CE5F-F2E9-4D05-95DC-E665B3C7F5B5}"/>
              </a:ext>
            </a:extLst>
          </p:cNvPr>
          <p:cNvSpPr>
            <a:spLocks noGrp="1"/>
          </p:cNvSpPr>
          <p:nvPr>
            <p:ph type="title"/>
          </p:nvPr>
        </p:nvSpPr>
        <p:spPr/>
        <p:txBody>
          <a:bodyPr vert="horz" lIns="91440" tIns="45720" rIns="91440" bIns="45720" rtlCol="0" anchor="ctr">
            <a:noAutofit/>
          </a:bodyPr>
          <a:lstStyle/>
          <a:p>
            <a:pPr algn="ctr"/>
            <a:r>
              <a:rPr lang="en-GB" sz="3000"/>
              <a:t>Ways of termination of an employment relationship</a:t>
            </a:r>
            <a:endParaRPr lang="pl-PL" sz="3000"/>
          </a:p>
        </p:txBody>
      </p:sp>
      <p:graphicFrame>
        <p:nvGraphicFramePr>
          <p:cNvPr id="4" name="Diagram 4">
            <a:extLst>
              <a:ext uri="{FF2B5EF4-FFF2-40B4-BE49-F238E27FC236}">
                <a16:creationId xmlns:a16="http://schemas.microsoft.com/office/drawing/2014/main" xmlns="" id="{FCBB7CE3-4257-48EB-A836-B8F8FD76BFD3}"/>
              </a:ext>
            </a:extLst>
          </p:cNvPr>
          <p:cNvGraphicFramePr>
            <a:graphicFrameLocks noGrp="1"/>
          </p:cNvGraphicFramePr>
          <p:nvPr>
            <p:ph idx="1"/>
            <p:extLst>
              <p:ext uri="{D42A27DB-BD31-4B8C-83A1-F6EECF244321}">
                <p14:modId xmlns:p14="http://schemas.microsoft.com/office/powerpoint/2010/main" val="3545891155"/>
              </p:ext>
            </p:extLst>
          </p:nvPr>
        </p:nvGraphicFramePr>
        <p:xfrm>
          <a:off x="239831" y="2181225"/>
          <a:ext cx="11371144" cy="44971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74689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C165941-3AEC-43F8-A19C-50C8D849E9F6}"/>
              </a:ext>
            </a:extLst>
          </p:cNvPr>
          <p:cNvSpPr>
            <a:spLocks noGrp="1"/>
          </p:cNvSpPr>
          <p:nvPr>
            <p:ph type="title"/>
          </p:nvPr>
        </p:nvSpPr>
        <p:spPr/>
        <p:txBody>
          <a:bodyPr vert="horz" lIns="91440" tIns="45720" rIns="91440" bIns="45720" rtlCol="0" anchor="ctr">
            <a:normAutofit/>
          </a:bodyPr>
          <a:lstStyle/>
          <a:p>
            <a:pPr algn="ctr"/>
            <a:r>
              <a:rPr lang="en-GB"/>
              <a:t>Ways of termination of an employment relationship</a:t>
            </a:r>
          </a:p>
          <a:p>
            <a:pPr algn="ctr"/>
            <a:r>
              <a:rPr lang="en-GB"/>
              <a:t>Art. 30 of the labour code </a:t>
            </a:r>
          </a:p>
        </p:txBody>
      </p:sp>
      <p:sp>
        <p:nvSpPr>
          <p:cNvPr id="3" name="Symbol zastępczy zawartości 2">
            <a:extLst>
              <a:ext uri="{FF2B5EF4-FFF2-40B4-BE49-F238E27FC236}">
                <a16:creationId xmlns:a16="http://schemas.microsoft.com/office/drawing/2014/main" xmlns="" id="{B4C31790-DBBC-4CB5-806C-20B0647AE70D}"/>
              </a:ext>
            </a:extLst>
          </p:cNvPr>
          <p:cNvSpPr>
            <a:spLocks noGrp="1"/>
          </p:cNvSpPr>
          <p:nvPr>
            <p:ph idx="1"/>
          </p:nvPr>
        </p:nvSpPr>
        <p:spPr/>
        <p:txBody>
          <a:bodyPr vert="horz" lIns="91440" tIns="45720" rIns="91440" bIns="45720" rtlCol="0" anchor="ctr">
            <a:noAutofit/>
          </a:bodyPr>
          <a:lstStyle/>
          <a:p>
            <a:pPr marL="0" indent="0" algn="just">
              <a:buNone/>
            </a:pPr>
            <a:r>
              <a:rPr lang="en-GB" sz="2800"/>
              <a:t> An employment contract is terminated: </a:t>
            </a:r>
            <a:endParaRPr lang="pl-PL"/>
          </a:p>
          <a:p>
            <a:pPr marL="342900" indent="-342900" algn="just">
              <a:buAutoNum type="arabicParenR"/>
            </a:pPr>
            <a:r>
              <a:rPr lang="en-GB" sz="2800"/>
              <a:t>under an agreement between the parties, </a:t>
            </a:r>
            <a:endParaRPr lang="en-GB" sz="2800">
              <a:solidFill>
                <a:schemeClr val="tx1"/>
              </a:solidFill>
            </a:endParaRPr>
          </a:p>
          <a:p>
            <a:pPr marL="342900" indent="-342900" algn="just">
              <a:buAutoNum type="arabicParenR"/>
            </a:pPr>
            <a:r>
              <a:rPr lang="en-GB" sz="2800"/>
              <a:t>by an unilateral statement of one of the parties, upon the expiration of </a:t>
            </a:r>
            <a:r>
              <a:rPr lang="en-US">
                <a:solidFill>
                  <a:schemeClr val="tx1"/>
                </a:solidFill>
                <a:latin typeface="+mn-ea"/>
                <a:cs typeface="+mn-ea"/>
              </a:rPr>
              <a:t/>
            </a:r>
            <a:br>
              <a:rPr lang="en-US">
                <a:solidFill>
                  <a:schemeClr val="tx1"/>
                </a:solidFill>
                <a:latin typeface="+mn-ea"/>
                <a:cs typeface="+mn-ea"/>
              </a:rPr>
            </a:br>
            <a:r>
              <a:rPr lang="en-GB" sz="2800"/>
              <a:t>a notice period (termination of an employment contract upon notice), </a:t>
            </a:r>
            <a:endParaRPr lang="en-GB" sz="2800">
              <a:solidFill>
                <a:schemeClr val="tx1"/>
              </a:solidFill>
            </a:endParaRPr>
          </a:p>
          <a:p>
            <a:pPr marL="342900" indent="-342900" algn="just">
              <a:buAutoNum type="arabicParenR"/>
            </a:pPr>
            <a:r>
              <a:rPr lang="en-GB" sz="2800"/>
              <a:t>by an unilateral statement of one of the parties, without notice period (termination of an employment contract without notice), </a:t>
            </a:r>
            <a:endParaRPr lang="en-GB" sz="2800">
              <a:solidFill>
                <a:schemeClr val="tx1"/>
              </a:solidFill>
            </a:endParaRPr>
          </a:p>
          <a:p>
            <a:pPr marL="342900" indent="-342900" algn="just">
              <a:buAutoNum type="arabicParenR"/>
            </a:pPr>
            <a:r>
              <a:rPr lang="en-GB" sz="2800"/>
              <a:t>after the expiry of the time period for which it has been concluded.</a:t>
            </a:r>
          </a:p>
        </p:txBody>
      </p:sp>
      <p:sp>
        <p:nvSpPr>
          <p:cNvPr id="5" name="Symbol zastępczy zawartości 2">
            <a:extLst>
              <a:ext uri="{FF2B5EF4-FFF2-40B4-BE49-F238E27FC236}">
                <a16:creationId xmlns:a16="http://schemas.microsoft.com/office/drawing/2014/main" xmlns="" id="{E56748BA-27DB-4833-82EF-2EC83CE571A1}"/>
              </a:ext>
            </a:extLst>
          </p:cNvPr>
          <p:cNvSpPr txBox="1">
            <a:spLocks/>
          </p:cNvSpPr>
          <p:nvPr/>
        </p:nvSpPr>
        <p:spPr>
          <a:xfrm>
            <a:off x="2314575" y="5995359"/>
            <a:ext cx="7431538" cy="862866"/>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lt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lt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lt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9pPr>
          </a:lstStyle>
          <a:p>
            <a:pPr marL="0" indent="0" algn="ctr">
              <a:buFont typeface="Wingdings 2" panose="05020102010507070707" pitchFamily="18" charset="2"/>
              <a:buNone/>
            </a:pPr>
            <a:r>
              <a:rPr lang="en-GB" sz="2800"/>
              <a:t>Manifestation of will of the parties </a:t>
            </a:r>
            <a:endParaRPr lang="pl-PL" sz="2800"/>
          </a:p>
        </p:txBody>
      </p:sp>
    </p:spTree>
    <p:extLst>
      <p:ext uri="{BB962C8B-B14F-4D97-AF65-F5344CB8AC3E}">
        <p14:creationId xmlns:p14="http://schemas.microsoft.com/office/powerpoint/2010/main" val="472350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0BC27965-582B-4675-93F1-7B44C99DEADC}"/>
              </a:ext>
            </a:extLst>
          </p:cNvPr>
          <p:cNvSpPr>
            <a:spLocks noGrp="1"/>
          </p:cNvSpPr>
          <p:nvPr>
            <p:ph type="title"/>
          </p:nvPr>
        </p:nvSpPr>
        <p:spPr/>
        <p:txBody>
          <a:bodyPr vert="horz" lIns="91440" tIns="45720" rIns="91440" bIns="45720" rtlCol="0" anchor="ctr">
            <a:normAutofit/>
          </a:bodyPr>
          <a:lstStyle/>
          <a:p>
            <a:pPr algn="ctr"/>
            <a:r>
              <a:rPr lang="en-GB" sz="3000"/>
              <a:t>Agreement between the parties </a:t>
            </a:r>
            <a:endParaRPr lang="pl-PL" sz="3000">
              <a:solidFill>
                <a:srgbClr val="FFFFFF"/>
              </a:solidFill>
            </a:endParaRPr>
          </a:p>
        </p:txBody>
      </p:sp>
      <p:sp>
        <p:nvSpPr>
          <p:cNvPr id="5" name="Symbol zastępczy zawartości 4">
            <a:extLst>
              <a:ext uri="{FF2B5EF4-FFF2-40B4-BE49-F238E27FC236}">
                <a16:creationId xmlns:a16="http://schemas.microsoft.com/office/drawing/2014/main" xmlns="" id="{CA93A955-9B61-42EB-823C-5A1F43BFDF87}"/>
              </a:ext>
            </a:extLst>
          </p:cNvPr>
          <p:cNvSpPr>
            <a:spLocks noGrp="1"/>
          </p:cNvSpPr>
          <p:nvPr>
            <p:ph idx="1"/>
          </p:nvPr>
        </p:nvSpPr>
        <p:spPr>
          <a:xfrm>
            <a:off x="666750" y="2466975"/>
            <a:ext cx="11029615" cy="3678303"/>
          </a:xfrm>
        </p:spPr>
        <p:txBody>
          <a:bodyPr vert="horz" lIns="91440" tIns="45720" rIns="91440" bIns="45720" rtlCol="0" anchor="ctr">
            <a:noAutofit/>
          </a:bodyPr>
          <a:lstStyle/>
          <a:p>
            <a:pPr marL="305435" indent="-305435" algn="just"/>
            <a:r>
              <a:rPr lang="en-GB" sz="2700"/>
              <a:t>the parties to a contract of employment are entitled to freely terminate it as a result of bilateral act effective upon mutual declaration of the employee and the employer aimed at termination of the employment relationship in </a:t>
            </a:r>
            <a:r>
              <a:rPr lang="en-US">
                <a:solidFill>
                  <a:schemeClr val="tx1"/>
                </a:solidFill>
                <a:latin typeface="+mn-ea"/>
                <a:cs typeface="+mn-ea"/>
              </a:rPr>
              <a:t/>
            </a:r>
            <a:br>
              <a:rPr lang="en-US">
                <a:solidFill>
                  <a:schemeClr val="tx1"/>
                </a:solidFill>
                <a:latin typeface="+mn-ea"/>
                <a:cs typeface="+mn-ea"/>
              </a:rPr>
            </a:br>
            <a:r>
              <a:rPr lang="en-GB" sz="2700"/>
              <a:t>a specified manner,</a:t>
            </a:r>
            <a:endParaRPr lang="pl-PL" sz="2700"/>
          </a:p>
          <a:p>
            <a:pPr marL="305435" indent="-305435" algn="just"/>
            <a:r>
              <a:rPr lang="en-GB" sz="2700"/>
              <a:t>possible for termination of any contract of employment with any employee, at any time,</a:t>
            </a:r>
          </a:p>
          <a:p>
            <a:pPr marL="305435" indent="-305435" algn="just"/>
            <a:r>
              <a:rPr lang="en-GB" sz="2700"/>
              <a:t>no prescribed form,</a:t>
            </a:r>
          </a:p>
          <a:p>
            <a:pPr marL="305435" indent="-305435" algn="just"/>
            <a:r>
              <a:rPr lang="en-GB" sz="2700"/>
              <a:t>no legal possibility of seeking judicial remedy provided for in labour law (solely the Civil Code – the defect in consent),</a:t>
            </a:r>
          </a:p>
        </p:txBody>
      </p:sp>
    </p:spTree>
    <p:extLst>
      <p:ext uri="{BB962C8B-B14F-4D97-AF65-F5344CB8AC3E}">
        <p14:creationId xmlns:p14="http://schemas.microsoft.com/office/powerpoint/2010/main" val="4183166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D0ABF0DF-5A45-4C42-9F68-F0C417CBDFF3}"/>
              </a:ext>
            </a:extLst>
          </p:cNvPr>
          <p:cNvSpPr>
            <a:spLocks noGrp="1"/>
          </p:cNvSpPr>
          <p:nvPr>
            <p:ph type="title"/>
          </p:nvPr>
        </p:nvSpPr>
        <p:spPr>
          <a:xfrm>
            <a:off x="171450" y="704850"/>
            <a:ext cx="11934114" cy="1014413"/>
          </a:xfrm>
        </p:spPr>
        <p:txBody>
          <a:bodyPr vert="horz" lIns="91440" tIns="45720" rIns="91440" bIns="45720" rtlCol="0" anchor="ctr">
            <a:normAutofit/>
          </a:bodyPr>
          <a:lstStyle/>
          <a:p>
            <a:pPr algn="ctr"/>
            <a:r>
              <a:rPr lang="en-GB" sz="3000"/>
              <a:t>Termination of an employment contract upon notice</a:t>
            </a:r>
          </a:p>
        </p:txBody>
      </p:sp>
      <p:sp>
        <p:nvSpPr>
          <p:cNvPr id="3" name="Symbol zastępczy zawartości 2">
            <a:extLst>
              <a:ext uri="{FF2B5EF4-FFF2-40B4-BE49-F238E27FC236}">
                <a16:creationId xmlns:a16="http://schemas.microsoft.com/office/drawing/2014/main" xmlns="" id="{A477481F-0123-435A-A0CF-31BCE241F947}"/>
              </a:ext>
            </a:extLst>
          </p:cNvPr>
          <p:cNvSpPr>
            <a:spLocks noGrp="1"/>
          </p:cNvSpPr>
          <p:nvPr>
            <p:ph idx="1"/>
          </p:nvPr>
        </p:nvSpPr>
        <p:spPr>
          <a:xfrm>
            <a:off x="476250" y="3105150"/>
            <a:ext cx="11029615" cy="3678303"/>
          </a:xfrm>
        </p:spPr>
        <p:txBody>
          <a:bodyPr vert="horz" lIns="91440" tIns="45720" rIns="91440" bIns="45720" rtlCol="0" anchor="ctr">
            <a:noAutofit/>
          </a:bodyPr>
          <a:lstStyle/>
          <a:p>
            <a:pPr marL="285750" indent="-285750" algn="just">
              <a:spcBef>
                <a:spcPts val="0"/>
              </a:spcBef>
              <a:spcAft>
                <a:spcPts val="0"/>
              </a:spcAft>
            </a:pPr>
            <a:r>
              <a:rPr lang="en-GB" sz="2600"/>
              <a:t>employment contract may be terminated by notice by each of the parties,</a:t>
            </a:r>
            <a:endParaRPr lang="en-US" sz="2600"/>
          </a:p>
          <a:p>
            <a:pPr marL="285750" indent="-285750" algn="just">
              <a:spcBef>
                <a:spcPts val="0"/>
              </a:spcBef>
              <a:spcAft>
                <a:spcPts val="0"/>
              </a:spcAft>
              <a:buFont typeface="Wingdings 2"/>
            </a:pPr>
            <a:r>
              <a:rPr lang="en-GB" sz="2600"/>
              <a:t>employee may give notice of termination at all times, the only requirement is a written form (with no explicit sanction provided) and compliance with    relevant periods,</a:t>
            </a:r>
            <a:endParaRPr lang="en-US" sz="2600"/>
          </a:p>
          <a:p>
            <a:pPr marL="285750" indent="-285750" algn="just">
              <a:spcBef>
                <a:spcPts val="0"/>
              </a:spcBef>
              <a:spcAft>
                <a:spcPts val="0"/>
              </a:spcAft>
              <a:buFont typeface="Wingdings 2"/>
            </a:pPr>
            <a:r>
              <a:rPr lang="en-GB" sz="2600"/>
              <a:t>the notice of termination of the employment contract by the employer is subject to further reaching restrictions: principles of sustainability of the employment relationship, requirements as to the content of the declaration of will, consequences of a defective notice of termination, </a:t>
            </a:r>
            <a:endParaRPr lang="pl-PL" sz="2600">
              <a:solidFill>
                <a:schemeClr val="tx1"/>
              </a:solidFill>
            </a:endParaRPr>
          </a:p>
        </p:txBody>
      </p:sp>
      <p:sp>
        <p:nvSpPr>
          <p:cNvPr id="5" name="Symbol zastępczy zawartości 2">
            <a:extLst>
              <a:ext uri="{FF2B5EF4-FFF2-40B4-BE49-F238E27FC236}">
                <a16:creationId xmlns:a16="http://schemas.microsoft.com/office/drawing/2014/main" xmlns="" id="{5DA15754-4ED7-4BCA-B774-0D62F33513F7}"/>
              </a:ext>
            </a:extLst>
          </p:cNvPr>
          <p:cNvSpPr txBox="1">
            <a:spLocks/>
          </p:cNvSpPr>
          <p:nvPr/>
        </p:nvSpPr>
        <p:spPr>
          <a:xfrm>
            <a:off x="419100" y="1876425"/>
            <a:ext cx="11318923" cy="1477963"/>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lt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lt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lt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9pPr>
          </a:lstStyle>
          <a:p>
            <a:pPr marL="0" indent="0" algn="ctr">
              <a:buFont typeface="Wingdings 2" panose="05020102010507070707" pitchFamily="18" charset="2"/>
              <a:buNone/>
            </a:pPr>
            <a:r>
              <a:rPr lang="en-GB" sz="2800" b="1"/>
              <a:t>The notice of termination </a:t>
            </a:r>
            <a:r>
              <a:rPr lang="en-GB" sz="2800"/>
              <a:t>of a contract of employment – an unilateral legal act resulting in termination of the contract upon expiry of the notice period specified by law. </a:t>
            </a:r>
          </a:p>
        </p:txBody>
      </p:sp>
    </p:spTree>
    <p:extLst>
      <p:ext uri="{BB962C8B-B14F-4D97-AF65-F5344CB8AC3E}">
        <p14:creationId xmlns:p14="http://schemas.microsoft.com/office/powerpoint/2010/main" val="2115808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012ED5F7-376B-4351-A2CE-156A3E69EA5C}"/>
              </a:ext>
            </a:extLst>
          </p:cNvPr>
          <p:cNvSpPr>
            <a:spLocks noGrp="1"/>
          </p:cNvSpPr>
          <p:nvPr>
            <p:ph type="title"/>
          </p:nvPr>
        </p:nvSpPr>
        <p:spPr>
          <a:xfrm>
            <a:off x="128305" y="876300"/>
            <a:ext cx="11951173" cy="1014413"/>
          </a:xfrm>
        </p:spPr>
        <p:txBody>
          <a:bodyPr/>
          <a:lstStyle/>
          <a:p>
            <a:pPr algn="ctr"/>
            <a:r>
              <a:rPr lang="en-GB" sz="3000">
                <a:solidFill>
                  <a:srgbClr val="FFFFFF"/>
                </a:solidFill>
              </a:rPr>
              <a:t>Termination of an employment contract upon notice</a:t>
            </a:r>
            <a:endParaRPr lang="en-US" sz="3000">
              <a:solidFill>
                <a:srgbClr val="FFFFFF"/>
              </a:solidFill>
            </a:endParaRPr>
          </a:p>
          <a:p>
            <a:endParaRPr lang="pl-PL" sz="3000"/>
          </a:p>
        </p:txBody>
      </p:sp>
      <p:sp>
        <p:nvSpPr>
          <p:cNvPr id="3" name="Symbol zastępczy zawartości 2">
            <a:extLst>
              <a:ext uri="{FF2B5EF4-FFF2-40B4-BE49-F238E27FC236}">
                <a16:creationId xmlns:a16="http://schemas.microsoft.com/office/drawing/2014/main" xmlns="" id="{C6C7581C-27EF-4367-86AC-00470550ABF3}"/>
              </a:ext>
            </a:extLst>
          </p:cNvPr>
          <p:cNvSpPr>
            <a:spLocks noGrp="1"/>
          </p:cNvSpPr>
          <p:nvPr>
            <p:ph idx="1"/>
          </p:nvPr>
        </p:nvSpPr>
        <p:spPr>
          <a:xfrm>
            <a:off x="595569" y="2486025"/>
            <a:ext cx="11029615" cy="3678303"/>
          </a:xfrm>
        </p:spPr>
        <p:txBody>
          <a:bodyPr vert="horz" lIns="91440" tIns="45720" rIns="91440" bIns="45720" rtlCol="0" anchor="ctr">
            <a:noAutofit/>
          </a:bodyPr>
          <a:lstStyle/>
          <a:p>
            <a:pPr marL="305435" indent="-305435" algn="just"/>
            <a:r>
              <a:rPr lang="en-GB" sz="2200"/>
              <a:t>a notice of the termination of an employment contract by either party, must be made in writing, however noncompliance does not result in invalidity but make the act defective,</a:t>
            </a:r>
          </a:p>
          <a:p>
            <a:pPr marL="305435" indent="-305435" algn="just"/>
            <a:r>
              <a:rPr lang="en-GB" sz="2200"/>
              <a:t>employer's  notice of the termination of an employment contract concluded for an indefinite time must provide grounds justifying the termination of the contract</a:t>
            </a:r>
            <a:r>
              <a:rPr lang="en-GB" sz="2200">
                <a:solidFill>
                  <a:srgbClr val="3D3D3D"/>
                </a:solidFill>
              </a:rPr>
              <a:t>, specifying the cause does not mean that the cause is justified, cause should be real and not apparent, sufficiently explicit ,</a:t>
            </a:r>
          </a:p>
          <a:p>
            <a:pPr marL="305435" indent="-305435" algn="just"/>
            <a:r>
              <a:rPr lang="en-GB" sz="2200">
                <a:solidFill>
                  <a:srgbClr val="3D3D3D"/>
                </a:solidFill>
              </a:rPr>
              <a:t>employer's  notice of the termination of an employment contract should contain also information about the employee's right to appeal to a labour court (in the absence employee will have right to request reestablishment of rights with respect to the time-limit for bringing an action before the court),</a:t>
            </a:r>
          </a:p>
          <a:p>
            <a:pPr marL="305435" indent="-305435" algn="just"/>
            <a:r>
              <a:rPr lang="en-GB" sz="2200">
                <a:solidFill>
                  <a:srgbClr val="3D3D3D"/>
                </a:solidFill>
              </a:rPr>
              <a:t>employer's  notice of the termination of an employment contract should be given by a competent entity (by a person or a governing body or another appointed person in the case of an organisational unit),</a:t>
            </a:r>
          </a:p>
        </p:txBody>
      </p:sp>
    </p:spTree>
    <p:extLst>
      <p:ext uri="{BB962C8B-B14F-4D97-AF65-F5344CB8AC3E}">
        <p14:creationId xmlns:p14="http://schemas.microsoft.com/office/powerpoint/2010/main" val="1079577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F87301E-14A1-4F7D-AC51-04464B4B006D}"/>
              </a:ext>
            </a:extLst>
          </p:cNvPr>
          <p:cNvSpPr>
            <a:spLocks noGrp="1"/>
          </p:cNvSpPr>
          <p:nvPr>
            <p:ph type="title"/>
          </p:nvPr>
        </p:nvSpPr>
        <p:spPr>
          <a:xfrm>
            <a:off x="-137676" y="723900"/>
            <a:ext cx="12480024" cy="1014413"/>
          </a:xfrm>
        </p:spPr>
        <p:txBody>
          <a:bodyPr vert="horz" lIns="91440" tIns="45720" rIns="91440" bIns="45720" rtlCol="0" anchor="ctr">
            <a:normAutofit/>
          </a:bodyPr>
          <a:lstStyle/>
          <a:p>
            <a:pPr algn="ctr"/>
            <a:r>
              <a:rPr lang="en-GB" sz="3000"/>
              <a:t>Termination of an employment contract upon notice</a:t>
            </a:r>
            <a:endParaRPr lang="en-US" sz="3000">
              <a:solidFill>
                <a:srgbClr val="FFFFFF"/>
              </a:solidFill>
            </a:endParaRPr>
          </a:p>
        </p:txBody>
      </p:sp>
      <p:sp>
        <p:nvSpPr>
          <p:cNvPr id="3" name="Symbol zastępczy zawartości 2">
            <a:extLst>
              <a:ext uri="{FF2B5EF4-FFF2-40B4-BE49-F238E27FC236}">
                <a16:creationId xmlns:a16="http://schemas.microsoft.com/office/drawing/2014/main" xmlns="" id="{344E17E6-AC47-4BDA-838F-4590CB346DE1}"/>
              </a:ext>
            </a:extLst>
          </p:cNvPr>
          <p:cNvSpPr>
            <a:spLocks noGrp="1"/>
          </p:cNvSpPr>
          <p:nvPr>
            <p:ph idx="1"/>
          </p:nvPr>
        </p:nvSpPr>
        <p:spPr>
          <a:xfrm>
            <a:off x="523875" y="1944806"/>
            <a:ext cx="11149013" cy="4257557"/>
          </a:xfr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Autofit/>
          </a:bodyPr>
          <a:lstStyle/>
          <a:p>
            <a:pPr marL="305435" indent="-305435"/>
            <a:endParaRPr lang="en-GB" sz="2000"/>
          </a:p>
          <a:p>
            <a:pPr marL="305435" indent="-305435"/>
            <a:endParaRPr lang="en-GB" sz="2000"/>
          </a:p>
          <a:p>
            <a:pPr marL="305435" indent="-305435"/>
            <a:r>
              <a:rPr lang="en-GB" sz="2000"/>
              <a:t>In case of employment contract for trial period, the periods of termination notice are: </a:t>
            </a:r>
          </a:p>
          <a:p>
            <a:pPr marL="305435" indent="-305435"/>
            <a:r>
              <a:rPr lang="en-GB" sz="2000"/>
              <a:t>3 business days if the trial period does not exceed 2 weeks</a:t>
            </a:r>
            <a:r>
              <a:rPr lang="en-GB" sz="2000">
                <a:solidFill>
                  <a:srgbClr val="FFFFFF"/>
                </a:solidFill>
              </a:rPr>
              <a:t>,</a:t>
            </a:r>
          </a:p>
          <a:p>
            <a:pPr marL="305435" indent="-305435">
              <a:buFont typeface="Wingdings" panose="05020102010507070707" pitchFamily="18" charset="2"/>
              <a:buChar char="ü"/>
            </a:pPr>
            <a:r>
              <a:rPr lang="en-GB" sz="2000"/>
              <a:t>1 week if the trial period is longer than 2 weeks, </a:t>
            </a:r>
            <a:endParaRPr lang="en-GB" sz="2000">
              <a:solidFill>
                <a:srgbClr val="FFFFFF"/>
              </a:solidFill>
            </a:endParaRPr>
          </a:p>
          <a:p>
            <a:pPr marL="305435" indent="-305435">
              <a:buFont typeface="Wingdings" panose="05020102010507070707" pitchFamily="18" charset="2"/>
              <a:buChar char="ü"/>
            </a:pPr>
            <a:r>
              <a:rPr lang="en-GB" sz="2000"/>
              <a:t>2 weeks if the trial period is 3 months,</a:t>
            </a:r>
            <a:endParaRPr lang="en-GB" sz="2000">
              <a:solidFill>
                <a:schemeClr val="tx1"/>
              </a:solidFill>
            </a:endParaRPr>
          </a:p>
          <a:p>
            <a:pPr marL="0" indent="0" algn="ctr">
              <a:buNone/>
            </a:pPr>
            <a:r>
              <a:rPr lang="en-GB" sz="2000" b="1">
                <a:solidFill>
                  <a:srgbClr val="FFFFFF"/>
                </a:solidFill>
              </a:rPr>
              <a:t>depend on seniority of service</a:t>
            </a:r>
          </a:p>
          <a:p>
            <a:pPr marL="305435" indent="-305435">
              <a:buFont typeface="Wingdings" panose="05020102010507070707" pitchFamily="18" charset="2"/>
              <a:buChar char="§"/>
            </a:pPr>
            <a:r>
              <a:rPr lang="en-GB" sz="2000" b="1">
                <a:solidFill>
                  <a:srgbClr val="3D3D3D"/>
                </a:solidFill>
              </a:rPr>
              <a:t> Notice periods for definite and indefinite period employment contract are: </a:t>
            </a:r>
          </a:p>
          <a:p>
            <a:pPr marL="305435" indent="-305435">
              <a:buFont typeface="Wingdings" panose="05020102010507070707" pitchFamily="18" charset="2"/>
              <a:buChar char="ü"/>
            </a:pPr>
            <a:r>
              <a:rPr lang="en-GB" sz="2000" b="1">
                <a:solidFill>
                  <a:srgbClr val="3D3D3D"/>
                </a:solidFill>
              </a:rPr>
              <a:t>2 weeks if the employee was employed for less than 6 months, </a:t>
            </a:r>
          </a:p>
          <a:p>
            <a:pPr marL="305435" indent="-305435">
              <a:buFont typeface="Wingdings" panose="05020102010507070707" pitchFamily="18" charset="2"/>
              <a:buChar char="ü"/>
            </a:pPr>
            <a:r>
              <a:rPr lang="en-GB" sz="2000" b="1">
                <a:solidFill>
                  <a:srgbClr val="3D3D3D"/>
                </a:solidFill>
              </a:rPr>
              <a:t>1 month if the employee was employed for at least 6 months, </a:t>
            </a:r>
            <a:endParaRPr lang="en-GB" sz="2000" b="1">
              <a:solidFill>
                <a:srgbClr val="000000"/>
              </a:solidFill>
            </a:endParaRPr>
          </a:p>
          <a:p>
            <a:pPr marL="305435" indent="-305435">
              <a:buFont typeface="Wingdings" panose="05020102010507070707" pitchFamily="18" charset="2"/>
              <a:buChar char="ü"/>
            </a:pPr>
            <a:r>
              <a:rPr lang="en-GB" sz="2000" b="1">
                <a:solidFill>
                  <a:srgbClr val="3D3D3D"/>
                </a:solidFill>
              </a:rPr>
              <a:t>3 months if the employee was employed for at least 3 years,</a:t>
            </a:r>
          </a:p>
          <a:p>
            <a:pPr marL="305435" indent="-305435">
              <a:buFont typeface="Wingdings" panose="05020102010507070707" pitchFamily="18" charset="2"/>
              <a:buChar char="ü"/>
            </a:pPr>
            <a:endParaRPr lang="en-GB" sz="2000" b="1">
              <a:solidFill>
                <a:srgbClr val="3D3D3D"/>
              </a:solidFill>
            </a:endParaRPr>
          </a:p>
          <a:p>
            <a:pPr marL="305435" indent="-305435">
              <a:buFont typeface="Wingdings 2"/>
              <a:buChar char=""/>
            </a:pPr>
            <a:endParaRPr lang="en-GB" sz="2000">
              <a:solidFill>
                <a:schemeClr val="tx1"/>
              </a:solidFill>
            </a:endParaRPr>
          </a:p>
        </p:txBody>
      </p:sp>
    </p:spTree>
    <p:extLst>
      <p:ext uri="{BB962C8B-B14F-4D97-AF65-F5344CB8AC3E}">
        <p14:creationId xmlns:p14="http://schemas.microsoft.com/office/powerpoint/2010/main" val="2371139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7A46E3E-D8EC-4C8E-88FD-DECE6C812D0A}"/>
              </a:ext>
            </a:extLst>
          </p:cNvPr>
          <p:cNvSpPr>
            <a:spLocks noGrp="1"/>
          </p:cNvSpPr>
          <p:nvPr>
            <p:ph type="title"/>
          </p:nvPr>
        </p:nvSpPr>
        <p:spPr>
          <a:xfrm>
            <a:off x="-100642" y="723900"/>
            <a:ext cx="12309427" cy="1014413"/>
          </a:xfrm>
        </p:spPr>
        <p:txBody>
          <a:bodyPr vert="horz" lIns="91440" tIns="45720" rIns="91440" bIns="45720" rtlCol="0" anchor="ctr">
            <a:normAutofit/>
          </a:bodyPr>
          <a:lstStyle/>
          <a:p>
            <a:pPr algn="ctr"/>
            <a:r>
              <a:rPr lang="en-GB" sz="3000"/>
              <a:t>Termination of an employment contract upon notice</a:t>
            </a:r>
            <a:endParaRPr lang="en-US" sz="3000"/>
          </a:p>
        </p:txBody>
      </p:sp>
      <p:sp>
        <p:nvSpPr>
          <p:cNvPr id="3" name="Symbol zastępczy zawartości 2">
            <a:extLst>
              <a:ext uri="{FF2B5EF4-FFF2-40B4-BE49-F238E27FC236}">
                <a16:creationId xmlns:a16="http://schemas.microsoft.com/office/drawing/2014/main" xmlns="" id="{A5D24AE4-A22C-4D43-A6F6-64DB43BA9C3F}"/>
              </a:ext>
            </a:extLst>
          </p:cNvPr>
          <p:cNvSpPr>
            <a:spLocks noGrp="1"/>
          </p:cNvSpPr>
          <p:nvPr>
            <p:ph idx="1"/>
          </p:nvPr>
        </p:nvSpPr>
        <p:spPr>
          <a:xfrm>
            <a:off x="581025" y="2371725"/>
            <a:ext cx="11029615" cy="3678303"/>
          </a:xfrm>
        </p:spPr>
        <p:txBody>
          <a:bodyPr vert="horz" lIns="91440" tIns="45720" rIns="91440" bIns="45720" rtlCol="0" anchor="ctr">
            <a:noAutofit/>
          </a:bodyPr>
          <a:lstStyle/>
          <a:p>
            <a:pPr marL="305435" indent="-305435" algn="just"/>
            <a:r>
              <a:rPr lang="en-GB" sz="2200"/>
              <a:t>parties may agree in the concluded contract for a longer notice period, but it may be reduced only in cases specified by law (for example if an employment contract concluded for an indefinite period of time is terminated due to the declaration of bankruptcy or liquidation of the employer, or for other reasons not concerning the employees, the employer may shorten the three-month period of notice to no less than 1 </a:t>
            </a:r>
            <a:r>
              <a:rPr lang="en-GB" sz="2200" err="1"/>
              <a:t>month's notice</a:t>
            </a:r>
            <a:r>
              <a:rPr lang="en-GB" sz="2200"/>
              <a:t>, the employee retains the right to compensation equal to the remuneration for the remaining part of the notice period),</a:t>
            </a:r>
          </a:p>
          <a:p>
            <a:pPr marL="305435" indent="-305435" algn="just"/>
            <a:r>
              <a:rPr lang="en-GB" sz="2200"/>
              <a:t>within a notice period of at least two weeks, upon termination of an employment contract by an employer, the employee is entitled to job-search days off:</a:t>
            </a:r>
          </a:p>
          <a:p>
            <a:pPr marL="305435" indent="-305435" algn="just">
              <a:buFont typeface="Wingdings" panose="05020102010507070707" pitchFamily="18" charset="2"/>
              <a:buChar char="ü"/>
            </a:pPr>
            <a:r>
              <a:rPr lang="en-GB" sz="2200"/>
              <a:t>2 working days within a notice period of two weeks or one month, </a:t>
            </a:r>
          </a:p>
          <a:p>
            <a:pPr marL="305435" indent="-305435" algn="just">
              <a:buFont typeface="Wingdings"/>
              <a:buChar char="ü"/>
            </a:pPr>
            <a:r>
              <a:rPr lang="en-GB" sz="2200"/>
              <a:t>3 working days within a notice period of three months</a:t>
            </a:r>
            <a:r>
              <a:rPr lang="en-GB" sz="2200">
                <a:solidFill>
                  <a:srgbClr val="3D3D3D"/>
                </a:solidFill>
              </a:rPr>
              <a:t>,</a:t>
            </a:r>
            <a:endParaRPr lang="en-GB" sz="2200">
              <a:solidFill>
                <a:schemeClr val="tx1"/>
              </a:solidFill>
            </a:endParaRPr>
          </a:p>
          <a:p>
            <a:pPr marL="0" indent="0" algn="just">
              <a:buNone/>
            </a:pPr>
            <a:r>
              <a:rPr lang="en-GB" sz="2200"/>
              <a:t>     the right to remuneration for this period of time remains unaffected</a:t>
            </a:r>
            <a:r>
              <a:rPr lang="en-GB" sz="2200">
                <a:solidFill>
                  <a:srgbClr val="3D3D3D"/>
                </a:solidFill>
              </a:rPr>
              <a:t>,</a:t>
            </a:r>
            <a:endParaRPr lang="en-GB" sz="2200">
              <a:solidFill>
                <a:schemeClr val="tx1"/>
              </a:solidFill>
            </a:endParaRPr>
          </a:p>
        </p:txBody>
      </p:sp>
    </p:spTree>
    <p:extLst>
      <p:ext uri="{BB962C8B-B14F-4D97-AF65-F5344CB8AC3E}">
        <p14:creationId xmlns:p14="http://schemas.microsoft.com/office/powerpoint/2010/main" val="3924647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5C0FA11-C894-4FA7-B387-977701F3B3A2}"/>
              </a:ext>
            </a:extLst>
          </p:cNvPr>
          <p:cNvSpPr>
            <a:spLocks noGrp="1"/>
          </p:cNvSpPr>
          <p:nvPr>
            <p:ph type="title"/>
          </p:nvPr>
        </p:nvSpPr>
        <p:spPr>
          <a:xfrm>
            <a:off x="581192" y="702156"/>
            <a:ext cx="11029616" cy="1013800"/>
          </a:xfrm>
        </p:spPr>
        <p:txBody>
          <a:bodyPr vert="horz" lIns="91440" tIns="45720" rIns="91440" bIns="45720" rtlCol="0" anchor="ctr">
            <a:normAutofit/>
          </a:bodyPr>
          <a:lstStyle/>
          <a:p>
            <a:pPr algn="ctr"/>
            <a:r>
              <a:rPr lang="en-GB" sz="3000"/>
              <a:t>Termination of an employment contract without notice</a:t>
            </a:r>
            <a:endParaRPr lang="en-GB"/>
          </a:p>
        </p:txBody>
      </p:sp>
      <p:sp>
        <p:nvSpPr>
          <p:cNvPr id="3" name="Symbol zastępczy zawartości 2">
            <a:extLst>
              <a:ext uri="{FF2B5EF4-FFF2-40B4-BE49-F238E27FC236}">
                <a16:creationId xmlns:a16="http://schemas.microsoft.com/office/drawing/2014/main" xmlns="" id="{4A0D7D31-CA22-4ED1-B942-27DD8DF52F0A}"/>
              </a:ext>
            </a:extLst>
          </p:cNvPr>
          <p:cNvSpPr>
            <a:spLocks noGrp="1"/>
          </p:cNvSpPr>
          <p:nvPr>
            <p:ph idx="1"/>
          </p:nvPr>
        </p:nvSpPr>
        <p:spPr/>
        <p:txBody>
          <a:bodyPr/>
          <a:lstStyle/>
          <a:p>
            <a:pPr marL="305435" indent="-305435"/>
            <a:endParaRPr lang="pl-PL"/>
          </a:p>
          <a:p>
            <a:pPr marL="305435" indent="-305435"/>
            <a:endParaRPr lang="pl-PL"/>
          </a:p>
          <a:p>
            <a:pPr marL="305435" indent="-305435"/>
            <a:endParaRPr lang="pl-PL"/>
          </a:p>
          <a:p>
            <a:pPr marL="305435" indent="-305435"/>
            <a:endParaRPr lang="pl-PL"/>
          </a:p>
          <a:p>
            <a:pPr marL="305435" indent="-305435"/>
            <a:endParaRPr lang="pl-PL"/>
          </a:p>
          <a:p>
            <a:pPr marL="305435" indent="-305435"/>
            <a:endParaRPr lang="pl-PL"/>
          </a:p>
        </p:txBody>
      </p:sp>
      <p:sp>
        <p:nvSpPr>
          <p:cNvPr id="5" name="Symbol zastępczy zawartości 2">
            <a:extLst>
              <a:ext uri="{FF2B5EF4-FFF2-40B4-BE49-F238E27FC236}">
                <a16:creationId xmlns:a16="http://schemas.microsoft.com/office/drawing/2014/main" xmlns="" id="{39ECCD93-F267-4F4C-945B-267EFA9E4227}"/>
              </a:ext>
            </a:extLst>
          </p:cNvPr>
          <p:cNvSpPr txBox="1">
            <a:spLocks/>
          </p:cNvSpPr>
          <p:nvPr/>
        </p:nvSpPr>
        <p:spPr>
          <a:xfrm>
            <a:off x="514350" y="5419725"/>
            <a:ext cx="11234738" cy="1375129"/>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lt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lt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lt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lt1"/>
                </a:solidFill>
                <a:latin typeface="+mn-lt"/>
                <a:ea typeface="+mn-ea"/>
                <a:cs typeface="+mn-cs"/>
              </a:defRPr>
            </a:lvl9pPr>
          </a:lstStyle>
          <a:p>
            <a:pPr marL="305435" indent="-305435" algn="just"/>
            <a:r>
              <a:rPr lang="en-GB" sz="2200" b="1"/>
              <a:t>The statement of termination of the contract without notice </a:t>
            </a:r>
            <a:r>
              <a:rPr lang="en-GB" sz="2200"/>
              <a:t>– unilateral statement which produces the effect specified therein at the time of its serving upon the addressee in such a manner that the latter is able to become acquainted with it, </a:t>
            </a:r>
          </a:p>
        </p:txBody>
      </p:sp>
      <p:graphicFrame>
        <p:nvGraphicFramePr>
          <p:cNvPr id="6" name="Diagram 6">
            <a:extLst>
              <a:ext uri="{FF2B5EF4-FFF2-40B4-BE49-F238E27FC236}">
                <a16:creationId xmlns:a16="http://schemas.microsoft.com/office/drawing/2014/main" xmlns="" id="{687F6E65-F121-4688-98BA-FDE5939A21B7}"/>
              </a:ext>
            </a:extLst>
          </p:cNvPr>
          <p:cNvGraphicFramePr/>
          <p:nvPr>
            <p:extLst>
              <p:ext uri="{D42A27DB-BD31-4B8C-83A1-F6EECF244321}">
                <p14:modId xmlns:p14="http://schemas.microsoft.com/office/powerpoint/2010/main" val="2429138481"/>
              </p:ext>
            </p:extLst>
          </p:nvPr>
        </p:nvGraphicFramePr>
        <p:xfrm>
          <a:off x="847725" y="1819275"/>
          <a:ext cx="9705975" cy="3401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714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otalTime>0</TotalTime>
  <Words>965</Words>
  <Application>Microsoft Office PowerPoint</Application>
  <PresentationFormat>Niestandardowy</PresentationFormat>
  <Paragraphs>99</Paragraphs>
  <Slides>17</Slides>
  <Notes>0</Notes>
  <HiddenSlides>0</HiddenSlides>
  <MMClips>0</MMClips>
  <ScaleCrop>false</ScaleCrop>
  <HeadingPairs>
    <vt:vector size="4" baseType="variant">
      <vt:variant>
        <vt:lpstr>Motyw</vt:lpstr>
      </vt:variant>
      <vt:variant>
        <vt:i4>1</vt:i4>
      </vt:variant>
      <vt:variant>
        <vt:lpstr>Tytuły slajdów</vt:lpstr>
      </vt:variant>
      <vt:variant>
        <vt:i4>17</vt:i4>
      </vt:variant>
    </vt:vector>
  </HeadingPairs>
  <TitlesOfParts>
    <vt:vector size="18" baseType="lpstr">
      <vt:lpstr>Dividend</vt:lpstr>
      <vt:lpstr>Termination of an employment relationship</vt:lpstr>
      <vt:lpstr>Ways of termination of an employment relationship</vt:lpstr>
      <vt:lpstr>Ways of termination of an employment relationship Art. 30 of the labour code </vt:lpstr>
      <vt:lpstr>Agreement between the parties </vt:lpstr>
      <vt:lpstr>Termination of an employment contract upon notice</vt:lpstr>
      <vt:lpstr>Termination of an employment contract upon notice </vt:lpstr>
      <vt:lpstr>Termination of an employment contract upon notice</vt:lpstr>
      <vt:lpstr>Termination of an employment contract upon notice</vt:lpstr>
      <vt:lpstr>Termination of an employment contract without notice</vt:lpstr>
      <vt:lpstr>Termination of an employment contract without notice by an employer for a reason attributable to an employee</vt:lpstr>
      <vt:lpstr>Termination of an employment contract without notice by an employer for a reason not attributable to an employee</vt:lpstr>
      <vt:lpstr>Termination of an employment contract without notice by an employer for a reason not attributable to an employee</vt:lpstr>
      <vt:lpstr>Termination of an employment contract without notice by an employee</vt:lpstr>
      <vt:lpstr>Prezentacja programu PowerPoint</vt:lpstr>
      <vt:lpstr>Restrictions on the termination of an employment contract</vt:lpstr>
      <vt:lpstr>Restrictions on the termination of an employment contract</vt:lpstr>
      <vt:lpstr>Expiration of an employment contract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Termination of an employment relationship</dc:title>
  <cp:lastModifiedBy>Siejka Kamila</cp:lastModifiedBy>
  <cp:revision>2</cp:revision>
  <dcterms:modified xsi:type="dcterms:W3CDTF">2017-10-27T12:12:42Z</dcterms:modified>
</cp:coreProperties>
</file>