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59" r:id="rId5"/>
    <p:sldId id="275" r:id="rId6"/>
    <p:sldId id="261" r:id="rId7"/>
    <p:sldId id="264" r:id="rId8"/>
    <p:sldId id="265" r:id="rId9"/>
    <p:sldId id="266" r:id="rId10"/>
    <p:sldId id="267" r:id="rId11"/>
    <p:sldId id="268" r:id="rId12"/>
    <p:sldId id="269" r:id="rId13"/>
    <p:sldId id="270" r:id="rId14"/>
    <p:sldId id="276" r:id="rId15"/>
    <p:sldId id="271" r:id="rId16"/>
    <p:sldId id="272" r:id="rId17"/>
    <p:sldId id="277" r:id="rId18"/>
    <p:sldId id="273" r:id="rId19"/>
    <p:sldId id="274" r:id="rId20"/>
    <p:sldId id="278" r:id="rId21"/>
    <p:sldId id="279" r:id="rId22"/>
    <p:sldId id="280" r:id="rId23"/>
    <p:sldId id="28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4" autoAdjust="0"/>
    <p:restoredTop sz="94660"/>
  </p:normalViewPr>
  <p:slideViewPr>
    <p:cSldViewPr snapToGrid="0">
      <p:cViewPr varScale="1">
        <p:scale>
          <a:sx n="86" d="100"/>
          <a:sy n="86" d="100"/>
        </p:scale>
        <p:origin x="50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EE860E-BC61-49A3-9E0E-AC47AB8E8DD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1E88432A-0C79-49EF-B6FF-779B043FE5A0}">
      <dgm:prSet phldrT="[Tekst]"/>
      <dgm:spPr/>
      <dgm:t>
        <a:bodyPr/>
        <a:lstStyle/>
        <a:p>
          <a:r>
            <a:rPr lang="pl-PL" dirty="0"/>
            <a:t>Swoboda testowania</a:t>
          </a:r>
        </a:p>
      </dgm:t>
    </dgm:pt>
    <dgm:pt modelId="{DD16639D-9B79-4109-A995-366BA4AC516B}" type="parTrans" cxnId="{DE3D7A12-E804-42AB-AA1A-701846470652}">
      <dgm:prSet/>
      <dgm:spPr/>
      <dgm:t>
        <a:bodyPr/>
        <a:lstStyle/>
        <a:p>
          <a:endParaRPr lang="pl-PL"/>
        </a:p>
      </dgm:t>
    </dgm:pt>
    <dgm:pt modelId="{17A30D70-C64B-4B88-B2EE-ADDAB9D34F21}" type="sibTrans" cxnId="{DE3D7A12-E804-42AB-AA1A-701846470652}">
      <dgm:prSet/>
      <dgm:spPr/>
      <dgm:t>
        <a:bodyPr/>
        <a:lstStyle/>
        <a:p>
          <a:endParaRPr lang="pl-PL"/>
        </a:p>
      </dgm:t>
    </dgm:pt>
    <dgm:pt modelId="{208EB598-0851-4A9D-A5AA-918DFEEB36F7}">
      <dgm:prSet phldrT="[Tekst]"/>
      <dgm:spPr/>
      <dgm:t>
        <a:bodyPr/>
        <a:lstStyle/>
        <a:p>
          <a:r>
            <a:rPr lang="pl-PL" dirty="0"/>
            <a:t>Zasada polegająca na swobodzie decydowania o losach majątku po śmierci</a:t>
          </a:r>
        </a:p>
      </dgm:t>
    </dgm:pt>
    <dgm:pt modelId="{6D7458D1-CEE3-47CA-957B-EE916C2642C1}" type="parTrans" cxnId="{23ED74C0-AFB2-4ECA-B4F5-4D58C1B600AF}">
      <dgm:prSet/>
      <dgm:spPr/>
      <dgm:t>
        <a:bodyPr/>
        <a:lstStyle/>
        <a:p>
          <a:endParaRPr lang="pl-PL"/>
        </a:p>
      </dgm:t>
    </dgm:pt>
    <dgm:pt modelId="{C47FAC2C-F0D2-4E19-8993-3F912C095E1E}" type="sibTrans" cxnId="{23ED74C0-AFB2-4ECA-B4F5-4D58C1B600AF}">
      <dgm:prSet/>
      <dgm:spPr/>
      <dgm:t>
        <a:bodyPr/>
        <a:lstStyle/>
        <a:p>
          <a:endParaRPr lang="pl-PL"/>
        </a:p>
      </dgm:t>
    </dgm:pt>
    <dgm:pt modelId="{E29C65ED-78FC-45E2-A529-D3A18DFEB02B}">
      <dgm:prSet phldrT="[Tekst]"/>
      <dgm:spPr/>
      <dgm:t>
        <a:bodyPr/>
        <a:lstStyle/>
        <a:p>
          <a:r>
            <a:rPr lang="pl-PL" dirty="0"/>
            <a:t>Wola testowania (</a:t>
          </a:r>
          <a:r>
            <a:rPr lang="pl-PL" i="1" dirty="0" err="1"/>
            <a:t>animus</a:t>
          </a:r>
          <a:r>
            <a:rPr lang="pl-PL" i="1" dirty="0"/>
            <a:t> </a:t>
          </a:r>
          <a:r>
            <a:rPr lang="pl-PL" i="1" dirty="0" err="1"/>
            <a:t>testandi</a:t>
          </a:r>
          <a:r>
            <a:rPr lang="pl-PL" i="1" dirty="0"/>
            <a:t>)</a:t>
          </a:r>
          <a:endParaRPr lang="pl-PL" dirty="0"/>
        </a:p>
      </dgm:t>
    </dgm:pt>
    <dgm:pt modelId="{CEE9BCC4-1A78-40BD-A282-1424CF0872F7}" type="parTrans" cxnId="{3B4944A3-0440-4737-A83A-CF650C4014FE}">
      <dgm:prSet/>
      <dgm:spPr/>
      <dgm:t>
        <a:bodyPr/>
        <a:lstStyle/>
        <a:p>
          <a:endParaRPr lang="pl-PL"/>
        </a:p>
      </dgm:t>
    </dgm:pt>
    <dgm:pt modelId="{FBDDB8FF-8F3C-41C4-B938-6CE98194AB90}" type="sibTrans" cxnId="{3B4944A3-0440-4737-A83A-CF650C4014FE}">
      <dgm:prSet/>
      <dgm:spPr/>
      <dgm:t>
        <a:bodyPr/>
        <a:lstStyle/>
        <a:p>
          <a:endParaRPr lang="pl-PL"/>
        </a:p>
      </dgm:t>
    </dgm:pt>
    <dgm:pt modelId="{D0D5F044-AD70-4E51-A2DA-7DD6A66FF390}">
      <dgm:prSet phldrT="[Tekst]"/>
      <dgm:spPr/>
      <dgm:t>
        <a:bodyPr/>
        <a:lstStyle/>
        <a:p>
          <a:r>
            <a:rPr lang="pl-PL" dirty="0"/>
            <a:t>Jest elementem konstytutywnym testamentu,</a:t>
          </a:r>
        </a:p>
      </dgm:t>
    </dgm:pt>
    <dgm:pt modelId="{0A32C44F-FB83-4469-99DB-AC2AEE78C457}" type="parTrans" cxnId="{22AF7EE7-376D-4C4F-AD5A-E7C024B917F4}">
      <dgm:prSet/>
      <dgm:spPr/>
      <dgm:t>
        <a:bodyPr/>
        <a:lstStyle/>
        <a:p>
          <a:endParaRPr lang="pl-PL"/>
        </a:p>
      </dgm:t>
    </dgm:pt>
    <dgm:pt modelId="{4F236347-A7F7-4F13-B66D-DBEF6619AF9F}" type="sibTrans" cxnId="{22AF7EE7-376D-4C4F-AD5A-E7C024B917F4}">
      <dgm:prSet/>
      <dgm:spPr/>
      <dgm:t>
        <a:bodyPr/>
        <a:lstStyle/>
        <a:p>
          <a:endParaRPr lang="pl-PL"/>
        </a:p>
      </dgm:t>
    </dgm:pt>
    <dgm:pt modelId="{71DBE7A6-9823-46F2-A304-9B5F973FFC59}">
      <dgm:prSet phldrT="[Tekst]"/>
      <dgm:spPr/>
      <dgm:t>
        <a:bodyPr/>
        <a:lstStyle/>
        <a:p>
          <a:r>
            <a:rPr lang="pl-PL" dirty="0"/>
            <a:t>Ograniczenie formalne tej wolności polega na obowiązku dokonywania rozrządzeń w testamencie </a:t>
          </a:r>
        </a:p>
      </dgm:t>
    </dgm:pt>
    <dgm:pt modelId="{6D3AB54B-ECF1-4EAC-87B8-DF32CB43A289}" type="parTrans" cxnId="{99AAF4A0-BFE2-4244-85C4-A96CEEEF39C9}">
      <dgm:prSet/>
      <dgm:spPr/>
      <dgm:t>
        <a:bodyPr/>
        <a:lstStyle/>
        <a:p>
          <a:endParaRPr lang="pl-PL"/>
        </a:p>
      </dgm:t>
    </dgm:pt>
    <dgm:pt modelId="{082A75D3-4079-4C7E-9F69-72422064837C}" type="sibTrans" cxnId="{99AAF4A0-BFE2-4244-85C4-A96CEEEF39C9}">
      <dgm:prSet/>
      <dgm:spPr/>
      <dgm:t>
        <a:bodyPr/>
        <a:lstStyle/>
        <a:p>
          <a:endParaRPr lang="pl-PL"/>
        </a:p>
      </dgm:t>
    </dgm:pt>
    <dgm:pt modelId="{4BC4233C-C504-419D-8343-C19522A24935}">
      <dgm:prSet phldrT="[Tekst]"/>
      <dgm:spPr/>
      <dgm:t>
        <a:bodyPr/>
        <a:lstStyle/>
        <a:p>
          <a:r>
            <a:rPr lang="pl-PL" dirty="0"/>
            <a:t>Ograniczenia związane z techniką dokonywania rozrządzeń – np. niedopuszczalność niektórych rozrządzeń (patrz: art. 964 k.c., 962 k.c.)</a:t>
          </a:r>
        </a:p>
      </dgm:t>
    </dgm:pt>
    <dgm:pt modelId="{66967D42-9874-4335-83C1-693AA336E3D1}" type="parTrans" cxnId="{0947197B-F4EF-42DD-A5B7-C2E25313D1F8}">
      <dgm:prSet/>
      <dgm:spPr/>
      <dgm:t>
        <a:bodyPr/>
        <a:lstStyle/>
        <a:p>
          <a:endParaRPr lang="pl-PL"/>
        </a:p>
      </dgm:t>
    </dgm:pt>
    <dgm:pt modelId="{F3A097FB-DC47-4DDA-B4DB-2F24CC263D66}" type="sibTrans" cxnId="{0947197B-F4EF-42DD-A5B7-C2E25313D1F8}">
      <dgm:prSet/>
      <dgm:spPr/>
      <dgm:t>
        <a:bodyPr/>
        <a:lstStyle/>
        <a:p>
          <a:endParaRPr lang="pl-PL"/>
        </a:p>
      </dgm:t>
    </dgm:pt>
    <dgm:pt modelId="{A9384E97-C109-4AEF-97D4-70A73023AC8C}">
      <dgm:prSet phldrT="[Tekst]"/>
      <dgm:spPr/>
      <dgm:t>
        <a:bodyPr/>
        <a:lstStyle/>
        <a:p>
          <a:r>
            <a:rPr lang="pl-PL" dirty="0"/>
            <a:t>Ograniczenia o charakterze materialnym – przepisy o zachowku – można swobodnie rozrządzać majątkiem w dowolny sposób, ale osoby uprawnione do zachowku muszą otrzymać określoną wartość z majątku spadkodawcy</a:t>
          </a:r>
        </a:p>
      </dgm:t>
    </dgm:pt>
    <dgm:pt modelId="{6D7BE5DF-95D0-47A8-AB30-506EF1DC797A}" type="parTrans" cxnId="{B91FB6C2-7708-4E77-8863-1B10814A3649}">
      <dgm:prSet/>
      <dgm:spPr/>
      <dgm:t>
        <a:bodyPr/>
        <a:lstStyle/>
        <a:p>
          <a:endParaRPr lang="pl-PL"/>
        </a:p>
      </dgm:t>
    </dgm:pt>
    <dgm:pt modelId="{949E67B1-150E-459E-8192-C5E52A40B47E}" type="sibTrans" cxnId="{B91FB6C2-7708-4E77-8863-1B10814A3649}">
      <dgm:prSet/>
      <dgm:spPr/>
      <dgm:t>
        <a:bodyPr/>
        <a:lstStyle/>
        <a:p>
          <a:endParaRPr lang="pl-PL"/>
        </a:p>
      </dgm:t>
    </dgm:pt>
    <dgm:pt modelId="{A0D0DC21-4A73-4519-B932-052D7F43610A}">
      <dgm:prSet phldrT="[Tekst]"/>
      <dgm:spPr/>
      <dgm:t>
        <a:bodyPr/>
        <a:lstStyle/>
        <a:p>
          <a:r>
            <a:rPr lang="pl-PL" dirty="0"/>
            <a:t>Inne ograniczenia swobody testowania – ekonomiczne, społeczne, rodzinne – np. przepisy o nabywaniu nieruchomości przez cudzoziemców</a:t>
          </a:r>
        </a:p>
      </dgm:t>
    </dgm:pt>
    <dgm:pt modelId="{33FA303C-3CC2-449B-BBD9-D963A181F79F}" type="parTrans" cxnId="{15EBE2FD-2653-45E0-A89A-F940C3BF2D23}">
      <dgm:prSet/>
      <dgm:spPr/>
      <dgm:t>
        <a:bodyPr/>
        <a:lstStyle/>
        <a:p>
          <a:endParaRPr lang="pl-PL"/>
        </a:p>
      </dgm:t>
    </dgm:pt>
    <dgm:pt modelId="{ADA8D2A6-85F5-4EFB-BA86-0F67C9B5E837}" type="sibTrans" cxnId="{15EBE2FD-2653-45E0-A89A-F940C3BF2D23}">
      <dgm:prSet/>
      <dgm:spPr/>
      <dgm:t>
        <a:bodyPr/>
        <a:lstStyle/>
        <a:p>
          <a:endParaRPr lang="pl-PL"/>
        </a:p>
      </dgm:t>
    </dgm:pt>
    <dgm:pt modelId="{478E65F4-CF85-4583-90AA-11BABBEBB3DA}">
      <dgm:prSet phldrT="[Tekst]"/>
      <dgm:spPr/>
      <dgm:t>
        <a:bodyPr/>
        <a:lstStyle/>
        <a:p>
          <a:r>
            <a:rPr lang="pl-PL" dirty="0"/>
            <a:t>Oznacza wolę dokonywania rozrządzeń na wypadek śmierci,</a:t>
          </a:r>
        </a:p>
      </dgm:t>
    </dgm:pt>
    <dgm:pt modelId="{56EE08AD-92D7-457C-8940-ABFB3BC57C50}" type="parTrans" cxnId="{BD283E90-E261-421F-95B9-CDBEF62D0794}">
      <dgm:prSet/>
      <dgm:spPr/>
      <dgm:t>
        <a:bodyPr/>
        <a:lstStyle/>
        <a:p>
          <a:endParaRPr lang="pl-PL"/>
        </a:p>
      </dgm:t>
    </dgm:pt>
    <dgm:pt modelId="{3ADA0FD1-FBA2-4D71-AB83-FC907483F958}" type="sibTrans" cxnId="{BD283E90-E261-421F-95B9-CDBEF62D0794}">
      <dgm:prSet/>
      <dgm:spPr/>
      <dgm:t>
        <a:bodyPr/>
        <a:lstStyle/>
        <a:p>
          <a:endParaRPr lang="pl-PL"/>
        </a:p>
      </dgm:t>
    </dgm:pt>
    <dgm:pt modelId="{C2D0602C-1B2C-4AD8-B126-27342A71E258}">
      <dgm:prSet phldrT="[Tekst]"/>
      <dgm:spPr/>
      <dgm:t>
        <a:bodyPr/>
        <a:lstStyle/>
        <a:p>
          <a:r>
            <a:rPr lang="pl-PL" dirty="0"/>
            <a:t>Testator musi mieć świadomość i chcieć dokonać rozrządzeń w taki sposób, by były one skuteczne na wypadek śmierci, </a:t>
          </a:r>
        </a:p>
      </dgm:t>
    </dgm:pt>
    <dgm:pt modelId="{DD0E4151-A323-463A-8932-914AC76A1BFA}" type="parTrans" cxnId="{CD0F64A7-0741-4184-87D5-2C433495C9BE}">
      <dgm:prSet/>
      <dgm:spPr/>
    </dgm:pt>
    <dgm:pt modelId="{B7567992-FEB1-4456-92DB-AF6ED30AF938}" type="sibTrans" cxnId="{CD0F64A7-0741-4184-87D5-2C433495C9BE}">
      <dgm:prSet/>
      <dgm:spPr/>
    </dgm:pt>
    <dgm:pt modelId="{53AA3CB7-52FD-4947-9E62-0CC4B4742950}" type="pres">
      <dgm:prSet presAssocID="{5FEE860E-BC61-49A3-9E0E-AC47AB8E8DD0}" presName="linear" presStyleCnt="0">
        <dgm:presLayoutVars>
          <dgm:animLvl val="lvl"/>
          <dgm:resizeHandles val="exact"/>
        </dgm:presLayoutVars>
      </dgm:prSet>
      <dgm:spPr/>
    </dgm:pt>
    <dgm:pt modelId="{ECDE4226-BA11-4D39-A855-B9D94D70ECCE}" type="pres">
      <dgm:prSet presAssocID="{1E88432A-0C79-49EF-B6FF-779B043FE5A0}" presName="parentText" presStyleLbl="node1" presStyleIdx="0" presStyleCnt="2">
        <dgm:presLayoutVars>
          <dgm:chMax val="0"/>
          <dgm:bulletEnabled val="1"/>
        </dgm:presLayoutVars>
      </dgm:prSet>
      <dgm:spPr/>
    </dgm:pt>
    <dgm:pt modelId="{7768E493-6F6C-423A-B065-A99728D364FD}" type="pres">
      <dgm:prSet presAssocID="{1E88432A-0C79-49EF-B6FF-779B043FE5A0}" presName="childText" presStyleLbl="revTx" presStyleIdx="0" presStyleCnt="2">
        <dgm:presLayoutVars>
          <dgm:bulletEnabled val="1"/>
        </dgm:presLayoutVars>
      </dgm:prSet>
      <dgm:spPr/>
    </dgm:pt>
    <dgm:pt modelId="{0C4CFD8C-B9B3-4330-B7F8-A65774B57E19}" type="pres">
      <dgm:prSet presAssocID="{E29C65ED-78FC-45E2-A529-D3A18DFEB02B}" presName="parentText" presStyleLbl="node1" presStyleIdx="1" presStyleCnt="2">
        <dgm:presLayoutVars>
          <dgm:chMax val="0"/>
          <dgm:bulletEnabled val="1"/>
        </dgm:presLayoutVars>
      </dgm:prSet>
      <dgm:spPr/>
    </dgm:pt>
    <dgm:pt modelId="{3E26B3FE-2816-4E74-A397-75BEBCF443C3}" type="pres">
      <dgm:prSet presAssocID="{E29C65ED-78FC-45E2-A529-D3A18DFEB02B}" presName="childText" presStyleLbl="revTx" presStyleIdx="1" presStyleCnt="2">
        <dgm:presLayoutVars>
          <dgm:bulletEnabled val="1"/>
        </dgm:presLayoutVars>
      </dgm:prSet>
      <dgm:spPr/>
    </dgm:pt>
  </dgm:ptLst>
  <dgm:cxnLst>
    <dgm:cxn modelId="{24292303-ED48-40C5-959C-34529DD85350}" type="presOf" srcId="{5FEE860E-BC61-49A3-9E0E-AC47AB8E8DD0}" destId="{53AA3CB7-52FD-4947-9E62-0CC4B4742950}" srcOrd="0" destOrd="0" presId="urn:microsoft.com/office/officeart/2005/8/layout/vList2"/>
    <dgm:cxn modelId="{BD1E8504-2671-4D5A-9E9A-C3DE524E3B21}" type="presOf" srcId="{71DBE7A6-9823-46F2-A304-9B5F973FFC59}" destId="{7768E493-6F6C-423A-B065-A99728D364FD}" srcOrd="0" destOrd="1" presId="urn:microsoft.com/office/officeart/2005/8/layout/vList2"/>
    <dgm:cxn modelId="{DE3D7A12-E804-42AB-AA1A-701846470652}" srcId="{5FEE860E-BC61-49A3-9E0E-AC47AB8E8DD0}" destId="{1E88432A-0C79-49EF-B6FF-779B043FE5A0}" srcOrd="0" destOrd="0" parTransId="{DD16639D-9B79-4109-A995-366BA4AC516B}" sibTransId="{17A30D70-C64B-4B88-B2EE-ADDAB9D34F21}"/>
    <dgm:cxn modelId="{02476B4A-1985-4FCC-85EC-EE2FD88C288D}" type="presOf" srcId="{478E65F4-CF85-4583-90AA-11BABBEBB3DA}" destId="{3E26B3FE-2816-4E74-A397-75BEBCF443C3}" srcOrd="0" destOrd="1" presId="urn:microsoft.com/office/officeart/2005/8/layout/vList2"/>
    <dgm:cxn modelId="{7EE9DD4D-34B7-4882-8436-098CF8DE5941}" type="presOf" srcId="{1E88432A-0C79-49EF-B6FF-779B043FE5A0}" destId="{ECDE4226-BA11-4D39-A855-B9D94D70ECCE}" srcOrd="0" destOrd="0" presId="urn:microsoft.com/office/officeart/2005/8/layout/vList2"/>
    <dgm:cxn modelId="{A2B0DF57-523A-49F7-A9A8-3105E16EDE1A}" type="presOf" srcId="{208EB598-0851-4A9D-A5AA-918DFEEB36F7}" destId="{7768E493-6F6C-423A-B065-A99728D364FD}" srcOrd="0" destOrd="0" presId="urn:microsoft.com/office/officeart/2005/8/layout/vList2"/>
    <dgm:cxn modelId="{0947197B-F4EF-42DD-A5B7-C2E25313D1F8}" srcId="{1E88432A-0C79-49EF-B6FF-779B043FE5A0}" destId="{4BC4233C-C504-419D-8343-C19522A24935}" srcOrd="2" destOrd="0" parTransId="{66967D42-9874-4335-83C1-693AA336E3D1}" sibTransId="{F3A097FB-DC47-4DDA-B4DB-2F24CC263D66}"/>
    <dgm:cxn modelId="{BD283E90-E261-421F-95B9-CDBEF62D0794}" srcId="{E29C65ED-78FC-45E2-A529-D3A18DFEB02B}" destId="{478E65F4-CF85-4583-90AA-11BABBEBB3DA}" srcOrd="1" destOrd="0" parTransId="{56EE08AD-92D7-457C-8940-ABFB3BC57C50}" sibTransId="{3ADA0FD1-FBA2-4D71-AB83-FC907483F958}"/>
    <dgm:cxn modelId="{726BD691-2123-46A9-80D3-6517D424D8A1}" type="presOf" srcId="{C2D0602C-1B2C-4AD8-B126-27342A71E258}" destId="{3E26B3FE-2816-4E74-A397-75BEBCF443C3}" srcOrd="0" destOrd="2" presId="urn:microsoft.com/office/officeart/2005/8/layout/vList2"/>
    <dgm:cxn modelId="{67DF5092-C4FA-40F0-AAEB-EC27BFF3C919}" type="presOf" srcId="{D0D5F044-AD70-4E51-A2DA-7DD6A66FF390}" destId="{3E26B3FE-2816-4E74-A397-75BEBCF443C3}" srcOrd="0" destOrd="0" presId="urn:microsoft.com/office/officeart/2005/8/layout/vList2"/>
    <dgm:cxn modelId="{99AAF4A0-BFE2-4244-85C4-A96CEEEF39C9}" srcId="{1E88432A-0C79-49EF-B6FF-779B043FE5A0}" destId="{71DBE7A6-9823-46F2-A304-9B5F973FFC59}" srcOrd="1" destOrd="0" parTransId="{6D3AB54B-ECF1-4EAC-87B8-DF32CB43A289}" sibTransId="{082A75D3-4079-4C7E-9F69-72422064837C}"/>
    <dgm:cxn modelId="{3B4944A3-0440-4737-A83A-CF650C4014FE}" srcId="{5FEE860E-BC61-49A3-9E0E-AC47AB8E8DD0}" destId="{E29C65ED-78FC-45E2-A529-D3A18DFEB02B}" srcOrd="1" destOrd="0" parTransId="{CEE9BCC4-1A78-40BD-A282-1424CF0872F7}" sibTransId="{FBDDB8FF-8F3C-41C4-B938-6CE98194AB90}"/>
    <dgm:cxn modelId="{CD0F64A7-0741-4184-87D5-2C433495C9BE}" srcId="{E29C65ED-78FC-45E2-A529-D3A18DFEB02B}" destId="{C2D0602C-1B2C-4AD8-B126-27342A71E258}" srcOrd="2" destOrd="0" parTransId="{DD0E4151-A323-463A-8932-914AC76A1BFA}" sibTransId="{B7567992-FEB1-4456-92DB-AF6ED30AF938}"/>
    <dgm:cxn modelId="{5D13FEB8-CAAF-437C-9CFA-50663E5DA97A}" type="presOf" srcId="{E29C65ED-78FC-45E2-A529-D3A18DFEB02B}" destId="{0C4CFD8C-B9B3-4330-B7F8-A65774B57E19}" srcOrd="0" destOrd="0" presId="urn:microsoft.com/office/officeart/2005/8/layout/vList2"/>
    <dgm:cxn modelId="{23ED74C0-AFB2-4ECA-B4F5-4D58C1B600AF}" srcId="{1E88432A-0C79-49EF-B6FF-779B043FE5A0}" destId="{208EB598-0851-4A9D-A5AA-918DFEEB36F7}" srcOrd="0" destOrd="0" parTransId="{6D7458D1-CEE3-47CA-957B-EE916C2642C1}" sibTransId="{C47FAC2C-F0D2-4E19-8993-3F912C095E1E}"/>
    <dgm:cxn modelId="{B91FB6C2-7708-4E77-8863-1B10814A3649}" srcId="{1E88432A-0C79-49EF-B6FF-779B043FE5A0}" destId="{A9384E97-C109-4AEF-97D4-70A73023AC8C}" srcOrd="3" destOrd="0" parTransId="{6D7BE5DF-95D0-47A8-AB30-506EF1DC797A}" sibTransId="{949E67B1-150E-459E-8192-C5E52A40B47E}"/>
    <dgm:cxn modelId="{F84636C3-2D5D-4CDE-941D-FE33243ABB99}" type="presOf" srcId="{A9384E97-C109-4AEF-97D4-70A73023AC8C}" destId="{7768E493-6F6C-423A-B065-A99728D364FD}" srcOrd="0" destOrd="3" presId="urn:microsoft.com/office/officeart/2005/8/layout/vList2"/>
    <dgm:cxn modelId="{386469DE-1A91-4CE7-86FE-3F336EFCD3C0}" type="presOf" srcId="{A0D0DC21-4A73-4519-B932-052D7F43610A}" destId="{7768E493-6F6C-423A-B065-A99728D364FD}" srcOrd="0" destOrd="4" presId="urn:microsoft.com/office/officeart/2005/8/layout/vList2"/>
    <dgm:cxn modelId="{22AF7EE7-376D-4C4F-AD5A-E7C024B917F4}" srcId="{E29C65ED-78FC-45E2-A529-D3A18DFEB02B}" destId="{D0D5F044-AD70-4E51-A2DA-7DD6A66FF390}" srcOrd="0" destOrd="0" parTransId="{0A32C44F-FB83-4469-99DB-AC2AEE78C457}" sibTransId="{4F236347-A7F7-4F13-B66D-DBEF6619AF9F}"/>
    <dgm:cxn modelId="{661F39F2-64D4-4791-9084-EF3677B50F53}" type="presOf" srcId="{4BC4233C-C504-419D-8343-C19522A24935}" destId="{7768E493-6F6C-423A-B065-A99728D364FD}" srcOrd="0" destOrd="2" presId="urn:microsoft.com/office/officeart/2005/8/layout/vList2"/>
    <dgm:cxn modelId="{15EBE2FD-2653-45E0-A89A-F940C3BF2D23}" srcId="{1E88432A-0C79-49EF-B6FF-779B043FE5A0}" destId="{A0D0DC21-4A73-4519-B932-052D7F43610A}" srcOrd="4" destOrd="0" parTransId="{33FA303C-3CC2-449B-BBD9-D963A181F79F}" sibTransId="{ADA8D2A6-85F5-4EFB-BA86-0F67C9B5E837}"/>
    <dgm:cxn modelId="{2A1367E8-CF7A-4598-92AB-8333A673E3C3}" type="presParOf" srcId="{53AA3CB7-52FD-4947-9E62-0CC4B4742950}" destId="{ECDE4226-BA11-4D39-A855-B9D94D70ECCE}" srcOrd="0" destOrd="0" presId="urn:microsoft.com/office/officeart/2005/8/layout/vList2"/>
    <dgm:cxn modelId="{F836F8C2-330F-4666-8D11-D30D33385AAB}" type="presParOf" srcId="{53AA3CB7-52FD-4947-9E62-0CC4B4742950}" destId="{7768E493-6F6C-423A-B065-A99728D364FD}" srcOrd="1" destOrd="0" presId="urn:microsoft.com/office/officeart/2005/8/layout/vList2"/>
    <dgm:cxn modelId="{6115E2A0-1E04-46B6-A157-8DE2B7F21CB5}" type="presParOf" srcId="{53AA3CB7-52FD-4947-9E62-0CC4B4742950}" destId="{0C4CFD8C-B9B3-4330-B7F8-A65774B57E19}" srcOrd="2" destOrd="0" presId="urn:microsoft.com/office/officeart/2005/8/layout/vList2"/>
    <dgm:cxn modelId="{89887958-908C-4CEC-ADF6-606E032499FF}" type="presParOf" srcId="{53AA3CB7-52FD-4947-9E62-0CC4B4742950}" destId="{3E26B3FE-2816-4E74-A397-75BEBCF443C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26E227-2137-43F5-B735-DF65DC63C96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33852511-E4F4-422E-B86C-C78DCB2D77E3}">
      <dgm:prSet phldrT="[Tekst]"/>
      <dgm:spPr/>
      <dgm:t>
        <a:bodyPr/>
        <a:lstStyle/>
        <a:p>
          <a:r>
            <a:rPr lang="pl-PL" dirty="0"/>
            <a:t>Testament własnoręczny</a:t>
          </a:r>
        </a:p>
      </dgm:t>
    </dgm:pt>
    <dgm:pt modelId="{574C72D3-EC3E-47AA-ADC4-57085D72F114}" type="parTrans" cxnId="{8546EFE8-912E-46E8-8FB8-514D4727A062}">
      <dgm:prSet/>
      <dgm:spPr/>
      <dgm:t>
        <a:bodyPr/>
        <a:lstStyle/>
        <a:p>
          <a:endParaRPr lang="pl-PL"/>
        </a:p>
      </dgm:t>
    </dgm:pt>
    <dgm:pt modelId="{2319DDED-8A9F-4B2C-AE4F-30517BD6DB7B}" type="sibTrans" cxnId="{8546EFE8-912E-46E8-8FB8-514D4727A062}">
      <dgm:prSet/>
      <dgm:spPr/>
      <dgm:t>
        <a:bodyPr/>
        <a:lstStyle/>
        <a:p>
          <a:endParaRPr lang="pl-PL"/>
        </a:p>
      </dgm:t>
    </dgm:pt>
    <dgm:pt modelId="{3AAF5ED5-A16C-4EDB-915B-44EB542352AD}">
      <dgm:prSet phldrT="[Tekst]"/>
      <dgm:spPr/>
      <dgm:t>
        <a:bodyPr/>
        <a:lstStyle/>
        <a:p>
          <a:r>
            <a:rPr lang="pl-PL" dirty="0"/>
            <a:t>Testament notarialny</a:t>
          </a:r>
        </a:p>
      </dgm:t>
    </dgm:pt>
    <dgm:pt modelId="{AEA417B1-9FA2-4ADF-B58E-5F2493D446B7}" type="parTrans" cxnId="{91DB54E4-9687-4D74-9CE0-34F071987FF4}">
      <dgm:prSet/>
      <dgm:spPr/>
      <dgm:t>
        <a:bodyPr/>
        <a:lstStyle/>
        <a:p>
          <a:endParaRPr lang="pl-PL"/>
        </a:p>
      </dgm:t>
    </dgm:pt>
    <dgm:pt modelId="{068E1C95-1825-43F4-B759-FD777F179DE6}" type="sibTrans" cxnId="{91DB54E4-9687-4D74-9CE0-34F071987FF4}">
      <dgm:prSet/>
      <dgm:spPr/>
      <dgm:t>
        <a:bodyPr/>
        <a:lstStyle/>
        <a:p>
          <a:endParaRPr lang="pl-PL"/>
        </a:p>
      </dgm:t>
    </dgm:pt>
    <dgm:pt modelId="{3D8C6840-F7F8-44D5-AB4D-38A0AA2443DC}">
      <dgm:prSet phldrT="[Tekst]"/>
      <dgm:spPr/>
      <dgm:t>
        <a:bodyPr/>
        <a:lstStyle/>
        <a:p>
          <a:r>
            <a:rPr lang="pl-PL" dirty="0"/>
            <a:t>Testament </a:t>
          </a:r>
          <a:r>
            <a:rPr lang="pl-PL" dirty="0" err="1"/>
            <a:t>allograficzny</a:t>
          </a:r>
          <a:r>
            <a:rPr lang="pl-PL" dirty="0"/>
            <a:t> </a:t>
          </a:r>
        </a:p>
      </dgm:t>
    </dgm:pt>
    <dgm:pt modelId="{6B70C00C-567D-4341-941D-DB52FC73087D}" type="parTrans" cxnId="{7EE1786D-A6CC-47E1-824E-C3A99302EEA9}">
      <dgm:prSet/>
      <dgm:spPr/>
      <dgm:t>
        <a:bodyPr/>
        <a:lstStyle/>
        <a:p>
          <a:endParaRPr lang="pl-PL"/>
        </a:p>
      </dgm:t>
    </dgm:pt>
    <dgm:pt modelId="{EBFEA124-122B-47D4-A564-6CD51BD7F03C}" type="sibTrans" cxnId="{7EE1786D-A6CC-47E1-824E-C3A99302EEA9}">
      <dgm:prSet/>
      <dgm:spPr/>
      <dgm:t>
        <a:bodyPr/>
        <a:lstStyle/>
        <a:p>
          <a:endParaRPr lang="pl-PL"/>
        </a:p>
      </dgm:t>
    </dgm:pt>
    <dgm:pt modelId="{2D444C6E-E9E0-4BD5-A345-41BBEF4D07EE}" type="pres">
      <dgm:prSet presAssocID="{FC26E227-2137-43F5-B735-DF65DC63C965}" presName="linear" presStyleCnt="0">
        <dgm:presLayoutVars>
          <dgm:dir/>
          <dgm:animLvl val="lvl"/>
          <dgm:resizeHandles val="exact"/>
        </dgm:presLayoutVars>
      </dgm:prSet>
      <dgm:spPr/>
    </dgm:pt>
    <dgm:pt modelId="{A2378429-6B26-465C-9076-1BB30BA74DF4}" type="pres">
      <dgm:prSet presAssocID="{33852511-E4F4-422E-B86C-C78DCB2D77E3}" presName="parentLin" presStyleCnt="0"/>
      <dgm:spPr/>
    </dgm:pt>
    <dgm:pt modelId="{B9E81A91-B17F-4950-93CE-944085151604}" type="pres">
      <dgm:prSet presAssocID="{33852511-E4F4-422E-B86C-C78DCB2D77E3}" presName="parentLeftMargin" presStyleLbl="node1" presStyleIdx="0" presStyleCnt="3"/>
      <dgm:spPr/>
    </dgm:pt>
    <dgm:pt modelId="{74C87A1F-CC8E-4DEF-83F5-B5B3E4E4D003}" type="pres">
      <dgm:prSet presAssocID="{33852511-E4F4-422E-B86C-C78DCB2D77E3}" presName="parentText" presStyleLbl="node1" presStyleIdx="0" presStyleCnt="3">
        <dgm:presLayoutVars>
          <dgm:chMax val="0"/>
          <dgm:bulletEnabled val="1"/>
        </dgm:presLayoutVars>
      </dgm:prSet>
      <dgm:spPr/>
    </dgm:pt>
    <dgm:pt modelId="{81C4C2CA-B0E9-4A77-AC18-59961C3298A7}" type="pres">
      <dgm:prSet presAssocID="{33852511-E4F4-422E-B86C-C78DCB2D77E3}" presName="negativeSpace" presStyleCnt="0"/>
      <dgm:spPr/>
    </dgm:pt>
    <dgm:pt modelId="{EAEAFD8F-8977-48AF-8CF0-5D6D78CDBFD6}" type="pres">
      <dgm:prSet presAssocID="{33852511-E4F4-422E-B86C-C78DCB2D77E3}" presName="childText" presStyleLbl="conFgAcc1" presStyleIdx="0" presStyleCnt="3">
        <dgm:presLayoutVars>
          <dgm:bulletEnabled val="1"/>
        </dgm:presLayoutVars>
      </dgm:prSet>
      <dgm:spPr/>
    </dgm:pt>
    <dgm:pt modelId="{3ABBFA78-CB37-4D7D-B34C-BCDA4D917350}" type="pres">
      <dgm:prSet presAssocID="{2319DDED-8A9F-4B2C-AE4F-30517BD6DB7B}" presName="spaceBetweenRectangles" presStyleCnt="0"/>
      <dgm:spPr/>
    </dgm:pt>
    <dgm:pt modelId="{DE1F1876-769F-434E-BF94-7313D7C630E0}" type="pres">
      <dgm:prSet presAssocID="{3AAF5ED5-A16C-4EDB-915B-44EB542352AD}" presName="parentLin" presStyleCnt="0"/>
      <dgm:spPr/>
    </dgm:pt>
    <dgm:pt modelId="{F58C1F53-F300-4291-A5A1-87EA4A637ADD}" type="pres">
      <dgm:prSet presAssocID="{3AAF5ED5-A16C-4EDB-915B-44EB542352AD}" presName="parentLeftMargin" presStyleLbl="node1" presStyleIdx="0" presStyleCnt="3"/>
      <dgm:spPr/>
    </dgm:pt>
    <dgm:pt modelId="{A249B466-022F-4DCE-9A0A-C7C8D26F4AB2}" type="pres">
      <dgm:prSet presAssocID="{3AAF5ED5-A16C-4EDB-915B-44EB542352AD}" presName="parentText" presStyleLbl="node1" presStyleIdx="1" presStyleCnt="3">
        <dgm:presLayoutVars>
          <dgm:chMax val="0"/>
          <dgm:bulletEnabled val="1"/>
        </dgm:presLayoutVars>
      </dgm:prSet>
      <dgm:spPr/>
    </dgm:pt>
    <dgm:pt modelId="{5E8D2DE8-E7C7-45C1-841D-7E07E0A6D581}" type="pres">
      <dgm:prSet presAssocID="{3AAF5ED5-A16C-4EDB-915B-44EB542352AD}" presName="negativeSpace" presStyleCnt="0"/>
      <dgm:spPr/>
    </dgm:pt>
    <dgm:pt modelId="{1E631E92-71F2-4F6F-9EDB-48E05F093312}" type="pres">
      <dgm:prSet presAssocID="{3AAF5ED5-A16C-4EDB-915B-44EB542352AD}" presName="childText" presStyleLbl="conFgAcc1" presStyleIdx="1" presStyleCnt="3">
        <dgm:presLayoutVars>
          <dgm:bulletEnabled val="1"/>
        </dgm:presLayoutVars>
      </dgm:prSet>
      <dgm:spPr/>
    </dgm:pt>
    <dgm:pt modelId="{5E73605F-D483-4C7A-A426-1BAA60216B27}" type="pres">
      <dgm:prSet presAssocID="{068E1C95-1825-43F4-B759-FD777F179DE6}" presName="spaceBetweenRectangles" presStyleCnt="0"/>
      <dgm:spPr/>
    </dgm:pt>
    <dgm:pt modelId="{6D59E266-CB04-44AA-93DB-DA5BB2A006EF}" type="pres">
      <dgm:prSet presAssocID="{3D8C6840-F7F8-44D5-AB4D-38A0AA2443DC}" presName="parentLin" presStyleCnt="0"/>
      <dgm:spPr/>
    </dgm:pt>
    <dgm:pt modelId="{CEF945D1-AC2E-4D2F-87E5-AFF57C6EC0C4}" type="pres">
      <dgm:prSet presAssocID="{3D8C6840-F7F8-44D5-AB4D-38A0AA2443DC}" presName="parentLeftMargin" presStyleLbl="node1" presStyleIdx="1" presStyleCnt="3"/>
      <dgm:spPr/>
    </dgm:pt>
    <dgm:pt modelId="{A9718852-B3F0-4364-88F2-3C5B9197E0C2}" type="pres">
      <dgm:prSet presAssocID="{3D8C6840-F7F8-44D5-AB4D-38A0AA2443DC}" presName="parentText" presStyleLbl="node1" presStyleIdx="2" presStyleCnt="3">
        <dgm:presLayoutVars>
          <dgm:chMax val="0"/>
          <dgm:bulletEnabled val="1"/>
        </dgm:presLayoutVars>
      </dgm:prSet>
      <dgm:spPr/>
    </dgm:pt>
    <dgm:pt modelId="{48DE3156-3BE1-4391-A92F-57CF9B5B82B9}" type="pres">
      <dgm:prSet presAssocID="{3D8C6840-F7F8-44D5-AB4D-38A0AA2443DC}" presName="negativeSpace" presStyleCnt="0"/>
      <dgm:spPr/>
    </dgm:pt>
    <dgm:pt modelId="{491F4BF3-815B-4864-9A17-EE08202BE89B}" type="pres">
      <dgm:prSet presAssocID="{3D8C6840-F7F8-44D5-AB4D-38A0AA2443DC}" presName="childText" presStyleLbl="conFgAcc1" presStyleIdx="2" presStyleCnt="3">
        <dgm:presLayoutVars>
          <dgm:bulletEnabled val="1"/>
        </dgm:presLayoutVars>
      </dgm:prSet>
      <dgm:spPr/>
    </dgm:pt>
  </dgm:ptLst>
  <dgm:cxnLst>
    <dgm:cxn modelId="{3ED64909-1CF0-460F-9CFF-4C66D589BD6D}" type="presOf" srcId="{3AAF5ED5-A16C-4EDB-915B-44EB542352AD}" destId="{A249B466-022F-4DCE-9A0A-C7C8D26F4AB2}" srcOrd="1" destOrd="0" presId="urn:microsoft.com/office/officeart/2005/8/layout/list1"/>
    <dgm:cxn modelId="{F811DF21-AC69-4DE9-BF82-A3A8EE5602CE}" type="presOf" srcId="{33852511-E4F4-422E-B86C-C78DCB2D77E3}" destId="{74C87A1F-CC8E-4DEF-83F5-B5B3E4E4D003}" srcOrd="1" destOrd="0" presId="urn:microsoft.com/office/officeart/2005/8/layout/list1"/>
    <dgm:cxn modelId="{4E582468-FE6F-4220-B485-376930D42615}" type="presOf" srcId="{3AAF5ED5-A16C-4EDB-915B-44EB542352AD}" destId="{F58C1F53-F300-4291-A5A1-87EA4A637ADD}" srcOrd="0" destOrd="0" presId="urn:microsoft.com/office/officeart/2005/8/layout/list1"/>
    <dgm:cxn modelId="{7EE1786D-A6CC-47E1-824E-C3A99302EEA9}" srcId="{FC26E227-2137-43F5-B735-DF65DC63C965}" destId="{3D8C6840-F7F8-44D5-AB4D-38A0AA2443DC}" srcOrd="2" destOrd="0" parTransId="{6B70C00C-567D-4341-941D-DB52FC73087D}" sibTransId="{EBFEA124-122B-47D4-A564-6CD51BD7F03C}"/>
    <dgm:cxn modelId="{53871474-912A-4478-A77B-85041B0AE842}" type="presOf" srcId="{FC26E227-2137-43F5-B735-DF65DC63C965}" destId="{2D444C6E-E9E0-4BD5-A345-41BBEF4D07EE}" srcOrd="0" destOrd="0" presId="urn:microsoft.com/office/officeart/2005/8/layout/list1"/>
    <dgm:cxn modelId="{98EE467C-42F3-4403-8C59-3FC8C5203438}" type="presOf" srcId="{33852511-E4F4-422E-B86C-C78DCB2D77E3}" destId="{B9E81A91-B17F-4950-93CE-944085151604}" srcOrd="0" destOrd="0" presId="urn:microsoft.com/office/officeart/2005/8/layout/list1"/>
    <dgm:cxn modelId="{0AA27585-3BD1-448C-9CA6-D5F43275403D}" type="presOf" srcId="{3D8C6840-F7F8-44D5-AB4D-38A0AA2443DC}" destId="{A9718852-B3F0-4364-88F2-3C5B9197E0C2}" srcOrd="1" destOrd="0" presId="urn:microsoft.com/office/officeart/2005/8/layout/list1"/>
    <dgm:cxn modelId="{624DD0E1-53CA-42EA-B477-94481F43D9D8}" type="presOf" srcId="{3D8C6840-F7F8-44D5-AB4D-38A0AA2443DC}" destId="{CEF945D1-AC2E-4D2F-87E5-AFF57C6EC0C4}" srcOrd="0" destOrd="0" presId="urn:microsoft.com/office/officeart/2005/8/layout/list1"/>
    <dgm:cxn modelId="{91DB54E4-9687-4D74-9CE0-34F071987FF4}" srcId="{FC26E227-2137-43F5-B735-DF65DC63C965}" destId="{3AAF5ED5-A16C-4EDB-915B-44EB542352AD}" srcOrd="1" destOrd="0" parTransId="{AEA417B1-9FA2-4ADF-B58E-5F2493D446B7}" sibTransId="{068E1C95-1825-43F4-B759-FD777F179DE6}"/>
    <dgm:cxn modelId="{8546EFE8-912E-46E8-8FB8-514D4727A062}" srcId="{FC26E227-2137-43F5-B735-DF65DC63C965}" destId="{33852511-E4F4-422E-B86C-C78DCB2D77E3}" srcOrd="0" destOrd="0" parTransId="{574C72D3-EC3E-47AA-ADC4-57085D72F114}" sibTransId="{2319DDED-8A9F-4B2C-AE4F-30517BD6DB7B}"/>
    <dgm:cxn modelId="{BBB964EA-BA2D-43A0-B2D4-696E1237FB6A}" type="presParOf" srcId="{2D444C6E-E9E0-4BD5-A345-41BBEF4D07EE}" destId="{A2378429-6B26-465C-9076-1BB30BA74DF4}" srcOrd="0" destOrd="0" presId="urn:microsoft.com/office/officeart/2005/8/layout/list1"/>
    <dgm:cxn modelId="{50532A8B-3EC2-4B12-A3F7-C3098EA64A7F}" type="presParOf" srcId="{A2378429-6B26-465C-9076-1BB30BA74DF4}" destId="{B9E81A91-B17F-4950-93CE-944085151604}" srcOrd="0" destOrd="0" presId="urn:microsoft.com/office/officeart/2005/8/layout/list1"/>
    <dgm:cxn modelId="{83BBB971-A786-4C00-B91D-5F2C8F7F205B}" type="presParOf" srcId="{A2378429-6B26-465C-9076-1BB30BA74DF4}" destId="{74C87A1F-CC8E-4DEF-83F5-B5B3E4E4D003}" srcOrd="1" destOrd="0" presId="urn:microsoft.com/office/officeart/2005/8/layout/list1"/>
    <dgm:cxn modelId="{B37ECB77-526C-43DE-B008-5E9967027F96}" type="presParOf" srcId="{2D444C6E-E9E0-4BD5-A345-41BBEF4D07EE}" destId="{81C4C2CA-B0E9-4A77-AC18-59961C3298A7}" srcOrd="1" destOrd="0" presId="urn:microsoft.com/office/officeart/2005/8/layout/list1"/>
    <dgm:cxn modelId="{95E016BA-FFBA-44D5-A9D9-FB19EB4AD1DC}" type="presParOf" srcId="{2D444C6E-E9E0-4BD5-A345-41BBEF4D07EE}" destId="{EAEAFD8F-8977-48AF-8CF0-5D6D78CDBFD6}" srcOrd="2" destOrd="0" presId="urn:microsoft.com/office/officeart/2005/8/layout/list1"/>
    <dgm:cxn modelId="{9FD1787F-AE6A-4655-B515-E7AD7395B1F4}" type="presParOf" srcId="{2D444C6E-E9E0-4BD5-A345-41BBEF4D07EE}" destId="{3ABBFA78-CB37-4D7D-B34C-BCDA4D917350}" srcOrd="3" destOrd="0" presId="urn:microsoft.com/office/officeart/2005/8/layout/list1"/>
    <dgm:cxn modelId="{CFA6472C-A661-48B3-A6D9-E2C7D4C292C0}" type="presParOf" srcId="{2D444C6E-E9E0-4BD5-A345-41BBEF4D07EE}" destId="{DE1F1876-769F-434E-BF94-7313D7C630E0}" srcOrd="4" destOrd="0" presId="urn:microsoft.com/office/officeart/2005/8/layout/list1"/>
    <dgm:cxn modelId="{3914D56B-CA60-44B0-8F25-9C4D5112C30E}" type="presParOf" srcId="{DE1F1876-769F-434E-BF94-7313D7C630E0}" destId="{F58C1F53-F300-4291-A5A1-87EA4A637ADD}" srcOrd="0" destOrd="0" presId="urn:microsoft.com/office/officeart/2005/8/layout/list1"/>
    <dgm:cxn modelId="{70587347-23BA-47C0-8156-0244B0914032}" type="presParOf" srcId="{DE1F1876-769F-434E-BF94-7313D7C630E0}" destId="{A249B466-022F-4DCE-9A0A-C7C8D26F4AB2}" srcOrd="1" destOrd="0" presId="urn:microsoft.com/office/officeart/2005/8/layout/list1"/>
    <dgm:cxn modelId="{E37AB117-E9C3-4053-802F-4D0D710F3D76}" type="presParOf" srcId="{2D444C6E-E9E0-4BD5-A345-41BBEF4D07EE}" destId="{5E8D2DE8-E7C7-45C1-841D-7E07E0A6D581}" srcOrd="5" destOrd="0" presId="urn:microsoft.com/office/officeart/2005/8/layout/list1"/>
    <dgm:cxn modelId="{37A2D3C6-6D3C-42AD-A20A-39B5600F0657}" type="presParOf" srcId="{2D444C6E-E9E0-4BD5-A345-41BBEF4D07EE}" destId="{1E631E92-71F2-4F6F-9EDB-48E05F093312}" srcOrd="6" destOrd="0" presId="urn:microsoft.com/office/officeart/2005/8/layout/list1"/>
    <dgm:cxn modelId="{2C74018D-6F5B-4024-97DB-260D23AA029E}" type="presParOf" srcId="{2D444C6E-E9E0-4BD5-A345-41BBEF4D07EE}" destId="{5E73605F-D483-4C7A-A426-1BAA60216B27}" srcOrd="7" destOrd="0" presId="urn:microsoft.com/office/officeart/2005/8/layout/list1"/>
    <dgm:cxn modelId="{D8BDDAF0-9648-42DF-A592-4C241BF064E3}" type="presParOf" srcId="{2D444C6E-E9E0-4BD5-A345-41BBEF4D07EE}" destId="{6D59E266-CB04-44AA-93DB-DA5BB2A006EF}" srcOrd="8" destOrd="0" presId="urn:microsoft.com/office/officeart/2005/8/layout/list1"/>
    <dgm:cxn modelId="{F041F101-8766-4A90-AFE9-27B9BAF17C4F}" type="presParOf" srcId="{6D59E266-CB04-44AA-93DB-DA5BB2A006EF}" destId="{CEF945D1-AC2E-4D2F-87E5-AFF57C6EC0C4}" srcOrd="0" destOrd="0" presId="urn:microsoft.com/office/officeart/2005/8/layout/list1"/>
    <dgm:cxn modelId="{CB3A7AEC-6A7B-479E-ADC2-5F6C349E29F2}" type="presParOf" srcId="{6D59E266-CB04-44AA-93DB-DA5BB2A006EF}" destId="{A9718852-B3F0-4364-88F2-3C5B9197E0C2}" srcOrd="1" destOrd="0" presId="urn:microsoft.com/office/officeart/2005/8/layout/list1"/>
    <dgm:cxn modelId="{7E6905D1-C27B-43D0-BC87-6ADCAC81BD38}" type="presParOf" srcId="{2D444C6E-E9E0-4BD5-A345-41BBEF4D07EE}" destId="{48DE3156-3BE1-4391-A92F-57CF9B5B82B9}" srcOrd="9" destOrd="0" presId="urn:microsoft.com/office/officeart/2005/8/layout/list1"/>
    <dgm:cxn modelId="{427748B3-4AB4-49A7-AC95-9E716DC6E1F4}" type="presParOf" srcId="{2D444C6E-E9E0-4BD5-A345-41BBEF4D07EE}" destId="{491F4BF3-815B-4864-9A17-EE08202BE89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261CAD-CDD3-4C47-80EA-9AFA98BB7DB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299BB8BF-9B02-402C-A488-AF6656FCCEF3}">
      <dgm:prSet phldrT="[Tekst]"/>
      <dgm:spPr/>
      <dgm:t>
        <a:bodyPr/>
        <a:lstStyle/>
        <a:p>
          <a:r>
            <a:rPr lang="pl-PL" dirty="0"/>
            <a:t>Testament ustny </a:t>
          </a:r>
        </a:p>
      </dgm:t>
    </dgm:pt>
    <dgm:pt modelId="{EA2B6914-6297-4E52-80E1-1ACA33E99B70}" type="parTrans" cxnId="{23A6A9E3-AAB0-4586-997D-3837C707FF1B}">
      <dgm:prSet/>
      <dgm:spPr/>
      <dgm:t>
        <a:bodyPr/>
        <a:lstStyle/>
        <a:p>
          <a:endParaRPr lang="pl-PL"/>
        </a:p>
      </dgm:t>
    </dgm:pt>
    <dgm:pt modelId="{27B165E9-7F39-42DD-B6D8-26C57ED734BF}" type="sibTrans" cxnId="{23A6A9E3-AAB0-4586-997D-3837C707FF1B}">
      <dgm:prSet/>
      <dgm:spPr/>
      <dgm:t>
        <a:bodyPr/>
        <a:lstStyle/>
        <a:p>
          <a:endParaRPr lang="pl-PL"/>
        </a:p>
      </dgm:t>
    </dgm:pt>
    <dgm:pt modelId="{807925FF-3364-46F0-878B-5BE95221909E}">
      <dgm:prSet phldrT="[Tekst]"/>
      <dgm:spPr/>
      <dgm:t>
        <a:bodyPr/>
        <a:lstStyle/>
        <a:p>
          <a:r>
            <a:rPr lang="pl-PL" dirty="0"/>
            <a:t>Testament podróżny </a:t>
          </a:r>
        </a:p>
      </dgm:t>
    </dgm:pt>
    <dgm:pt modelId="{20C1C6DF-DEAD-480F-877B-E32C20816D83}" type="parTrans" cxnId="{63D55942-099B-443C-9AC9-62F5DC66C5B6}">
      <dgm:prSet/>
      <dgm:spPr/>
      <dgm:t>
        <a:bodyPr/>
        <a:lstStyle/>
        <a:p>
          <a:endParaRPr lang="pl-PL"/>
        </a:p>
      </dgm:t>
    </dgm:pt>
    <dgm:pt modelId="{FDB34F56-1499-4167-AEBB-559C469AAEA2}" type="sibTrans" cxnId="{63D55942-099B-443C-9AC9-62F5DC66C5B6}">
      <dgm:prSet/>
      <dgm:spPr/>
      <dgm:t>
        <a:bodyPr/>
        <a:lstStyle/>
        <a:p>
          <a:endParaRPr lang="pl-PL"/>
        </a:p>
      </dgm:t>
    </dgm:pt>
    <dgm:pt modelId="{A9B7C00A-BBBC-4D8D-A363-596CD6F7BD4D}">
      <dgm:prSet phldrT="[Tekst]"/>
      <dgm:spPr/>
      <dgm:t>
        <a:bodyPr/>
        <a:lstStyle/>
        <a:p>
          <a:r>
            <a:rPr lang="pl-PL" dirty="0"/>
            <a:t>Testament wojskowy </a:t>
          </a:r>
        </a:p>
      </dgm:t>
    </dgm:pt>
    <dgm:pt modelId="{A12EE2E9-0388-449C-A4D2-5B0907F8B0E6}" type="parTrans" cxnId="{093D7A67-0714-4AAF-879A-22CD5314C2F5}">
      <dgm:prSet/>
      <dgm:spPr/>
      <dgm:t>
        <a:bodyPr/>
        <a:lstStyle/>
        <a:p>
          <a:endParaRPr lang="pl-PL"/>
        </a:p>
      </dgm:t>
    </dgm:pt>
    <dgm:pt modelId="{DD65ADB6-B43C-4D1A-A0FE-33A82CAE4A47}" type="sibTrans" cxnId="{093D7A67-0714-4AAF-879A-22CD5314C2F5}">
      <dgm:prSet/>
      <dgm:spPr/>
      <dgm:t>
        <a:bodyPr/>
        <a:lstStyle/>
        <a:p>
          <a:endParaRPr lang="pl-PL"/>
        </a:p>
      </dgm:t>
    </dgm:pt>
    <dgm:pt modelId="{4E9F408F-C876-44F2-BDA2-F4EE1BA90730}" type="pres">
      <dgm:prSet presAssocID="{F2261CAD-CDD3-4C47-80EA-9AFA98BB7DB5}" presName="linear" presStyleCnt="0">
        <dgm:presLayoutVars>
          <dgm:dir/>
          <dgm:animLvl val="lvl"/>
          <dgm:resizeHandles val="exact"/>
        </dgm:presLayoutVars>
      </dgm:prSet>
      <dgm:spPr/>
    </dgm:pt>
    <dgm:pt modelId="{1F8F241A-D32A-481C-A453-58278502B7F1}" type="pres">
      <dgm:prSet presAssocID="{299BB8BF-9B02-402C-A488-AF6656FCCEF3}" presName="parentLin" presStyleCnt="0"/>
      <dgm:spPr/>
    </dgm:pt>
    <dgm:pt modelId="{189A6EDC-55C2-4D00-AFE2-7E311C6185DB}" type="pres">
      <dgm:prSet presAssocID="{299BB8BF-9B02-402C-A488-AF6656FCCEF3}" presName="parentLeftMargin" presStyleLbl="node1" presStyleIdx="0" presStyleCnt="3"/>
      <dgm:spPr/>
    </dgm:pt>
    <dgm:pt modelId="{6CFB9574-F90C-4DA0-A0E1-477858C5AD33}" type="pres">
      <dgm:prSet presAssocID="{299BB8BF-9B02-402C-A488-AF6656FCCEF3}" presName="parentText" presStyleLbl="node1" presStyleIdx="0" presStyleCnt="3">
        <dgm:presLayoutVars>
          <dgm:chMax val="0"/>
          <dgm:bulletEnabled val="1"/>
        </dgm:presLayoutVars>
      </dgm:prSet>
      <dgm:spPr/>
    </dgm:pt>
    <dgm:pt modelId="{248D4349-C69A-4BA0-85C1-D90923644D99}" type="pres">
      <dgm:prSet presAssocID="{299BB8BF-9B02-402C-A488-AF6656FCCEF3}" presName="negativeSpace" presStyleCnt="0"/>
      <dgm:spPr/>
    </dgm:pt>
    <dgm:pt modelId="{06517EAD-E898-4C46-86D4-3FA610811840}" type="pres">
      <dgm:prSet presAssocID="{299BB8BF-9B02-402C-A488-AF6656FCCEF3}" presName="childText" presStyleLbl="conFgAcc1" presStyleIdx="0" presStyleCnt="3">
        <dgm:presLayoutVars>
          <dgm:bulletEnabled val="1"/>
        </dgm:presLayoutVars>
      </dgm:prSet>
      <dgm:spPr/>
    </dgm:pt>
    <dgm:pt modelId="{9E88068B-8122-49A0-8F10-A05F01F4BB49}" type="pres">
      <dgm:prSet presAssocID="{27B165E9-7F39-42DD-B6D8-26C57ED734BF}" presName="spaceBetweenRectangles" presStyleCnt="0"/>
      <dgm:spPr/>
    </dgm:pt>
    <dgm:pt modelId="{A834A29C-BB7C-44B4-8822-D0F2A51ED1AE}" type="pres">
      <dgm:prSet presAssocID="{807925FF-3364-46F0-878B-5BE95221909E}" presName="parentLin" presStyleCnt="0"/>
      <dgm:spPr/>
    </dgm:pt>
    <dgm:pt modelId="{DB5F5B6A-0A54-456D-9B56-CF564D9FAEB0}" type="pres">
      <dgm:prSet presAssocID="{807925FF-3364-46F0-878B-5BE95221909E}" presName="parentLeftMargin" presStyleLbl="node1" presStyleIdx="0" presStyleCnt="3"/>
      <dgm:spPr/>
    </dgm:pt>
    <dgm:pt modelId="{E1B0AB83-77DB-41B7-B182-A87DC508ACEE}" type="pres">
      <dgm:prSet presAssocID="{807925FF-3364-46F0-878B-5BE95221909E}" presName="parentText" presStyleLbl="node1" presStyleIdx="1" presStyleCnt="3">
        <dgm:presLayoutVars>
          <dgm:chMax val="0"/>
          <dgm:bulletEnabled val="1"/>
        </dgm:presLayoutVars>
      </dgm:prSet>
      <dgm:spPr/>
    </dgm:pt>
    <dgm:pt modelId="{177D40BB-C9D6-45ED-A52B-85D8DF72E7E6}" type="pres">
      <dgm:prSet presAssocID="{807925FF-3364-46F0-878B-5BE95221909E}" presName="negativeSpace" presStyleCnt="0"/>
      <dgm:spPr/>
    </dgm:pt>
    <dgm:pt modelId="{783E6DDA-5004-4C55-B50E-608F0FA8786E}" type="pres">
      <dgm:prSet presAssocID="{807925FF-3364-46F0-878B-5BE95221909E}" presName="childText" presStyleLbl="conFgAcc1" presStyleIdx="1" presStyleCnt="3">
        <dgm:presLayoutVars>
          <dgm:bulletEnabled val="1"/>
        </dgm:presLayoutVars>
      </dgm:prSet>
      <dgm:spPr/>
    </dgm:pt>
    <dgm:pt modelId="{99050C4D-813D-499E-9D7C-73B5A4DE2D39}" type="pres">
      <dgm:prSet presAssocID="{FDB34F56-1499-4167-AEBB-559C469AAEA2}" presName="spaceBetweenRectangles" presStyleCnt="0"/>
      <dgm:spPr/>
    </dgm:pt>
    <dgm:pt modelId="{E8EF2AF8-104B-4399-AA54-B17A35DFCC84}" type="pres">
      <dgm:prSet presAssocID="{A9B7C00A-BBBC-4D8D-A363-596CD6F7BD4D}" presName="parentLin" presStyleCnt="0"/>
      <dgm:spPr/>
    </dgm:pt>
    <dgm:pt modelId="{5BD1B098-32DD-461C-8B4C-B4B70F33BA9D}" type="pres">
      <dgm:prSet presAssocID="{A9B7C00A-BBBC-4D8D-A363-596CD6F7BD4D}" presName="parentLeftMargin" presStyleLbl="node1" presStyleIdx="1" presStyleCnt="3"/>
      <dgm:spPr/>
    </dgm:pt>
    <dgm:pt modelId="{F0903976-683A-47A4-9677-C30605282452}" type="pres">
      <dgm:prSet presAssocID="{A9B7C00A-BBBC-4D8D-A363-596CD6F7BD4D}" presName="parentText" presStyleLbl="node1" presStyleIdx="2" presStyleCnt="3">
        <dgm:presLayoutVars>
          <dgm:chMax val="0"/>
          <dgm:bulletEnabled val="1"/>
        </dgm:presLayoutVars>
      </dgm:prSet>
      <dgm:spPr/>
    </dgm:pt>
    <dgm:pt modelId="{C2BB6940-85F5-4099-B4E7-9C6CE7BC9035}" type="pres">
      <dgm:prSet presAssocID="{A9B7C00A-BBBC-4D8D-A363-596CD6F7BD4D}" presName="negativeSpace" presStyleCnt="0"/>
      <dgm:spPr/>
    </dgm:pt>
    <dgm:pt modelId="{74672B85-5901-469D-BC93-673112F17823}" type="pres">
      <dgm:prSet presAssocID="{A9B7C00A-BBBC-4D8D-A363-596CD6F7BD4D}" presName="childText" presStyleLbl="conFgAcc1" presStyleIdx="2" presStyleCnt="3">
        <dgm:presLayoutVars>
          <dgm:bulletEnabled val="1"/>
        </dgm:presLayoutVars>
      </dgm:prSet>
      <dgm:spPr/>
    </dgm:pt>
  </dgm:ptLst>
  <dgm:cxnLst>
    <dgm:cxn modelId="{B2611E30-4DC6-4D0C-86BC-0511FD1E8798}" type="presOf" srcId="{A9B7C00A-BBBC-4D8D-A363-596CD6F7BD4D}" destId="{5BD1B098-32DD-461C-8B4C-B4B70F33BA9D}" srcOrd="0" destOrd="0" presId="urn:microsoft.com/office/officeart/2005/8/layout/list1"/>
    <dgm:cxn modelId="{12D90D3D-59C9-4AC0-8A01-CF5C331B6DBA}" type="presOf" srcId="{807925FF-3364-46F0-878B-5BE95221909E}" destId="{E1B0AB83-77DB-41B7-B182-A87DC508ACEE}" srcOrd="1" destOrd="0" presId="urn:microsoft.com/office/officeart/2005/8/layout/list1"/>
    <dgm:cxn modelId="{63D55942-099B-443C-9AC9-62F5DC66C5B6}" srcId="{F2261CAD-CDD3-4C47-80EA-9AFA98BB7DB5}" destId="{807925FF-3364-46F0-878B-5BE95221909E}" srcOrd="1" destOrd="0" parTransId="{20C1C6DF-DEAD-480F-877B-E32C20816D83}" sibTransId="{FDB34F56-1499-4167-AEBB-559C469AAEA2}"/>
    <dgm:cxn modelId="{093D7A67-0714-4AAF-879A-22CD5314C2F5}" srcId="{F2261CAD-CDD3-4C47-80EA-9AFA98BB7DB5}" destId="{A9B7C00A-BBBC-4D8D-A363-596CD6F7BD4D}" srcOrd="2" destOrd="0" parTransId="{A12EE2E9-0388-449C-A4D2-5B0907F8B0E6}" sibTransId="{DD65ADB6-B43C-4D1A-A0FE-33A82CAE4A47}"/>
    <dgm:cxn modelId="{D578E64C-B086-4FE7-957B-3B7B0FAB1F94}" type="presOf" srcId="{299BB8BF-9B02-402C-A488-AF6656FCCEF3}" destId="{189A6EDC-55C2-4D00-AFE2-7E311C6185DB}" srcOrd="0" destOrd="0" presId="urn:microsoft.com/office/officeart/2005/8/layout/list1"/>
    <dgm:cxn modelId="{A6347F58-6BF1-435C-9F97-0A72FA92D658}" type="presOf" srcId="{F2261CAD-CDD3-4C47-80EA-9AFA98BB7DB5}" destId="{4E9F408F-C876-44F2-BDA2-F4EE1BA90730}" srcOrd="0" destOrd="0" presId="urn:microsoft.com/office/officeart/2005/8/layout/list1"/>
    <dgm:cxn modelId="{3C7C105A-0A0D-4735-BEA6-F5F9940F7C8B}" type="presOf" srcId="{807925FF-3364-46F0-878B-5BE95221909E}" destId="{DB5F5B6A-0A54-456D-9B56-CF564D9FAEB0}" srcOrd="0" destOrd="0" presId="urn:microsoft.com/office/officeart/2005/8/layout/list1"/>
    <dgm:cxn modelId="{F835B88A-DE98-4114-882B-BC30E07A8320}" type="presOf" srcId="{299BB8BF-9B02-402C-A488-AF6656FCCEF3}" destId="{6CFB9574-F90C-4DA0-A0E1-477858C5AD33}" srcOrd="1" destOrd="0" presId="urn:microsoft.com/office/officeart/2005/8/layout/list1"/>
    <dgm:cxn modelId="{E731F2BA-4D24-4537-894D-87EFA4F9BEFE}" type="presOf" srcId="{A9B7C00A-BBBC-4D8D-A363-596CD6F7BD4D}" destId="{F0903976-683A-47A4-9677-C30605282452}" srcOrd="1" destOrd="0" presId="urn:microsoft.com/office/officeart/2005/8/layout/list1"/>
    <dgm:cxn modelId="{23A6A9E3-AAB0-4586-997D-3837C707FF1B}" srcId="{F2261CAD-CDD3-4C47-80EA-9AFA98BB7DB5}" destId="{299BB8BF-9B02-402C-A488-AF6656FCCEF3}" srcOrd="0" destOrd="0" parTransId="{EA2B6914-6297-4E52-80E1-1ACA33E99B70}" sibTransId="{27B165E9-7F39-42DD-B6D8-26C57ED734BF}"/>
    <dgm:cxn modelId="{0B06EE8C-A903-43C0-A30A-A956C08F67B9}" type="presParOf" srcId="{4E9F408F-C876-44F2-BDA2-F4EE1BA90730}" destId="{1F8F241A-D32A-481C-A453-58278502B7F1}" srcOrd="0" destOrd="0" presId="urn:microsoft.com/office/officeart/2005/8/layout/list1"/>
    <dgm:cxn modelId="{508F2029-A9C0-4448-A3EE-34AA337F37F8}" type="presParOf" srcId="{1F8F241A-D32A-481C-A453-58278502B7F1}" destId="{189A6EDC-55C2-4D00-AFE2-7E311C6185DB}" srcOrd="0" destOrd="0" presId="urn:microsoft.com/office/officeart/2005/8/layout/list1"/>
    <dgm:cxn modelId="{041C7A57-B065-4307-9673-C2CEF4C38825}" type="presParOf" srcId="{1F8F241A-D32A-481C-A453-58278502B7F1}" destId="{6CFB9574-F90C-4DA0-A0E1-477858C5AD33}" srcOrd="1" destOrd="0" presId="urn:microsoft.com/office/officeart/2005/8/layout/list1"/>
    <dgm:cxn modelId="{2AFD855F-80AE-465A-8C94-04493232B576}" type="presParOf" srcId="{4E9F408F-C876-44F2-BDA2-F4EE1BA90730}" destId="{248D4349-C69A-4BA0-85C1-D90923644D99}" srcOrd="1" destOrd="0" presId="urn:microsoft.com/office/officeart/2005/8/layout/list1"/>
    <dgm:cxn modelId="{329B37A9-E3F9-4404-955E-C630397BDB77}" type="presParOf" srcId="{4E9F408F-C876-44F2-BDA2-F4EE1BA90730}" destId="{06517EAD-E898-4C46-86D4-3FA610811840}" srcOrd="2" destOrd="0" presId="urn:microsoft.com/office/officeart/2005/8/layout/list1"/>
    <dgm:cxn modelId="{AF44BE86-4EE4-4785-80CA-A9342DD8F685}" type="presParOf" srcId="{4E9F408F-C876-44F2-BDA2-F4EE1BA90730}" destId="{9E88068B-8122-49A0-8F10-A05F01F4BB49}" srcOrd="3" destOrd="0" presId="urn:microsoft.com/office/officeart/2005/8/layout/list1"/>
    <dgm:cxn modelId="{F2974196-B5A2-4FD2-857F-BC63ED77DB29}" type="presParOf" srcId="{4E9F408F-C876-44F2-BDA2-F4EE1BA90730}" destId="{A834A29C-BB7C-44B4-8822-D0F2A51ED1AE}" srcOrd="4" destOrd="0" presId="urn:microsoft.com/office/officeart/2005/8/layout/list1"/>
    <dgm:cxn modelId="{F970615B-9DBB-45F4-92D9-50B016629EB4}" type="presParOf" srcId="{A834A29C-BB7C-44B4-8822-D0F2A51ED1AE}" destId="{DB5F5B6A-0A54-456D-9B56-CF564D9FAEB0}" srcOrd="0" destOrd="0" presId="urn:microsoft.com/office/officeart/2005/8/layout/list1"/>
    <dgm:cxn modelId="{27D550E7-8D98-445F-92FF-DC227A4370DD}" type="presParOf" srcId="{A834A29C-BB7C-44B4-8822-D0F2A51ED1AE}" destId="{E1B0AB83-77DB-41B7-B182-A87DC508ACEE}" srcOrd="1" destOrd="0" presId="urn:microsoft.com/office/officeart/2005/8/layout/list1"/>
    <dgm:cxn modelId="{E2514CA3-0716-4BD3-9AD1-A537DB9FD04A}" type="presParOf" srcId="{4E9F408F-C876-44F2-BDA2-F4EE1BA90730}" destId="{177D40BB-C9D6-45ED-A52B-85D8DF72E7E6}" srcOrd="5" destOrd="0" presId="urn:microsoft.com/office/officeart/2005/8/layout/list1"/>
    <dgm:cxn modelId="{EFDCCF2D-9D01-4EBC-B21E-5F6498601F18}" type="presParOf" srcId="{4E9F408F-C876-44F2-BDA2-F4EE1BA90730}" destId="{783E6DDA-5004-4C55-B50E-608F0FA8786E}" srcOrd="6" destOrd="0" presId="urn:microsoft.com/office/officeart/2005/8/layout/list1"/>
    <dgm:cxn modelId="{2CF977AF-6549-41A7-A3B9-95C131FFA10A}" type="presParOf" srcId="{4E9F408F-C876-44F2-BDA2-F4EE1BA90730}" destId="{99050C4D-813D-499E-9D7C-73B5A4DE2D39}" srcOrd="7" destOrd="0" presId="urn:microsoft.com/office/officeart/2005/8/layout/list1"/>
    <dgm:cxn modelId="{F1BDD7B1-4857-40AC-88D0-33D3D3A9151D}" type="presParOf" srcId="{4E9F408F-C876-44F2-BDA2-F4EE1BA90730}" destId="{E8EF2AF8-104B-4399-AA54-B17A35DFCC84}" srcOrd="8" destOrd="0" presId="urn:microsoft.com/office/officeart/2005/8/layout/list1"/>
    <dgm:cxn modelId="{EDF88FDF-AD91-459F-A43C-43C3394D14B5}" type="presParOf" srcId="{E8EF2AF8-104B-4399-AA54-B17A35DFCC84}" destId="{5BD1B098-32DD-461C-8B4C-B4B70F33BA9D}" srcOrd="0" destOrd="0" presId="urn:microsoft.com/office/officeart/2005/8/layout/list1"/>
    <dgm:cxn modelId="{C13042C6-9BFE-4E3B-A89C-8FFA28BE69AF}" type="presParOf" srcId="{E8EF2AF8-104B-4399-AA54-B17A35DFCC84}" destId="{F0903976-683A-47A4-9677-C30605282452}" srcOrd="1" destOrd="0" presId="urn:microsoft.com/office/officeart/2005/8/layout/list1"/>
    <dgm:cxn modelId="{1CB7710D-6EF9-4B32-BDFE-DD689C94012E}" type="presParOf" srcId="{4E9F408F-C876-44F2-BDA2-F4EE1BA90730}" destId="{C2BB6940-85F5-4099-B4E7-9C6CE7BC9035}" srcOrd="9" destOrd="0" presId="urn:microsoft.com/office/officeart/2005/8/layout/list1"/>
    <dgm:cxn modelId="{231E7A34-9864-4C3C-A671-CCDE949F6917}" type="presParOf" srcId="{4E9F408F-C876-44F2-BDA2-F4EE1BA90730}" destId="{74672B85-5901-469D-BC93-673112F1782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C9FD11-CA56-43A0-BFBF-F1F883A89EF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9B8B4CC3-50C1-4A33-A2A9-F89588A89E92}">
      <dgm:prSet phldrT="[Tekst]"/>
      <dgm:spPr/>
      <dgm:t>
        <a:bodyPr/>
        <a:lstStyle/>
        <a:p>
          <a:r>
            <a:rPr lang="pl-PL" dirty="0"/>
            <a:t>Świadkowie</a:t>
          </a:r>
        </a:p>
      </dgm:t>
    </dgm:pt>
    <dgm:pt modelId="{86D9C930-EBB2-45DF-A118-E8C05522BBE3}" type="parTrans" cxnId="{121EEDCE-ECB4-4B4C-9433-C3E06E27F24A}">
      <dgm:prSet/>
      <dgm:spPr/>
      <dgm:t>
        <a:bodyPr/>
        <a:lstStyle/>
        <a:p>
          <a:endParaRPr lang="pl-PL"/>
        </a:p>
      </dgm:t>
    </dgm:pt>
    <dgm:pt modelId="{B782E141-17AE-4431-A627-A7B82E4697EE}" type="sibTrans" cxnId="{121EEDCE-ECB4-4B4C-9433-C3E06E27F24A}">
      <dgm:prSet/>
      <dgm:spPr/>
      <dgm:t>
        <a:bodyPr/>
        <a:lstStyle/>
        <a:p>
          <a:endParaRPr lang="pl-PL"/>
        </a:p>
      </dgm:t>
    </dgm:pt>
    <dgm:pt modelId="{B03900CC-B1CB-4101-8035-179817F90BE5}">
      <dgm:prSet phldrT="[Tekst]"/>
      <dgm:spPr/>
      <dgm:t>
        <a:bodyPr/>
        <a:lstStyle/>
        <a:p>
          <a:r>
            <a:rPr lang="pl-PL" dirty="0"/>
            <a:t>Np. świadkowie testamentu ustnego, </a:t>
          </a:r>
          <a:r>
            <a:rPr lang="pl-PL" dirty="0" err="1"/>
            <a:t>allograficznego</a:t>
          </a:r>
          <a:endParaRPr lang="pl-PL" dirty="0"/>
        </a:p>
      </dgm:t>
    </dgm:pt>
    <dgm:pt modelId="{97ABEAE0-F022-48FB-BD87-C92E31EA76ED}" type="parTrans" cxnId="{03F87AD6-1740-4E26-AE45-1DB8F37B1E3D}">
      <dgm:prSet/>
      <dgm:spPr/>
      <dgm:t>
        <a:bodyPr/>
        <a:lstStyle/>
        <a:p>
          <a:endParaRPr lang="pl-PL"/>
        </a:p>
      </dgm:t>
    </dgm:pt>
    <dgm:pt modelId="{F0C11022-7F00-4A33-A4E5-3C2DF1F5AACB}" type="sibTrans" cxnId="{03F87AD6-1740-4E26-AE45-1DB8F37B1E3D}">
      <dgm:prSet/>
      <dgm:spPr/>
      <dgm:t>
        <a:bodyPr/>
        <a:lstStyle/>
        <a:p>
          <a:endParaRPr lang="pl-PL"/>
        </a:p>
      </dgm:t>
    </dgm:pt>
    <dgm:pt modelId="{EDF6DD19-D7D3-4FA1-A2AE-016B9A94E756}">
      <dgm:prSet phldrT="[Tekst]"/>
      <dgm:spPr/>
      <dgm:t>
        <a:bodyPr/>
        <a:lstStyle/>
        <a:p>
          <a:r>
            <a:rPr lang="pl-PL" dirty="0"/>
            <a:t>Świadkowie kwalifikowani</a:t>
          </a:r>
        </a:p>
      </dgm:t>
    </dgm:pt>
    <dgm:pt modelId="{C22D4E30-548C-4338-B55D-BC1FC1BD36F5}" type="parTrans" cxnId="{73099BE0-C0E2-45AF-90AC-DA134B7699A5}">
      <dgm:prSet/>
      <dgm:spPr/>
      <dgm:t>
        <a:bodyPr/>
        <a:lstStyle/>
        <a:p>
          <a:endParaRPr lang="pl-PL"/>
        </a:p>
      </dgm:t>
    </dgm:pt>
    <dgm:pt modelId="{0DA17AE5-593B-4D85-96F6-071FDC4B606C}" type="sibTrans" cxnId="{73099BE0-C0E2-45AF-90AC-DA134B7699A5}">
      <dgm:prSet/>
      <dgm:spPr/>
      <dgm:t>
        <a:bodyPr/>
        <a:lstStyle/>
        <a:p>
          <a:endParaRPr lang="pl-PL"/>
        </a:p>
      </dgm:t>
    </dgm:pt>
    <dgm:pt modelId="{ABCC479F-2369-44C3-AAA5-77D94BF96264}">
      <dgm:prSet phldrT="[Tekst]"/>
      <dgm:spPr/>
      <dgm:t>
        <a:bodyPr/>
        <a:lstStyle/>
        <a:p>
          <a:r>
            <a:rPr lang="pl-PL" dirty="0"/>
            <a:t>Osoby urzędowe których udział jest niezbędny do sporządzenia testamentu np. notariusz, wójt, burmistrz (…), kapitan statku lub jego zastępca</a:t>
          </a:r>
        </a:p>
      </dgm:t>
    </dgm:pt>
    <dgm:pt modelId="{0B746F97-58FA-4259-B055-8F42B423C066}" type="parTrans" cxnId="{42AE3826-89A6-4E27-BD7D-56A8974CAF1F}">
      <dgm:prSet/>
      <dgm:spPr/>
      <dgm:t>
        <a:bodyPr/>
        <a:lstStyle/>
        <a:p>
          <a:endParaRPr lang="pl-PL"/>
        </a:p>
      </dgm:t>
    </dgm:pt>
    <dgm:pt modelId="{A2F2E353-8624-48D3-9312-8AA06066858B}" type="sibTrans" cxnId="{42AE3826-89A6-4E27-BD7D-56A8974CAF1F}">
      <dgm:prSet/>
      <dgm:spPr/>
      <dgm:t>
        <a:bodyPr/>
        <a:lstStyle/>
        <a:p>
          <a:endParaRPr lang="pl-PL"/>
        </a:p>
      </dgm:t>
    </dgm:pt>
    <dgm:pt modelId="{A1078E69-7CF0-47D0-9BE7-5702737A76A4}" type="pres">
      <dgm:prSet presAssocID="{90C9FD11-CA56-43A0-BFBF-F1F883A89EF5}" presName="linear" presStyleCnt="0">
        <dgm:presLayoutVars>
          <dgm:animLvl val="lvl"/>
          <dgm:resizeHandles val="exact"/>
        </dgm:presLayoutVars>
      </dgm:prSet>
      <dgm:spPr/>
    </dgm:pt>
    <dgm:pt modelId="{7CEDA810-158A-497F-914A-2D7A5BEA56CC}" type="pres">
      <dgm:prSet presAssocID="{9B8B4CC3-50C1-4A33-A2A9-F89588A89E92}" presName="parentText" presStyleLbl="node1" presStyleIdx="0" presStyleCnt="2">
        <dgm:presLayoutVars>
          <dgm:chMax val="0"/>
          <dgm:bulletEnabled val="1"/>
        </dgm:presLayoutVars>
      </dgm:prSet>
      <dgm:spPr/>
    </dgm:pt>
    <dgm:pt modelId="{C723D918-67BD-4EA7-8374-200650F32716}" type="pres">
      <dgm:prSet presAssocID="{9B8B4CC3-50C1-4A33-A2A9-F89588A89E92}" presName="childText" presStyleLbl="revTx" presStyleIdx="0" presStyleCnt="2">
        <dgm:presLayoutVars>
          <dgm:bulletEnabled val="1"/>
        </dgm:presLayoutVars>
      </dgm:prSet>
      <dgm:spPr/>
    </dgm:pt>
    <dgm:pt modelId="{6ABDE17C-7904-4579-B395-1214459AEF2F}" type="pres">
      <dgm:prSet presAssocID="{EDF6DD19-D7D3-4FA1-A2AE-016B9A94E756}" presName="parentText" presStyleLbl="node1" presStyleIdx="1" presStyleCnt="2">
        <dgm:presLayoutVars>
          <dgm:chMax val="0"/>
          <dgm:bulletEnabled val="1"/>
        </dgm:presLayoutVars>
      </dgm:prSet>
      <dgm:spPr/>
    </dgm:pt>
    <dgm:pt modelId="{AC8E062C-5A1A-46FB-8C15-1BADCE42B8C5}" type="pres">
      <dgm:prSet presAssocID="{EDF6DD19-D7D3-4FA1-A2AE-016B9A94E756}" presName="childText" presStyleLbl="revTx" presStyleIdx="1" presStyleCnt="2">
        <dgm:presLayoutVars>
          <dgm:bulletEnabled val="1"/>
        </dgm:presLayoutVars>
      </dgm:prSet>
      <dgm:spPr/>
    </dgm:pt>
  </dgm:ptLst>
  <dgm:cxnLst>
    <dgm:cxn modelId="{42AE3826-89A6-4E27-BD7D-56A8974CAF1F}" srcId="{EDF6DD19-D7D3-4FA1-A2AE-016B9A94E756}" destId="{ABCC479F-2369-44C3-AAA5-77D94BF96264}" srcOrd="0" destOrd="0" parTransId="{0B746F97-58FA-4259-B055-8F42B423C066}" sibTransId="{A2F2E353-8624-48D3-9312-8AA06066858B}"/>
    <dgm:cxn modelId="{E8F5873C-2078-468A-841B-29600E638CE2}" type="presOf" srcId="{B03900CC-B1CB-4101-8035-179817F90BE5}" destId="{C723D918-67BD-4EA7-8374-200650F32716}" srcOrd="0" destOrd="0" presId="urn:microsoft.com/office/officeart/2005/8/layout/vList2"/>
    <dgm:cxn modelId="{F01BB640-82E3-4636-A16C-376F29FC7263}" type="presOf" srcId="{90C9FD11-CA56-43A0-BFBF-F1F883A89EF5}" destId="{A1078E69-7CF0-47D0-9BE7-5702737A76A4}" srcOrd="0" destOrd="0" presId="urn:microsoft.com/office/officeart/2005/8/layout/vList2"/>
    <dgm:cxn modelId="{CF74E45A-1768-4EA1-ADA2-77320291E109}" type="presOf" srcId="{ABCC479F-2369-44C3-AAA5-77D94BF96264}" destId="{AC8E062C-5A1A-46FB-8C15-1BADCE42B8C5}" srcOrd="0" destOrd="0" presId="urn:microsoft.com/office/officeart/2005/8/layout/vList2"/>
    <dgm:cxn modelId="{E12AFEA5-CD22-4648-9627-3F24C230E7D3}" type="presOf" srcId="{EDF6DD19-D7D3-4FA1-A2AE-016B9A94E756}" destId="{6ABDE17C-7904-4579-B395-1214459AEF2F}" srcOrd="0" destOrd="0" presId="urn:microsoft.com/office/officeart/2005/8/layout/vList2"/>
    <dgm:cxn modelId="{2C2E8CBB-6A50-43B2-86E7-126F0636B8FB}" type="presOf" srcId="{9B8B4CC3-50C1-4A33-A2A9-F89588A89E92}" destId="{7CEDA810-158A-497F-914A-2D7A5BEA56CC}" srcOrd="0" destOrd="0" presId="urn:microsoft.com/office/officeart/2005/8/layout/vList2"/>
    <dgm:cxn modelId="{121EEDCE-ECB4-4B4C-9433-C3E06E27F24A}" srcId="{90C9FD11-CA56-43A0-BFBF-F1F883A89EF5}" destId="{9B8B4CC3-50C1-4A33-A2A9-F89588A89E92}" srcOrd="0" destOrd="0" parTransId="{86D9C930-EBB2-45DF-A118-E8C05522BBE3}" sibTransId="{B782E141-17AE-4431-A627-A7B82E4697EE}"/>
    <dgm:cxn modelId="{03F87AD6-1740-4E26-AE45-1DB8F37B1E3D}" srcId="{9B8B4CC3-50C1-4A33-A2A9-F89588A89E92}" destId="{B03900CC-B1CB-4101-8035-179817F90BE5}" srcOrd="0" destOrd="0" parTransId="{97ABEAE0-F022-48FB-BD87-C92E31EA76ED}" sibTransId="{F0C11022-7F00-4A33-A4E5-3C2DF1F5AACB}"/>
    <dgm:cxn modelId="{73099BE0-C0E2-45AF-90AC-DA134B7699A5}" srcId="{90C9FD11-CA56-43A0-BFBF-F1F883A89EF5}" destId="{EDF6DD19-D7D3-4FA1-A2AE-016B9A94E756}" srcOrd="1" destOrd="0" parTransId="{C22D4E30-548C-4338-B55D-BC1FC1BD36F5}" sibTransId="{0DA17AE5-593B-4D85-96F6-071FDC4B606C}"/>
    <dgm:cxn modelId="{D352DADA-E206-47E8-8606-1D97BAE52C5C}" type="presParOf" srcId="{A1078E69-7CF0-47D0-9BE7-5702737A76A4}" destId="{7CEDA810-158A-497F-914A-2D7A5BEA56CC}" srcOrd="0" destOrd="0" presId="urn:microsoft.com/office/officeart/2005/8/layout/vList2"/>
    <dgm:cxn modelId="{EB362110-8F75-47DB-9E48-6946C8E9C746}" type="presParOf" srcId="{A1078E69-7CF0-47D0-9BE7-5702737A76A4}" destId="{C723D918-67BD-4EA7-8374-200650F32716}" srcOrd="1" destOrd="0" presId="urn:microsoft.com/office/officeart/2005/8/layout/vList2"/>
    <dgm:cxn modelId="{97D1D406-23B1-4C19-A2E4-B9740C2F6935}" type="presParOf" srcId="{A1078E69-7CF0-47D0-9BE7-5702737A76A4}" destId="{6ABDE17C-7904-4579-B395-1214459AEF2F}" srcOrd="2" destOrd="0" presId="urn:microsoft.com/office/officeart/2005/8/layout/vList2"/>
    <dgm:cxn modelId="{6E5C4A43-08F5-46B3-A1CA-B10EC53FC9EB}" type="presParOf" srcId="{A1078E69-7CF0-47D0-9BE7-5702737A76A4}" destId="{AC8E062C-5A1A-46FB-8C15-1BADCE42B8C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E4226-BA11-4D39-A855-B9D94D70ECCE}">
      <dsp:nvSpPr>
        <dsp:cNvPr id="0" name=""/>
        <dsp:cNvSpPr/>
      </dsp:nvSpPr>
      <dsp:spPr>
        <a:xfrm>
          <a:off x="0" y="190789"/>
          <a:ext cx="8824913" cy="55165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dirty="0"/>
            <a:t>Swoboda testowania</a:t>
          </a:r>
        </a:p>
      </dsp:txBody>
      <dsp:txXfrm>
        <a:off x="26930" y="217719"/>
        <a:ext cx="8771053" cy="497795"/>
      </dsp:txXfrm>
    </dsp:sp>
    <dsp:sp modelId="{7768E493-6F6C-423A-B065-A99728D364FD}">
      <dsp:nvSpPr>
        <dsp:cNvPr id="0" name=""/>
        <dsp:cNvSpPr/>
      </dsp:nvSpPr>
      <dsp:spPr>
        <a:xfrm>
          <a:off x="0" y="742444"/>
          <a:ext cx="8824913" cy="333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191"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pl-PL" sz="1800" kern="1200" dirty="0"/>
            <a:t>Zasada polegająca na swobodzie decydowania o losach majątku po śmierci</a:t>
          </a:r>
        </a:p>
        <a:p>
          <a:pPr marL="171450" lvl="1" indent="-171450" algn="l" defTabSz="800100">
            <a:lnSpc>
              <a:spcPct val="90000"/>
            </a:lnSpc>
            <a:spcBef>
              <a:spcPct val="0"/>
            </a:spcBef>
            <a:spcAft>
              <a:spcPct val="20000"/>
            </a:spcAft>
            <a:buChar char="•"/>
          </a:pPr>
          <a:r>
            <a:rPr lang="pl-PL" sz="1800" kern="1200" dirty="0"/>
            <a:t>Ograniczenie formalne tej wolności polega na obowiązku dokonywania rozrządzeń w testamencie </a:t>
          </a:r>
        </a:p>
        <a:p>
          <a:pPr marL="171450" lvl="1" indent="-171450" algn="l" defTabSz="800100">
            <a:lnSpc>
              <a:spcPct val="90000"/>
            </a:lnSpc>
            <a:spcBef>
              <a:spcPct val="0"/>
            </a:spcBef>
            <a:spcAft>
              <a:spcPct val="20000"/>
            </a:spcAft>
            <a:buChar char="•"/>
          </a:pPr>
          <a:r>
            <a:rPr lang="pl-PL" sz="1800" kern="1200" dirty="0"/>
            <a:t>Ograniczenia związane z techniką dokonywania rozrządzeń – np. niedopuszczalność niektórych rozrządzeń (patrz: art. 964 k.c., 962 k.c.)</a:t>
          </a:r>
        </a:p>
        <a:p>
          <a:pPr marL="171450" lvl="1" indent="-171450" algn="l" defTabSz="800100">
            <a:lnSpc>
              <a:spcPct val="90000"/>
            </a:lnSpc>
            <a:spcBef>
              <a:spcPct val="0"/>
            </a:spcBef>
            <a:spcAft>
              <a:spcPct val="20000"/>
            </a:spcAft>
            <a:buChar char="•"/>
          </a:pPr>
          <a:r>
            <a:rPr lang="pl-PL" sz="1800" kern="1200" dirty="0"/>
            <a:t>Ograniczenia o charakterze materialnym – przepisy o zachowku – można swobodnie rozrządzać majątkiem w dowolny sposób, ale osoby uprawnione do zachowku muszą otrzymać określoną wartość z majątku spadkodawcy</a:t>
          </a:r>
        </a:p>
        <a:p>
          <a:pPr marL="171450" lvl="1" indent="-171450" algn="l" defTabSz="800100">
            <a:lnSpc>
              <a:spcPct val="90000"/>
            </a:lnSpc>
            <a:spcBef>
              <a:spcPct val="0"/>
            </a:spcBef>
            <a:spcAft>
              <a:spcPct val="20000"/>
            </a:spcAft>
            <a:buChar char="•"/>
          </a:pPr>
          <a:r>
            <a:rPr lang="pl-PL" sz="1800" kern="1200" dirty="0"/>
            <a:t>Inne ograniczenia swobody testowania – ekonomiczne, społeczne, rodzinne – np. przepisy o nabywaniu nieruchomości przez cudzoziemców</a:t>
          </a:r>
        </a:p>
      </dsp:txBody>
      <dsp:txXfrm>
        <a:off x="0" y="742444"/>
        <a:ext cx="8824913" cy="3332700"/>
      </dsp:txXfrm>
    </dsp:sp>
    <dsp:sp modelId="{0C4CFD8C-B9B3-4330-B7F8-A65774B57E19}">
      <dsp:nvSpPr>
        <dsp:cNvPr id="0" name=""/>
        <dsp:cNvSpPr/>
      </dsp:nvSpPr>
      <dsp:spPr>
        <a:xfrm>
          <a:off x="0" y="4075145"/>
          <a:ext cx="8824913" cy="55165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dirty="0"/>
            <a:t>Wola testowania (</a:t>
          </a:r>
          <a:r>
            <a:rPr lang="pl-PL" sz="2300" i="1" kern="1200" dirty="0" err="1"/>
            <a:t>animus</a:t>
          </a:r>
          <a:r>
            <a:rPr lang="pl-PL" sz="2300" i="1" kern="1200" dirty="0"/>
            <a:t> </a:t>
          </a:r>
          <a:r>
            <a:rPr lang="pl-PL" sz="2300" i="1" kern="1200" dirty="0" err="1"/>
            <a:t>testandi</a:t>
          </a:r>
          <a:r>
            <a:rPr lang="pl-PL" sz="2300" i="1" kern="1200" dirty="0"/>
            <a:t>)</a:t>
          </a:r>
          <a:endParaRPr lang="pl-PL" sz="2300" kern="1200" dirty="0"/>
        </a:p>
      </dsp:txBody>
      <dsp:txXfrm>
        <a:off x="26930" y="4102075"/>
        <a:ext cx="8771053" cy="497795"/>
      </dsp:txXfrm>
    </dsp:sp>
    <dsp:sp modelId="{3E26B3FE-2816-4E74-A397-75BEBCF443C3}">
      <dsp:nvSpPr>
        <dsp:cNvPr id="0" name=""/>
        <dsp:cNvSpPr/>
      </dsp:nvSpPr>
      <dsp:spPr>
        <a:xfrm>
          <a:off x="0" y="4626800"/>
          <a:ext cx="8824913" cy="1190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191"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pl-PL" sz="1800" kern="1200" dirty="0"/>
            <a:t>Jest elementem konstytutywnym testamentu,</a:t>
          </a:r>
        </a:p>
        <a:p>
          <a:pPr marL="171450" lvl="1" indent="-171450" algn="l" defTabSz="800100">
            <a:lnSpc>
              <a:spcPct val="90000"/>
            </a:lnSpc>
            <a:spcBef>
              <a:spcPct val="0"/>
            </a:spcBef>
            <a:spcAft>
              <a:spcPct val="20000"/>
            </a:spcAft>
            <a:buChar char="•"/>
          </a:pPr>
          <a:r>
            <a:rPr lang="pl-PL" sz="1800" kern="1200" dirty="0"/>
            <a:t>Oznacza wolę dokonywania rozrządzeń na wypadek śmierci,</a:t>
          </a:r>
        </a:p>
        <a:p>
          <a:pPr marL="171450" lvl="1" indent="-171450" algn="l" defTabSz="800100">
            <a:lnSpc>
              <a:spcPct val="90000"/>
            </a:lnSpc>
            <a:spcBef>
              <a:spcPct val="0"/>
            </a:spcBef>
            <a:spcAft>
              <a:spcPct val="20000"/>
            </a:spcAft>
            <a:buChar char="•"/>
          </a:pPr>
          <a:r>
            <a:rPr lang="pl-PL" sz="1800" kern="1200" dirty="0"/>
            <a:t>Testator musi mieć świadomość i chcieć dokonać rozrządzeń w taki sposób, by były one skuteczne na wypadek śmierci, </a:t>
          </a:r>
        </a:p>
      </dsp:txBody>
      <dsp:txXfrm>
        <a:off x="0" y="4626800"/>
        <a:ext cx="8824913" cy="1190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AFD8F-8977-48AF-8CF0-5D6D78CDBFD6}">
      <dsp:nvSpPr>
        <dsp:cNvPr id="0" name=""/>
        <dsp:cNvSpPr/>
      </dsp:nvSpPr>
      <dsp:spPr>
        <a:xfrm>
          <a:off x="0" y="393069"/>
          <a:ext cx="8824913" cy="655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C87A1F-CC8E-4DEF-83F5-B5B3E4E4D003}">
      <dsp:nvSpPr>
        <dsp:cNvPr id="0" name=""/>
        <dsp:cNvSpPr/>
      </dsp:nvSpPr>
      <dsp:spPr>
        <a:xfrm>
          <a:off x="441245" y="9309"/>
          <a:ext cx="6177439" cy="767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marL="0" lvl="0" indent="0" algn="l" defTabSz="1155700">
            <a:lnSpc>
              <a:spcPct val="90000"/>
            </a:lnSpc>
            <a:spcBef>
              <a:spcPct val="0"/>
            </a:spcBef>
            <a:spcAft>
              <a:spcPct val="35000"/>
            </a:spcAft>
            <a:buNone/>
          </a:pPr>
          <a:r>
            <a:rPr lang="pl-PL" sz="2600" kern="1200" dirty="0"/>
            <a:t>Testament własnoręczny</a:t>
          </a:r>
        </a:p>
      </dsp:txBody>
      <dsp:txXfrm>
        <a:off x="478712" y="46776"/>
        <a:ext cx="6102505" cy="692586"/>
      </dsp:txXfrm>
    </dsp:sp>
    <dsp:sp modelId="{1E631E92-71F2-4F6F-9EDB-48E05F093312}">
      <dsp:nvSpPr>
        <dsp:cNvPr id="0" name=""/>
        <dsp:cNvSpPr/>
      </dsp:nvSpPr>
      <dsp:spPr>
        <a:xfrm>
          <a:off x="0" y="1572430"/>
          <a:ext cx="8824913" cy="655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49B466-022F-4DCE-9A0A-C7C8D26F4AB2}">
      <dsp:nvSpPr>
        <dsp:cNvPr id="0" name=""/>
        <dsp:cNvSpPr/>
      </dsp:nvSpPr>
      <dsp:spPr>
        <a:xfrm>
          <a:off x="441245" y="1188670"/>
          <a:ext cx="6177439" cy="767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marL="0" lvl="0" indent="0" algn="l" defTabSz="1155700">
            <a:lnSpc>
              <a:spcPct val="90000"/>
            </a:lnSpc>
            <a:spcBef>
              <a:spcPct val="0"/>
            </a:spcBef>
            <a:spcAft>
              <a:spcPct val="35000"/>
            </a:spcAft>
            <a:buNone/>
          </a:pPr>
          <a:r>
            <a:rPr lang="pl-PL" sz="2600" kern="1200" dirty="0"/>
            <a:t>Testament notarialny</a:t>
          </a:r>
        </a:p>
      </dsp:txBody>
      <dsp:txXfrm>
        <a:off x="478712" y="1226137"/>
        <a:ext cx="6102505" cy="692586"/>
      </dsp:txXfrm>
    </dsp:sp>
    <dsp:sp modelId="{491F4BF3-815B-4864-9A17-EE08202BE89B}">
      <dsp:nvSpPr>
        <dsp:cNvPr id="0" name=""/>
        <dsp:cNvSpPr/>
      </dsp:nvSpPr>
      <dsp:spPr>
        <a:xfrm>
          <a:off x="0" y="2751790"/>
          <a:ext cx="8824913" cy="655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718852-B3F0-4364-88F2-3C5B9197E0C2}">
      <dsp:nvSpPr>
        <dsp:cNvPr id="0" name=""/>
        <dsp:cNvSpPr/>
      </dsp:nvSpPr>
      <dsp:spPr>
        <a:xfrm>
          <a:off x="441245" y="2368030"/>
          <a:ext cx="6177439" cy="767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marL="0" lvl="0" indent="0" algn="l" defTabSz="1155700">
            <a:lnSpc>
              <a:spcPct val="90000"/>
            </a:lnSpc>
            <a:spcBef>
              <a:spcPct val="0"/>
            </a:spcBef>
            <a:spcAft>
              <a:spcPct val="35000"/>
            </a:spcAft>
            <a:buNone/>
          </a:pPr>
          <a:r>
            <a:rPr lang="pl-PL" sz="2600" kern="1200" dirty="0"/>
            <a:t>Testament </a:t>
          </a:r>
          <a:r>
            <a:rPr lang="pl-PL" sz="2600" kern="1200" dirty="0" err="1"/>
            <a:t>allograficzny</a:t>
          </a:r>
          <a:r>
            <a:rPr lang="pl-PL" sz="2600" kern="1200" dirty="0"/>
            <a:t> </a:t>
          </a:r>
        </a:p>
      </dsp:txBody>
      <dsp:txXfrm>
        <a:off x="478712" y="2405497"/>
        <a:ext cx="6102505"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517EAD-E898-4C46-86D4-3FA610811840}">
      <dsp:nvSpPr>
        <dsp:cNvPr id="0" name=""/>
        <dsp:cNvSpPr/>
      </dsp:nvSpPr>
      <dsp:spPr>
        <a:xfrm>
          <a:off x="0" y="393069"/>
          <a:ext cx="8824913" cy="655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FB9574-F90C-4DA0-A0E1-477858C5AD33}">
      <dsp:nvSpPr>
        <dsp:cNvPr id="0" name=""/>
        <dsp:cNvSpPr/>
      </dsp:nvSpPr>
      <dsp:spPr>
        <a:xfrm>
          <a:off x="441245" y="9309"/>
          <a:ext cx="6177439" cy="767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marL="0" lvl="0" indent="0" algn="l" defTabSz="1155700">
            <a:lnSpc>
              <a:spcPct val="90000"/>
            </a:lnSpc>
            <a:spcBef>
              <a:spcPct val="0"/>
            </a:spcBef>
            <a:spcAft>
              <a:spcPct val="35000"/>
            </a:spcAft>
            <a:buNone/>
          </a:pPr>
          <a:r>
            <a:rPr lang="pl-PL" sz="2600" kern="1200" dirty="0"/>
            <a:t>Testament ustny </a:t>
          </a:r>
        </a:p>
      </dsp:txBody>
      <dsp:txXfrm>
        <a:off x="478712" y="46776"/>
        <a:ext cx="6102505" cy="692586"/>
      </dsp:txXfrm>
    </dsp:sp>
    <dsp:sp modelId="{783E6DDA-5004-4C55-B50E-608F0FA8786E}">
      <dsp:nvSpPr>
        <dsp:cNvPr id="0" name=""/>
        <dsp:cNvSpPr/>
      </dsp:nvSpPr>
      <dsp:spPr>
        <a:xfrm>
          <a:off x="0" y="1572430"/>
          <a:ext cx="8824913" cy="655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B0AB83-77DB-41B7-B182-A87DC508ACEE}">
      <dsp:nvSpPr>
        <dsp:cNvPr id="0" name=""/>
        <dsp:cNvSpPr/>
      </dsp:nvSpPr>
      <dsp:spPr>
        <a:xfrm>
          <a:off x="441245" y="1188670"/>
          <a:ext cx="6177439" cy="767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marL="0" lvl="0" indent="0" algn="l" defTabSz="1155700">
            <a:lnSpc>
              <a:spcPct val="90000"/>
            </a:lnSpc>
            <a:spcBef>
              <a:spcPct val="0"/>
            </a:spcBef>
            <a:spcAft>
              <a:spcPct val="35000"/>
            </a:spcAft>
            <a:buNone/>
          </a:pPr>
          <a:r>
            <a:rPr lang="pl-PL" sz="2600" kern="1200" dirty="0"/>
            <a:t>Testament podróżny </a:t>
          </a:r>
        </a:p>
      </dsp:txBody>
      <dsp:txXfrm>
        <a:off x="478712" y="1226137"/>
        <a:ext cx="6102505" cy="692586"/>
      </dsp:txXfrm>
    </dsp:sp>
    <dsp:sp modelId="{74672B85-5901-469D-BC93-673112F17823}">
      <dsp:nvSpPr>
        <dsp:cNvPr id="0" name=""/>
        <dsp:cNvSpPr/>
      </dsp:nvSpPr>
      <dsp:spPr>
        <a:xfrm>
          <a:off x="0" y="2751790"/>
          <a:ext cx="8824913" cy="655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903976-683A-47A4-9677-C30605282452}">
      <dsp:nvSpPr>
        <dsp:cNvPr id="0" name=""/>
        <dsp:cNvSpPr/>
      </dsp:nvSpPr>
      <dsp:spPr>
        <a:xfrm>
          <a:off x="441245" y="2368030"/>
          <a:ext cx="6177439" cy="767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3492" tIns="0" rIns="233492" bIns="0" numCol="1" spcCol="1270" anchor="ctr" anchorCtr="0">
          <a:noAutofit/>
        </a:bodyPr>
        <a:lstStyle/>
        <a:p>
          <a:pPr marL="0" lvl="0" indent="0" algn="l" defTabSz="1155700">
            <a:lnSpc>
              <a:spcPct val="90000"/>
            </a:lnSpc>
            <a:spcBef>
              <a:spcPct val="0"/>
            </a:spcBef>
            <a:spcAft>
              <a:spcPct val="35000"/>
            </a:spcAft>
            <a:buNone/>
          </a:pPr>
          <a:r>
            <a:rPr lang="pl-PL" sz="2600" kern="1200" dirty="0"/>
            <a:t>Testament wojskowy </a:t>
          </a:r>
        </a:p>
      </dsp:txBody>
      <dsp:txXfrm>
        <a:off x="478712" y="2405497"/>
        <a:ext cx="6102505" cy="69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DA810-158A-497F-914A-2D7A5BEA56CC}">
      <dsp:nvSpPr>
        <dsp:cNvPr id="0" name=""/>
        <dsp:cNvSpPr/>
      </dsp:nvSpPr>
      <dsp:spPr>
        <a:xfrm>
          <a:off x="0" y="162489"/>
          <a:ext cx="8824913" cy="7435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dirty="0"/>
            <a:t>Świadkowie</a:t>
          </a:r>
        </a:p>
      </dsp:txBody>
      <dsp:txXfrm>
        <a:off x="36296" y="198785"/>
        <a:ext cx="8752321" cy="670943"/>
      </dsp:txXfrm>
    </dsp:sp>
    <dsp:sp modelId="{C723D918-67BD-4EA7-8374-200650F32716}">
      <dsp:nvSpPr>
        <dsp:cNvPr id="0" name=""/>
        <dsp:cNvSpPr/>
      </dsp:nvSpPr>
      <dsp:spPr>
        <a:xfrm>
          <a:off x="0" y="906025"/>
          <a:ext cx="8824913" cy="51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191"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pl-PL" sz="2400" kern="1200" dirty="0"/>
            <a:t>Np. świadkowie testamentu ustnego, </a:t>
          </a:r>
          <a:r>
            <a:rPr lang="pl-PL" sz="2400" kern="1200" dirty="0" err="1"/>
            <a:t>allograficznego</a:t>
          </a:r>
          <a:endParaRPr lang="pl-PL" sz="2400" kern="1200" dirty="0"/>
        </a:p>
      </dsp:txBody>
      <dsp:txXfrm>
        <a:off x="0" y="906025"/>
        <a:ext cx="8824913" cy="513360"/>
      </dsp:txXfrm>
    </dsp:sp>
    <dsp:sp modelId="{6ABDE17C-7904-4579-B395-1214459AEF2F}">
      <dsp:nvSpPr>
        <dsp:cNvPr id="0" name=""/>
        <dsp:cNvSpPr/>
      </dsp:nvSpPr>
      <dsp:spPr>
        <a:xfrm>
          <a:off x="0" y="1419385"/>
          <a:ext cx="8824913" cy="74353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dirty="0"/>
            <a:t>Świadkowie kwalifikowani</a:t>
          </a:r>
        </a:p>
      </dsp:txBody>
      <dsp:txXfrm>
        <a:off x="36296" y="1455681"/>
        <a:ext cx="8752321" cy="670943"/>
      </dsp:txXfrm>
    </dsp:sp>
    <dsp:sp modelId="{AC8E062C-5A1A-46FB-8C15-1BADCE42B8C5}">
      <dsp:nvSpPr>
        <dsp:cNvPr id="0" name=""/>
        <dsp:cNvSpPr/>
      </dsp:nvSpPr>
      <dsp:spPr>
        <a:xfrm>
          <a:off x="0" y="2162920"/>
          <a:ext cx="8824913" cy="1090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191"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pl-PL" sz="2400" kern="1200" dirty="0"/>
            <a:t>Osoby urzędowe których udział jest niezbędny do sporządzenia testamentu np. notariusz, wójt, burmistrz (…), kapitan statku lub jego zastępca</a:t>
          </a:r>
        </a:p>
      </dsp:txBody>
      <dsp:txXfrm>
        <a:off x="0" y="2162920"/>
        <a:ext cx="8824913" cy="10908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78ABE3C1-DBE1-495D-B57B-2849774B866A}" type="datetimeFigureOut">
              <a:rPr lang="en-US" smtClean="0"/>
              <a:t>3/16/2020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849387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Obraz panoramiczny z podpise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46C117F-5CCF-4837-BE5F-2B92066CAFAF}" type="datetimeFigureOut">
              <a:rPr lang="en-US" smtClean="0"/>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874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pl-PL"/>
              <a:t>Kliknij, aby edytować styl</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84EB90BD-B6CE-46B7-997F-7313B992CCDC}" type="datetimeFigureOut">
              <a:rPr lang="en-US" smtClean="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1708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pl-PL"/>
              <a:t>Kliknij, aby edytować styl</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pl-PL"/>
              <a:t>Kliknij, aby edytować style wzorca tekstu</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D6E9DEC-419B-4CC5-A080-3B06BD5A8291}" type="datetimeFigureOut">
              <a:rPr lang="en-US" smtClean="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785144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D6E9DEC-419B-4CC5-A080-3B06BD5A8291}" type="datetimeFigureOut">
              <a:rPr lang="en-US" smtClean="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616430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B24536-994D-4021-A283-9F449C0DB509}" type="datetimeFigureOut">
              <a:rPr lang="en-US" smtClean="0"/>
              <a:t>3/16/2020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710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BBB78-C96F-47B7-AB17-D852CA960AC9}" type="datetimeFigureOut">
              <a:rPr lang="en-US" smtClean="0"/>
              <a:t>3/16/2020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24915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3740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37137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pl-PL"/>
              <a:t>Kliknij, aby edytować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3/16/2020</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0463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0578ACC-22D6-47C1-A373-4FD133E34F3C}" type="datetimeFigureOut">
              <a:rPr lang="en-US" smtClean="0"/>
              <a:t>3/16/2020</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7142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pl-PL"/>
              <a:t>Kliknij, aby edytować styl</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772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3/16/2020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9672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3/16/2020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055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3/16/2020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502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331444B-B92B-4E27-8C94-BB93EAF5CB18}" type="datetimeFigureOut">
              <a:rPr lang="en-US" smtClean="0"/>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044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63EFA5E-FA76-400D-B3DC-F0BA90E6D107}" type="datetimeFigureOut">
              <a:rPr lang="en-US" smtClean="0"/>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151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l-PL"/>
              <a:t>Kliknij, aby edytować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D6E9DEC-419B-4CC5-A080-3B06BD5A8291}" type="datetimeFigureOut">
              <a:rPr lang="en-US" smtClean="0"/>
              <a:t>3/16/2020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5046200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hyperlink" Target="https://sip.legalis.pl/urlSearch.seam?HitlistCaption=Odes%C5%82ania&amp;pap_group=25010953&amp;sortField=document-date&amp;filterByUniqueVersionBaseId=tru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9E4119-420E-44FC-A7F0-F06C55113E46}"/>
              </a:ext>
            </a:extLst>
          </p:cNvPr>
          <p:cNvSpPr>
            <a:spLocks noGrp="1"/>
          </p:cNvSpPr>
          <p:nvPr>
            <p:ph type="ctrTitle"/>
          </p:nvPr>
        </p:nvSpPr>
        <p:spPr/>
        <p:txBody>
          <a:bodyPr/>
          <a:lstStyle/>
          <a:p>
            <a:r>
              <a:rPr lang="pl-PL" dirty="0"/>
              <a:t>Testament i jego rodzaje. Przesłanki ważności poszczególnych form testamentu.</a:t>
            </a:r>
          </a:p>
        </p:txBody>
      </p:sp>
      <p:sp>
        <p:nvSpPr>
          <p:cNvPr id="3" name="Podtytuł 2">
            <a:extLst>
              <a:ext uri="{FF2B5EF4-FFF2-40B4-BE49-F238E27FC236}">
                <a16:creationId xmlns:a16="http://schemas.microsoft.com/office/drawing/2014/main" id="{B5B99C8C-C0C7-4283-8CE2-99B1D0229B8F}"/>
              </a:ext>
            </a:extLst>
          </p:cNvPr>
          <p:cNvSpPr>
            <a:spLocks noGrp="1"/>
          </p:cNvSpPr>
          <p:nvPr>
            <p:ph type="subTitle" idx="1"/>
          </p:nvPr>
        </p:nvSpPr>
        <p:spPr/>
        <p:txBody>
          <a:bodyPr/>
          <a:lstStyle/>
          <a:p>
            <a:r>
              <a:rPr lang="pl-PL" dirty="0"/>
              <a:t>Mgr Agnieszka kwiecień-</a:t>
            </a:r>
            <a:r>
              <a:rPr lang="pl-PL" dirty="0" err="1"/>
              <a:t>madej</a:t>
            </a:r>
            <a:endParaRPr lang="pl-PL" dirty="0"/>
          </a:p>
        </p:txBody>
      </p:sp>
    </p:spTree>
    <p:extLst>
      <p:ext uri="{BB962C8B-B14F-4D97-AF65-F5344CB8AC3E}">
        <p14:creationId xmlns:p14="http://schemas.microsoft.com/office/powerpoint/2010/main" val="2203117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0C8922-762D-4EFF-B60E-BDF99B54BE1D}"/>
              </a:ext>
            </a:extLst>
          </p:cNvPr>
          <p:cNvSpPr>
            <a:spLocks noGrp="1"/>
          </p:cNvSpPr>
          <p:nvPr>
            <p:ph type="title"/>
          </p:nvPr>
        </p:nvSpPr>
        <p:spPr/>
        <p:txBody>
          <a:bodyPr/>
          <a:lstStyle/>
          <a:p>
            <a:r>
              <a:rPr lang="pl-PL" dirty="0"/>
              <a:t>Testament notarialny </a:t>
            </a:r>
          </a:p>
        </p:txBody>
      </p:sp>
      <p:sp>
        <p:nvSpPr>
          <p:cNvPr id="3" name="Symbol zastępczy zawartości 2">
            <a:extLst>
              <a:ext uri="{FF2B5EF4-FFF2-40B4-BE49-F238E27FC236}">
                <a16:creationId xmlns:a16="http://schemas.microsoft.com/office/drawing/2014/main" id="{6D77FC4D-D433-4A03-92DB-1588889B4EFE}"/>
              </a:ext>
            </a:extLst>
          </p:cNvPr>
          <p:cNvSpPr>
            <a:spLocks noGrp="1"/>
          </p:cNvSpPr>
          <p:nvPr>
            <p:ph idx="1"/>
          </p:nvPr>
        </p:nvSpPr>
        <p:spPr/>
        <p:txBody>
          <a:bodyPr>
            <a:normAutofit lnSpcReduction="10000"/>
          </a:bodyPr>
          <a:lstStyle/>
          <a:p>
            <a:r>
              <a:rPr lang="pl-PL" dirty="0"/>
              <a:t>Uczestnictwo notariusza w sporządzeniu testamentu w tej formie zmniejsza ryzyko zaginięcia czy zniekształcenia testamentu a także jego nieważności czy bezskuteczności, </a:t>
            </a:r>
          </a:p>
          <a:p>
            <a:r>
              <a:rPr lang="pl-PL" dirty="0"/>
              <a:t>Art. 950 k.c. – nie formułuje dodatkowych uregulowań tej formy testamentu </a:t>
            </a:r>
            <a:r>
              <a:rPr lang="pl-PL" dirty="0">
                <a:sym typeface="Wingdings" panose="05000000000000000000" pitchFamily="2" charset="2"/>
              </a:rPr>
              <a:t> ustawa prawo o notariacie odnosi się do czynności notarialnych oraz warunków formalnych aktu notarialnego </a:t>
            </a:r>
          </a:p>
          <a:p>
            <a:pPr lvl="1"/>
            <a:r>
              <a:rPr lang="pl-PL" dirty="0">
                <a:sym typeface="Wingdings" panose="05000000000000000000" pitchFamily="2" charset="2"/>
              </a:rPr>
              <a:t>Elementy aktu notarialnego – art. 92 § 1 Pr. Not. </a:t>
            </a:r>
          </a:p>
          <a:p>
            <a:r>
              <a:rPr lang="pl-PL" dirty="0">
                <a:sym typeface="Wingdings" panose="05000000000000000000" pitchFamily="2" charset="2"/>
              </a:rPr>
              <a:t>Testament w formie aktu notarialnego ma moc dowodową dokumentu urzędowego (art. 244 k.p.c.)</a:t>
            </a:r>
          </a:p>
          <a:p>
            <a:r>
              <a:rPr lang="pl-PL" dirty="0">
                <a:sym typeface="Wingdings" panose="05000000000000000000" pitchFamily="2" charset="2"/>
              </a:rPr>
              <a:t>Testament w tej formie może być również sporządzony przez osoby niepotrafiące czytać lub pisać, niewidome, głuche lub nieme. </a:t>
            </a:r>
            <a:endParaRPr lang="pl-PL" dirty="0"/>
          </a:p>
        </p:txBody>
      </p:sp>
    </p:spTree>
    <p:extLst>
      <p:ext uri="{BB962C8B-B14F-4D97-AF65-F5344CB8AC3E}">
        <p14:creationId xmlns:p14="http://schemas.microsoft.com/office/powerpoint/2010/main" val="3315246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AB7186-523D-45A5-8E4B-0401E9FD1445}"/>
              </a:ext>
            </a:extLst>
          </p:cNvPr>
          <p:cNvSpPr>
            <a:spLocks noGrp="1"/>
          </p:cNvSpPr>
          <p:nvPr>
            <p:ph type="title"/>
          </p:nvPr>
        </p:nvSpPr>
        <p:spPr/>
        <p:txBody>
          <a:bodyPr/>
          <a:lstStyle/>
          <a:p>
            <a:r>
              <a:rPr lang="pl-PL" dirty="0"/>
              <a:t>Testament </a:t>
            </a:r>
            <a:r>
              <a:rPr lang="pl-PL" dirty="0" err="1"/>
              <a:t>allograficzny</a:t>
            </a:r>
            <a:endParaRPr lang="pl-PL" dirty="0"/>
          </a:p>
        </p:txBody>
      </p:sp>
      <p:sp>
        <p:nvSpPr>
          <p:cNvPr id="3" name="Symbol zastępczy zawartości 2">
            <a:extLst>
              <a:ext uri="{FF2B5EF4-FFF2-40B4-BE49-F238E27FC236}">
                <a16:creationId xmlns:a16="http://schemas.microsoft.com/office/drawing/2014/main" id="{8EFA8949-622D-4CB6-9CB1-52A284074A76}"/>
              </a:ext>
            </a:extLst>
          </p:cNvPr>
          <p:cNvSpPr>
            <a:spLocks noGrp="1"/>
          </p:cNvSpPr>
          <p:nvPr>
            <p:ph idx="1"/>
          </p:nvPr>
        </p:nvSpPr>
        <p:spPr/>
        <p:txBody>
          <a:bodyPr>
            <a:normAutofit fontScale="85000" lnSpcReduction="20000"/>
          </a:bodyPr>
          <a:lstStyle/>
          <a:p>
            <a:r>
              <a:rPr lang="pl-PL" dirty="0"/>
              <a:t>Art. 951 k.c. </a:t>
            </a:r>
          </a:p>
          <a:p>
            <a:pPr lvl="1"/>
            <a:r>
              <a:rPr lang="pl-PL" dirty="0"/>
              <a:t>§ 1. Spadkodawca może sporządzić testament także w ten sposób, że </a:t>
            </a:r>
            <a:r>
              <a:rPr lang="pl-PL" b="1" dirty="0"/>
              <a:t>w obecności dwóch świadków</a:t>
            </a:r>
            <a:r>
              <a:rPr lang="pl-PL" dirty="0"/>
              <a:t> oświadczy swoją ostatnią wolę </a:t>
            </a:r>
            <a:r>
              <a:rPr lang="pl-PL" b="1" dirty="0"/>
              <a:t>ustnie</a:t>
            </a:r>
            <a:r>
              <a:rPr lang="pl-PL" dirty="0"/>
              <a:t> </a:t>
            </a:r>
            <a:r>
              <a:rPr lang="pl-PL" u="sng" dirty="0"/>
              <a:t>wobec wójta (burmistrza, prezydenta miasta), starosty, marszałka województwa, sekretarza powiatu albo gminy lub kierownika urzędu stanu cywilnego. </a:t>
            </a:r>
          </a:p>
          <a:p>
            <a:pPr lvl="1"/>
            <a:r>
              <a:rPr lang="pl-PL" dirty="0"/>
              <a:t>§ 2. Oświadczenie spadkodawcy </a:t>
            </a:r>
            <a:r>
              <a:rPr lang="pl-PL" b="1" dirty="0"/>
              <a:t>spisuje się w protokole </a:t>
            </a:r>
            <a:r>
              <a:rPr lang="pl-PL" dirty="0"/>
              <a:t>z podaniem </a:t>
            </a:r>
            <a:r>
              <a:rPr lang="pl-PL" b="1" dirty="0"/>
              <a:t>daty</a:t>
            </a:r>
            <a:r>
              <a:rPr lang="pl-PL" dirty="0"/>
              <a:t> jego sporządzenia. Protokół odczytuje się spadkodawcy w obecności świadków. Protokół powinien być </a:t>
            </a:r>
            <a:r>
              <a:rPr lang="pl-PL" b="1" dirty="0"/>
              <a:t>podpisany przez spadkodawcę, przez osobę, wobec której wola została oświadczona, oraz przez świadków</a:t>
            </a:r>
            <a:r>
              <a:rPr lang="pl-PL" dirty="0"/>
              <a:t>. Jeżeli spadkodawca nie może podpisać protokołu, należy to zaznaczyć w protokole ze wskazaniem przyczyny braku podpisu.</a:t>
            </a:r>
          </a:p>
          <a:p>
            <a:pPr lvl="1"/>
            <a:r>
              <a:rPr lang="pl-PL" dirty="0"/>
              <a:t>§ 3. Osoby głuche lub nieme nie mogą sporządzić testamentu w sposób przewidziany w artykule niniejszym.</a:t>
            </a:r>
          </a:p>
          <a:p>
            <a:r>
              <a:rPr lang="pl-PL" dirty="0"/>
              <a:t>Z założeniu jest to uroczysta forma sporządzenia testamentu, w praktyce rzadko wykorzystywana</a:t>
            </a:r>
          </a:p>
          <a:p>
            <a:r>
              <a:rPr lang="pl-PL" dirty="0"/>
              <a:t>Testament </a:t>
            </a:r>
            <a:r>
              <a:rPr lang="pl-PL" dirty="0" err="1"/>
              <a:t>allograficzny</a:t>
            </a:r>
            <a:r>
              <a:rPr lang="pl-PL" dirty="0"/>
              <a:t> </a:t>
            </a:r>
            <a:r>
              <a:rPr lang="pl-PL" b="1" dirty="0"/>
              <a:t>nie jest</a:t>
            </a:r>
            <a:r>
              <a:rPr lang="pl-PL" dirty="0"/>
              <a:t> testamentem ustnym </a:t>
            </a:r>
          </a:p>
          <a:p>
            <a:endParaRPr lang="pl-PL" dirty="0"/>
          </a:p>
        </p:txBody>
      </p:sp>
    </p:spTree>
    <p:extLst>
      <p:ext uri="{BB962C8B-B14F-4D97-AF65-F5344CB8AC3E}">
        <p14:creationId xmlns:p14="http://schemas.microsoft.com/office/powerpoint/2010/main" val="3942120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9F12E1-6EF8-4A7F-870E-51D07F454E42}"/>
              </a:ext>
            </a:extLst>
          </p:cNvPr>
          <p:cNvSpPr>
            <a:spLocks noGrp="1"/>
          </p:cNvSpPr>
          <p:nvPr>
            <p:ph type="title"/>
          </p:nvPr>
        </p:nvSpPr>
        <p:spPr/>
        <p:txBody>
          <a:bodyPr/>
          <a:lstStyle/>
          <a:p>
            <a:r>
              <a:rPr lang="pl-PL" dirty="0"/>
              <a:t>Testamenty szczególne </a:t>
            </a:r>
          </a:p>
        </p:txBody>
      </p:sp>
      <p:graphicFrame>
        <p:nvGraphicFramePr>
          <p:cNvPr id="4" name="Symbol zastępczy zawartości 3">
            <a:extLst>
              <a:ext uri="{FF2B5EF4-FFF2-40B4-BE49-F238E27FC236}">
                <a16:creationId xmlns:a16="http://schemas.microsoft.com/office/drawing/2014/main" id="{575D136F-EE5B-4A61-8915-7887F0751E9B}"/>
              </a:ext>
            </a:extLst>
          </p:cNvPr>
          <p:cNvGraphicFramePr>
            <a:graphicFrameLocks noGrp="1"/>
          </p:cNvGraphicFramePr>
          <p:nvPr>
            <p:ph idx="1"/>
            <p:extLst>
              <p:ext uri="{D42A27DB-BD31-4B8C-83A1-F6EECF244321}">
                <p14:modId xmlns:p14="http://schemas.microsoft.com/office/powerpoint/2010/main" val="1009155999"/>
              </p:ext>
            </p:extLst>
          </p:nvPr>
        </p:nvGraphicFramePr>
        <p:xfrm>
          <a:off x="1155700" y="2603500"/>
          <a:ext cx="8824913"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2687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C49ABC-883B-44F6-AB52-C8E096043B81}"/>
              </a:ext>
            </a:extLst>
          </p:cNvPr>
          <p:cNvSpPr>
            <a:spLocks noGrp="1"/>
          </p:cNvSpPr>
          <p:nvPr>
            <p:ph type="title"/>
          </p:nvPr>
        </p:nvSpPr>
        <p:spPr/>
        <p:txBody>
          <a:bodyPr/>
          <a:lstStyle/>
          <a:p>
            <a:r>
              <a:rPr lang="pl-PL" dirty="0"/>
              <a:t>Testament ustny</a:t>
            </a:r>
          </a:p>
        </p:txBody>
      </p:sp>
      <p:sp>
        <p:nvSpPr>
          <p:cNvPr id="3" name="Symbol zastępczy zawartości 2">
            <a:extLst>
              <a:ext uri="{FF2B5EF4-FFF2-40B4-BE49-F238E27FC236}">
                <a16:creationId xmlns:a16="http://schemas.microsoft.com/office/drawing/2014/main" id="{E163050D-42BA-46D1-A56B-B4FFC968B754}"/>
              </a:ext>
            </a:extLst>
          </p:cNvPr>
          <p:cNvSpPr>
            <a:spLocks noGrp="1"/>
          </p:cNvSpPr>
          <p:nvPr>
            <p:ph idx="1"/>
          </p:nvPr>
        </p:nvSpPr>
        <p:spPr/>
        <p:txBody>
          <a:bodyPr>
            <a:normAutofit lnSpcReduction="10000"/>
          </a:bodyPr>
          <a:lstStyle/>
          <a:p>
            <a:r>
              <a:rPr lang="pl-PL" dirty="0">
                <a:solidFill>
                  <a:schemeClr val="tx1"/>
                </a:solidFill>
              </a:rPr>
              <a:t>Art. 952 § 1. Jeżeli istnieje </a:t>
            </a:r>
            <a:r>
              <a:rPr lang="pl-PL" b="1" u="sng" dirty="0">
                <a:solidFill>
                  <a:schemeClr val="tx1"/>
                </a:solidFill>
              </a:rPr>
              <a:t>obawa rychłej śmierci spadkodawcy </a:t>
            </a:r>
            <a:r>
              <a:rPr lang="pl-PL" dirty="0">
                <a:solidFill>
                  <a:schemeClr val="tx1"/>
                </a:solidFill>
              </a:rPr>
              <a:t>albo jeżeli wskutek szczególnych okoliczności </a:t>
            </a:r>
            <a:r>
              <a:rPr lang="pl-PL" b="1" dirty="0">
                <a:solidFill>
                  <a:schemeClr val="tx1"/>
                </a:solidFill>
              </a:rPr>
              <a:t>zachowanie </a:t>
            </a:r>
            <a:r>
              <a:rPr lang="pl-PL" b="1" dirty="0">
                <a:solidFill>
                  <a:schemeClr val="tx1"/>
                </a:solidFill>
                <a:hlinkClick r:id="rId2">
                  <a:extLst>
                    <a:ext uri="{A12FA001-AC4F-418D-AE19-62706E023703}">
                      <ahyp:hlinkClr xmlns:ahyp="http://schemas.microsoft.com/office/drawing/2018/hyperlinkcolor" val="tx"/>
                    </a:ext>
                  </a:extLst>
                </a:hlinkClick>
              </a:rPr>
              <a:t>zwykłej formy testamentu</a:t>
            </a:r>
            <a:r>
              <a:rPr lang="pl-PL" b="1" dirty="0">
                <a:solidFill>
                  <a:schemeClr val="tx1"/>
                </a:solidFill>
              </a:rPr>
              <a:t> jest niemożliwe lub bardzo utrudnione</a:t>
            </a:r>
            <a:r>
              <a:rPr lang="pl-PL" dirty="0">
                <a:solidFill>
                  <a:schemeClr val="tx1"/>
                </a:solidFill>
              </a:rPr>
              <a:t>, spadkodawca może oświadczyć ostatnią wolę ustnie </a:t>
            </a:r>
            <a:r>
              <a:rPr lang="pl-PL" u="sng" dirty="0">
                <a:solidFill>
                  <a:schemeClr val="tx1"/>
                </a:solidFill>
              </a:rPr>
              <a:t>przy jednoczesnej obecności co najmniej trzech świadków.</a:t>
            </a:r>
          </a:p>
          <a:p>
            <a:r>
              <a:rPr lang="pl-PL" dirty="0"/>
              <a:t>Obawa rychłej śmierci – subiektywne przekonanie testatora o możliwości jego rychłego zgonu, musi być uzasadniona obiektywnymi okolicznościami np. wyraźne pogorszenie się stanu zdrowia, niekorzystna diagnoza lekarska. Nie występuje w sytuacji gdy testament ustny został sporządzony w warunkach zamiaru samobójczego,</a:t>
            </a:r>
          </a:p>
          <a:p>
            <a:r>
              <a:rPr lang="pl-PL" dirty="0"/>
              <a:t>Inne okoliczności uniemożliwiające lub bardzo utrudniające zachowanie w zwykłej formy testamentu np. zdarzenia nadzwyczajne,</a:t>
            </a:r>
          </a:p>
        </p:txBody>
      </p:sp>
    </p:spTree>
    <p:extLst>
      <p:ext uri="{BB962C8B-B14F-4D97-AF65-F5344CB8AC3E}">
        <p14:creationId xmlns:p14="http://schemas.microsoft.com/office/powerpoint/2010/main" val="1793121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DEE456-9CF5-4197-9C7E-95D1F4F5AF35}"/>
              </a:ext>
            </a:extLst>
          </p:cNvPr>
          <p:cNvSpPr>
            <a:spLocks noGrp="1"/>
          </p:cNvSpPr>
          <p:nvPr>
            <p:ph type="title"/>
          </p:nvPr>
        </p:nvSpPr>
        <p:spPr/>
        <p:txBody>
          <a:bodyPr/>
          <a:lstStyle/>
          <a:p>
            <a:r>
              <a:rPr lang="pl-PL" dirty="0"/>
              <a:t>Stwierdzenie treści testamentu ustnego</a:t>
            </a:r>
          </a:p>
        </p:txBody>
      </p:sp>
      <p:sp>
        <p:nvSpPr>
          <p:cNvPr id="3" name="Symbol zastępczy zawartości 2">
            <a:extLst>
              <a:ext uri="{FF2B5EF4-FFF2-40B4-BE49-F238E27FC236}">
                <a16:creationId xmlns:a16="http://schemas.microsoft.com/office/drawing/2014/main" id="{DD5A3325-8DCA-4C91-B0AC-E92DEAD31C6A}"/>
              </a:ext>
            </a:extLst>
          </p:cNvPr>
          <p:cNvSpPr>
            <a:spLocks noGrp="1"/>
          </p:cNvSpPr>
          <p:nvPr>
            <p:ph idx="1"/>
          </p:nvPr>
        </p:nvSpPr>
        <p:spPr/>
        <p:txBody>
          <a:bodyPr>
            <a:normAutofit lnSpcReduction="10000"/>
          </a:bodyPr>
          <a:lstStyle/>
          <a:p>
            <a:r>
              <a:rPr lang="pl-PL" dirty="0"/>
              <a:t>Art. 952 k.c.</a:t>
            </a:r>
          </a:p>
          <a:p>
            <a:pPr lvl="1"/>
            <a:r>
              <a:rPr lang="pl-PL" dirty="0"/>
              <a:t>§ 2. Treść testamentu ustnego może być stwierdzona w ten sposób, że jeden ze świadków albo osoba trzecia spisze oświadczenie spadkodawcy przed upływem roku od jego złożenia, z podaniem miejsca i daty oświadczenia oraz miejsca i daty sporządzenia pisma, a pismo to podpiszą spadkodawca i dwaj świadkowie albo wszyscy świadkowie.</a:t>
            </a:r>
          </a:p>
          <a:p>
            <a:pPr lvl="1"/>
            <a:r>
              <a:rPr lang="pl-PL" dirty="0"/>
              <a:t>§ 3. W wypadku gdy treść testamentu ustnego nie została w powyższy sposób stwierdzona, można ją w ciągu sześciu miesięcy od dnia otwarcia spadku stwierdzić przez zgodne zeznania świadków złożone przed sądem. Jeżeli przesłuchanie jednego ze świadków nie jest możliwe lub napotyka trudne do przezwyciężenia przeszkody, sąd może poprzestać na zgodnych zeznaniach dwóch świadków.</a:t>
            </a:r>
          </a:p>
          <a:p>
            <a:r>
              <a:rPr lang="pl-PL" dirty="0"/>
              <a:t>Dwa równorzędne sposoby stwierdzenia treści testamentu ustnego</a:t>
            </a:r>
          </a:p>
          <a:p>
            <a:endParaRPr lang="pl-PL" dirty="0"/>
          </a:p>
        </p:txBody>
      </p:sp>
    </p:spTree>
    <p:extLst>
      <p:ext uri="{BB962C8B-B14F-4D97-AF65-F5344CB8AC3E}">
        <p14:creationId xmlns:p14="http://schemas.microsoft.com/office/powerpoint/2010/main" val="492791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F9D768-CEAB-4166-815B-B3245470815D}"/>
              </a:ext>
            </a:extLst>
          </p:cNvPr>
          <p:cNvSpPr>
            <a:spLocks noGrp="1"/>
          </p:cNvSpPr>
          <p:nvPr>
            <p:ph type="title"/>
          </p:nvPr>
        </p:nvSpPr>
        <p:spPr/>
        <p:txBody>
          <a:bodyPr/>
          <a:lstStyle/>
          <a:p>
            <a:r>
              <a:rPr lang="pl-PL" dirty="0"/>
              <a:t>Testament podróżny </a:t>
            </a:r>
          </a:p>
        </p:txBody>
      </p:sp>
      <p:sp>
        <p:nvSpPr>
          <p:cNvPr id="3" name="Symbol zastępczy zawartości 2">
            <a:extLst>
              <a:ext uri="{FF2B5EF4-FFF2-40B4-BE49-F238E27FC236}">
                <a16:creationId xmlns:a16="http://schemas.microsoft.com/office/drawing/2014/main" id="{6A3110E8-0B42-4470-980C-520127FFC367}"/>
              </a:ext>
            </a:extLst>
          </p:cNvPr>
          <p:cNvSpPr>
            <a:spLocks noGrp="1"/>
          </p:cNvSpPr>
          <p:nvPr>
            <p:ph idx="1"/>
          </p:nvPr>
        </p:nvSpPr>
        <p:spPr/>
        <p:txBody>
          <a:bodyPr/>
          <a:lstStyle/>
          <a:p>
            <a:r>
              <a:rPr lang="pl-PL" b="1" dirty="0"/>
              <a:t>Art. 953 k.c. </a:t>
            </a:r>
            <a:r>
              <a:rPr lang="pl-PL" dirty="0"/>
              <a:t>Podczas podróży </a:t>
            </a:r>
            <a:r>
              <a:rPr lang="pl-PL" b="1" dirty="0"/>
              <a:t>na polskim statku morskim lub powietrznym </a:t>
            </a:r>
            <a:r>
              <a:rPr lang="pl-PL" dirty="0"/>
              <a:t>można sporządzić </a:t>
            </a:r>
            <a:r>
              <a:rPr lang="pl-PL" u="sng" dirty="0"/>
              <a:t>testament przed dowódcą statku lub jego zastępcą </a:t>
            </a:r>
            <a:r>
              <a:rPr lang="pl-PL" dirty="0"/>
              <a:t>w ten sposób, że spadkodawca oświadcza swą wolę dowódcy statku lub jego zastępcy </a:t>
            </a:r>
            <a:r>
              <a:rPr lang="pl-PL" u="sng" dirty="0"/>
              <a:t>w obecności dwóch świadków</a:t>
            </a:r>
            <a:r>
              <a:rPr lang="pl-PL" dirty="0"/>
              <a:t>; dowódca statku lub jego zastępca spisuje wolę spadkodawcy, podając datę jej spisania, i pismo to w obecności świadków odczytuje spadkodawcy, po czym pismo podpisują spadkodawca, świadkowie oraz dowódca statku lub jego zastępca. Jeżeli spadkodawca nie może podpisać pisma, należy w piśmie podać przyczynę braku podpisu spadkodawcy. Jeżeli zachowanie tej formy nie jest możliwe, można sporządzić testament ustny.</a:t>
            </a:r>
          </a:p>
          <a:p>
            <a:r>
              <a:rPr lang="pl-PL" dirty="0"/>
              <a:t>Ma on postać testamentu </a:t>
            </a:r>
            <a:r>
              <a:rPr lang="pl-PL" dirty="0" err="1"/>
              <a:t>allograficznego</a:t>
            </a:r>
            <a:endParaRPr lang="pl-PL" dirty="0"/>
          </a:p>
          <a:p>
            <a:endParaRPr lang="pl-PL" dirty="0"/>
          </a:p>
        </p:txBody>
      </p:sp>
    </p:spTree>
    <p:extLst>
      <p:ext uri="{BB962C8B-B14F-4D97-AF65-F5344CB8AC3E}">
        <p14:creationId xmlns:p14="http://schemas.microsoft.com/office/powerpoint/2010/main" val="3120728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5625CA-EDF3-4E4F-B411-2A311CFC8BA0}"/>
              </a:ext>
            </a:extLst>
          </p:cNvPr>
          <p:cNvSpPr>
            <a:spLocks noGrp="1"/>
          </p:cNvSpPr>
          <p:nvPr>
            <p:ph type="title"/>
          </p:nvPr>
        </p:nvSpPr>
        <p:spPr/>
        <p:txBody>
          <a:bodyPr/>
          <a:lstStyle/>
          <a:p>
            <a:r>
              <a:rPr lang="pl-PL" dirty="0"/>
              <a:t>Testament wojskowy </a:t>
            </a:r>
          </a:p>
        </p:txBody>
      </p:sp>
      <p:sp>
        <p:nvSpPr>
          <p:cNvPr id="3" name="Symbol zastępczy zawartości 2">
            <a:extLst>
              <a:ext uri="{FF2B5EF4-FFF2-40B4-BE49-F238E27FC236}">
                <a16:creationId xmlns:a16="http://schemas.microsoft.com/office/drawing/2014/main" id="{0F0E10D3-2D86-429D-9467-1C2BE4FB9C7C}"/>
              </a:ext>
            </a:extLst>
          </p:cNvPr>
          <p:cNvSpPr>
            <a:spLocks noGrp="1"/>
          </p:cNvSpPr>
          <p:nvPr>
            <p:ph idx="1"/>
          </p:nvPr>
        </p:nvSpPr>
        <p:spPr>
          <a:xfrm>
            <a:off x="1154954" y="2603500"/>
            <a:ext cx="10243974" cy="3797300"/>
          </a:xfrm>
        </p:spPr>
        <p:txBody>
          <a:bodyPr>
            <a:normAutofit fontScale="85000" lnSpcReduction="10000"/>
          </a:bodyPr>
          <a:lstStyle/>
          <a:p>
            <a:r>
              <a:rPr lang="pl-PL" b="1" dirty="0"/>
              <a:t>Art. 954 k.c. </a:t>
            </a:r>
            <a:r>
              <a:rPr lang="pl-PL" dirty="0"/>
              <a:t>Szczególną formę testamentów wojskowych określi rozporządzenie Ministra Obrony Narodowej wydane w porozumieniu z Ministrem Sprawiedliwości.</a:t>
            </a:r>
          </a:p>
          <a:p>
            <a:pPr lvl="1"/>
            <a:r>
              <a:rPr lang="pl-PL" dirty="0"/>
              <a:t>Rozporządzenie Ministra Obrony Narodowej w sprawie testamentów wojskowych z dnia 30.01.1965 r. (Dz.U. Nr 7, poz. 38). </a:t>
            </a:r>
          </a:p>
          <a:p>
            <a:r>
              <a:rPr lang="pl-PL" dirty="0"/>
              <a:t>Zgodnie z § 1 rozporządzenia testament wojskowy może być sporządzony </a:t>
            </a:r>
            <a:r>
              <a:rPr lang="pl-PL" u="sng" dirty="0"/>
              <a:t>tylko w czasie mobilizacji lub wojny albo przebywania w niewoli</a:t>
            </a:r>
          </a:p>
          <a:p>
            <a:r>
              <a:rPr lang="pl-PL" dirty="0"/>
              <a:t>Testamenty wojskowe mogą sporządzać:</a:t>
            </a:r>
          </a:p>
          <a:p>
            <a:pPr lvl="1"/>
            <a:r>
              <a:rPr lang="pl-PL" dirty="0"/>
              <a:t>Żołnierze Sił Zbrojnych pełniący czynną służbę wojskową, </a:t>
            </a:r>
          </a:p>
          <a:p>
            <a:pPr lvl="1"/>
            <a:r>
              <a:rPr lang="pl-PL" dirty="0"/>
              <a:t>Pracownicy cywilni zatrudnieni w Siłach Zbrojnych </a:t>
            </a:r>
          </a:p>
          <a:p>
            <a:pPr lvl="1"/>
            <a:r>
              <a:rPr lang="pl-PL" dirty="0"/>
              <a:t>Osoby cywilne towarzyszące Siłom Zbrojnym (np. członkowie stowarzyszenia PCK i innych stowarzyszeń udzielających pomocy wojskowej służbie zdrowia; osoby wykonujące czynności duszpasterskie w Siłach Zbrojnych)</a:t>
            </a:r>
          </a:p>
          <a:p>
            <a:pPr lvl="1"/>
            <a:r>
              <a:rPr lang="pl-PL" dirty="0"/>
              <a:t>Inne osoby cywilne jeśli znajdują się na obszarze będącym pod wyłącznym zarządem organów wojskowych albo na jednostce pływającej Marynarki Wojennej lub statku powietrznym należącym do Sił Zbrojnych </a:t>
            </a:r>
          </a:p>
          <a:p>
            <a:endParaRPr lang="pl-PL" dirty="0"/>
          </a:p>
        </p:txBody>
      </p:sp>
    </p:spTree>
    <p:extLst>
      <p:ext uri="{BB962C8B-B14F-4D97-AF65-F5344CB8AC3E}">
        <p14:creationId xmlns:p14="http://schemas.microsoft.com/office/powerpoint/2010/main" val="403338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3BB17C-7568-42BD-81B9-229F7B42D4CA}"/>
              </a:ext>
            </a:extLst>
          </p:cNvPr>
          <p:cNvSpPr>
            <a:spLocks noGrp="1"/>
          </p:cNvSpPr>
          <p:nvPr>
            <p:ph type="title"/>
          </p:nvPr>
        </p:nvSpPr>
        <p:spPr/>
        <p:txBody>
          <a:bodyPr/>
          <a:lstStyle/>
          <a:p>
            <a:r>
              <a:rPr lang="pl-PL" dirty="0"/>
              <a:t>Formy testamentu wojskowego</a:t>
            </a:r>
          </a:p>
        </p:txBody>
      </p:sp>
      <p:sp>
        <p:nvSpPr>
          <p:cNvPr id="3" name="Symbol zastępczy zawartości 2">
            <a:extLst>
              <a:ext uri="{FF2B5EF4-FFF2-40B4-BE49-F238E27FC236}">
                <a16:creationId xmlns:a16="http://schemas.microsoft.com/office/drawing/2014/main" id="{9AC9CB97-EADE-4B7B-8ECB-A73CB9EC471D}"/>
              </a:ext>
            </a:extLst>
          </p:cNvPr>
          <p:cNvSpPr>
            <a:spLocks noGrp="1"/>
          </p:cNvSpPr>
          <p:nvPr>
            <p:ph idx="1"/>
          </p:nvPr>
        </p:nvSpPr>
        <p:spPr>
          <a:xfrm>
            <a:off x="497150" y="2246049"/>
            <a:ext cx="10946167" cy="4296793"/>
          </a:xfrm>
        </p:spPr>
        <p:txBody>
          <a:bodyPr>
            <a:normAutofit fontScale="85000" lnSpcReduction="20000"/>
          </a:bodyPr>
          <a:lstStyle/>
          <a:p>
            <a:r>
              <a:rPr lang="pl-PL" b="1" dirty="0"/>
              <a:t>§ 3 rozporządzenia </a:t>
            </a:r>
            <a:r>
              <a:rPr lang="pl-PL" dirty="0"/>
              <a:t>1. Testament wojskowy może być sporządzony według jednej z następujących form:</a:t>
            </a:r>
          </a:p>
          <a:p>
            <a:pPr lvl="1"/>
            <a:r>
              <a:rPr lang="pl-PL" b="1" dirty="0"/>
              <a:t>1) </a:t>
            </a:r>
            <a:r>
              <a:rPr lang="pl-PL" dirty="0"/>
              <a:t> spadkodawca oświadcza swą ostatnią wolę ustnie sędziemu wojskowemu, który spisuje ją w protokole z podaniem miejsca i daty jego sporządzenia, odczytuje protokół spadkodawcy i sporządza o tym wzmiankę; następnie protokół podpisują spadkodawca i sędzia, a jeżeli spadkodawca nie może się podpisać, sędzia wojskowy powinien zamieścić w protokole uwagę wyjaśniającą powód braku podpisu spadkodawcy;</a:t>
            </a:r>
          </a:p>
          <a:p>
            <a:pPr lvl="1"/>
            <a:r>
              <a:rPr lang="pl-PL" b="1" dirty="0"/>
              <a:t>2)</a:t>
            </a:r>
            <a:r>
              <a:rPr lang="pl-PL" dirty="0"/>
              <a:t> spadkodawca oświadcza swą ostatnią wolę ustnie w obecności dwóch świadków jednocześnie obecnych, z których jeden spisuje wolę spadkodawcy, podając miejsce i datę jej spisania, a następnie tak sporządzony testament podpisują spadkodawca i dwaj świadkowie;</a:t>
            </a:r>
          </a:p>
          <a:p>
            <a:pPr lvl="1"/>
            <a:r>
              <a:rPr lang="pl-PL" b="1" dirty="0"/>
              <a:t>3) </a:t>
            </a:r>
            <a:r>
              <a:rPr lang="pl-PL" dirty="0"/>
              <a:t>jeżeli spadkodawca nie może się podpisać, oświadcza ustnie swą ostatnią wolę w obecności trzech świadków jednocześnie obecnych, z których jeden spisuje wolę spadkodawcy podając miejsce i datę jej spisania wraz z wyjaśnieniem powodu braku podpisu spadkodawcy; tak sporządzony testament po odczytaniu go spadkodawcy i dokonaniu o tym wzmianki podpisują wszyscy trzej świadkowie.</a:t>
            </a:r>
          </a:p>
          <a:p>
            <a:r>
              <a:rPr lang="pl-PL" dirty="0"/>
              <a:t>2. W razie obawy rychłej śmierci spadkodawcy wskutek odniesionych ran lub choroby albo jeżeli wskutek szczególnych okoliczności zachowanie formy testamentu określonej w ust. 1 jest niemożliwe lub bardzo utrudnione, testament wojskowy może być sporządzony również w tej formie, że spadkodawca oświadcza swą ostatnią wolę ustnie wobec dwóch świadków, choćby niejednocześnie obecnych; stwierdzenie treści takiego testamentu może nastąpić w sposób przewidziany w art. 952 § 2 i § 3 Kodeksu cywilnego.</a:t>
            </a:r>
          </a:p>
          <a:p>
            <a:r>
              <a:rPr lang="pl-PL" b="1" dirty="0"/>
              <a:t>§ 4 rozporządzenia </a:t>
            </a:r>
            <a:r>
              <a:rPr lang="pl-PL" dirty="0"/>
              <a:t>Okoliczności dopuszczające sporządzenie testamentu wojskowego nie wyłączają możliwości sporządzenia testamentu w formie przewidzianej w art. 949-953 Kodeksu cywilnego.</a:t>
            </a:r>
          </a:p>
          <a:p>
            <a:endParaRPr lang="pl-PL" dirty="0"/>
          </a:p>
        </p:txBody>
      </p:sp>
    </p:spTree>
    <p:extLst>
      <p:ext uri="{BB962C8B-B14F-4D97-AF65-F5344CB8AC3E}">
        <p14:creationId xmlns:p14="http://schemas.microsoft.com/office/powerpoint/2010/main" val="4169997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3EF7C3-8EA6-41D5-9C1A-F0D51C0220C4}"/>
              </a:ext>
            </a:extLst>
          </p:cNvPr>
          <p:cNvSpPr>
            <a:spLocks noGrp="1"/>
          </p:cNvSpPr>
          <p:nvPr>
            <p:ph type="title"/>
          </p:nvPr>
        </p:nvSpPr>
        <p:spPr/>
        <p:txBody>
          <a:bodyPr/>
          <a:lstStyle/>
          <a:p>
            <a:r>
              <a:rPr lang="pl-PL" dirty="0"/>
              <a:t>Utrata mocy przez testament szczególny </a:t>
            </a:r>
          </a:p>
        </p:txBody>
      </p:sp>
      <p:sp>
        <p:nvSpPr>
          <p:cNvPr id="3" name="Symbol zastępczy zawartości 2">
            <a:extLst>
              <a:ext uri="{FF2B5EF4-FFF2-40B4-BE49-F238E27FC236}">
                <a16:creationId xmlns:a16="http://schemas.microsoft.com/office/drawing/2014/main" id="{0BCDCF21-B05A-49B0-AD7C-CCBE08BC5294}"/>
              </a:ext>
            </a:extLst>
          </p:cNvPr>
          <p:cNvSpPr>
            <a:spLocks noGrp="1"/>
          </p:cNvSpPr>
          <p:nvPr>
            <p:ph idx="1"/>
          </p:nvPr>
        </p:nvSpPr>
        <p:spPr>
          <a:xfrm>
            <a:off x="1154954" y="2603500"/>
            <a:ext cx="10013155" cy="3416300"/>
          </a:xfrm>
        </p:spPr>
        <p:txBody>
          <a:bodyPr/>
          <a:lstStyle/>
          <a:p>
            <a:r>
              <a:rPr lang="pl-PL" dirty="0"/>
              <a:t>Art. 955 k.c. Testament szczególny traci moc </a:t>
            </a:r>
            <a:r>
              <a:rPr lang="pl-PL" b="1" dirty="0"/>
              <a:t>z upływem sześciu miesięcy od ustania okoliczności, które uzasadniały niezachowanie formy testamentu zwykłego</a:t>
            </a:r>
            <a:r>
              <a:rPr lang="pl-PL" dirty="0"/>
              <a:t>, </a:t>
            </a:r>
            <a:r>
              <a:rPr lang="pl-PL" u="sng" dirty="0"/>
              <a:t>chyba że spadkodawca zmarł przed upływem tego terminu</a:t>
            </a:r>
            <a:r>
              <a:rPr lang="pl-PL" dirty="0"/>
              <a:t>. Bieg terminu ulega zawieszeniu przez czas, w ciągu którego spadkodawca nie ma możności sporządzenia testamentu zwykłego.</a:t>
            </a:r>
          </a:p>
          <a:p>
            <a:r>
              <a:rPr lang="pl-PL" dirty="0"/>
              <a:t>Konsekwencją utraty mocy przez testament szczególny po upływie terminu jest fakt, że żadne z rozrządzeń tego testamentu nie wywoła żadnych skutków. </a:t>
            </a:r>
          </a:p>
        </p:txBody>
      </p:sp>
    </p:spTree>
    <p:extLst>
      <p:ext uri="{BB962C8B-B14F-4D97-AF65-F5344CB8AC3E}">
        <p14:creationId xmlns:p14="http://schemas.microsoft.com/office/powerpoint/2010/main" val="323805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041DAF-B3D6-4A6D-9596-5416A30716DE}"/>
              </a:ext>
            </a:extLst>
          </p:cNvPr>
          <p:cNvSpPr>
            <a:spLocks noGrp="1"/>
          </p:cNvSpPr>
          <p:nvPr>
            <p:ph type="title"/>
          </p:nvPr>
        </p:nvSpPr>
        <p:spPr/>
        <p:txBody>
          <a:bodyPr/>
          <a:lstStyle/>
          <a:p>
            <a:r>
              <a:rPr lang="pl-PL" dirty="0"/>
              <a:t>Świadkowie testamentu</a:t>
            </a:r>
          </a:p>
        </p:txBody>
      </p:sp>
      <p:graphicFrame>
        <p:nvGraphicFramePr>
          <p:cNvPr id="4" name="Symbol zastępczy zawartości 3">
            <a:extLst>
              <a:ext uri="{FF2B5EF4-FFF2-40B4-BE49-F238E27FC236}">
                <a16:creationId xmlns:a16="http://schemas.microsoft.com/office/drawing/2014/main" id="{182E0681-15B1-4E2A-8977-7A54B752D1F7}"/>
              </a:ext>
            </a:extLst>
          </p:cNvPr>
          <p:cNvGraphicFramePr>
            <a:graphicFrameLocks noGrp="1"/>
          </p:cNvGraphicFramePr>
          <p:nvPr>
            <p:ph idx="1"/>
            <p:extLst>
              <p:ext uri="{D42A27DB-BD31-4B8C-83A1-F6EECF244321}">
                <p14:modId xmlns:p14="http://schemas.microsoft.com/office/powerpoint/2010/main" val="1176323734"/>
              </p:ext>
            </p:extLst>
          </p:nvPr>
        </p:nvGraphicFramePr>
        <p:xfrm>
          <a:off x="1155700" y="2603500"/>
          <a:ext cx="8824913"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5098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5ACD2F-E444-41EC-98B6-2AA8AC1FF70A}"/>
              </a:ext>
            </a:extLst>
          </p:cNvPr>
          <p:cNvSpPr>
            <a:spLocks noGrp="1"/>
          </p:cNvSpPr>
          <p:nvPr>
            <p:ph type="title"/>
          </p:nvPr>
        </p:nvSpPr>
        <p:spPr/>
        <p:txBody>
          <a:bodyPr/>
          <a:lstStyle/>
          <a:p>
            <a:r>
              <a:rPr lang="pl-PL" dirty="0"/>
              <a:t>Pojęcie testamentu </a:t>
            </a:r>
          </a:p>
        </p:txBody>
      </p:sp>
      <p:sp>
        <p:nvSpPr>
          <p:cNvPr id="3" name="Symbol zastępczy zawartości 2">
            <a:extLst>
              <a:ext uri="{FF2B5EF4-FFF2-40B4-BE49-F238E27FC236}">
                <a16:creationId xmlns:a16="http://schemas.microsoft.com/office/drawing/2014/main" id="{183628A2-A8D0-4A02-9A33-0E7F6C7ED74F}"/>
              </a:ext>
            </a:extLst>
          </p:cNvPr>
          <p:cNvSpPr>
            <a:spLocks noGrp="1"/>
          </p:cNvSpPr>
          <p:nvPr>
            <p:ph idx="1"/>
          </p:nvPr>
        </p:nvSpPr>
        <p:spPr/>
        <p:txBody>
          <a:bodyPr>
            <a:normAutofit/>
          </a:bodyPr>
          <a:lstStyle/>
          <a:p>
            <a:r>
              <a:rPr lang="pl-PL" b="1" dirty="0"/>
              <a:t>Jednostronna</a:t>
            </a:r>
            <a:r>
              <a:rPr lang="pl-PL" dirty="0"/>
              <a:t> czynność prawna odwołalna (art. 943 k.c.)</a:t>
            </a:r>
          </a:p>
          <a:p>
            <a:r>
              <a:rPr lang="pl-PL" dirty="0"/>
              <a:t>o charakterze osobistym (art. 944 § 2 k.c.)</a:t>
            </a:r>
          </a:p>
          <a:p>
            <a:r>
              <a:rPr lang="pl-PL" dirty="0"/>
              <a:t>Nieskierowana do adresata</a:t>
            </a:r>
          </a:p>
          <a:p>
            <a:r>
              <a:rPr lang="pl-PL" dirty="0"/>
              <a:t>Będąca nośnikiem </a:t>
            </a:r>
            <a:r>
              <a:rPr lang="pl-PL" b="1" u="sng" dirty="0"/>
              <a:t>rozrządzeń </a:t>
            </a:r>
            <a:r>
              <a:rPr lang="pl-PL" dirty="0"/>
              <a:t>na wypadek śmierci (</a:t>
            </a:r>
            <a:r>
              <a:rPr lang="pl-PL" i="1" dirty="0"/>
              <a:t>mortis causa)</a:t>
            </a:r>
            <a:r>
              <a:rPr lang="pl-PL" dirty="0"/>
              <a:t> oraz  - ewentualnie – postanowień niemajątkowych </a:t>
            </a:r>
          </a:p>
          <a:p>
            <a:endParaRPr lang="pl-PL" dirty="0"/>
          </a:p>
          <a:p>
            <a:r>
              <a:rPr lang="pl-PL" dirty="0"/>
              <a:t>Testament jako czynność prawa =/= testament jako dokument, w którym wyrażono wolę testatora</a:t>
            </a:r>
          </a:p>
        </p:txBody>
      </p:sp>
    </p:spTree>
    <p:extLst>
      <p:ext uri="{BB962C8B-B14F-4D97-AF65-F5344CB8AC3E}">
        <p14:creationId xmlns:p14="http://schemas.microsoft.com/office/powerpoint/2010/main" val="3125081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991479-1D4E-46A9-ABBE-EDA78172C289}"/>
              </a:ext>
            </a:extLst>
          </p:cNvPr>
          <p:cNvSpPr>
            <a:spLocks noGrp="1"/>
          </p:cNvSpPr>
          <p:nvPr>
            <p:ph type="title"/>
          </p:nvPr>
        </p:nvSpPr>
        <p:spPr/>
        <p:txBody>
          <a:bodyPr/>
          <a:lstStyle/>
          <a:p>
            <a:r>
              <a:rPr lang="pl-PL" dirty="0"/>
              <a:t>Niezdolność bezwzględna świadków </a:t>
            </a:r>
          </a:p>
        </p:txBody>
      </p:sp>
      <p:sp>
        <p:nvSpPr>
          <p:cNvPr id="3" name="Symbol zastępczy zawartości 2">
            <a:extLst>
              <a:ext uri="{FF2B5EF4-FFF2-40B4-BE49-F238E27FC236}">
                <a16:creationId xmlns:a16="http://schemas.microsoft.com/office/drawing/2014/main" id="{0DDA634C-B74D-42E7-8C39-A2E3F16375BB}"/>
              </a:ext>
            </a:extLst>
          </p:cNvPr>
          <p:cNvSpPr>
            <a:spLocks noGrp="1"/>
          </p:cNvSpPr>
          <p:nvPr>
            <p:ph idx="1"/>
          </p:nvPr>
        </p:nvSpPr>
        <p:spPr/>
        <p:txBody>
          <a:bodyPr/>
          <a:lstStyle/>
          <a:p>
            <a:endParaRPr lang="pl-PL" dirty="0"/>
          </a:p>
          <a:p>
            <a:r>
              <a:rPr lang="pl-PL" dirty="0"/>
              <a:t>Art. 956 </a:t>
            </a:r>
            <a:r>
              <a:rPr lang="pl-PL" b="1" u="sng" dirty="0"/>
              <a:t>Nie może być świadkiem </a:t>
            </a:r>
            <a:r>
              <a:rPr lang="pl-PL" dirty="0"/>
              <a:t>przy sporządzaniu testamentu:</a:t>
            </a:r>
          </a:p>
          <a:p>
            <a:pPr marL="0" indent="0">
              <a:buNone/>
            </a:pPr>
            <a:r>
              <a:rPr lang="pl-PL" dirty="0"/>
              <a:t>1)  kto nie ma pełnej zdolności do czynności prawnych;</a:t>
            </a:r>
          </a:p>
          <a:p>
            <a:pPr marL="0" indent="0">
              <a:buNone/>
            </a:pPr>
            <a:r>
              <a:rPr lang="pl-PL" dirty="0"/>
              <a:t>2)  niewidomy, głuchy lub niemy;</a:t>
            </a:r>
          </a:p>
          <a:p>
            <a:pPr marL="0" indent="0">
              <a:buNone/>
            </a:pPr>
            <a:r>
              <a:rPr lang="pl-PL" dirty="0"/>
              <a:t>3)  kto nie może czytać i pisać;</a:t>
            </a:r>
          </a:p>
          <a:p>
            <a:pPr marL="0" indent="0">
              <a:buNone/>
            </a:pPr>
            <a:r>
              <a:rPr lang="pl-PL" dirty="0"/>
              <a:t>4)  kto nie włada językiem, w którym spadkodawca sporządza testament;</a:t>
            </a:r>
          </a:p>
          <a:p>
            <a:pPr marL="0" indent="0">
              <a:buNone/>
            </a:pPr>
            <a:r>
              <a:rPr lang="pl-PL" dirty="0"/>
              <a:t>5)  skazany prawomocnie wyrokiem sądowym za fałszywe zeznania.</a:t>
            </a:r>
          </a:p>
        </p:txBody>
      </p:sp>
    </p:spTree>
    <p:extLst>
      <p:ext uri="{BB962C8B-B14F-4D97-AF65-F5344CB8AC3E}">
        <p14:creationId xmlns:p14="http://schemas.microsoft.com/office/powerpoint/2010/main" val="2002751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F550EF-9596-49DF-A14E-EA1CA7A484C8}"/>
              </a:ext>
            </a:extLst>
          </p:cNvPr>
          <p:cNvSpPr>
            <a:spLocks noGrp="1"/>
          </p:cNvSpPr>
          <p:nvPr>
            <p:ph type="title"/>
          </p:nvPr>
        </p:nvSpPr>
        <p:spPr/>
        <p:txBody>
          <a:bodyPr/>
          <a:lstStyle/>
          <a:p>
            <a:r>
              <a:rPr lang="pl-PL" dirty="0"/>
              <a:t>Niezdolność względna świadków</a:t>
            </a:r>
          </a:p>
        </p:txBody>
      </p:sp>
      <p:sp>
        <p:nvSpPr>
          <p:cNvPr id="3" name="Symbol zastępczy zawartości 2">
            <a:extLst>
              <a:ext uri="{FF2B5EF4-FFF2-40B4-BE49-F238E27FC236}">
                <a16:creationId xmlns:a16="http://schemas.microsoft.com/office/drawing/2014/main" id="{93F935DD-8FCA-48CA-A3AD-A72538F65F2E}"/>
              </a:ext>
            </a:extLst>
          </p:cNvPr>
          <p:cNvSpPr>
            <a:spLocks noGrp="1"/>
          </p:cNvSpPr>
          <p:nvPr>
            <p:ph idx="1"/>
          </p:nvPr>
        </p:nvSpPr>
        <p:spPr/>
        <p:txBody>
          <a:bodyPr>
            <a:normAutofit fontScale="92500" lnSpcReduction="10000"/>
          </a:bodyPr>
          <a:lstStyle/>
          <a:p>
            <a:endParaRPr lang="pl-PL" dirty="0"/>
          </a:p>
          <a:p>
            <a:r>
              <a:rPr lang="pl-PL" dirty="0"/>
              <a:t>Art. 957 § 1. Nie może być świadkiem przy sporządzaniu testamentu </a:t>
            </a:r>
            <a:r>
              <a:rPr lang="pl-PL" u="sng" dirty="0"/>
              <a:t>osoba, dla której w testamencie została przewidziana jakakolwiek korzyść</a:t>
            </a:r>
            <a:r>
              <a:rPr lang="pl-PL" dirty="0"/>
              <a:t>. Nie mogą być również świadkami: </a:t>
            </a:r>
            <a:r>
              <a:rPr lang="pl-PL" u="sng" dirty="0"/>
              <a:t>małżonek tej osoby, jej krewni lub powinowaci pierwszego i drugiego stopnia oraz osoby pozostające z nią w stosunku przysposobienia</a:t>
            </a:r>
            <a:r>
              <a:rPr lang="pl-PL" dirty="0"/>
              <a:t>.</a:t>
            </a:r>
          </a:p>
          <a:p>
            <a:r>
              <a:rPr lang="pl-PL" dirty="0"/>
              <a:t>§ 2. Jeżeli świadkiem była jedna z osób wymienionych w paragrafie poprzedzającym, nieważne jest tylko postanowienie, które przysparza korzyści tej osobie, jej małżonkowi, krewnym lub powinowatym pierwszego lub drugiego stopnia albo osobie pozostającej z nią w stosunku przysposobienia. Jednakże gdy z treści testamentu lub z okoliczności wynika, że bez nieważnego postanowienia spadkodawca nie sporządziłby testamentu danej treści, nieważny jest cały testament.</a:t>
            </a:r>
          </a:p>
        </p:txBody>
      </p:sp>
    </p:spTree>
    <p:extLst>
      <p:ext uri="{BB962C8B-B14F-4D97-AF65-F5344CB8AC3E}">
        <p14:creationId xmlns:p14="http://schemas.microsoft.com/office/powerpoint/2010/main" val="2128880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A9FCF8-D5E5-4B0B-87CF-2C5378F432B7}"/>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EB078644-BF8F-43B5-B977-9493D7C0326E}"/>
              </a:ext>
            </a:extLst>
          </p:cNvPr>
          <p:cNvSpPr>
            <a:spLocks noGrp="1"/>
          </p:cNvSpPr>
          <p:nvPr>
            <p:ph idx="1"/>
          </p:nvPr>
        </p:nvSpPr>
        <p:spPr/>
        <p:txBody>
          <a:bodyPr>
            <a:normAutofit fontScale="85000" lnSpcReduction="10000"/>
          </a:bodyPr>
          <a:lstStyle/>
          <a:p>
            <a:pPr marL="0" indent="0">
              <a:buNone/>
            </a:pPr>
            <a:r>
              <a:rPr lang="pl-PL" dirty="0"/>
              <a:t>Anna N. wniosła o stwierdzenie nabycia spadku po swym dziadku Jerzym D. z mocy testamentu. Do wniosku został dołączony list z datą „10 lipca 2019 r.” podpisany „Dziadek Jurek”, z którego treści wynika, że autor listu wskazał, iż na wypadek śmierci przeznacza adresatce listu, określonej w nagłówku jako „Ukochana Ania”, cały swój majątek. Po podpisie został dołączony dopisek, w którym autor listu przeznaczył wnukowi Wojciechowi swoją kolekcję monet. </a:t>
            </a:r>
          </a:p>
          <a:p>
            <a:pPr marL="0" indent="0">
              <a:buNone/>
            </a:pPr>
            <a:r>
              <a:rPr lang="pl-PL" dirty="0"/>
              <a:t>W toku postępowania okazało się, że list został sporządzony własnoręcznie i podpisany przez spadkodawcę Jerzego D., który w chwili jego sporządzenia i w chwili śmierci 15 lipca 2019 r. pozostawał wdowcem, miał troje dzieci w tym żyjącą córkę Natalię N. oraz synów Jana D. i Mariana D. zmarłego w 2005 r.</a:t>
            </a:r>
          </a:p>
          <a:p>
            <a:pPr marL="0" indent="0">
              <a:buNone/>
            </a:pPr>
            <a:r>
              <a:rPr lang="pl-PL" dirty="0"/>
              <a:t>Jan D. zmarł jako bezdzietny kawaler, zaś Marian D. zmarł przed laty pozostawiwszy żonę Dorotę i syna Wojciecha. Wnioskodawczyni Anna N. jest córką Natalii N.</a:t>
            </a:r>
          </a:p>
          <a:p>
            <a:pPr marL="0" indent="0">
              <a:buNone/>
            </a:pPr>
            <a:r>
              <a:rPr lang="pl-PL" dirty="0"/>
              <a:t>Czy zawarte w liście dyspozycje mogą być uznane za testament? Kto nabędzie spadek po Jerzym D. i jakie rozrządzenia będą przysługiwały Wojciechowi? Uzasadnij swoje stanowisko. </a:t>
            </a:r>
          </a:p>
        </p:txBody>
      </p:sp>
    </p:spTree>
    <p:extLst>
      <p:ext uri="{BB962C8B-B14F-4D97-AF65-F5344CB8AC3E}">
        <p14:creationId xmlns:p14="http://schemas.microsoft.com/office/powerpoint/2010/main" val="2757849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E3F31A-640E-478F-BB43-93CAF61C4841}"/>
              </a:ext>
            </a:extLst>
          </p:cNvPr>
          <p:cNvSpPr>
            <a:spLocks noGrp="1"/>
          </p:cNvSpPr>
          <p:nvPr>
            <p:ph type="title"/>
          </p:nvPr>
        </p:nvSpPr>
        <p:spPr/>
        <p:txBody>
          <a:bodyPr/>
          <a:lstStyle/>
          <a:p>
            <a:r>
              <a:rPr lang="pl-PL" dirty="0"/>
              <a:t>Literatura:</a:t>
            </a:r>
          </a:p>
        </p:txBody>
      </p:sp>
      <p:sp>
        <p:nvSpPr>
          <p:cNvPr id="3" name="Symbol zastępczy zawartości 2">
            <a:extLst>
              <a:ext uri="{FF2B5EF4-FFF2-40B4-BE49-F238E27FC236}">
                <a16:creationId xmlns:a16="http://schemas.microsoft.com/office/drawing/2014/main" id="{C620EE48-237F-4AE9-A1EF-CDFF6236CFBE}"/>
              </a:ext>
            </a:extLst>
          </p:cNvPr>
          <p:cNvSpPr>
            <a:spLocks noGrp="1"/>
          </p:cNvSpPr>
          <p:nvPr>
            <p:ph idx="1"/>
          </p:nvPr>
        </p:nvSpPr>
        <p:spPr/>
        <p:txBody>
          <a:bodyPr/>
          <a:lstStyle/>
          <a:p>
            <a:r>
              <a:rPr lang="pl-PL" dirty="0"/>
              <a:t>P. Księżak, Prawo spadkowe, Warszawa 2017, s. 145-233.</a:t>
            </a:r>
          </a:p>
          <a:p>
            <a:r>
              <a:rPr lang="pl-PL" dirty="0"/>
              <a:t>J. </a:t>
            </a:r>
            <a:r>
              <a:rPr lang="pl-PL" dirty="0" err="1"/>
              <a:t>Kuźmicka-Sulikowska</a:t>
            </a:r>
            <a:r>
              <a:rPr lang="pl-PL" dirty="0"/>
              <a:t>, Prawo rzeczowe i spadkowe Pytania i odpowiedzi, Warszawa 2018, s. 257-274.</a:t>
            </a:r>
          </a:p>
          <a:p>
            <a:r>
              <a:rPr lang="pl-PL" dirty="0"/>
              <a:t>E. Skowrońska-Bocian, Prawo spadkowe, Warszawa 2018</a:t>
            </a:r>
          </a:p>
          <a:p>
            <a:r>
              <a:rPr lang="pl-PL" dirty="0"/>
              <a:t>E. Gniewek, P. Machnikowski (red.), Kodeks cywilny Komentarz, Warszawa 2019. </a:t>
            </a:r>
          </a:p>
          <a:p>
            <a:endParaRPr lang="pl-PL" dirty="0"/>
          </a:p>
        </p:txBody>
      </p:sp>
    </p:spTree>
    <p:extLst>
      <p:ext uri="{BB962C8B-B14F-4D97-AF65-F5344CB8AC3E}">
        <p14:creationId xmlns:p14="http://schemas.microsoft.com/office/powerpoint/2010/main" val="1333423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CC9D72-2A9D-466E-AA0A-7F34D59A19A0}"/>
              </a:ext>
            </a:extLst>
          </p:cNvPr>
          <p:cNvSpPr>
            <a:spLocks noGrp="1"/>
          </p:cNvSpPr>
          <p:nvPr>
            <p:ph type="title"/>
          </p:nvPr>
        </p:nvSpPr>
        <p:spPr/>
        <p:txBody>
          <a:bodyPr/>
          <a:lstStyle/>
          <a:p>
            <a:r>
              <a:rPr lang="pl-PL" dirty="0"/>
              <a:t>Cechy testamentu</a:t>
            </a:r>
          </a:p>
        </p:txBody>
      </p:sp>
      <p:sp>
        <p:nvSpPr>
          <p:cNvPr id="3" name="Symbol zastępczy zawartości 2">
            <a:extLst>
              <a:ext uri="{FF2B5EF4-FFF2-40B4-BE49-F238E27FC236}">
                <a16:creationId xmlns:a16="http://schemas.microsoft.com/office/drawing/2014/main" id="{9FBF756C-8B62-468D-A155-BE4B7209BF19}"/>
              </a:ext>
            </a:extLst>
          </p:cNvPr>
          <p:cNvSpPr>
            <a:spLocks noGrp="1"/>
          </p:cNvSpPr>
          <p:nvPr>
            <p:ph idx="1"/>
          </p:nvPr>
        </p:nvSpPr>
        <p:spPr>
          <a:xfrm>
            <a:off x="1154954" y="2603500"/>
            <a:ext cx="9782335" cy="3690768"/>
          </a:xfrm>
        </p:spPr>
        <p:txBody>
          <a:bodyPr>
            <a:normAutofit fontScale="85000" lnSpcReduction="10000"/>
          </a:bodyPr>
          <a:lstStyle/>
          <a:p>
            <a:r>
              <a:rPr lang="pl-PL" dirty="0"/>
              <a:t>Testament nie wywołuje skutków prawnych przed śmiercią testatora (nie rodzi praw ani obowiązków po stronie kogokolwiek), </a:t>
            </a:r>
          </a:p>
          <a:p>
            <a:r>
              <a:rPr lang="pl-PL" dirty="0"/>
              <a:t>Może być wielokrotnie zmieniany lub odwoływany w całości lub w części,</a:t>
            </a:r>
          </a:p>
          <a:p>
            <a:r>
              <a:rPr lang="pl-PL" dirty="0"/>
              <a:t>Rozrządzenia testamentowe nie ograniczają dokonywania innych czynności odnoszących się do przedmiotów/spraw objętych testamentem (zarówno </a:t>
            </a:r>
            <a:r>
              <a:rPr lang="pl-PL" i="1" dirty="0" err="1"/>
              <a:t>inter</a:t>
            </a:r>
            <a:r>
              <a:rPr lang="pl-PL" i="1" dirty="0"/>
              <a:t> </a:t>
            </a:r>
            <a:r>
              <a:rPr lang="pl-PL" i="1" dirty="0" err="1"/>
              <a:t>vivos</a:t>
            </a:r>
            <a:r>
              <a:rPr lang="pl-PL" i="1" dirty="0"/>
              <a:t> </a:t>
            </a:r>
            <a:r>
              <a:rPr lang="pl-PL" dirty="0"/>
              <a:t> jak i </a:t>
            </a:r>
            <a:r>
              <a:rPr lang="pl-PL" i="1" dirty="0"/>
              <a:t>mortis causa)</a:t>
            </a:r>
          </a:p>
          <a:p>
            <a:pPr lvl="1"/>
            <a:r>
              <a:rPr lang="pl-PL" i="1" dirty="0"/>
              <a:t>Np. sprzedaż czy darowizna przedmiotu, którego dotyczy zapis testamentowy na rzecz określonej osoby</a:t>
            </a:r>
          </a:p>
          <a:p>
            <a:r>
              <a:rPr lang="pl-PL" dirty="0"/>
              <a:t>Spadkodawca (testator) może sporządzić jeden lub kilka testamentów o tej samej lub różnej treści</a:t>
            </a:r>
          </a:p>
          <a:p>
            <a:pPr lvl="1"/>
            <a:r>
              <a:rPr lang="pl-PL" dirty="0"/>
              <a:t>Jeśli istnieje kilka nieodwołanych testamentów, a zawarte w nich rozrządzenia nie są ze sobą sprzeczne łącznie tworzą „ostatnią wolę” spadkodawcy, </a:t>
            </a:r>
          </a:p>
          <a:p>
            <a:pPr lvl="1"/>
            <a:r>
              <a:rPr lang="pl-PL" dirty="0"/>
              <a:t>Jeśli rozrządzenia testamentowe są ze sobą sprzeczne, ulegają odwołaniu tylko te postanowienia wcześniejszego testamentu, które nie dają się pogodzić z treścią nowego testamentu (art. 947 k.c.)</a:t>
            </a:r>
          </a:p>
        </p:txBody>
      </p:sp>
    </p:spTree>
    <p:extLst>
      <p:ext uri="{BB962C8B-B14F-4D97-AF65-F5344CB8AC3E}">
        <p14:creationId xmlns:p14="http://schemas.microsoft.com/office/powerpoint/2010/main" val="139644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C55062AF-E662-41D6-A148-1F4C6E52F39F}"/>
              </a:ext>
            </a:extLst>
          </p:cNvPr>
          <p:cNvGraphicFramePr>
            <a:graphicFrameLocks noGrp="1"/>
          </p:cNvGraphicFramePr>
          <p:nvPr>
            <p:ph idx="4294967295"/>
            <p:extLst>
              <p:ext uri="{D42A27DB-BD31-4B8C-83A1-F6EECF244321}">
                <p14:modId xmlns:p14="http://schemas.microsoft.com/office/powerpoint/2010/main" val="2093456400"/>
              </p:ext>
            </p:extLst>
          </p:nvPr>
        </p:nvGraphicFramePr>
        <p:xfrm>
          <a:off x="1029809" y="455104"/>
          <a:ext cx="8824913" cy="600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7812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8A0D8C-3334-438A-8713-FA4546601A70}"/>
              </a:ext>
            </a:extLst>
          </p:cNvPr>
          <p:cNvSpPr>
            <a:spLocks noGrp="1"/>
          </p:cNvSpPr>
          <p:nvPr>
            <p:ph type="title"/>
          </p:nvPr>
        </p:nvSpPr>
        <p:spPr/>
        <p:txBody>
          <a:bodyPr/>
          <a:lstStyle/>
          <a:p>
            <a:r>
              <a:rPr lang="pl-PL" dirty="0"/>
              <a:t>Rozrządzenia testamentowe </a:t>
            </a:r>
          </a:p>
        </p:txBody>
      </p:sp>
      <p:sp>
        <p:nvSpPr>
          <p:cNvPr id="3" name="Symbol zastępczy zawartości 2">
            <a:extLst>
              <a:ext uri="{FF2B5EF4-FFF2-40B4-BE49-F238E27FC236}">
                <a16:creationId xmlns:a16="http://schemas.microsoft.com/office/drawing/2014/main" id="{C10EDD50-5989-4B6F-ACA6-27D311C8CD6F}"/>
              </a:ext>
            </a:extLst>
          </p:cNvPr>
          <p:cNvSpPr>
            <a:spLocks noGrp="1"/>
          </p:cNvSpPr>
          <p:nvPr>
            <p:ph idx="1"/>
          </p:nvPr>
        </p:nvSpPr>
        <p:spPr>
          <a:xfrm>
            <a:off x="727970" y="2219417"/>
            <a:ext cx="10937288" cy="4456591"/>
          </a:xfrm>
        </p:spPr>
        <p:txBody>
          <a:bodyPr>
            <a:normAutofit fontScale="77500" lnSpcReduction="20000"/>
          </a:bodyPr>
          <a:lstStyle/>
          <a:p>
            <a:r>
              <a:rPr lang="pl-PL" dirty="0"/>
              <a:t>Rozrządzenie to każda dyspozycja (postanowienie) zawarte w testamencie. </a:t>
            </a:r>
            <a:r>
              <a:rPr lang="pl-PL" b="1" dirty="0"/>
              <a:t>Rozrządzenie majątkiem nie jest rozporządzeniem. </a:t>
            </a:r>
            <a:r>
              <a:rPr lang="pl-PL" dirty="0"/>
              <a:t>Wynika to z faktu, że nie polega ono na przeniesieniu, obciążeniu czy ograniczeniu prawa, lecz określeniu zasad przejścia majątku na inne osoby po śmierci </a:t>
            </a:r>
            <a:r>
              <a:rPr lang="pl-PL" dirty="0" err="1"/>
              <a:t>testarora</a:t>
            </a:r>
            <a:r>
              <a:rPr lang="pl-PL" dirty="0"/>
              <a:t>. </a:t>
            </a:r>
          </a:p>
          <a:p>
            <a:r>
              <a:rPr lang="pl-PL" dirty="0"/>
              <a:t>Do rozrządzeń testamentowych zaliczamy w szczególności:</a:t>
            </a:r>
          </a:p>
          <a:p>
            <a:pPr lvl="1"/>
            <a:r>
              <a:rPr lang="pl-PL" dirty="0"/>
              <a:t>Powołanie spadkobiercy (art. 959 k.c.),</a:t>
            </a:r>
          </a:p>
          <a:p>
            <a:pPr lvl="1"/>
            <a:r>
              <a:rPr lang="pl-PL" dirty="0"/>
              <a:t>Powołanie spadkobiercy podstawionego (art. 963 k.c.) oraz wyłączenie przyrostu (art. 965 k.c.)</a:t>
            </a:r>
          </a:p>
          <a:p>
            <a:pPr lvl="1"/>
            <a:r>
              <a:rPr lang="pl-PL" dirty="0"/>
              <a:t>Ustanowienie fundacji (art. 927 § 3 k.c.)</a:t>
            </a:r>
          </a:p>
          <a:p>
            <a:pPr lvl="1"/>
            <a:r>
              <a:rPr lang="pl-PL" dirty="0"/>
              <a:t>Zapis zwykły (art. 968 k.c.) i windykacyjny (art. 981</a:t>
            </a:r>
            <a:r>
              <a:rPr lang="pl-PL" baseline="30000" dirty="0"/>
              <a:t>1</a:t>
            </a:r>
            <a:r>
              <a:rPr lang="pl-PL" dirty="0"/>
              <a:t>k.c.)</a:t>
            </a:r>
          </a:p>
          <a:p>
            <a:pPr lvl="1"/>
            <a:r>
              <a:rPr lang="pl-PL" dirty="0"/>
              <a:t>Polecenie (art. 982 k.c.)</a:t>
            </a:r>
          </a:p>
          <a:p>
            <a:pPr lvl="1"/>
            <a:r>
              <a:rPr lang="pl-PL" dirty="0"/>
              <a:t>Powołanie wykonawcy testamentu (art. 986 k.c.) lub powołanie wykonawcy testamentu do zarządu przedmiotem zapisu windykacyjnego (art. 990(1) </a:t>
            </a:r>
            <a:r>
              <a:rPr lang="pl-PL" dirty="0" err="1"/>
              <a:t>k.c</a:t>
            </a:r>
            <a:r>
              <a:rPr lang="pl-PL" dirty="0"/>
              <a:t>)</a:t>
            </a:r>
          </a:p>
          <a:p>
            <a:pPr lvl="1"/>
            <a:r>
              <a:rPr lang="pl-PL" baseline="30000" dirty="0"/>
              <a:t> </a:t>
            </a:r>
            <a:r>
              <a:rPr lang="pl-PL" dirty="0"/>
              <a:t>wydziedziczenie (art. 1008 k.c.)</a:t>
            </a:r>
          </a:p>
          <a:p>
            <a:pPr lvl="1"/>
            <a:r>
              <a:rPr lang="pl-PL" dirty="0"/>
              <a:t>Odwołanie testamentu lub jego poszczególnych rozrządzeń (art. 943 i 946 k.c.)</a:t>
            </a:r>
          </a:p>
          <a:p>
            <a:pPr lvl="1"/>
            <a:r>
              <a:rPr lang="pl-PL" dirty="0"/>
              <a:t>Wyłączenie uprawnienia małżonka do przedmiotów urządzenia domowego (art. 939 k.c.)</a:t>
            </a:r>
          </a:p>
          <a:p>
            <a:pPr lvl="1"/>
            <a:r>
              <a:rPr lang="pl-PL" dirty="0"/>
              <a:t>Modyfikacja zasad zmniejszania zapisów zwykłych i poleceń (art. 1004 k.c.)</a:t>
            </a:r>
          </a:p>
          <a:p>
            <a:pPr lvl="1"/>
            <a:r>
              <a:rPr lang="pl-PL" dirty="0"/>
              <a:t>Włączenie przedmiotów nabytych przez spadkobiercę do jego majątku wspólnego (art. 33 pkt 2 </a:t>
            </a:r>
            <a:r>
              <a:rPr lang="pl-PL" dirty="0" err="1"/>
              <a:t>k.r.o</a:t>
            </a:r>
            <a:r>
              <a:rPr lang="pl-PL" dirty="0"/>
              <a:t>.) lub osobistego (art. 34 </a:t>
            </a:r>
            <a:r>
              <a:rPr lang="pl-PL" dirty="0" err="1"/>
              <a:t>k.r.o</a:t>
            </a:r>
            <a:r>
              <a:rPr lang="pl-PL" dirty="0"/>
              <a:t>.)</a:t>
            </a:r>
          </a:p>
          <a:p>
            <a:pPr lvl="1"/>
            <a:r>
              <a:rPr lang="pl-PL" dirty="0"/>
              <a:t>Wyłącznie przedmiotów przypadających w drodze testamentu spod zarządu rodziców i wyznaczenie zarządcy (art. 102 </a:t>
            </a:r>
            <a:r>
              <a:rPr lang="pl-PL" dirty="0" err="1"/>
              <a:t>k.r.o</a:t>
            </a:r>
            <a:r>
              <a:rPr lang="pl-PL" dirty="0"/>
              <a:t>.) </a:t>
            </a:r>
          </a:p>
        </p:txBody>
      </p:sp>
    </p:spTree>
    <p:extLst>
      <p:ext uri="{BB962C8B-B14F-4D97-AF65-F5344CB8AC3E}">
        <p14:creationId xmlns:p14="http://schemas.microsoft.com/office/powerpoint/2010/main" val="1031405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834699-401C-4463-88E4-D54F100E8FAA}"/>
              </a:ext>
            </a:extLst>
          </p:cNvPr>
          <p:cNvSpPr>
            <a:spLocks noGrp="1"/>
          </p:cNvSpPr>
          <p:nvPr>
            <p:ph type="title"/>
          </p:nvPr>
        </p:nvSpPr>
        <p:spPr/>
        <p:txBody>
          <a:bodyPr/>
          <a:lstStyle/>
          <a:p>
            <a:r>
              <a:rPr lang="pl-PL" dirty="0"/>
              <a:t>Nieważność i bezskuteczność testamentu i poszczególnych  rozrządzeń testamentowych </a:t>
            </a:r>
          </a:p>
        </p:txBody>
      </p:sp>
      <p:sp>
        <p:nvSpPr>
          <p:cNvPr id="3" name="Symbol zastępczy zawartości 2">
            <a:extLst>
              <a:ext uri="{FF2B5EF4-FFF2-40B4-BE49-F238E27FC236}">
                <a16:creationId xmlns:a16="http://schemas.microsoft.com/office/drawing/2014/main" id="{B50DD631-3044-42C9-B5A2-B25384214D3E}"/>
              </a:ext>
            </a:extLst>
          </p:cNvPr>
          <p:cNvSpPr>
            <a:spLocks noGrp="1"/>
          </p:cNvSpPr>
          <p:nvPr>
            <p:ph idx="1"/>
          </p:nvPr>
        </p:nvSpPr>
        <p:spPr>
          <a:xfrm>
            <a:off x="532660" y="2352583"/>
            <a:ext cx="11248008" cy="4279036"/>
          </a:xfrm>
        </p:spPr>
        <p:txBody>
          <a:bodyPr>
            <a:normAutofit fontScale="92500" lnSpcReduction="20000"/>
          </a:bodyPr>
          <a:lstStyle/>
          <a:p>
            <a:r>
              <a:rPr lang="pl-PL" dirty="0"/>
              <a:t>Przyczynami nieważności testamentu lub poszczególnych rozrządzeń testamentowych mogą być:</a:t>
            </a:r>
          </a:p>
          <a:p>
            <a:pPr lvl="1"/>
            <a:r>
              <a:rPr lang="pl-PL" dirty="0"/>
              <a:t>Niedochowanie wymogów formalnych (art. 958 k.c.)</a:t>
            </a:r>
          </a:p>
          <a:p>
            <a:pPr lvl="1"/>
            <a:r>
              <a:rPr lang="pl-PL" dirty="0"/>
              <a:t>Wady oświadczenia woli (mogą dotyczyć całości testamentu np. brak świadomości lub swobody, albo poszczególnych rozrządzeń np. błąd lub groźba), </a:t>
            </a:r>
          </a:p>
          <a:p>
            <a:pPr lvl="1"/>
            <a:r>
              <a:rPr lang="pl-PL" dirty="0"/>
              <a:t>Brak zdolności testowania (art. 944 § 1 k.c.)</a:t>
            </a:r>
          </a:p>
          <a:p>
            <a:pPr lvl="1"/>
            <a:r>
              <a:rPr lang="pl-PL" dirty="0"/>
              <a:t>Sporządzenie testamentu przed przedstawiciela (art. 944 § 2 k.c.)</a:t>
            </a:r>
          </a:p>
          <a:p>
            <a:pPr lvl="1"/>
            <a:r>
              <a:rPr lang="pl-PL" dirty="0"/>
              <a:t>Zawarcia w jednym testamencie rozrządzeń kilku spadkobierców (zakaz testamentów wspólnych) – art. 942 k.c.</a:t>
            </a:r>
          </a:p>
          <a:p>
            <a:pPr lvl="1"/>
            <a:r>
              <a:rPr lang="pl-PL" dirty="0"/>
              <a:t>Nieważność niektórych rozrządzeń testamentowych, gdy z okoliczności wynika, że bez tych postanowień testament nie zostałby sporządzony (art. 58 § 3 </a:t>
            </a:r>
            <a:r>
              <a:rPr lang="pl-PL" i="1" dirty="0"/>
              <a:t>in fine </a:t>
            </a:r>
            <a:r>
              <a:rPr lang="pl-PL" dirty="0"/>
              <a:t>k.c.)</a:t>
            </a:r>
          </a:p>
          <a:p>
            <a:r>
              <a:rPr lang="pl-PL" dirty="0"/>
              <a:t>Nie może być sprzeczny z zasadami współżycia społecznego (może odnosić się tylko do niektórych rozrządzeń)</a:t>
            </a:r>
          </a:p>
          <a:p>
            <a:r>
              <a:rPr lang="pl-PL" dirty="0"/>
              <a:t>Bezskuteczność testamentu może być spowodowana np. niemożnością ustalenia jego treści np. zaginięcie testamentu własnoręcznego. Przyczyny bezskuteczności poszczególnych rozrządzeń testamentowych mogą być różne – np. fakt, że przedmiot zapisu zwykłego nie wchodzi w skład spadku. </a:t>
            </a:r>
          </a:p>
        </p:txBody>
      </p:sp>
    </p:spTree>
    <p:extLst>
      <p:ext uri="{BB962C8B-B14F-4D97-AF65-F5344CB8AC3E}">
        <p14:creationId xmlns:p14="http://schemas.microsoft.com/office/powerpoint/2010/main" val="2605866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459359-0BFC-4241-B46A-0D98D772A2D3}"/>
              </a:ext>
            </a:extLst>
          </p:cNvPr>
          <p:cNvSpPr>
            <a:spLocks noGrp="1"/>
          </p:cNvSpPr>
          <p:nvPr>
            <p:ph type="title"/>
          </p:nvPr>
        </p:nvSpPr>
        <p:spPr/>
        <p:txBody>
          <a:bodyPr/>
          <a:lstStyle/>
          <a:p>
            <a:r>
              <a:rPr lang="pl-PL" dirty="0"/>
              <a:t>Forma testamentu </a:t>
            </a:r>
          </a:p>
        </p:txBody>
      </p:sp>
      <p:sp>
        <p:nvSpPr>
          <p:cNvPr id="3" name="Symbol zastępczy zawartości 2">
            <a:extLst>
              <a:ext uri="{FF2B5EF4-FFF2-40B4-BE49-F238E27FC236}">
                <a16:creationId xmlns:a16="http://schemas.microsoft.com/office/drawing/2014/main" id="{DF44C8BD-C6D3-4DC9-9A3D-769349B7AB56}"/>
              </a:ext>
            </a:extLst>
          </p:cNvPr>
          <p:cNvSpPr>
            <a:spLocks noGrp="1"/>
          </p:cNvSpPr>
          <p:nvPr>
            <p:ph idx="1"/>
          </p:nvPr>
        </p:nvSpPr>
        <p:spPr/>
        <p:txBody>
          <a:bodyPr>
            <a:normAutofit/>
          </a:bodyPr>
          <a:lstStyle/>
          <a:p>
            <a:r>
              <a:rPr lang="pl-PL" dirty="0"/>
              <a:t>Testament sporządzony z naruszeniem przepisów o formie jest nieważny, chyba, że przepisy stanowią inaczej (art. 958 k.c.). Jest to nieważność </a:t>
            </a:r>
            <a:r>
              <a:rPr lang="pl-PL" b="1" dirty="0"/>
              <a:t>bezwzględna </a:t>
            </a:r>
            <a:r>
              <a:rPr lang="pl-PL" dirty="0"/>
              <a:t>(brana pod uwagę przez sąd lub notariusza z urzędu, nawet wtedy gdy testament nie jest kwestionowany),</a:t>
            </a:r>
          </a:p>
          <a:p>
            <a:r>
              <a:rPr lang="pl-PL" dirty="0"/>
              <a:t>Ustawodawca wprowadza dwie grupy form testamentów:</a:t>
            </a:r>
          </a:p>
          <a:p>
            <a:pPr lvl="1"/>
            <a:r>
              <a:rPr lang="pl-PL" b="1" u="sng" dirty="0"/>
              <a:t>Testamenty zwykłe </a:t>
            </a:r>
            <a:r>
              <a:rPr lang="pl-PL" dirty="0"/>
              <a:t>– mogą być sporządzone w każdym czasie i zachowują ważność aż do śmierci spadkodawcy, </a:t>
            </a:r>
          </a:p>
          <a:p>
            <a:pPr lvl="1"/>
            <a:r>
              <a:rPr lang="pl-PL" b="1" u="sng" dirty="0"/>
              <a:t>Testamenty szczególne </a:t>
            </a:r>
            <a:r>
              <a:rPr lang="pl-PL" dirty="0"/>
              <a:t>–mogą być sporządzone wyłącznie w razie zaistnienia wymienionych w ustawie okoliczności, ich treść musi być ustalona w ściśle określony sposób, tracą swą moc po upływie 6 miesięcy od ustania szczególnych okoliczności, które uzasadniały ich sporządzenie. </a:t>
            </a:r>
          </a:p>
          <a:p>
            <a:pPr marL="0" indent="0">
              <a:buNone/>
            </a:pPr>
            <a:endParaRPr lang="pl-PL" dirty="0"/>
          </a:p>
        </p:txBody>
      </p:sp>
    </p:spTree>
    <p:extLst>
      <p:ext uri="{BB962C8B-B14F-4D97-AF65-F5344CB8AC3E}">
        <p14:creationId xmlns:p14="http://schemas.microsoft.com/office/powerpoint/2010/main" val="37467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E4856D-0DCA-41C4-AB97-F8AC158536DD}"/>
              </a:ext>
            </a:extLst>
          </p:cNvPr>
          <p:cNvSpPr>
            <a:spLocks noGrp="1"/>
          </p:cNvSpPr>
          <p:nvPr>
            <p:ph type="title"/>
          </p:nvPr>
        </p:nvSpPr>
        <p:spPr/>
        <p:txBody>
          <a:bodyPr/>
          <a:lstStyle/>
          <a:p>
            <a:r>
              <a:rPr lang="pl-PL" dirty="0"/>
              <a:t>Testamenty zwykłe</a:t>
            </a:r>
          </a:p>
        </p:txBody>
      </p:sp>
      <p:graphicFrame>
        <p:nvGraphicFramePr>
          <p:cNvPr id="4" name="Symbol zastępczy zawartości 3">
            <a:extLst>
              <a:ext uri="{FF2B5EF4-FFF2-40B4-BE49-F238E27FC236}">
                <a16:creationId xmlns:a16="http://schemas.microsoft.com/office/drawing/2014/main" id="{98507872-77F6-4FE7-B53F-543C9040B7FF}"/>
              </a:ext>
            </a:extLst>
          </p:cNvPr>
          <p:cNvGraphicFramePr>
            <a:graphicFrameLocks noGrp="1"/>
          </p:cNvGraphicFramePr>
          <p:nvPr>
            <p:ph idx="1"/>
            <p:extLst>
              <p:ext uri="{D42A27DB-BD31-4B8C-83A1-F6EECF244321}">
                <p14:modId xmlns:p14="http://schemas.microsoft.com/office/powerpoint/2010/main" val="2512291056"/>
              </p:ext>
            </p:extLst>
          </p:nvPr>
        </p:nvGraphicFramePr>
        <p:xfrm>
          <a:off x="1155700" y="2603500"/>
          <a:ext cx="8824913" cy="341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2994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2DBFBF-D610-45D0-A7B9-8AD1FB2AC61E}"/>
              </a:ext>
            </a:extLst>
          </p:cNvPr>
          <p:cNvSpPr>
            <a:spLocks noGrp="1"/>
          </p:cNvSpPr>
          <p:nvPr>
            <p:ph type="title"/>
          </p:nvPr>
        </p:nvSpPr>
        <p:spPr/>
        <p:txBody>
          <a:bodyPr/>
          <a:lstStyle/>
          <a:p>
            <a:r>
              <a:rPr lang="pl-PL" dirty="0"/>
              <a:t>Testament własnoręczny </a:t>
            </a:r>
          </a:p>
        </p:txBody>
      </p:sp>
      <p:sp>
        <p:nvSpPr>
          <p:cNvPr id="3" name="Symbol zastępczy zawartości 2">
            <a:extLst>
              <a:ext uri="{FF2B5EF4-FFF2-40B4-BE49-F238E27FC236}">
                <a16:creationId xmlns:a16="http://schemas.microsoft.com/office/drawing/2014/main" id="{5D8D1A46-54F9-4096-B90D-569A5002F589}"/>
              </a:ext>
            </a:extLst>
          </p:cNvPr>
          <p:cNvSpPr>
            <a:spLocks noGrp="1"/>
          </p:cNvSpPr>
          <p:nvPr>
            <p:ph idx="1"/>
          </p:nvPr>
        </p:nvSpPr>
        <p:spPr/>
        <p:txBody>
          <a:bodyPr>
            <a:normAutofit fontScale="85000" lnSpcReduction="20000"/>
          </a:bodyPr>
          <a:lstStyle/>
          <a:p>
            <a:r>
              <a:rPr lang="pl-PL" dirty="0"/>
              <a:t>Art. 949 § 1 k.c. – sporządzony w całości pismem ręcznym, opatrzony podpisem i datą, </a:t>
            </a:r>
          </a:p>
          <a:p>
            <a:r>
              <a:rPr lang="pl-PL" dirty="0"/>
              <a:t>Może być przechowywany wedle woli spadkodawcy np. w szufladzie, sejfie, u przyjaciela, u notariusza </a:t>
            </a:r>
            <a:r>
              <a:rPr lang="pl-PL" dirty="0">
                <a:sym typeface="Wingdings" panose="05000000000000000000" pitchFamily="2" charset="2"/>
              </a:rPr>
              <a:t> ryzyko zagubienia lub zniszczenia testamentu, </a:t>
            </a:r>
          </a:p>
          <a:p>
            <a:r>
              <a:rPr lang="pl-PL" dirty="0">
                <a:sym typeface="Wingdings" panose="05000000000000000000" pitchFamily="2" charset="2"/>
              </a:rPr>
              <a:t>Cała treść testamentu sporządzona </a:t>
            </a:r>
            <a:r>
              <a:rPr lang="pl-PL" b="1" dirty="0">
                <a:sym typeface="Wingdings" panose="05000000000000000000" pitchFamily="2" charset="2"/>
              </a:rPr>
              <a:t>własnoręcznie</a:t>
            </a:r>
            <a:r>
              <a:rPr lang="pl-PL" dirty="0">
                <a:sym typeface="Wingdings" panose="05000000000000000000" pitchFamily="2" charset="2"/>
              </a:rPr>
              <a:t>, na dowolnym materiale, w dowolnym języku (o ile był on znany spadkodawcy w stopniu umożliwiającym sporządzenie ze zrozumieniem testamentu określonej treści),</a:t>
            </a:r>
          </a:p>
          <a:p>
            <a:r>
              <a:rPr lang="pl-PL" b="1" dirty="0">
                <a:sym typeface="Wingdings" panose="05000000000000000000" pitchFamily="2" charset="2"/>
              </a:rPr>
              <a:t>Podpis: </a:t>
            </a:r>
            <a:r>
              <a:rPr lang="pl-PL" dirty="0">
                <a:sym typeface="Wingdings" panose="05000000000000000000" pitchFamily="2" charset="2"/>
              </a:rPr>
              <a:t>pod rygorem nieważności złożony pod pismem zawierającym rozrządzenie na wypadek śmierci, rozrządzenia poniżej podpisu należy traktować jako niepodpisane i przez to nieważne, podpis musi być własnoręczny, podpis jako znak graficzny zawierający imię i nazwisko, lub przynajmniej nazwisko, nawet nieczytelne (z pominięciem niektórych liter)</a:t>
            </a:r>
          </a:p>
          <a:p>
            <a:r>
              <a:rPr lang="pl-PL" b="1" dirty="0">
                <a:sym typeface="Wingdings" panose="05000000000000000000" pitchFamily="2" charset="2"/>
              </a:rPr>
              <a:t>Data: </a:t>
            </a:r>
            <a:r>
              <a:rPr lang="pl-PL" dirty="0">
                <a:sym typeface="Wingdings" panose="05000000000000000000" pitchFamily="2" charset="2"/>
              </a:rPr>
              <a:t>własnoręczna, dzienna, wyraźna lub opisowa, prawdziwa. Brak daty nie pociąga za sobą nieważności testamentu ale wywołuje wątpliwości co do zdolności spadkodawcy do sporządzenia testamentu </a:t>
            </a:r>
            <a:endParaRPr lang="pl-PL" b="1" dirty="0"/>
          </a:p>
        </p:txBody>
      </p:sp>
    </p:spTree>
    <p:extLst>
      <p:ext uri="{BB962C8B-B14F-4D97-AF65-F5344CB8AC3E}">
        <p14:creationId xmlns:p14="http://schemas.microsoft.com/office/powerpoint/2010/main" val="3684773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sala konferencyjna)">
  <a:themeElements>
    <a:clrScheme name="Jon (sala konferencyjna)">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Jon (sala konferencyjna)">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sala konferencyjn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360</TotalTime>
  <Words>2701</Words>
  <Application>Microsoft Office PowerPoint</Application>
  <PresentationFormat>Panoramiczny</PresentationFormat>
  <Paragraphs>142</Paragraphs>
  <Slides>23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23</vt:i4>
      </vt:variant>
    </vt:vector>
  </HeadingPairs>
  <TitlesOfParts>
    <vt:vector size="27" baseType="lpstr">
      <vt:lpstr>Arial</vt:lpstr>
      <vt:lpstr>Century Gothic</vt:lpstr>
      <vt:lpstr>Wingdings 3</vt:lpstr>
      <vt:lpstr>Jon (sala konferencyjna)</vt:lpstr>
      <vt:lpstr>Testament i jego rodzaje. Przesłanki ważności poszczególnych form testamentu.</vt:lpstr>
      <vt:lpstr>Pojęcie testamentu </vt:lpstr>
      <vt:lpstr>Cechy testamentu</vt:lpstr>
      <vt:lpstr>Prezentacja programu PowerPoint</vt:lpstr>
      <vt:lpstr>Rozrządzenia testamentowe </vt:lpstr>
      <vt:lpstr>Nieważność i bezskuteczność testamentu i poszczególnych  rozrządzeń testamentowych </vt:lpstr>
      <vt:lpstr>Forma testamentu </vt:lpstr>
      <vt:lpstr>Testamenty zwykłe</vt:lpstr>
      <vt:lpstr>Testament własnoręczny </vt:lpstr>
      <vt:lpstr>Testament notarialny </vt:lpstr>
      <vt:lpstr>Testament allograficzny</vt:lpstr>
      <vt:lpstr>Testamenty szczególne </vt:lpstr>
      <vt:lpstr>Testament ustny</vt:lpstr>
      <vt:lpstr>Stwierdzenie treści testamentu ustnego</vt:lpstr>
      <vt:lpstr>Testament podróżny </vt:lpstr>
      <vt:lpstr>Testament wojskowy </vt:lpstr>
      <vt:lpstr>Formy testamentu wojskowego</vt:lpstr>
      <vt:lpstr>Utrata mocy przez testament szczególny </vt:lpstr>
      <vt:lpstr>Świadkowie testamentu</vt:lpstr>
      <vt:lpstr>Niezdolność bezwzględna świadków </vt:lpstr>
      <vt:lpstr>Niezdolność względna świadków</vt:lpstr>
      <vt:lpstr>Kazus</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Testament i jego rodzaje. Przesłanki ważności poszczególnych form testamentu.</dc:title>
  <dc:creator>Agnieszka Agnieszka</dc:creator>
  <cp:lastModifiedBy>Agnieszka Agnieszka</cp:lastModifiedBy>
  <cp:revision>24</cp:revision>
  <dcterms:created xsi:type="dcterms:W3CDTF">2020-03-16T10:58:26Z</dcterms:created>
  <dcterms:modified xsi:type="dcterms:W3CDTF">2020-03-16T16:58:26Z</dcterms:modified>
</cp:coreProperties>
</file>