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2" r:id="rId4"/>
    <p:sldId id="263" r:id="rId5"/>
    <p:sldId id="264" r:id="rId6"/>
    <p:sldId id="265" r:id="rId7"/>
    <p:sldId id="269" r:id="rId8"/>
    <p:sldId id="270" r:id="rId9"/>
    <p:sldId id="271" r:id="rId10"/>
    <p:sldId id="259" r:id="rId11"/>
    <p:sldId id="260" r:id="rId12"/>
    <p:sldId id="261" r:id="rId13"/>
    <p:sldId id="262" r:id="rId14"/>
    <p:sldId id="272" r:id="rId15"/>
    <p:sldId id="273" r:id="rId16"/>
    <p:sldId id="274" r:id="rId17"/>
    <p:sldId id="275" r:id="rId18"/>
    <p:sldId id="276" r:id="rId19"/>
    <p:sldId id="277" r:id="rId20"/>
    <p:sldId id="278" r:id="rId21"/>
    <p:sldId id="279" r:id="rId22"/>
    <p:sldId id="280" r:id="rId23"/>
    <p:sldId id="295" r:id="rId24"/>
    <p:sldId id="282" r:id="rId25"/>
    <p:sldId id="283" r:id="rId26"/>
    <p:sldId id="284" r:id="rId27"/>
    <p:sldId id="285" r:id="rId28"/>
    <p:sldId id="287" r:id="rId29"/>
    <p:sldId id="288" r:id="rId30"/>
    <p:sldId id="289" r:id="rId31"/>
    <p:sldId id="290" r:id="rId32"/>
    <p:sldId id="291" r:id="rId33"/>
    <p:sldId id="286" r:id="rId34"/>
    <p:sldId id="281" r:id="rId35"/>
    <p:sldId id="296" r:id="rId36"/>
    <p:sldId id="297" r:id="rId37"/>
    <p:sldId id="298" r:id="rId3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5" d="100"/>
          <a:sy n="45" d="100"/>
        </p:scale>
        <p:origin x="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9030471-D0F3-4159-860E-6FD44EAD8ECE}" type="datetimeFigureOut">
              <a:rPr lang="pl-PL" smtClean="0"/>
              <a:t>23.03.2020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22874A-43B4-41DA-90C1-2159CAAB15B9}" type="slidenum">
              <a:rPr lang="pl-PL" smtClean="0"/>
              <a:t>‹#›</a:t>
            </a:fld>
            <a:endParaRPr lang="pl-PL"/>
          </a:p>
        </p:txBody>
      </p:sp>
    </p:spTree>
    <p:extLst>
      <p:ext uri="{BB962C8B-B14F-4D97-AF65-F5344CB8AC3E}">
        <p14:creationId xmlns:p14="http://schemas.microsoft.com/office/powerpoint/2010/main" val="92902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9030471-D0F3-4159-860E-6FD44EAD8ECE}" type="datetimeFigureOut">
              <a:rPr lang="pl-PL" smtClean="0"/>
              <a:t>23.03.2020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22874A-43B4-41DA-90C1-2159CAAB15B9}" type="slidenum">
              <a:rPr lang="pl-PL" smtClean="0"/>
              <a:t>‹#›</a:t>
            </a:fld>
            <a:endParaRPr lang="pl-PL"/>
          </a:p>
        </p:txBody>
      </p:sp>
    </p:spTree>
    <p:extLst>
      <p:ext uri="{BB962C8B-B14F-4D97-AF65-F5344CB8AC3E}">
        <p14:creationId xmlns:p14="http://schemas.microsoft.com/office/powerpoint/2010/main" val="145223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9030471-D0F3-4159-860E-6FD44EAD8ECE}" type="datetimeFigureOut">
              <a:rPr lang="pl-PL" smtClean="0"/>
              <a:t>23.03.2020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22874A-43B4-41DA-90C1-2159CAAB15B9}" type="slidenum">
              <a:rPr lang="pl-PL" smtClean="0"/>
              <a:t>‹#›</a:t>
            </a:fld>
            <a:endParaRPr lang="pl-PL"/>
          </a:p>
        </p:txBody>
      </p:sp>
    </p:spTree>
    <p:extLst>
      <p:ext uri="{BB962C8B-B14F-4D97-AF65-F5344CB8AC3E}">
        <p14:creationId xmlns:p14="http://schemas.microsoft.com/office/powerpoint/2010/main" val="187045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9030471-D0F3-4159-860E-6FD44EAD8ECE}" type="datetimeFigureOut">
              <a:rPr lang="pl-PL" smtClean="0"/>
              <a:t>23.03.2020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22874A-43B4-41DA-90C1-2159CAAB15B9}" type="slidenum">
              <a:rPr lang="pl-PL" smtClean="0"/>
              <a:t>‹#›</a:t>
            </a:fld>
            <a:endParaRPr lang="pl-PL"/>
          </a:p>
        </p:txBody>
      </p:sp>
    </p:spTree>
    <p:extLst>
      <p:ext uri="{BB962C8B-B14F-4D97-AF65-F5344CB8AC3E}">
        <p14:creationId xmlns:p14="http://schemas.microsoft.com/office/powerpoint/2010/main" val="1122819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69030471-D0F3-4159-860E-6FD44EAD8ECE}" type="datetimeFigureOut">
              <a:rPr lang="pl-PL" smtClean="0"/>
              <a:t>23.03.2020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22874A-43B4-41DA-90C1-2159CAAB15B9}" type="slidenum">
              <a:rPr lang="pl-PL" smtClean="0"/>
              <a:t>‹#›</a:t>
            </a:fld>
            <a:endParaRPr lang="pl-PL"/>
          </a:p>
        </p:txBody>
      </p:sp>
    </p:spTree>
    <p:extLst>
      <p:ext uri="{BB962C8B-B14F-4D97-AF65-F5344CB8AC3E}">
        <p14:creationId xmlns:p14="http://schemas.microsoft.com/office/powerpoint/2010/main" val="356276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9030471-D0F3-4159-860E-6FD44EAD8ECE}" type="datetimeFigureOut">
              <a:rPr lang="pl-PL" smtClean="0"/>
              <a:t>23.03.2020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B22874A-43B4-41DA-90C1-2159CAAB15B9}" type="slidenum">
              <a:rPr lang="pl-PL" smtClean="0"/>
              <a:t>‹#›</a:t>
            </a:fld>
            <a:endParaRPr lang="pl-PL"/>
          </a:p>
        </p:txBody>
      </p:sp>
    </p:spTree>
    <p:extLst>
      <p:ext uri="{BB962C8B-B14F-4D97-AF65-F5344CB8AC3E}">
        <p14:creationId xmlns:p14="http://schemas.microsoft.com/office/powerpoint/2010/main" val="168029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9030471-D0F3-4159-860E-6FD44EAD8ECE}" type="datetimeFigureOut">
              <a:rPr lang="pl-PL" smtClean="0"/>
              <a:t>23.03.2020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B22874A-43B4-41DA-90C1-2159CAAB15B9}" type="slidenum">
              <a:rPr lang="pl-PL" smtClean="0"/>
              <a:t>‹#›</a:t>
            </a:fld>
            <a:endParaRPr lang="pl-PL"/>
          </a:p>
        </p:txBody>
      </p:sp>
    </p:spTree>
    <p:extLst>
      <p:ext uri="{BB962C8B-B14F-4D97-AF65-F5344CB8AC3E}">
        <p14:creationId xmlns:p14="http://schemas.microsoft.com/office/powerpoint/2010/main" val="263994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9030471-D0F3-4159-860E-6FD44EAD8ECE}" type="datetimeFigureOut">
              <a:rPr lang="pl-PL" smtClean="0"/>
              <a:t>23.03.2020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B22874A-43B4-41DA-90C1-2159CAAB15B9}" type="slidenum">
              <a:rPr lang="pl-PL" smtClean="0"/>
              <a:t>‹#›</a:t>
            </a:fld>
            <a:endParaRPr lang="pl-PL"/>
          </a:p>
        </p:txBody>
      </p:sp>
    </p:spTree>
    <p:extLst>
      <p:ext uri="{BB962C8B-B14F-4D97-AF65-F5344CB8AC3E}">
        <p14:creationId xmlns:p14="http://schemas.microsoft.com/office/powerpoint/2010/main" val="325610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9030471-D0F3-4159-860E-6FD44EAD8ECE}" type="datetimeFigureOut">
              <a:rPr lang="pl-PL" smtClean="0"/>
              <a:t>23.03.2020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B22874A-43B4-41DA-90C1-2159CAAB15B9}" type="slidenum">
              <a:rPr lang="pl-PL" smtClean="0"/>
              <a:t>‹#›</a:t>
            </a:fld>
            <a:endParaRPr lang="pl-PL"/>
          </a:p>
        </p:txBody>
      </p:sp>
    </p:spTree>
    <p:extLst>
      <p:ext uri="{BB962C8B-B14F-4D97-AF65-F5344CB8AC3E}">
        <p14:creationId xmlns:p14="http://schemas.microsoft.com/office/powerpoint/2010/main" val="363080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69030471-D0F3-4159-860E-6FD44EAD8ECE}" type="datetimeFigureOut">
              <a:rPr lang="pl-PL" smtClean="0"/>
              <a:t>23.03.2020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B22874A-43B4-41DA-90C1-2159CAAB15B9}" type="slidenum">
              <a:rPr lang="pl-PL" smtClean="0"/>
              <a:t>‹#›</a:t>
            </a:fld>
            <a:endParaRPr lang="pl-PL"/>
          </a:p>
        </p:txBody>
      </p:sp>
    </p:spTree>
    <p:extLst>
      <p:ext uri="{BB962C8B-B14F-4D97-AF65-F5344CB8AC3E}">
        <p14:creationId xmlns:p14="http://schemas.microsoft.com/office/powerpoint/2010/main" val="61564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69030471-D0F3-4159-860E-6FD44EAD8ECE}" type="datetimeFigureOut">
              <a:rPr lang="pl-PL" smtClean="0"/>
              <a:t>23.03.2020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B22874A-43B4-41DA-90C1-2159CAAB15B9}" type="slidenum">
              <a:rPr lang="pl-PL" smtClean="0"/>
              <a:t>‹#›</a:t>
            </a:fld>
            <a:endParaRPr lang="pl-PL"/>
          </a:p>
        </p:txBody>
      </p:sp>
    </p:spTree>
    <p:extLst>
      <p:ext uri="{BB962C8B-B14F-4D97-AF65-F5344CB8AC3E}">
        <p14:creationId xmlns:p14="http://schemas.microsoft.com/office/powerpoint/2010/main" val="265736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30471-D0F3-4159-860E-6FD44EAD8ECE}" type="datetimeFigureOut">
              <a:rPr lang="pl-PL" smtClean="0"/>
              <a:t>23.03.2020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2874A-43B4-41DA-90C1-2159CAAB15B9}" type="slidenum">
              <a:rPr lang="pl-PL" smtClean="0"/>
              <a:t>‹#›</a:t>
            </a:fld>
            <a:endParaRPr lang="pl-PL"/>
          </a:p>
        </p:txBody>
      </p:sp>
    </p:spTree>
    <p:extLst>
      <p:ext uri="{BB962C8B-B14F-4D97-AF65-F5344CB8AC3E}">
        <p14:creationId xmlns:p14="http://schemas.microsoft.com/office/powerpoint/2010/main" val="1332793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guides.ll.georgetown.edu/c.php?g=273364&amp;p=182472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hyperlink" Target="http://guides.ll.georgetown.edu/c.php?g=273364&amp;p=606628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guides.ll.georgetown.edu/c.php?g=273364&amp;p=6067528" TargetMode="External"/><Relationship Id="rId2" Type="http://schemas.openxmlformats.org/officeDocument/2006/relationships/hyperlink" Target="http://guides.ll.georgetown.edu/c.php?g=273364&amp;p=606752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reaties.un.org/Pages/Treaties.aspx?id=4&amp;subid=A&amp;clang=_en" TargetMode="External"/><Relationship Id="rId2" Type="http://schemas.openxmlformats.org/officeDocument/2006/relationships/hyperlink" Target="https://treaties.un.org/Pages/ParticipationStatus.aspx?clang=_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tbinternet.ohchr.org/_layouts/TreatyBodyExternal/Treaty.aspx?CountryID=5&amp;Lang=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indicators.ohchr.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hl-databases.icrc.org/ih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ilo.org/dyn/normlex/en/f?p=NORMLEXPUB:12000:0::N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chpr.org/resour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5" Type="http://schemas.openxmlformats.org/officeDocument/2006/relationships/hyperlink" Target="https://www.ohchr.org/EN/UDHR/Pages/UDHRIndex.aspx" TargetMode="External"/><Relationship Id="rId4" Type="http://schemas.openxmlformats.org/officeDocument/2006/relationships/hyperlink" Target="http://guides.ll.georgetown.edu/c.php?g=273364&amp;p=1824722#Brief Overview"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www.oas.org/en/sla/dil/inter_american_treaties.as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oe.int/en/web/conventions/search-on-treaties/-/conventions/treaty/results/subject?_coeconventions_WAR_coeconventionsportlet_formDate=1529118232869&amp;_coeconventions_WAR_coeconventionsportlet_mode=subject&amp;_coeconventions_WAR_coeconventionsportlet_codesMatieres=44&amp;p_auth=AIlCwD0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guides.ll.georgetown.edu/c.php?g=273364&amp;p=6067525#Human Rights Council" TargetMode="External"/><Relationship Id="rId2" Type="http://schemas.openxmlformats.org/officeDocument/2006/relationships/hyperlink" Target="http://guides.ll.georgetown.edu/c.php?g=273364&amp;p=6067525#Office of the High Commissioner for HR" TargetMode="External"/><Relationship Id="rId1" Type="http://schemas.openxmlformats.org/officeDocument/2006/relationships/slideLayout" Target="../slideLayouts/slideLayout2.xml"/><Relationship Id="rId4" Type="http://schemas.openxmlformats.org/officeDocument/2006/relationships/hyperlink" Target="http://guides.ll.georgetown.edu/c.php?g=273364&amp;p=6067525#Special Procedures"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JP0fB-_X0l8&amp;feature=emb_rel_en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ohchr.org/EN/Issues/Pages/ListOfIssues.aspx" TargetMode="External"/><Relationship Id="rId7" Type="http://schemas.openxmlformats.org/officeDocument/2006/relationships/hyperlink" Target="https://www.ohchr.org/EN/NewsEvents/Pages/NewsSearch.aspx" TargetMode="External"/><Relationship Id="rId2" Type="http://schemas.openxmlformats.org/officeDocument/2006/relationships/hyperlink" Target="https://www.ohchr.org/EN/Pages/Home.aspx" TargetMode="External"/><Relationship Id="rId1" Type="http://schemas.openxmlformats.org/officeDocument/2006/relationships/slideLayout" Target="../slideLayouts/slideLayout2.xml"/><Relationship Id="rId6" Type="http://schemas.openxmlformats.org/officeDocument/2006/relationships/hyperlink" Target="https://www.ohchr.org/EN/PublicationsResources/Pages/Publications.aspx" TargetMode="External"/><Relationship Id="rId5" Type="http://schemas.openxmlformats.org/officeDocument/2006/relationships/hyperlink" Target="https://www.ohchr.org/EN/PublicationsResources/Pages/databases.aspx" TargetMode="External"/><Relationship Id="rId4" Type="http://schemas.openxmlformats.org/officeDocument/2006/relationships/hyperlink" Target="https://www.ohchr.org/EN/Countries/Pages/HumanRightsintheWorld.aspx"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ohchr.org/EN/HRBodies/HRC/Pages/Home.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ohchr.org/EN/HRBodies/UPR/Pages/Documentation.aspx" TargetMode="External"/><Relationship Id="rId2" Type="http://schemas.openxmlformats.org/officeDocument/2006/relationships/hyperlink" Target="https://www.ohchr.org/EN/HRBodies/UPR/Pages/UPRMain.aspx" TargetMode="External"/><Relationship Id="rId1" Type="http://schemas.openxmlformats.org/officeDocument/2006/relationships/slideLayout" Target="../slideLayouts/slideLayout2.xml"/><Relationship Id="rId5" Type="http://schemas.openxmlformats.org/officeDocument/2006/relationships/hyperlink" Target="https://www.ohchr.org/EN/HRBodies/HRC/ComplaintProcedure/Pages/HRCComplaintProcedureIndex.aspx" TargetMode="External"/><Relationship Id="rId4" Type="http://schemas.openxmlformats.org/officeDocument/2006/relationships/hyperlink" Target="https://www.ohchr.org/EN/HRBodies/HRC/Pages/COIs.asp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hchr.org/EN/HRBodies/Pages/Overview.aspx" TargetMode="External"/><Relationship Id="rId2" Type="http://schemas.openxmlformats.org/officeDocument/2006/relationships/hyperlink" Target="https://www.ohchr.org/EN/ProfessionalInterest/Pages/CoreInstruments.asp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hyperlink" Target="https://tbinternet.ohchr.org/_layouts/treatybodyexternal/TBSearch.aspx?Lang=e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ohchr.org/EN/HRBodies/TBPetitions/Pages/HRTBPetitions.aspx#interstate" TargetMode="External"/><Relationship Id="rId2" Type="http://schemas.openxmlformats.org/officeDocument/2006/relationships/hyperlink" Target="https://www.ohchr.org/EN/HRBodies/TBPetitions/Pages/HRTBPetitions.aspx" TargetMode="External"/><Relationship Id="rId1" Type="http://schemas.openxmlformats.org/officeDocument/2006/relationships/slideLayout" Target="../slideLayouts/slideLayout2.xml"/><Relationship Id="rId4" Type="http://schemas.openxmlformats.org/officeDocument/2006/relationships/hyperlink" Target="https://www.ohchr.org/EN/HRBodies/TBPetitions/Pages/HRTBPetitions.aspx#inquirie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juris.ohchr.org/search/Documents" TargetMode="External"/><Relationship Id="rId2" Type="http://schemas.openxmlformats.org/officeDocument/2006/relationships/hyperlink" Target="http://juris.ohchr.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pinternet.ohchr.org/ViewAllCountryMandates.aspx?Type=TM&amp;lang=en" TargetMode="External"/><Relationship Id="rId2" Type="http://schemas.openxmlformats.org/officeDocument/2006/relationships/hyperlink" Target="https://www.ohchr.org/EN/HRBodies/SP/Pages/Welcomepage.aspx" TargetMode="External"/><Relationship Id="rId1" Type="http://schemas.openxmlformats.org/officeDocument/2006/relationships/slideLayout" Target="../slideLayouts/slideLayout2.xml"/><Relationship Id="rId6" Type="http://schemas.openxmlformats.org/officeDocument/2006/relationships/hyperlink" Target="https://www.ohchr.org/EN/HRBodies/SP/Pages/GAReports.aspx" TargetMode="External"/><Relationship Id="rId5" Type="http://schemas.openxmlformats.org/officeDocument/2006/relationships/hyperlink" Target="https://www.ohchr.org/EN/HRBodies/SP/Pages/AnnualreportsHRC.aspx" TargetMode="External"/><Relationship Id="rId4" Type="http://schemas.openxmlformats.org/officeDocument/2006/relationships/hyperlink" Target="https://spinternet.ohchr.org/ViewAllCountryMandates.aspx?lang=e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legal.un.org/avl/ls/Tigroudja_HR_video_4.html" TargetMode="External"/><Relationship Id="rId2" Type="http://schemas.openxmlformats.org/officeDocument/2006/relationships/hyperlink" Target="https://legal.un.org/avl/ls/Connors_HR_video_1.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hyperlink" Target="http://www.un.org/en/charter-united-nations/index.html" TargetMode="External"/><Relationship Id="rId4" Type="http://schemas.openxmlformats.org/officeDocument/2006/relationships/hyperlink" Target="http://www.un.org/en/sections/un-charter/chapter-ix/index.html"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hyperlink" Target="https://www.ohchr.org/Documents/Publications/FactSheet2Rev.1en.pdf" TargetMode="External"/><Relationship Id="rId4" Type="http://schemas.openxmlformats.org/officeDocument/2006/relationships/hyperlink" Target="http://www.un.org/en/universal-declaration-human-right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rlc-gulaw.primo.exlibrisgroup.com/discovery/fulldisplay?docid=alma991010748799704113&amp;context=L&amp;vid=01WRLC_GUNIVLAW:01WRLC_GUNIVLAW&amp;search_scope=MyInst_and_CI&amp;isFrbr=true&amp;tab=Everything&amp;lang=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ohchr.org/EN/ProfessionalInterest/Pages/CESCR.aspx" TargetMode="External"/><Relationship Id="rId3" Type="http://schemas.openxmlformats.org/officeDocument/2006/relationships/hyperlink" Target="https://www.ohchr.org/EN/HRBodies/CERD/Pages/CERDIndex.aspx" TargetMode="External"/><Relationship Id="rId7" Type="http://schemas.openxmlformats.org/officeDocument/2006/relationships/hyperlink" Target="https://www.ohchr.org/EN/HRBodies/CCPR/Pages/CCPRIndex.aspx" TargetMode="External"/><Relationship Id="rId2" Type="http://schemas.openxmlformats.org/officeDocument/2006/relationships/hyperlink" Target="https://www.ohchr.org/EN/ProfessionalInterest/Pages/CERD.aspx" TargetMode="External"/><Relationship Id="rId1" Type="http://schemas.openxmlformats.org/officeDocument/2006/relationships/slideLayout" Target="../slideLayouts/slideLayout7.xml"/><Relationship Id="rId6" Type="http://schemas.openxmlformats.org/officeDocument/2006/relationships/hyperlink" Target="https://www.ohchr.org/EN/ProfessionalInterest/Pages/2ndOPCCPR.aspx" TargetMode="External"/><Relationship Id="rId5" Type="http://schemas.openxmlformats.org/officeDocument/2006/relationships/hyperlink" Target="https://www.ohchr.org/EN/ProfessionalInterest/Pages/OPCCPR1.aspx" TargetMode="External"/><Relationship Id="rId10" Type="http://schemas.openxmlformats.org/officeDocument/2006/relationships/hyperlink" Target="https://www.ohchr.org/en/hrbodies/cescr/pages/cescrindex.aspx" TargetMode="External"/><Relationship Id="rId4" Type="http://schemas.openxmlformats.org/officeDocument/2006/relationships/hyperlink" Target="https://www.ohchr.org/EN/ProfessionalInterest/Pages/CCPR.aspx" TargetMode="External"/><Relationship Id="rId9" Type="http://schemas.openxmlformats.org/officeDocument/2006/relationships/hyperlink" Target="https://www.ohchr.org/EN/ProfessionalInterest/Pages/OPCESCR.aspx"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ohchr.org/EN/HRBodies/OPCAT/Pages/OPCATIndex.aspx" TargetMode="External"/><Relationship Id="rId13" Type="http://schemas.openxmlformats.org/officeDocument/2006/relationships/hyperlink" Target="https://www.ohchr.org/EN/HRBodies/CRC/Pages/CRCIndex.aspx" TargetMode="External"/><Relationship Id="rId3" Type="http://schemas.openxmlformats.org/officeDocument/2006/relationships/hyperlink" Target="https://www.ohchr.org/EN/ProfessionalInterest/Pages/OPCEDAW.aspx" TargetMode="External"/><Relationship Id="rId7" Type="http://schemas.openxmlformats.org/officeDocument/2006/relationships/hyperlink" Target="https://www.ohchr.org/en/hrbodies/cat/pages/catindex.aspx" TargetMode="External"/><Relationship Id="rId12" Type="http://schemas.openxmlformats.org/officeDocument/2006/relationships/hyperlink" Target="https://www.ohchr.org/EN/ProfessionalInterest/Pages/OPICCRC.aspx" TargetMode="External"/><Relationship Id="rId2" Type="http://schemas.openxmlformats.org/officeDocument/2006/relationships/hyperlink" Target="https://www.ohchr.org/EN/ProfessionalInterest/Pages/CEDAW.aspx" TargetMode="External"/><Relationship Id="rId1" Type="http://schemas.openxmlformats.org/officeDocument/2006/relationships/slideLayout" Target="../slideLayouts/slideLayout7.xml"/><Relationship Id="rId6" Type="http://schemas.openxmlformats.org/officeDocument/2006/relationships/hyperlink" Target="https://www.ohchr.org/EN/ProfessionalInterest/Pages/OPCAT.aspx" TargetMode="External"/><Relationship Id="rId11" Type="http://schemas.openxmlformats.org/officeDocument/2006/relationships/hyperlink" Target="https://www.ohchr.org/EN/ProfessionalInterest/Pages/OPSCCRC.aspx" TargetMode="External"/><Relationship Id="rId5" Type="http://schemas.openxmlformats.org/officeDocument/2006/relationships/hyperlink" Target="https://www.ohchr.org/EN/ProfessionalInterest/Pages/CAT.aspx" TargetMode="External"/><Relationship Id="rId10" Type="http://schemas.openxmlformats.org/officeDocument/2006/relationships/hyperlink" Target="https://www.ohchr.org/EN/ProfessionalInterest/Pages/OPACCRC.aspx" TargetMode="External"/><Relationship Id="rId4" Type="http://schemas.openxmlformats.org/officeDocument/2006/relationships/hyperlink" Target="https://www.ohchr.org/en/hrbodies/cedaw/pages/cedawindex.aspx" TargetMode="External"/><Relationship Id="rId9" Type="http://schemas.openxmlformats.org/officeDocument/2006/relationships/hyperlink" Target="https://www.ohchr.org/EN/ProfessionalInterest/Pages/CRC.aspx"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ohchr.org/EN/HRBodies/CED/Pages/CEDIndex.aspx" TargetMode="External"/><Relationship Id="rId3" Type="http://schemas.openxmlformats.org/officeDocument/2006/relationships/hyperlink" Target="https://www.ohchr.org/EN/HRBodies/CMW/Pages/CMWIndex.aspx" TargetMode="External"/><Relationship Id="rId7" Type="http://schemas.openxmlformats.org/officeDocument/2006/relationships/hyperlink" Target="https://www.ohchr.org/EN/HRBodies/CED/Pages/ConventionCED.aspx" TargetMode="External"/><Relationship Id="rId2" Type="http://schemas.openxmlformats.org/officeDocument/2006/relationships/hyperlink" Target="https://www.ohchr.org/EN/ProfessionalInterest/Pages/CMW.aspx" TargetMode="External"/><Relationship Id="rId1" Type="http://schemas.openxmlformats.org/officeDocument/2006/relationships/slideLayout" Target="../slideLayouts/slideLayout7.xml"/><Relationship Id="rId6" Type="http://schemas.openxmlformats.org/officeDocument/2006/relationships/hyperlink" Target="https://www.ohchr.org/EN/HRBodies/CRPD/Pages/CRPDIndex.aspx" TargetMode="External"/><Relationship Id="rId5" Type="http://schemas.openxmlformats.org/officeDocument/2006/relationships/hyperlink" Target="https://www.ohchr.org/EN/HRBodies/CRPD/Pages/OptionalProtocolRightsPersonsWithDisabilities.aspx" TargetMode="External"/><Relationship Id="rId4" Type="http://schemas.openxmlformats.org/officeDocument/2006/relationships/hyperlink" Target="https://www.ohchr.org/EN/HRBodies/CRPD/Pages/ConventionRightsPersonsWithDisabilitie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The International Human </a:t>
            </a:r>
            <a:r>
              <a:rPr lang="pl-PL" dirty="0" err="1" smtClean="0"/>
              <a:t>Rights</a:t>
            </a:r>
            <a:r>
              <a:rPr lang="pl-PL" dirty="0" smtClean="0"/>
              <a:t> System</a:t>
            </a:r>
            <a:endParaRPr lang="pl-PL" dirty="0"/>
          </a:p>
        </p:txBody>
      </p:sp>
      <p:sp>
        <p:nvSpPr>
          <p:cNvPr id="3" name="Podtytuł 2"/>
          <p:cNvSpPr>
            <a:spLocks noGrp="1"/>
          </p:cNvSpPr>
          <p:nvPr>
            <p:ph type="subTitle" idx="1"/>
          </p:nvPr>
        </p:nvSpPr>
        <p:spPr/>
        <p:txBody>
          <a:bodyPr/>
          <a:lstStyle/>
          <a:p>
            <a:r>
              <a:rPr lang="pl-PL" dirty="0" smtClean="0"/>
              <a:t>Agata Wnukiewicz-Kozłowska</a:t>
            </a:r>
          </a:p>
          <a:p>
            <a:r>
              <a:rPr lang="pl-PL" dirty="0" err="1" smtClean="0"/>
              <a:t>based</a:t>
            </a:r>
            <a:r>
              <a:rPr lang="pl-PL" dirty="0" smtClean="0"/>
              <a:t> on </a:t>
            </a:r>
          </a:p>
          <a:p>
            <a:r>
              <a:rPr lang="pl-PL" dirty="0" smtClean="0">
                <a:hlinkClick r:id="rId2"/>
              </a:rPr>
              <a:t>http://guides.ll.georgetown.edu/c.php?g=273364&amp;p=1824722</a:t>
            </a:r>
            <a:endParaRPr lang="pl-PL" dirty="0" smtClean="0"/>
          </a:p>
          <a:p>
            <a:endParaRPr lang="pl-PL" dirty="0"/>
          </a:p>
        </p:txBody>
      </p:sp>
    </p:spTree>
    <p:extLst>
      <p:ext uri="{BB962C8B-B14F-4D97-AF65-F5344CB8AC3E}">
        <p14:creationId xmlns:p14="http://schemas.microsoft.com/office/powerpoint/2010/main" val="331238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Hard and </a:t>
            </a:r>
            <a:r>
              <a:rPr lang="pl-PL" dirty="0" err="1" smtClean="0"/>
              <a:t>soft</a:t>
            </a:r>
            <a:r>
              <a:rPr lang="pl-PL" dirty="0" smtClean="0"/>
              <a:t> law</a:t>
            </a:r>
            <a:endParaRPr lang="pl-PL" dirty="0"/>
          </a:p>
        </p:txBody>
      </p:sp>
      <p:sp>
        <p:nvSpPr>
          <p:cNvPr id="3" name="Symbol zastępczy zawartości 2"/>
          <p:cNvSpPr>
            <a:spLocks noGrp="1"/>
          </p:cNvSpPr>
          <p:nvPr>
            <p:ph idx="1"/>
          </p:nvPr>
        </p:nvSpPr>
        <p:spPr/>
        <p:txBody>
          <a:bodyPr/>
          <a:lstStyle/>
          <a:p>
            <a:r>
              <a:rPr lang="en-US" dirty="0" smtClean="0"/>
              <a:t>The UN has designated nine of these treaties as </a:t>
            </a:r>
            <a:r>
              <a:rPr lang="en-US" dirty="0" smtClean="0">
                <a:hlinkClick r:id="rId4"/>
              </a:rPr>
              <a:t>core international human rights instruments</a:t>
            </a:r>
            <a:r>
              <a:rPr lang="en-US" dirty="0" smtClean="0"/>
              <a:t>, but there are many additional treaties and soft law instruments in place to safeguard human rights.  The </a:t>
            </a:r>
            <a:r>
              <a:rPr lang="en-US" b="1" dirty="0" smtClean="0"/>
              <a:t>underlying rationale</a:t>
            </a:r>
            <a:r>
              <a:rPr lang="en-US" dirty="0" smtClean="0"/>
              <a:t> for these instruments is that </a:t>
            </a:r>
            <a:r>
              <a:rPr lang="en-US" b="1" dirty="0" smtClean="0"/>
              <a:t>international law has a legitimate role to play in protecting human rights</a:t>
            </a:r>
            <a:r>
              <a:rPr lang="en-US" dirty="0" smtClean="0"/>
              <a:t>.  By ratifying these instruments, state parties assume obligations under international law to respect the rights guaranteed therein and to hold themselves accountable for failing to do so.</a:t>
            </a:r>
            <a:endParaRPr lang="pl-PL" dirty="0"/>
          </a:p>
        </p:txBody>
      </p:sp>
      <p:pic>
        <p:nvPicPr>
          <p:cNvPr id="4" name="Nagrany dźwię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9097830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5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Mechanisms</a:t>
            </a:r>
            <a:endParaRPr lang="pl-PL" dirty="0"/>
          </a:p>
        </p:txBody>
      </p:sp>
      <p:sp>
        <p:nvSpPr>
          <p:cNvPr id="3" name="Symbol zastępczy zawartości 2"/>
          <p:cNvSpPr>
            <a:spLocks noGrp="1"/>
          </p:cNvSpPr>
          <p:nvPr>
            <p:ph idx="1"/>
          </p:nvPr>
        </p:nvSpPr>
        <p:spPr/>
        <p:txBody>
          <a:bodyPr/>
          <a:lstStyle/>
          <a:p>
            <a:r>
              <a:rPr lang="en-US" dirty="0" smtClean="0"/>
              <a:t>To facilitate accountability, the UN has established a variety mechanisms for monitoring the compliance of state parties with their human rights obligations.  These mechanisms fall into one of two categories.  </a:t>
            </a:r>
            <a:endParaRPr lang="pl-PL" dirty="0" smtClean="0"/>
          </a:p>
          <a:p>
            <a:r>
              <a:rPr lang="en-US" dirty="0" smtClean="0">
                <a:hlinkClick r:id="rId2"/>
              </a:rPr>
              <a:t>Charter bodies</a:t>
            </a:r>
            <a:r>
              <a:rPr lang="en-US" dirty="0" smtClean="0"/>
              <a:t> assess the compliance of all UN member states with their human rights obligations under the UN Charter.  </a:t>
            </a:r>
            <a:endParaRPr lang="pl-PL" dirty="0" smtClean="0"/>
          </a:p>
          <a:p>
            <a:r>
              <a:rPr lang="en-US" dirty="0" smtClean="0">
                <a:hlinkClick r:id="rId3"/>
              </a:rPr>
              <a:t>Treaty bodies</a:t>
            </a:r>
            <a:r>
              <a:rPr lang="en-US" dirty="0" smtClean="0"/>
              <a:t> do the same with respect to the obligations of state parties under each of the core international human rights treaties.</a:t>
            </a:r>
            <a:endParaRPr lang="pl-PL" dirty="0"/>
          </a:p>
        </p:txBody>
      </p:sp>
    </p:spTree>
    <p:extLst>
      <p:ext uri="{BB962C8B-B14F-4D97-AF65-F5344CB8AC3E}">
        <p14:creationId xmlns:p14="http://schemas.microsoft.com/office/powerpoint/2010/main" val="341202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Work</a:t>
            </a:r>
            <a:r>
              <a:rPr lang="pl-PL" dirty="0" smtClean="0"/>
              <a:t> in </a:t>
            </a:r>
            <a:r>
              <a:rPr lang="pl-PL" dirty="0" err="1" smtClean="0"/>
              <a:t>progress</a:t>
            </a:r>
            <a:endParaRPr lang="pl-PL" dirty="0"/>
          </a:p>
        </p:txBody>
      </p:sp>
      <p:sp>
        <p:nvSpPr>
          <p:cNvPr id="3" name="Symbol zastępczy zawartości 2"/>
          <p:cNvSpPr>
            <a:spLocks noGrp="1"/>
          </p:cNvSpPr>
          <p:nvPr>
            <p:ph idx="1"/>
          </p:nvPr>
        </p:nvSpPr>
        <p:spPr/>
        <p:txBody>
          <a:bodyPr/>
          <a:lstStyle/>
          <a:p>
            <a:r>
              <a:rPr lang="en-US" dirty="0" smtClean="0"/>
              <a:t>The international system for the protection of human rights remains a work in progress.  The UN's charter bodies and treaty bodies have raised awareness and helped to foster a culture of greater respect for human rights by conducting on-site visits and investigations, engaging in dialog with national governments and civil society organizations, issuing periodic monitoring reports, and evaluating individual complaints.  Perhaps not surprisingly, their record is less impressive when it comes to holding nation states accountable for gross and systematic human rights abuses.</a:t>
            </a:r>
            <a:endParaRPr lang="pl-PL" dirty="0"/>
          </a:p>
        </p:txBody>
      </p:sp>
    </p:spTree>
    <p:extLst>
      <p:ext uri="{BB962C8B-B14F-4D97-AF65-F5344CB8AC3E}">
        <p14:creationId xmlns:p14="http://schemas.microsoft.com/office/powerpoint/2010/main" val="34290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
            </a:r>
            <a:br>
              <a:rPr lang="pl-PL" b="1" dirty="0" smtClean="0"/>
            </a:br>
            <a:r>
              <a:rPr lang="en-US" b="1" dirty="0" smtClean="0"/>
              <a:t>Status of Human Rights Treaties </a:t>
            </a:r>
            <a:br>
              <a:rPr lang="en-US" b="1" dirty="0" smtClean="0"/>
            </a:br>
            <a:r>
              <a:rPr lang="en-US" b="1" dirty="0" smtClean="0"/>
              <a:t/>
            </a:r>
            <a:br>
              <a:rPr lang="en-US" b="1" dirty="0" smtClean="0"/>
            </a:br>
            <a:endParaRPr lang="pl-PL" dirty="0"/>
          </a:p>
        </p:txBody>
      </p:sp>
      <p:sp>
        <p:nvSpPr>
          <p:cNvPr id="3" name="Symbol zastępczy zawartości 2"/>
          <p:cNvSpPr>
            <a:spLocks noGrp="1"/>
          </p:cNvSpPr>
          <p:nvPr>
            <p:ph idx="1"/>
          </p:nvPr>
        </p:nvSpPr>
        <p:spPr/>
        <p:txBody>
          <a:bodyPr/>
          <a:lstStyle/>
          <a:p>
            <a:r>
              <a:rPr lang="en-US" dirty="0" smtClean="0"/>
              <a:t>Once you have located the text of a human rights treaty, you may need to determine its </a:t>
            </a:r>
            <a:r>
              <a:rPr lang="en-US" b="1" dirty="0" smtClean="0"/>
              <a:t>current status</a:t>
            </a:r>
            <a:r>
              <a:rPr lang="en-US" dirty="0" smtClean="0"/>
              <a:t>.  For example:</a:t>
            </a:r>
          </a:p>
          <a:p>
            <a:r>
              <a:rPr lang="en-US" dirty="0" smtClean="0"/>
              <a:t>Has the treaty </a:t>
            </a:r>
            <a:r>
              <a:rPr lang="en-US" b="1" dirty="0" smtClean="0"/>
              <a:t>entered into force</a:t>
            </a:r>
            <a:r>
              <a:rPr lang="en-US" dirty="0" smtClean="0"/>
              <a:t> and, if so, on what date? </a:t>
            </a:r>
          </a:p>
          <a:p>
            <a:r>
              <a:rPr lang="en-US" dirty="0" smtClean="0"/>
              <a:t>Which countries are </a:t>
            </a:r>
            <a:r>
              <a:rPr lang="en-US" b="1" dirty="0" smtClean="0"/>
              <a:t>state parties</a:t>
            </a:r>
            <a:r>
              <a:rPr lang="en-US" dirty="0" smtClean="0"/>
              <a:t> to the treaty? </a:t>
            </a:r>
          </a:p>
          <a:p>
            <a:r>
              <a:rPr lang="en-US" dirty="0" smtClean="0"/>
              <a:t>Has a state party ratified the treaty subject to any </a:t>
            </a:r>
            <a:r>
              <a:rPr lang="en-US" b="1" dirty="0" smtClean="0"/>
              <a:t>declarations or reservations</a:t>
            </a:r>
            <a:r>
              <a:rPr lang="en-US" dirty="0" smtClean="0"/>
              <a:t>? </a:t>
            </a:r>
          </a:p>
          <a:p>
            <a:r>
              <a:rPr lang="en-US" dirty="0" smtClean="0"/>
              <a:t>Are there any </a:t>
            </a:r>
            <a:r>
              <a:rPr lang="en-US" b="1" dirty="0" smtClean="0"/>
              <a:t>subsequent protocols</a:t>
            </a:r>
            <a:r>
              <a:rPr lang="en-US" dirty="0" smtClean="0"/>
              <a:t> (supplements) to the treaty text?</a:t>
            </a:r>
          </a:p>
          <a:p>
            <a:endParaRPr lang="pl-PL" dirty="0"/>
          </a:p>
        </p:txBody>
      </p:sp>
    </p:spTree>
    <p:extLst>
      <p:ext uri="{BB962C8B-B14F-4D97-AF65-F5344CB8AC3E}">
        <p14:creationId xmlns:p14="http://schemas.microsoft.com/office/powerpoint/2010/main" val="2919548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smtClean="0"/>
              <a:t>Status of International Human Rights Treaties</a:t>
            </a:r>
            <a:br>
              <a:rPr lang="en-US" b="1" dirty="0" smtClean="0"/>
            </a:br>
            <a:endParaRPr lang="pl-PL" dirty="0"/>
          </a:p>
        </p:txBody>
      </p:sp>
      <p:sp>
        <p:nvSpPr>
          <p:cNvPr id="4" name="Rectangle 1"/>
          <p:cNvSpPr>
            <a:spLocks noGrp="1" noChangeArrowheads="1"/>
          </p:cNvSpPr>
          <p:nvPr>
            <p:ph idx="1"/>
          </p:nvPr>
        </p:nvSpPr>
        <p:spPr bwMode="auto">
          <a:xfrm>
            <a:off x="838200" y="1323639"/>
            <a:ext cx="999825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2"/>
              </a:rPr>
              <a:t>Multilateral</a:t>
            </a:r>
            <a:r>
              <a:rPr kumimoji="0" lang="pl-PL" altLang="pl-PL" sz="1800" b="0" i="0" u="none" strike="noStrike" cap="none" normalizeH="0" baseline="0" dirty="0" smtClean="0">
                <a:ln>
                  <a:noFill/>
                </a:ln>
                <a:solidFill>
                  <a:schemeClr val="tx1"/>
                </a:solidFill>
                <a:effectLst/>
                <a:latin typeface="Arial" panose="020B0604020202020204" pitchFamily="34" charset="0"/>
                <a:hlinkClick r:id="rId2"/>
              </a:rPr>
              <a:t> </a:t>
            </a: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2"/>
              </a:rPr>
              <a:t>Treaties</a:t>
            </a:r>
            <a:r>
              <a:rPr kumimoji="0" lang="pl-PL" altLang="pl-PL" sz="1800" b="0" i="0" u="none" strike="noStrike" cap="none" normalizeH="0" baseline="0" dirty="0" smtClean="0">
                <a:ln>
                  <a:noFill/>
                </a:ln>
                <a:solidFill>
                  <a:schemeClr val="tx1"/>
                </a:solidFill>
                <a:effectLst/>
                <a:latin typeface="Arial" panose="020B0604020202020204" pitchFamily="34" charset="0"/>
                <a:hlinkClick r:id="rId2"/>
              </a:rPr>
              <a:t> </a:t>
            </a: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2"/>
              </a:rPr>
              <a:t>Deposited</a:t>
            </a:r>
            <a:r>
              <a:rPr kumimoji="0" lang="pl-PL" altLang="pl-PL" sz="1800" b="0" i="0" u="none" strike="noStrike" cap="none" normalizeH="0" baseline="0" dirty="0" smtClean="0">
                <a:ln>
                  <a:noFill/>
                </a:ln>
                <a:solidFill>
                  <a:schemeClr val="tx1"/>
                </a:solidFill>
                <a:effectLst/>
                <a:latin typeface="Arial" panose="020B0604020202020204" pitchFamily="34" charset="0"/>
                <a:hlinkClick r:id="rId2"/>
              </a:rPr>
              <a:t> with the </a:t>
            </a: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2"/>
              </a:rPr>
              <a:t>Secretary</a:t>
            </a:r>
            <a:r>
              <a:rPr kumimoji="0" lang="pl-PL" altLang="pl-PL" sz="1800" b="0" i="0" u="none" strike="noStrike" cap="none" normalizeH="0" baseline="0" dirty="0" smtClean="0">
                <a:ln>
                  <a:noFill/>
                </a:ln>
                <a:solidFill>
                  <a:schemeClr val="tx1"/>
                </a:solidFill>
                <a:effectLst/>
                <a:latin typeface="Arial" panose="020B0604020202020204" pitchFamily="34" charset="0"/>
                <a:hlinkClick r:id="rId2"/>
              </a:rPr>
              <a:t>-General (MTDSG)</a:t>
            </a:r>
            <a:r>
              <a:rPr kumimoji="0" lang="pl-PL" altLang="pl-PL" sz="1800" b="0" i="0" u="none" strike="noStrike" cap="none" normalizeH="0" baseline="0" dirty="0" smtClean="0">
                <a:ln>
                  <a:noFill/>
                </a:ln>
                <a:solidFill>
                  <a:schemeClr val="tx1"/>
                </a:solidFill>
                <a:effectLst/>
                <a:latin typeface="Arial" panose="020B0604020202020204" pitchFamily="34" charset="0"/>
              </a:rPr>
              <a:t/>
            </a:r>
            <a:br>
              <a:rPr kumimoji="0" lang="pl-PL" altLang="pl-PL" sz="1800" b="0" i="0" u="none" strike="noStrike" cap="none" normalizeH="0" baseline="0" dirty="0" smtClean="0">
                <a:ln>
                  <a:noFill/>
                </a:ln>
                <a:solidFill>
                  <a:schemeClr val="tx1"/>
                </a:solidFill>
                <a:effectLst/>
                <a:latin typeface="Arial" panose="020B0604020202020204" pitchFamily="34" charset="0"/>
              </a:rPr>
            </a:br>
            <a:r>
              <a:rPr kumimoji="0" lang="pl-PL" altLang="pl-PL" sz="1800" b="0" i="0" u="none" strike="noStrike" cap="none" normalizeH="0" baseline="0" dirty="0" smtClean="0">
                <a:ln>
                  <a:noFill/>
                </a:ln>
                <a:solidFill>
                  <a:schemeClr val="tx1"/>
                </a:solidFill>
                <a:effectLst/>
                <a:latin typeface="Arial" panose="020B0604020202020204" pitchFamily="34" charset="0"/>
              </a:rPr>
              <a:t>MTDSG </a:t>
            </a:r>
            <a:r>
              <a:rPr kumimoji="0" lang="pl-PL" altLang="pl-PL" sz="1800" b="0" i="0" u="none" strike="noStrike" cap="none" normalizeH="0" baseline="0" dirty="0" err="1" smtClean="0">
                <a:ln>
                  <a:noFill/>
                </a:ln>
                <a:solidFill>
                  <a:schemeClr val="tx1"/>
                </a:solidFill>
                <a:effectLst/>
                <a:latin typeface="Arial" panose="020B0604020202020204" pitchFamily="34" charset="0"/>
              </a:rPr>
              <a:t>is</a:t>
            </a:r>
            <a:r>
              <a:rPr kumimoji="0" lang="pl-PL" altLang="pl-PL" sz="1800" b="0" i="0" u="none" strike="noStrike" cap="none" normalizeH="0" baseline="0" dirty="0" smtClean="0">
                <a:ln>
                  <a:noFill/>
                </a:ln>
                <a:solidFill>
                  <a:schemeClr val="tx1"/>
                </a:solidFill>
                <a:effectLst/>
                <a:latin typeface="Arial" panose="020B0604020202020204" pitchFamily="34" charset="0"/>
              </a:rPr>
              <a:t> the most </a:t>
            </a:r>
            <a:r>
              <a:rPr kumimoji="0" lang="pl-PL" altLang="pl-PL" sz="1800" b="0" i="0" u="none" strike="noStrike" cap="none" normalizeH="0" baseline="0" dirty="0" err="1" smtClean="0">
                <a:ln>
                  <a:noFill/>
                </a:ln>
                <a:solidFill>
                  <a:schemeClr val="tx1"/>
                </a:solidFill>
                <a:effectLst/>
                <a:latin typeface="Arial" panose="020B0604020202020204" pitchFamily="34" charset="0"/>
              </a:rPr>
              <a:t>comprehensive</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resource</a:t>
            </a:r>
            <a:r>
              <a:rPr kumimoji="0" lang="pl-PL" altLang="pl-PL" sz="1800" b="0" i="0" u="none" strike="noStrike" cap="none" normalizeH="0" baseline="0" dirty="0" smtClean="0">
                <a:ln>
                  <a:noFill/>
                </a:ln>
                <a:solidFill>
                  <a:schemeClr val="tx1"/>
                </a:solidFill>
                <a:effectLst/>
                <a:latin typeface="Arial" panose="020B0604020202020204" pitchFamily="34" charset="0"/>
              </a:rPr>
              <a:t> for </a:t>
            </a:r>
            <a:r>
              <a:rPr kumimoji="0" lang="pl-PL" altLang="pl-PL" sz="1800" b="0" i="0" u="none" strike="noStrike" cap="none" normalizeH="0" baseline="0" dirty="0" err="1" smtClean="0">
                <a:ln>
                  <a:noFill/>
                </a:ln>
                <a:solidFill>
                  <a:schemeClr val="tx1"/>
                </a:solidFill>
                <a:effectLst/>
                <a:latin typeface="Arial" panose="020B0604020202020204" pitchFamily="34" charset="0"/>
              </a:rPr>
              <a:t>updating</a:t>
            </a:r>
            <a:r>
              <a:rPr kumimoji="0" lang="pl-PL" altLang="pl-PL" sz="1800" b="0" i="0" u="none" strike="noStrike" cap="none" normalizeH="0" baseline="0" dirty="0" smtClean="0">
                <a:ln>
                  <a:noFill/>
                </a:ln>
                <a:solidFill>
                  <a:schemeClr val="tx1"/>
                </a:solidFill>
                <a:effectLst/>
                <a:latin typeface="Arial" panose="020B0604020202020204" pitchFamily="34" charset="0"/>
              </a:rPr>
              <a:t> the status of </a:t>
            </a:r>
            <a:r>
              <a:rPr kumimoji="0" lang="pl-PL" altLang="pl-PL" sz="1800" b="0" i="0" u="none" strike="noStrike" cap="none" normalizeH="0" baseline="0" dirty="0" err="1" smtClean="0">
                <a:ln>
                  <a:noFill/>
                </a:ln>
                <a:solidFill>
                  <a:schemeClr val="tx1"/>
                </a:solidFill>
                <a:effectLst/>
                <a:latin typeface="Arial" panose="020B0604020202020204" pitchFamily="34" charset="0"/>
              </a:rPr>
              <a:t>multilateral</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treaties</a:t>
            </a:r>
            <a:r>
              <a:rPr kumimoji="0" lang="pl-PL" altLang="pl-PL"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err="1" smtClean="0">
                <a:ln>
                  <a:noFill/>
                </a:ln>
                <a:solidFill>
                  <a:schemeClr val="tx1"/>
                </a:solidFill>
                <a:effectLst/>
                <a:latin typeface="Arial" panose="020B0604020202020204" pitchFamily="34" charset="0"/>
              </a:rPr>
              <a:t>covering</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over</a:t>
            </a:r>
            <a:r>
              <a:rPr kumimoji="0" lang="pl-PL" altLang="pl-PL" sz="1800" b="0" i="0" u="none" strike="noStrike" cap="none" normalizeH="0" baseline="0" dirty="0" smtClean="0">
                <a:ln>
                  <a:noFill/>
                </a:ln>
                <a:solidFill>
                  <a:schemeClr val="tx1"/>
                </a:solidFill>
                <a:effectLst/>
                <a:latin typeface="Arial" panose="020B0604020202020204" pitchFamily="34" charset="0"/>
              </a:rPr>
              <a:t> 560 </a:t>
            </a:r>
            <a:r>
              <a:rPr kumimoji="0" lang="pl-PL" altLang="pl-PL" sz="1800" b="0" i="0" u="none" strike="noStrike" cap="none" normalizeH="0" baseline="0" dirty="0" err="1" smtClean="0">
                <a:ln>
                  <a:noFill/>
                </a:ln>
                <a:solidFill>
                  <a:schemeClr val="tx1"/>
                </a:solidFill>
                <a:effectLst/>
                <a:latin typeface="Arial" panose="020B0604020202020204" pitchFamily="34" charset="0"/>
              </a:rPr>
              <a:t>treaties</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that</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have</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been</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deposited</a:t>
            </a:r>
            <a:r>
              <a:rPr kumimoji="0" lang="pl-PL" altLang="pl-PL" sz="1800" b="0" i="0" u="none" strike="noStrike" cap="none" normalizeH="0" baseline="0" dirty="0" smtClean="0">
                <a:ln>
                  <a:noFill/>
                </a:ln>
                <a:solidFill>
                  <a:schemeClr val="tx1"/>
                </a:solidFill>
                <a:effectLst/>
                <a:latin typeface="Arial" panose="020B0604020202020204" pitchFamily="34" charset="0"/>
              </a:rPr>
              <a:t> with the UN </a:t>
            </a:r>
            <a:r>
              <a:rPr kumimoji="0" lang="pl-PL" altLang="pl-PL" sz="1800" b="0" i="0" u="none" strike="noStrike" cap="none" normalizeH="0" baseline="0" dirty="0" err="1" smtClean="0">
                <a:ln>
                  <a:noFill/>
                </a:ln>
                <a:solidFill>
                  <a:schemeClr val="tx1"/>
                </a:solidFill>
                <a:effectLst/>
                <a:latin typeface="Arial" panose="020B0604020202020204" pitchFamily="34" charset="0"/>
              </a:rPr>
              <a:t>secretary-general</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since</a:t>
            </a:r>
            <a:r>
              <a:rPr kumimoji="0" lang="pl-PL" altLang="pl-PL" sz="1800" b="0" i="0" u="none" strike="noStrike" cap="none" normalizeH="0" baseline="0" dirty="0" smtClean="0">
                <a:ln>
                  <a:noFill/>
                </a:ln>
                <a:solidFill>
                  <a:schemeClr val="tx1"/>
                </a:solidFill>
                <a:effectLst/>
                <a:latin typeface="Arial" panose="020B0604020202020204" pitchFamily="34" charset="0"/>
              </a:rPr>
              <a:t> 1946. 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Treaties</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are</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1" i="0" u="none" strike="noStrike" cap="none" normalizeH="0" baseline="0" dirty="0" err="1" smtClean="0">
                <a:ln>
                  <a:noFill/>
                </a:ln>
                <a:solidFill>
                  <a:schemeClr val="tx1"/>
                </a:solidFill>
                <a:effectLst/>
                <a:latin typeface="Arial" panose="020B0604020202020204" pitchFamily="34" charset="0"/>
              </a:rPr>
              <a:t>arranged</a:t>
            </a:r>
            <a:r>
              <a:rPr kumimoji="0" lang="pl-PL" altLang="pl-PL" sz="1800" b="1" i="0" u="none" strike="noStrike" cap="none" normalizeH="0" baseline="0" dirty="0" smtClean="0">
                <a:ln>
                  <a:noFill/>
                </a:ln>
                <a:solidFill>
                  <a:schemeClr val="tx1"/>
                </a:solidFill>
                <a:effectLst/>
                <a:latin typeface="Arial" panose="020B0604020202020204" pitchFamily="34" charset="0"/>
              </a:rPr>
              <a:t> </a:t>
            </a:r>
            <a:r>
              <a:rPr kumimoji="0" lang="pl-PL" altLang="pl-PL" sz="1800" b="1" i="0" u="none" strike="noStrike" cap="none" normalizeH="0" baseline="0" dirty="0" err="1" smtClean="0">
                <a:ln>
                  <a:noFill/>
                </a:ln>
                <a:solidFill>
                  <a:schemeClr val="tx1"/>
                </a:solidFill>
                <a:effectLst/>
                <a:latin typeface="Arial" panose="020B0604020202020204" pitchFamily="34" charset="0"/>
              </a:rPr>
              <a:t>chronologically</a:t>
            </a:r>
            <a:r>
              <a:rPr kumimoji="0" lang="pl-PL" altLang="pl-PL" sz="1800" b="1" i="0" u="none" strike="noStrike" cap="none" normalizeH="0" baseline="0" dirty="0" smtClean="0">
                <a:ln>
                  <a:noFill/>
                </a:ln>
                <a:solidFill>
                  <a:schemeClr val="tx1"/>
                </a:solidFill>
                <a:effectLst/>
                <a:latin typeface="Arial" panose="020B0604020202020204" pitchFamily="34" charset="0"/>
              </a:rPr>
              <a:t> by </a:t>
            </a:r>
            <a:r>
              <a:rPr kumimoji="0" lang="pl-PL" altLang="pl-PL" sz="1800" b="1" i="0" u="none" strike="noStrike" cap="none" normalizeH="0" baseline="0" dirty="0" err="1" smtClean="0">
                <a:ln>
                  <a:noFill/>
                </a:ln>
                <a:solidFill>
                  <a:schemeClr val="tx1"/>
                </a:solidFill>
                <a:effectLst/>
                <a:latin typeface="Arial" panose="020B0604020202020204" pitchFamily="34" charset="0"/>
              </a:rPr>
              <a:t>subject</a:t>
            </a:r>
            <a:r>
              <a:rPr kumimoji="0" lang="pl-PL" altLang="pl-PL"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3"/>
              </a:rPr>
              <a:t>Chapter</a:t>
            </a:r>
            <a:r>
              <a:rPr kumimoji="0" lang="pl-PL" altLang="pl-PL" sz="1800" b="0" i="0" u="none" strike="noStrike" cap="none" normalizeH="0" baseline="0" dirty="0" smtClean="0">
                <a:ln>
                  <a:noFill/>
                </a:ln>
                <a:solidFill>
                  <a:schemeClr val="tx1"/>
                </a:solidFill>
                <a:effectLst/>
                <a:latin typeface="Arial" panose="020B0604020202020204" pitchFamily="34" charset="0"/>
                <a:hlinkClick r:id="rId3"/>
              </a:rPr>
              <a:t> IV </a:t>
            </a: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3"/>
              </a:rPr>
              <a:t>covers</a:t>
            </a:r>
            <a:r>
              <a:rPr kumimoji="0" lang="pl-PL" altLang="pl-PL" sz="1800" b="0" i="0" u="none" strike="noStrike" cap="none" normalizeH="0" baseline="0" dirty="0" smtClean="0">
                <a:ln>
                  <a:noFill/>
                </a:ln>
                <a:solidFill>
                  <a:schemeClr val="tx1"/>
                </a:solidFill>
                <a:effectLst/>
                <a:latin typeface="Arial" panose="020B0604020202020204" pitchFamily="34" charset="0"/>
                <a:hlinkClick r:id="rId3"/>
              </a:rPr>
              <a:t> </a:t>
            </a: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3"/>
              </a:rPr>
              <a:t>human</a:t>
            </a:r>
            <a:r>
              <a:rPr kumimoji="0" lang="pl-PL" altLang="pl-PL" sz="1800" b="0" i="0" u="none" strike="noStrike" cap="none" normalizeH="0" baseline="0" dirty="0" smtClean="0">
                <a:ln>
                  <a:noFill/>
                </a:ln>
                <a:solidFill>
                  <a:schemeClr val="tx1"/>
                </a:solidFill>
                <a:effectLst/>
                <a:latin typeface="Arial" panose="020B0604020202020204" pitchFamily="34" charset="0"/>
                <a:hlinkClick r:id="rId3"/>
              </a:rPr>
              <a:t> </a:t>
            </a: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3"/>
              </a:rPr>
              <a:t>rights</a:t>
            </a:r>
            <a:r>
              <a:rPr kumimoji="0" lang="pl-PL" altLang="pl-PL" sz="1800" b="0" i="0" u="none" strike="noStrike" cap="none" normalizeH="0" baseline="0" dirty="0" smtClean="0">
                <a:ln>
                  <a:noFill/>
                </a:ln>
                <a:solidFill>
                  <a:schemeClr val="tx1"/>
                </a:solidFill>
                <a:effectLst/>
                <a:latin typeface="Arial" panose="020B0604020202020204" pitchFamily="34" charset="0"/>
                <a:hlinkClick r:id="rId3"/>
              </a:rPr>
              <a:t> </a:t>
            </a: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3"/>
              </a:rPr>
              <a:t>treaties</a:t>
            </a:r>
            <a:r>
              <a:rPr kumimoji="0" lang="pl-PL" altLang="pl-PL"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err="1" smtClean="0">
                <a:ln>
                  <a:noFill/>
                </a:ln>
                <a:solidFill>
                  <a:schemeClr val="tx1"/>
                </a:solidFill>
                <a:effectLst/>
                <a:latin typeface="Arial" panose="020B0604020202020204" pitchFamily="34" charset="0"/>
              </a:rPr>
              <a:t>Note</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that</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protocols</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supplements</a:t>
            </a:r>
            <a:r>
              <a:rPr kumimoji="0" lang="pl-PL" altLang="pl-PL" sz="1800" b="0" i="0" u="none" strike="noStrike" cap="none" normalizeH="0" baseline="0" dirty="0" smtClean="0">
                <a:ln>
                  <a:noFill/>
                </a:ln>
                <a:solidFill>
                  <a:schemeClr val="tx1"/>
                </a:solidFill>
                <a:effectLst/>
                <a:latin typeface="Arial" panose="020B0604020202020204" pitchFamily="34" charset="0"/>
              </a:rPr>
              <a:t>) to </a:t>
            </a:r>
            <a:r>
              <a:rPr kumimoji="0" lang="pl-PL" altLang="pl-PL" sz="1800" b="0" i="0" u="none" strike="noStrike" cap="none" normalizeH="0" baseline="0" dirty="0" err="1" smtClean="0">
                <a:ln>
                  <a:noFill/>
                </a:ln>
                <a:solidFill>
                  <a:schemeClr val="tx1"/>
                </a:solidFill>
                <a:effectLst/>
                <a:latin typeface="Arial" panose="020B0604020202020204" pitchFamily="34" charset="0"/>
              </a:rPr>
              <a:t>treaties</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are</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listed</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separately</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Each</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treaty</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record</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contains</a:t>
            </a:r>
            <a:r>
              <a:rPr kumimoji="0" lang="pl-PL" altLang="pl-PL" sz="1800" b="0" i="0" u="none" strike="noStrike" cap="none" normalizeH="0" baseline="0" dirty="0" smtClean="0">
                <a:ln>
                  <a:noFill/>
                </a:ln>
                <a:solidFill>
                  <a:schemeClr val="tx1"/>
                </a:solidFill>
                <a:effectLst/>
                <a:latin typeface="Arial" panose="020B0604020202020204" pitchFamily="34" charset="0"/>
              </a:rPr>
              <a:t>:</a:t>
            </a:r>
            <a:br>
              <a:rPr kumimoji="0" lang="pl-PL" altLang="pl-PL" sz="1800" b="0" i="0" u="none" strike="noStrike" cap="none" normalizeH="0" baseline="0" dirty="0" smtClean="0">
                <a:ln>
                  <a:noFill/>
                </a:ln>
                <a:solidFill>
                  <a:schemeClr val="tx1"/>
                </a:solidFill>
                <a:effectLst/>
                <a:latin typeface="Arial" panose="020B0604020202020204" pitchFamily="34" charset="0"/>
              </a:rPr>
            </a:br>
            <a:r>
              <a:rPr kumimoji="0" lang="pl-PL" altLang="pl-PL"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1" i="0" u="none" strike="noStrike" cap="none" normalizeH="0" baseline="0" dirty="0" smtClean="0">
                <a:ln>
                  <a:noFill/>
                </a:ln>
                <a:solidFill>
                  <a:schemeClr val="tx1"/>
                </a:solidFill>
                <a:effectLst/>
                <a:latin typeface="Arial" panose="020B0604020202020204" pitchFamily="34" charset="0"/>
              </a:rPr>
              <a:t>Basic Information</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about</a:t>
            </a:r>
            <a:r>
              <a:rPr kumimoji="0" lang="pl-PL" altLang="pl-PL" sz="1800" b="0" i="0" u="none" strike="noStrike" cap="none" normalizeH="0" baseline="0" dirty="0" smtClean="0">
                <a:ln>
                  <a:noFill/>
                </a:ln>
                <a:solidFill>
                  <a:schemeClr val="tx1"/>
                </a:solidFill>
                <a:effectLst/>
                <a:latin typeface="Arial" panose="020B0604020202020204" pitchFamily="34" charset="0"/>
              </a:rPr>
              <a:t> the </a:t>
            </a:r>
            <a:r>
              <a:rPr kumimoji="0" lang="pl-PL" altLang="pl-PL" sz="1800" b="0" i="0" u="none" strike="noStrike" cap="none" normalizeH="0" baseline="0" dirty="0" err="1" smtClean="0">
                <a:ln>
                  <a:noFill/>
                </a:ln>
                <a:solidFill>
                  <a:schemeClr val="tx1"/>
                </a:solidFill>
                <a:effectLst/>
                <a:latin typeface="Arial" panose="020B0604020202020204" pitchFamily="34" charset="0"/>
              </a:rPr>
              <a:t>treaty</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including</a:t>
            </a:r>
            <a:r>
              <a:rPr kumimoji="0" lang="pl-PL" altLang="pl-PL" sz="1800" b="0" i="0" u="none" strike="noStrike" cap="none" normalizeH="0" baseline="0" dirty="0" smtClean="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err="1" smtClean="0">
                <a:ln>
                  <a:noFill/>
                </a:ln>
                <a:solidFill>
                  <a:schemeClr val="tx1"/>
                </a:solidFill>
                <a:effectLst/>
                <a:latin typeface="Arial" panose="020B0604020202020204" pitchFamily="34" charset="0"/>
              </a:rPr>
              <a:t>Its</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date</a:t>
            </a:r>
            <a:r>
              <a:rPr kumimoji="0" lang="pl-PL" altLang="pl-PL" sz="1800" b="0" i="0" u="none" strike="noStrike" cap="none" normalizeH="0" baseline="0" dirty="0" smtClean="0">
                <a:ln>
                  <a:noFill/>
                </a:ln>
                <a:solidFill>
                  <a:schemeClr val="tx1"/>
                </a:solidFill>
                <a:effectLst/>
                <a:latin typeface="Arial" panose="020B0604020202020204" pitchFamily="34" charset="0"/>
              </a:rPr>
              <a:t> of </a:t>
            </a:r>
            <a:r>
              <a:rPr kumimoji="0" lang="pl-PL" altLang="pl-PL" sz="1800" b="0" i="0" u="none" strike="noStrike" cap="none" normalizeH="0" baseline="0" dirty="0" err="1" smtClean="0">
                <a:ln>
                  <a:noFill/>
                </a:ln>
                <a:solidFill>
                  <a:schemeClr val="tx1"/>
                </a:solidFill>
                <a:effectLst/>
                <a:latin typeface="Arial" panose="020B0604020202020204" pitchFamily="34" charset="0"/>
              </a:rPr>
              <a:t>entry</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into</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force</a:t>
            </a:r>
            <a:r>
              <a:rPr kumimoji="0" lang="pl-PL" altLang="pl-PL" sz="1800" b="0" i="0" u="none" strike="noStrike" cap="none" normalizeH="0" baseline="0" dirty="0" smtClean="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smtClean="0">
                <a:ln>
                  <a:noFill/>
                </a:ln>
                <a:solidFill>
                  <a:schemeClr val="tx1"/>
                </a:solidFill>
                <a:effectLst/>
                <a:latin typeface="Arial" panose="020B0604020202020204" pitchFamily="34" charset="0"/>
              </a:rPr>
              <a:t>The </a:t>
            </a:r>
            <a:r>
              <a:rPr kumimoji="0" lang="pl-PL" altLang="pl-PL" sz="1800" b="0" i="0" u="none" strike="noStrike" cap="none" normalizeH="0" baseline="0" dirty="0" err="1" smtClean="0">
                <a:ln>
                  <a:noFill/>
                </a:ln>
                <a:solidFill>
                  <a:schemeClr val="tx1"/>
                </a:solidFill>
                <a:effectLst/>
                <a:latin typeface="Arial" panose="020B0604020202020204" pitchFamily="34" charset="0"/>
              </a:rPr>
              <a:t>current</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number</a:t>
            </a:r>
            <a:r>
              <a:rPr kumimoji="0" lang="pl-PL" altLang="pl-PL" sz="1800" b="0" i="0" u="none" strike="noStrike" cap="none" normalizeH="0" baseline="0" dirty="0" smtClean="0">
                <a:ln>
                  <a:noFill/>
                </a:ln>
                <a:solidFill>
                  <a:schemeClr val="tx1"/>
                </a:solidFill>
                <a:effectLst/>
                <a:latin typeface="Arial" panose="020B0604020202020204" pitchFamily="34" charset="0"/>
              </a:rPr>
              <a:t> of </a:t>
            </a:r>
            <a:r>
              <a:rPr kumimoji="0" lang="pl-PL" altLang="pl-PL" sz="1800" b="0" i="0" u="none" strike="noStrike" cap="none" normalizeH="0" baseline="0" dirty="0" err="1" smtClean="0">
                <a:ln>
                  <a:noFill/>
                </a:ln>
                <a:solidFill>
                  <a:schemeClr val="tx1"/>
                </a:solidFill>
                <a:effectLst/>
                <a:latin typeface="Arial" panose="020B0604020202020204" pitchFamily="34" charset="0"/>
              </a:rPr>
              <a:t>signatories</a:t>
            </a:r>
            <a:r>
              <a:rPr kumimoji="0" lang="pl-PL" altLang="pl-PL" sz="1800" b="0" i="0" u="none" strike="noStrike" cap="none" normalizeH="0" baseline="0" dirty="0" smtClean="0">
                <a:ln>
                  <a:noFill/>
                </a:ln>
                <a:solidFill>
                  <a:schemeClr val="tx1"/>
                </a:solidFill>
                <a:effectLst/>
                <a:latin typeface="Arial" panose="020B0604020202020204" pitchFamily="34" charset="0"/>
              </a:rPr>
              <a:t> and </a:t>
            </a:r>
            <a:r>
              <a:rPr kumimoji="0" lang="pl-PL" altLang="pl-PL" sz="1800" b="0" i="0" u="none" strike="noStrike" cap="none" normalizeH="0" baseline="0" dirty="0" err="1" smtClean="0">
                <a:ln>
                  <a:noFill/>
                </a:ln>
                <a:solidFill>
                  <a:schemeClr val="tx1"/>
                </a:solidFill>
                <a:effectLst/>
                <a:latin typeface="Arial" panose="020B0604020202020204" pitchFamily="34" charset="0"/>
              </a:rPr>
              <a:t>state</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parties</a:t>
            </a:r>
            <a:r>
              <a:rPr kumimoji="0" lang="pl-PL" altLang="pl-PL" sz="1800" b="0" i="0" u="none" strike="noStrike" cap="none" normalizeH="0" baseline="0" dirty="0" smtClean="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smtClean="0">
                <a:ln>
                  <a:noFill/>
                </a:ln>
                <a:solidFill>
                  <a:schemeClr val="tx1"/>
                </a:solidFill>
                <a:effectLst/>
                <a:latin typeface="Arial" panose="020B0604020202020204" pitchFamily="34" charset="0"/>
              </a:rPr>
              <a:t>The </a:t>
            </a:r>
            <a:r>
              <a:rPr kumimoji="0" lang="pl-PL" altLang="pl-PL" sz="1800" b="0" i="0" u="none" strike="noStrike" cap="none" normalizeH="0" baseline="0" dirty="0" err="1" smtClean="0">
                <a:ln>
                  <a:noFill/>
                </a:ln>
                <a:solidFill>
                  <a:schemeClr val="tx1"/>
                </a:solidFill>
                <a:effectLst/>
                <a:latin typeface="Arial" panose="020B0604020202020204" pitchFamily="34" charset="0"/>
              </a:rPr>
              <a:t>volume</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number</a:t>
            </a:r>
            <a:r>
              <a:rPr kumimoji="0" lang="pl-PL" altLang="pl-PL" sz="1800" b="0" i="0" u="none" strike="noStrike" cap="none" normalizeH="0" baseline="0" dirty="0" smtClean="0">
                <a:ln>
                  <a:noFill/>
                </a:ln>
                <a:solidFill>
                  <a:schemeClr val="tx1"/>
                </a:solidFill>
                <a:effectLst/>
                <a:latin typeface="Arial" panose="020B0604020202020204" pitchFamily="34" charset="0"/>
              </a:rPr>
              <a:t> of the </a:t>
            </a:r>
            <a:r>
              <a:rPr kumimoji="0" lang="pl-PL" altLang="pl-PL" sz="1800" b="0" i="1" u="none" strike="noStrike" cap="none" normalizeH="0" baseline="0" dirty="0" smtClean="0">
                <a:ln>
                  <a:noFill/>
                </a:ln>
                <a:solidFill>
                  <a:schemeClr val="tx1"/>
                </a:solidFill>
                <a:effectLst/>
                <a:latin typeface="Arial" panose="020B0604020202020204" pitchFamily="34" charset="0"/>
              </a:rPr>
              <a:t>U.N. </a:t>
            </a:r>
            <a:r>
              <a:rPr kumimoji="0" lang="pl-PL" altLang="pl-PL" sz="1800" b="0" i="1" u="none" strike="noStrike" cap="none" normalizeH="0" baseline="0" dirty="0" err="1" smtClean="0">
                <a:ln>
                  <a:noFill/>
                </a:ln>
                <a:solidFill>
                  <a:schemeClr val="tx1"/>
                </a:solidFill>
                <a:effectLst/>
                <a:latin typeface="Arial" panose="020B0604020202020204" pitchFamily="34" charset="0"/>
              </a:rPr>
              <a:t>Treaty</a:t>
            </a:r>
            <a:r>
              <a:rPr kumimoji="0" lang="pl-PL" altLang="pl-PL" sz="1800" b="0" i="1" u="none" strike="noStrike" cap="none" normalizeH="0" baseline="0" dirty="0" smtClean="0">
                <a:ln>
                  <a:noFill/>
                </a:ln>
                <a:solidFill>
                  <a:schemeClr val="tx1"/>
                </a:solidFill>
                <a:effectLst/>
                <a:latin typeface="Arial" panose="020B0604020202020204" pitchFamily="34" charset="0"/>
              </a:rPr>
              <a:t> Series</a:t>
            </a:r>
            <a:r>
              <a:rPr kumimoji="0" lang="pl-PL" altLang="pl-PL" sz="1800" b="0" i="0" u="none" strike="noStrike" cap="none" normalizeH="0" baseline="0" dirty="0" smtClean="0">
                <a:ln>
                  <a:noFill/>
                </a:ln>
                <a:solidFill>
                  <a:schemeClr val="tx1"/>
                </a:solidFill>
                <a:effectLst/>
                <a:latin typeface="Arial" panose="020B0604020202020204" pitchFamily="34" charset="0"/>
              </a:rPr>
              <a:t> in </a:t>
            </a:r>
            <a:r>
              <a:rPr kumimoji="0" lang="pl-PL" altLang="pl-PL" sz="1800" b="0" i="0" u="none" strike="noStrike" cap="none" normalizeH="0" baseline="0" dirty="0" err="1" smtClean="0">
                <a:ln>
                  <a:noFill/>
                </a:ln>
                <a:solidFill>
                  <a:schemeClr val="tx1"/>
                </a:solidFill>
                <a:effectLst/>
                <a:latin typeface="Arial" panose="020B0604020202020204" pitchFamily="34" charset="0"/>
              </a:rPr>
              <a:t>which</a:t>
            </a:r>
            <a:r>
              <a:rPr kumimoji="0" lang="pl-PL" altLang="pl-PL" sz="1800" b="0" i="0" u="none" strike="noStrike" cap="none" normalizeH="0" baseline="0" dirty="0" smtClean="0">
                <a:ln>
                  <a:noFill/>
                </a:ln>
                <a:solidFill>
                  <a:schemeClr val="tx1"/>
                </a:solidFill>
                <a:effectLst/>
                <a:latin typeface="Arial" panose="020B0604020202020204" pitchFamily="34" charset="0"/>
              </a:rPr>
              <a:t> the </a:t>
            </a:r>
            <a:r>
              <a:rPr kumimoji="0" lang="pl-PL" altLang="pl-PL" sz="1800" b="0" i="0" u="none" strike="noStrike" cap="none" normalizeH="0" baseline="0" dirty="0" err="1" smtClean="0">
                <a:ln>
                  <a:noFill/>
                </a:ln>
                <a:solidFill>
                  <a:schemeClr val="tx1"/>
                </a:solidFill>
                <a:effectLst/>
                <a:latin typeface="Arial" panose="020B0604020202020204" pitchFamily="34" charset="0"/>
              </a:rPr>
              <a:t>text</a:t>
            </a:r>
            <a:r>
              <a:rPr kumimoji="0" lang="pl-PL" altLang="pl-PL" sz="1800" b="0" i="0" u="none" strike="noStrike" cap="none" normalizeH="0" baseline="0" dirty="0" smtClean="0">
                <a:ln>
                  <a:noFill/>
                </a:ln>
                <a:solidFill>
                  <a:schemeClr val="tx1"/>
                </a:solidFill>
                <a:effectLst/>
                <a:latin typeface="Arial" panose="020B0604020202020204" pitchFamily="34" charset="0"/>
              </a:rPr>
              <a:t> of the </a:t>
            </a:r>
            <a:r>
              <a:rPr kumimoji="0" lang="pl-PL" altLang="pl-PL" sz="1800" b="0" i="0" u="none" strike="noStrike" cap="none" normalizeH="0" baseline="0" dirty="0" err="1" smtClean="0">
                <a:ln>
                  <a:noFill/>
                </a:ln>
                <a:solidFill>
                  <a:schemeClr val="tx1"/>
                </a:solidFill>
                <a:effectLst/>
                <a:latin typeface="Arial" panose="020B0604020202020204" pitchFamily="34" charset="0"/>
              </a:rPr>
              <a:t>treaty</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is</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published</a:t>
            </a:r>
            <a:r>
              <a:rPr kumimoji="0" lang="pl-PL" altLang="pl-PL" sz="1800" b="0" i="0" u="none" strike="noStrike" cap="none" normalizeH="0" baseline="0" dirty="0" smtClean="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smtClean="0">
                <a:ln>
                  <a:noFill/>
                </a:ln>
                <a:solidFill>
                  <a:schemeClr val="tx1"/>
                </a:solidFill>
                <a:effectLst/>
                <a:latin typeface="Arial" panose="020B0604020202020204" pitchFamily="34" charset="0"/>
              </a:rPr>
              <a:t>A link to </a:t>
            </a:r>
            <a:r>
              <a:rPr kumimoji="0" lang="pl-PL" altLang="pl-PL" sz="1800" b="0" i="0" u="none" strike="noStrike" cap="none" normalizeH="0" baseline="0" dirty="0" err="1" smtClean="0">
                <a:ln>
                  <a:noFill/>
                </a:ln>
                <a:solidFill>
                  <a:schemeClr val="tx1"/>
                </a:solidFill>
                <a:effectLst/>
                <a:latin typeface="Arial" panose="020B0604020202020204" pitchFamily="34" charset="0"/>
              </a:rPr>
              <a:t>download</a:t>
            </a:r>
            <a:r>
              <a:rPr kumimoji="0" lang="pl-PL" altLang="pl-PL" sz="1800" b="0" i="0" u="none" strike="noStrike" cap="none" normalizeH="0" baseline="0" dirty="0" smtClean="0">
                <a:ln>
                  <a:noFill/>
                </a:ln>
                <a:solidFill>
                  <a:schemeClr val="tx1"/>
                </a:solidFill>
                <a:effectLst/>
                <a:latin typeface="Arial" panose="020B0604020202020204" pitchFamily="34" charset="0"/>
              </a:rPr>
              <a:t> the </a:t>
            </a:r>
            <a:r>
              <a:rPr kumimoji="0" lang="pl-PL" altLang="pl-PL" sz="1800" b="0" i="0" u="none" strike="noStrike" cap="none" normalizeH="0" baseline="0" dirty="0" err="1" smtClean="0">
                <a:ln>
                  <a:noFill/>
                </a:ln>
                <a:solidFill>
                  <a:schemeClr val="tx1"/>
                </a:solidFill>
                <a:effectLst/>
                <a:latin typeface="Arial" panose="020B0604020202020204" pitchFamily="34" charset="0"/>
              </a:rPr>
              <a:t>text</a:t>
            </a:r>
            <a:r>
              <a:rPr kumimoji="0" lang="pl-PL" altLang="pl-PL" sz="1800" b="0" i="0" u="none" strike="noStrike" cap="none" normalizeH="0" baseline="0" dirty="0" smtClean="0">
                <a:ln>
                  <a:noFill/>
                </a:ln>
                <a:solidFill>
                  <a:schemeClr val="tx1"/>
                </a:solidFill>
                <a:effectLst/>
                <a:latin typeface="Arial" panose="020B0604020202020204" pitchFamily="34" charset="0"/>
              </a:rPr>
              <a:t> of the </a:t>
            </a:r>
            <a:r>
              <a:rPr kumimoji="0" lang="pl-PL" altLang="pl-PL" sz="1800" b="0" i="0" u="none" strike="noStrike" cap="none" normalizeH="0" baseline="0" dirty="0" err="1" smtClean="0">
                <a:ln>
                  <a:noFill/>
                </a:ln>
                <a:solidFill>
                  <a:schemeClr val="tx1"/>
                </a:solidFill>
                <a:effectLst/>
                <a:latin typeface="Arial" panose="020B0604020202020204" pitchFamily="34" charset="0"/>
              </a:rPr>
              <a:t>treaty</a:t>
            </a:r>
            <a:r>
              <a:rPr kumimoji="0" lang="pl-PL" altLang="pl-PL" sz="1800" b="0" i="0" u="none" strike="noStrike" cap="none" normalizeH="0" baseline="0" dirty="0" smtClean="0">
                <a:ln>
                  <a:noFill/>
                </a:ln>
                <a:solidFill>
                  <a:schemeClr val="tx1"/>
                </a:solidFill>
                <a:effectLst/>
                <a:latin typeface="Arial" panose="020B0604020202020204" pitchFamily="34" charset="0"/>
              </a:rPr>
              <a:t> in PDF format.</a:t>
            </a:r>
            <a:br>
              <a:rPr kumimoji="0" lang="pl-PL" altLang="pl-PL" sz="1800" b="0" i="0" u="none" strike="noStrike" cap="none" normalizeH="0" baseline="0" dirty="0" smtClean="0">
                <a:ln>
                  <a:noFill/>
                </a:ln>
                <a:solidFill>
                  <a:schemeClr val="tx1"/>
                </a:solidFill>
                <a:effectLst/>
                <a:latin typeface="Arial" panose="020B0604020202020204" pitchFamily="34" charset="0"/>
              </a:rPr>
            </a:br>
            <a:r>
              <a:rPr kumimoji="0" lang="pl-PL" altLang="pl-PL"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err="1" smtClean="0">
                <a:ln>
                  <a:noFill/>
                </a:ln>
                <a:solidFill>
                  <a:schemeClr val="tx1"/>
                </a:solidFill>
                <a:effectLst/>
                <a:latin typeface="Arial" panose="020B0604020202020204" pitchFamily="34" charset="0"/>
              </a:rPr>
              <a:t>An</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alphabetical</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1" i="0" u="none" strike="noStrike" cap="none" normalizeH="0" baseline="0" dirty="0" smtClean="0">
                <a:ln>
                  <a:noFill/>
                </a:ln>
                <a:solidFill>
                  <a:schemeClr val="tx1"/>
                </a:solidFill>
                <a:effectLst/>
                <a:latin typeface="Arial" panose="020B0604020202020204" pitchFamily="34" charset="0"/>
              </a:rPr>
              <a:t>list of </a:t>
            </a:r>
            <a:r>
              <a:rPr kumimoji="0" lang="pl-PL" altLang="pl-PL" sz="1800" b="1" i="0" u="none" strike="noStrike" cap="none" normalizeH="0" baseline="0" dirty="0" err="1" smtClean="0">
                <a:ln>
                  <a:noFill/>
                </a:ln>
                <a:solidFill>
                  <a:schemeClr val="tx1"/>
                </a:solidFill>
                <a:effectLst/>
                <a:latin typeface="Arial" panose="020B0604020202020204" pitchFamily="34" charset="0"/>
              </a:rPr>
              <a:t>participating</a:t>
            </a:r>
            <a:r>
              <a:rPr kumimoji="0" lang="pl-PL" altLang="pl-PL" sz="1800" b="1" i="0" u="none" strike="noStrike" cap="none" normalizeH="0" baseline="0" dirty="0" smtClean="0">
                <a:ln>
                  <a:noFill/>
                </a:ln>
                <a:solidFill>
                  <a:schemeClr val="tx1"/>
                </a:solidFill>
                <a:effectLst/>
                <a:latin typeface="Arial" panose="020B0604020202020204" pitchFamily="34" charset="0"/>
              </a:rPr>
              <a:t> </a:t>
            </a:r>
            <a:r>
              <a:rPr kumimoji="0" lang="pl-PL" altLang="pl-PL" sz="1800" b="1" i="0" u="none" strike="noStrike" cap="none" normalizeH="0" baseline="0" dirty="0" err="1" smtClean="0">
                <a:ln>
                  <a:noFill/>
                </a:ln>
                <a:solidFill>
                  <a:schemeClr val="tx1"/>
                </a:solidFill>
                <a:effectLst/>
                <a:latin typeface="Arial" panose="020B0604020202020204" pitchFamily="34" charset="0"/>
              </a:rPr>
              <a:t>countries</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including</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dates</a:t>
            </a:r>
            <a:r>
              <a:rPr kumimoji="0" lang="pl-PL" altLang="pl-PL" sz="1800" b="0" i="0" u="none" strike="noStrike" cap="none" normalizeH="0" baseline="0" dirty="0" smtClean="0">
                <a:ln>
                  <a:noFill/>
                </a:ln>
                <a:solidFill>
                  <a:schemeClr val="tx1"/>
                </a:solidFill>
                <a:effectLst/>
                <a:latin typeface="Arial" panose="020B0604020202020204" pitchFamily="34" charset="0"/>
              </a:rPr>
              <a:t> of </a:t>
            </a:r>
            <a:r>
              <a:rPr kumimoji="0" lang="pl-PL" altLang="pl-PL" sz="1800" b="0" i="0" u="none" strike="noStrike" cap="none" normalizeH="0" baseline="0" dirty="0" err="1" smtClean="0">
                <a:ln>
                  <a:noFill/>
                </a:ln>
                <a:solidFill>
                  <a:schemeClr val="tx1"/>
                </a:solidFill>
                <a:effectLst/>
                <a:latin typeface="Arial" panose="020B0604020202020204" pitchFamily="34" charset="0"/>
              </a:rPr>
              <a:t>signature</a:t>
            </a:r>
            <a:r>
              <a:rPr kumimoji="0" lang="pl-PL" altLang="pl-PL"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smtClean="0">
                <a:ln>
                  <a:noFill/>
                </a:ln>
                <a:solidFill>
                  <a:schemeClr val="tx1"/>
                </a:solidFill>
                <a:effectLst/>
                <a:latin typeface="Arial" panose="020B0604020202020204" pitchFamily="34" charset="0"/>
              </a:rPr>
              <a:t>and </a:t>
            </a:r>
            <a:r>
              <a:rPr kumimoji="0" lang="pl-PL" altLang="pl-PL" sz="1800" b="1" i="0" u="none" strike="noStrike" cap="none" normalizeH="0" baseline="0" dirty="0" err="1" smtClean="0">
                <a:ln>
                  <a:noFill/>
                </a:ln>
                <a:solidFill>
                  <a:schemeClr val="tx1"/>
                </a:solidFill>
                <a:effectLst/>
                <a:latin typeface="Arial" panose="020B0604020202020204" pitchFamily="34" charset="0"/>
              </a:rPr>
              <a:t>dates</a:t>
            </a:r>
            <a:r>
              <a:rPr kumimoji="0" lang="pl-PL" altLang="pl-PL" sz="1800" b="1" i="0" u="none" strike="noStrike" cap="none" normalizeH="0" baseline="0" dirty="0" smtClean="0">
                <a:ln>
                  <a:noFill/>
                </a:ln>
                <a:solidFill>
                  <a:schemeClr val="tx1"/>
                </a:solidFill>
                <a:effectLst/>
                <a:latin typeface="Arial" panose="020B0604020202020204" pitchFamily="34" charset="0"/>
              </a:rPr>
              <a:t> of </a:t>
            </a:r>
            <a:r>
              <a:rPr kumimoji="0" lang="pl-PL" altLang="pl-PL" sz="1800" b="1" i="0" u="none" strike="noStrike" cap="none" normalizeH="0" baseline="0" dirty="0" err="1" smtClean="0">
                <a:ln>
                  <a:noFill/>
                </a:ln>
                <a:solidFill>
                  <a:schemeClr val="tx1"/>
                </a:solidFill>
                <a:effectLst/>
                <a:latin typeface="Arial" panose="020B0604020202020204" pitchFamily="34" charset="0"/>
              </a:rPr>
              <a:t>ratification</a:t>
            </a:r>
            <a:r>
              <a:rPr kumimoji="0" lang="pl-PL" altLang="pl-PL" sz="1800" b="1" i="0" u="none" strike="noStrike" cap="none" normalizeH="0" baseline="0" dirty="0" smtClean="0">
                <a:ln>
                  <a:noFill/>
                </a:ln>
                <a:solidFill>
                  <a:schemeClr val="tx1"/>
                </a:solidFill>
                <a:effectLst/>
                <a:latin typeface="Arial" panose="020B0604020202020204" pitchFamily="34" charset="0"/>
              </a:rPr>
              <a:t>, </a:t>
            </a:r>
            <a:r>
              <a:rPr kumimoji="0" lang="pl-PL" altLang="pl-PL" sz="1800" b="1" i="0" u="none" strike="noStrike" cap="none" normalizeH="0" baseline="0" dirty="0" err="1" smtClean="0">
                <a:ln>
                  <a:noFill/>
                </a:ln>
                <a:solidFill>
                  <a:schemeClr val="tx1"/>
                </a:solidFill>
                <a:effectLst/>
                <a:latin typeface="Arial" panose="020B0604020202020204" pitchFamily="34" charset="0"/>
              </a:rPr>
              <a:t>accession</a:t>
            </a:r>
            <a:r>
              <a:rPr kumimoji="0" lang="pl-PL" altLang="pl-PL" sz="1800" b="1" i="0" u="none" strike="noStrike" cap="none" normalizeH="0" baseline="0" dirty="0" smtClean="0">
                <a:ln>
                  <a:noFill/>
                </a:ln>
                <a:solidFill>
                  <a:schemeClr val="tx1"/>
                </a:solidFill>
                <a:effectLst/>
                <a:latin typeface="Arial" panose="020B0604020202020204" pitchFamily="34" charset="0"/>
              </a:rPr>
              <a:t>, and </a:t>
            </a:r>
            <a:r>
              <a:rPr kumimoji="0" lang="pl-PL" altLang="pl-PL" sz="1800" b="1" i="0" u="none" strike="noStrike" cap="none" normalizeH="0" baseline="0" dirty="0" err="1" smtClean="0">
                <a:ln>
                  <a:noFill/>
                </a:ln>
                <a:solidFill>
                  <a:schemeClr val="tx1"/>
                </a:solidFill>
                <a:effectLst/>
                <a:latin typeface="Arial" panose="020B0604020202020204" pitchFamily="34" charset="0"/>
              </a:rPr>
              <a:t>succession</a:t>
            </a:r>
            <a:r>
              <a:rPr kumimoji="0" lang="pl-PL" altLang="pl-PL" sz="1800" b="0" i="0" u="none" strike="noStrike" cap="none" normalizeH="0" baseline="0" dirty="0" smtClean="0">
                <a:ln>
                  <a:noFill/>
                </a:ln>
                <a:solidFill>
                  <a:schemeClr val="tx1"/>
                </a:solidFill>
                <a:effectLst/>
                <a:latin typeface="Arial" panose="020B0604020202020204" pitchFamily="34" charset="0"/>
              </a:rPr>
              <a:t>;</a:t>
            </a:r>
            <a:br>
              <a:rPr kumimoji="0" lang="pl-PL" altLang="pl-PL" sz="1800" b="0" i="0" u="none" strike="noStrike" cap="none" normalizeH="0" baseline="0" dirty="0" smtClean="0">
                <a:ln>
                  <a:noFill/>
                </a:ln>
                <a:solidFill>
                  <a:schemeClr val="tx1"/>
                </a:solidFill>
                <a:effectLst/>
                <a:latin typeface="Arial" panose="020B0604020202020204" pitchFamily="34" charset="0"/>
              </a:rPr>
            </a:br>
            <a:r>
              <a:rPr kumimoji="0" lang="pl-PL" altLang="pl-PL"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smtClean="0">
                <a:ln>
                  <a:noFill/>
                </a:ln>
                <a:solidFill>
                  <a:schemeClr val="tx1"/>
                </a:solidFill>
                <a:effectLst/>
                <a:latin typeface="Arial" panose="020B0604020202020204" pitchFamily="34" charset="0"/>
              </a:rPr>
              <a:t>The </a:t>
            </a:r>
            <a:r>
              <a:rPr kumimoji="0" lang="pl-PL" altLang="pl-PL" sz="1800" b="0" i="0" u="none" strike="noStrike" cap="none" normalizeH="0" baseline="0" dirty="0" err="1" smtClean="0">
                <a:ln>
                  <a:noFill/>
                </a:ln>
                <a:solidFill>
                  <a:schemeClr val="tx1"/>
                </a:solidFill>
                <a:effectLst/>
                <a:latin typeface="Arial" panose="020B0604020202020204" pitchFamily="34" charset="0"/>
              </a:rPr>
              <a:t>full</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texts</a:t>
            </a:r>
            <a:r>
              <a:rPr kumimoji="0" lang="pl-PL" altLang="pl-PL" sz="1800" b="0" i="0" u="none" strike="noStrike" cap="none" normalizeH="0" baseline="0" dirty="0" smtClean="0">
                <a:ln>
                  <a:noFill/>
                </a:ln>
                <a:solidFill>
                  <a:schemeClr val="tx1"/>
                </a:solidFill>
                <a:effectLst/>
                <a:latin typeface="Arial" panose="020B0604020202020204" pitchFamily="34" charset="0"/>
              </a:rPr>
              <a:t> of </a:t>
            </a:r>
            <a:r>
              <a:rPr kumimoji="0" lang="pl-PL" altLang="pl-PL" sz="1800" b="0" i="0" u="none" strike="noStrike" cap="none" normalizeH="0" baseline="0" dirty="0" err="1" smtClean="0">
                <a:ln>
                  <a:noFill/>
                </a:ln>
                <a:solidFill>
                  <a:schemeClr val="tx1"/>
                </a:solidFill>
                <a:effectLst/>
                <a:latin typeface="Arial" panose="020B0604020202020204" pitchFamily="34" charset="0"/>
              </a:rPr>
              <a:t>all</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1" i="0" u="none" strike="noStrike" cap="none" normalizeH="0" baseline="0" dirty="0" err="1" smtClean="0">
                <a:ln>
                  <a:noFill/>
                </a:ln>
                <a:solidFill>
                  <a:schemeClr val="tx1"/>
                </a:solidFill>
                <a:effectLst/>
                <a:latin typeface="Arial" panose="020B0604020202020204" pitchFamily="34" charset="0"/>
              </a:rPr>
              <a:t>declarations</a:t>
            </a:r>
            <a:r>
              <a:rPr kumimoji="0" lang="pl-PL" altLang="pl-PL" sz="1800" b="1" i="0" u="none" strike="noStrike" cap="none" normalizeH="0" baseline="0" dirty="0" smtClean="0">
                <a:ln>
                  <a:noFill/>
                </a:ln>
                <a:solidFill>
                  <a:schemeClr val="tx1"/>
                </a:solidFill>
                <a:effectLst/>
                <a:latin typeface="Arial" panose="020B0604020202020204" pitchFamily="34" charset="0"/>
              </a:rPr>
              <a:t>, </a:t>
            </a:r>
            <a:r>
              <a:rPr kumimoji="0" lang="pl-PL" altLang="pl-PL" sz="1800" b="1" i="0" u="none" strike="noStrike" cap="none" normalizeH="0" baseline="0" dirty="0" err="1" smtClean="0">
                <a:ln>
                  <a:noFill/>
                </a:ln>
                <a:solidFill>
                  <a:schemeClr val="tx1"/>
                </a:solidFill>
                <a:effectLst/>
                <a:latin typeface="Arial" panose="020B0604020202020204" pitchFamily="34" charset="0"/>
              </a:rPr>
              <a:t>reservations</a:t>
            </a:r>
            <a:r>
              <a:rPr kumimoji="0" lang="pl-PL" altLang="pl-PL" sz="1800" b="1" i="0" u="none" strike="noStrike" cap="none" normalizeH="0" baseline="0" dirty="0" smtClean="0">
                <a:ln>
                  <a:noFill/>
                </a:ln>
                <a:solidFill>
                  <a:schemeClr val="tx1"/>
                </a:solidFill>
                <a:effectLst/>
                <a:latin typeface="Arial" panose="020B0604020202020204" pitchFamily="34" charset="0"/>
              </a:rPr>
              <a:t>, and </a:t>
            </a:r>
            <a:r>
              <a:rPr kumimoji="0" lang="pl-PL" altLang="pl-PL" sz="1800" b="1" i="0" u="none" strike="noStrike" cap="none" normalizeH="0" baseline="0" dirty="0" err="1" smtClean="0">
                <a:ln>
                  <a:noFill/>
                </a:ln>
                <a:solidFill>
                  <a:schemeClr val="tx1"/>
                </a:solidFill>
                <a:effectLst/>
                <a:latin typeface="Arial" panose="020B0604020202020204" pitchFamily="34" charset="0"/>
              </a:rPr>
              <a:t>objections</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made</a:t>
            </a:r>
            <a:r>
              <a:rPr kumimoji="0" lang="pl-PL" altLang="pl-PL" sz="1800" b="0" i="0" u="none" strike="noStrike" cap="none" normalizeH="0" baseline="0" dirty="0" smtClean="0">
                <a:ln>
                  <a:noFill/>
                </a:ln>
                <a:solidFill>
                  <a:schemeClr val="tx1"/>
                </a:solidFill>
                <a:effectLst/>
                <a:latin typeface="Arial" panose="020B0604020202020204" pitchFamily="34" charset="0"/>
              </a:rPr>
              <a:t> by </a:t>
            </a:r>
            <a:r>
              <a:rPr kumimoji="0" lang="pl-PL" altLang="pl-PL" sz="1800" b="0" i="0" u="none" strike="noStrike" cap="none" normalizeH="0" baseline="0" dirty="0" err="1" smtClean="0">
                <a:ln>
                  <a:noFill/>
                </a:ln>
                <a:solidFill>
                  <a:schemeClr val="tx1"/>
                </a:solidFill>
                <a:effectLst/>
                <a:latin typeface="Arial" panose="020B0604020202020204" pitchFamily="34" charset="0"/>
              </a:rPr>
              <a:t>each</a:t>
            </a:r>
            <a:r>
              <a:rPr kumimoji="0" lang="pl-PL" altLang="pl-PL" sz="1800" b="0" i="0" u="none" strike="noStrike" cap="none" normalizeH="0" baseline="0" dirty="0" smtClean="0">
                <a:ln>
                  <a:noFill/>
                </a:ln>
                <a:solidFill>
                  <a:schemeClr val="tx1"/>
                </a:solidFill>
                <a:effectLst/>
                <a:latin typeface="Arial" panose="020B0604020202020204" pitchFamily="34" charset="0"/>
              </a:rPr>
              <a:t> </a:t>
            </a:r>
            <a:r>
              <a:rPr kumimoji="0" lang="pl-PL" altLang="pl-PL" sz="1800" b="0" i="0" u="none" strike="noStrike" cap="none" normalizeH="0" baseline="0" dirty="0" err="1" smtClean="0">
                <a:ln>
                  <a:noFill/>
                </a:ln>
                <a:solidFill>
                  <a:schemeClr val="tx1"/>
                </a:solidFill>
                <a:effectLst/>
                <a:latin typeface="Arial" panose="020B0604020202020204" pitchFamily="34" charset="0"/>
              </a:rPr>
              <a:t>state</a:t>
            </a:r>
            <a:r>
              <a:rPr kumimoji="0" lang="pl-PL" altLang="pl-PL" sz="1800" b="0" i="0" u="none" strike="noStrike" cap="none" normalizeH="0" baseline="0" dirty="0" smtClean="0">
                <a:ln>
                  <a:noFill/>
                </a:ln>
                <a:solidFill>
                  <a:schemeClr val="tx1"/>
                </a:solidFill>
                <a:effectLst/>
                <a:latin typeface="Arial" panose="020B0604020202020204" pitchFamily="34" charset="0"/>
              </a:rPr>
              <a:t> party.</a:t>
            </a:r>
            <a:br>
              <a:rPr kumimoji="0" lang="pl-PL" altLang="pl-PL" sz="1800" b="0" i="0" u="none" strike="noStrike" cap="none" normalizeH="0" baseline="0" dirty="0" smtClean="0">
                <a:ln>
                  <a:noFill/>
                </a:ln>
                <a:solidFill>
                  <a:schemeClr val="tx1"/>
                </a:solidFill>
                <a:effectLst/>
                <a:latin typeface="Arial" panose="020B0604020202020204" pitchFamily="34" charset="0"/>
              </a:rPr>
            </a:br>
            <a:r>
              <a:rPr kumimoji="0" lang="pl-PL" altLang="pl-PL"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325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hlinkClick r:id="rId2"/>
              </a:rPr>
              <a:t>Core International Human Rights Treaties - Ratification Information</a:t>
            </a:r>
            <a:endParaRPr lang="pl-PL" dirty="0"/>
          </a:p>
        </p:txBody>
      </p:sp>
      <p:sp>
        <p:nvSpPr>
          <p:cNvPr id="3" name="Symbol zastępczy zawartości 2"/>
          <p:cNvSpPr>
            <a:spLocks noGrp="1"/>
          </p:cNvSpPr>
          <p:nvPr>
            <p:ph idx="1"/>
          </p:nvPr>
        </p:nvSpPr>
        <p:spPr/>
        <p:txBody>
          <a:bodyPr/>
          <a:lstStyle/>
          <a:p>
            <a:r>
              <a:rPr lang="en-US" dirty="0" smtClean="0"/>
              <a:t>This database provides up-to-date ratification information for the core international human rights treaties and their protocols.  To browse by country, select the name of the desired country from the pull-down menu of jurisdictions.  Or use the treaty menu to view ratifications for a specific treaty.</a:t>
            </a:r>
            <a:br>
              <a:rPr lang="en-US" dirty="0" smtClean="0"/>
            </a:br>
            <a:r>
              <a:rPr lang="en-US" dirty="0" smtClean="0"/>
              <a:t> </a:t>
            </a:r>
            <a:endParaRPr lang="pl-PL" dirty="0"/>
          </a:p>
        </p:txBody>
      </p:sp>
    </p:spTree>
    <p:extLst>
      <p:ext uri="{BB962C8B-B14F-4D97-AF65-F5344CB8AC3E}">
        <p14:creationId xmlns:p14="http://schemas.microsoft.com/office/powerpoint/2010/main" val="1959965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hlinkClick r:id="rId2"/>
              </a:rPr>
              <a:t>Core International Human Rights Treaties - Interactive Ratification Map</a:t>
            </a:r>
            <a:endParaRPr lang="pl-PL" dirty="0"/>
          </a:p>
        </p:txBody>
      </p:sp>
      <p:sp>
        <p:nvSpPr>
          <p:cNvPr id="3" name="Symbol zastępczy zawartości 2"/>
          <p:cNvSpPr>
            <a:spLocks noGrp="1"/>
          </p:cNvSpPr>
          <p:nvPr>
            <p:ph idx="1"/>
          </p:nvPr>
        </p:nvSpPr>
        <p:spPr/>
        <p:txBody>
          <a:bodyPr/>
          <a:lstStyle/>
          <a:p>
            <a:r>
              <a:rPr lang="en-US" dirty="0" smtClean="0"/>
              <a:t>This interactive tool also covers the core international human rights treaties and their protocols.  To browse by country, click on the color-coded map or use the alphabetical country list displayed to the left of the map.  To browse by treaty, use the pull-down menu located above the map.</a:t>
            </a:r>
            <a:br>
              <a:rPr lang="en-US" dirty="0" smtClean="0"/>
            </a:br>
            <a:r>
              <a:rPr lang="en-US" dirty="0" smtClean="0"/>
              <a:t> </a:t>
            </a:r>
            <a:endParaRPr lang="pl-PL" dirty="0"/>
          </a:p>
        </p:txBody>
      </p:sp>
    </p:spTree>
    <p:extLst>
      <p:ext uri="{BB962C8B-B14F-4D97-AF65-F5344CB8AC3E}">
        <p14:creationId xmlns:p14="http://schemas.microsoft.com/office/powerpoint/2010/main" val="2473706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hlinkClick r:id="rId2"/>
              </a:rPr>
              <a:t>International Humanitarian Law (IHL) Treaties</a:t>
            </a:r>
            <a:endParaRPr lang="pl-PL" dirty="0"/>
          </a:p>
        </p:txBody>
      </p:sp>
      <p:sp>
        <p:nvSpPr>
          <p:cNvPr id="3" name="Symbol zastępczy zawartości 2"/>
          <p:cNvSpPr>
            <a:spLocks noGrp="1"/>
          </p:cNvSpPr>
          <p:nvPr>
            <p:ph idx="1"/>
          </p:nvPr>
        </p:nvSpPr>
        <p:spPr/>
        <p:txBody>
          <a:bodyPr/>
          <a:lstStyle/>
          <a:p>
            <a:r>
              <a:rPr lang="en-US" dirty="0" smtClean="0"/>
              <a:t>The International Committee of the Red Cross (ICRC) maintains this database of IHL treaties, which govern the conduct of warfare and the treatment of prisoners and non-combatants.  It includes current status information for all IHL treaties.</a:t>
            </a:r>
            <a:endParaRPr lang="pl-PL" dirty="0"/>
          </a:p>
        </p:txBody>
      </p:sp>
    </p:spTree>
    <p:extLst>
      <p:ext uri="{BB962C8B-B14F-4D97-AF65-F5344CB8AC3E}">
        <p14:creationId xmlns:p14="http://schemas.microsoft.com/office/powerpoint/2010/main" val="1318263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hlinkClick r:id="rId2"/>
              </a:rPr>
              <a:t>International </a:t>
            </a:r>
            <a:r>
              <a:rPr lang="pl-PL" dirty="0" err="1" smtClean="0">
                <a:hlinkClick r:id="rId2"/>
              </a:rPr>
              <a:t>Labor</a:t>
            </a:r>
            <a:r>
              <a:rPr lang="pl-PL" dirty="0" smtClean="0">
                <a:hlinkClick r:id="rId2"/>
              </a:rPr>
              <a:t> </a:t>
            </a:r>
            <a:r>
              <a:rPr lang="pl-PL" dirty="0" err="1" smtClean="0">
                <a:hlinkClick r:id="rId2"/>
              </a:rPr>
              <a:t>Standards</a:t>
            </a:r>
            <a:r>
              <a:rPr lang="pl-PL" dirty="0" smtClean="0">
                <a:hlinkClick r:id="rId2"/>
              </a:rPr>
              <a:t> </a:t>
            </a:r>
            <a:r>
              <a:rPr lang="pl-PL" dirty="0" err="1" smtClean="0">
                <a:hlinkClick r:id="rId2"/>
              </a:rPr>
              <a:t>Conventions</a:t>
            </a:r>
            <a:endParaRPr lang="pl-PL" dirty="0"/>
          </a:p>
        </p:txBody>
      </p:sp>
      <p:sp>
        <p:nvSpPr>
          <p:cNvPr id="3" name="Symbol zastępczy zawartości 2"/>
          <p:cNvSpPr>
            <a:spLocks noGrp="1"/>
          </p:cNvSpPr>
          <p:nvPr>
            <p:ph idx="1"/>
          </p:nvPr>
        </p:nvSpPr>
        <p:spPr/>
        <p:txBody>
          <a:bodyPr/>
          <a:lstStyle/>
          <a:p>
            <a:r>
              <a:rPr lang="en-US" dirty="0" smtClean="0"/>
              <a:t>The International </a:t>
            </a:r>
            <a:r>
              <a:rPr lang="en-US" dirty="0" err="1" smtClean="0"/>
              <a:t>Labour</a:t>
            </a:r>
            <a:r>
              <a:rPr lang="en-US" dirty="0" smtClean="0"/>
              <a:t> Organization's NORMLEX database offers the most comprehensive collection of treaties on labor standards.  Scroll to the bottom of a treaty text for a link to ratification information by country. </a:t>
            </a:r>
            <a:br>
              <a:rPr lang="en-US" dirty="0" smtClean="0"/>
            </a:br>
            <a:r>
              <a:rPr lang="en-US" dirty="0" smtClean="0"/>
              <a:t> </a:t>
            </a:r>
            <a:endParaRPr lang="pl-PL" dirty="0"/>
          </a:p>
        </p:txBody>
      </p:sp>
    </p:spTree>
    <p:extLst>
      <p:ext uri="{BB962C8B-B14F-4D97-AF65-F5344CB8AC3E}">
        <p14:creationId xmlns:p14="http://schemas.microsoft.com/office/powerpoint/2010/main" val="360637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hlinkClick r:id="rId2"/>
              </a:rPr>
              <a:t>Status of African Human Rights Instruments</a:t>
            </a:r>
            <a:endParaRPr lang="pl-PL" dirty="0"/>
          </a:p>
        </p:txBody>
      </p:sp>
      <p:sp>
        <p:nvSpPr>
          <p:cNvPr id="3" name="Symbol zastępczy zawartości 2"/>
          <p:cNvSpPr>
            <a:spLocks noGrp="1"/>
          </p:cNvSpPr>
          <p:nvPr>
            <p:ph idx="1"/>
          </p:nvPr>
        </p:nvSpPr>
        <p:spPr/>
        <p:txBody>
          <a:bodyPr/>
          <a:lstStyle/>
          <a:p>
            <a:r>
              <a:rPr lang="en-US" dirty="0" smtClean="0"/>
              <a:t>The African Commission on Human Rights and Peoples' Rights maintains this directory of pan-African human rights treaties and related soft law instruments.  To access treaty ratification information, begin by clicking on the name of a treaty.  After the page refreshes, scroll down below the map and click on the link to view complete ratification information.</a:t>
            </a:r>
            <a:endParaRPr lang="pl-PL" dirty="0"/>
          </a:p>
        </p:txBody>
      </p:sp>
    </p:spTree>
    <p:extLst>
      <p:ext uri="{BB962C8B-B14F-4D97-AF65-F5344CB8AC3E}">
        <p14:creationId xmlns:p14="http://schemas.microsoft.com/office/powerpoint/2010/main" val="352211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hlinkClick r:id="rId4"/>
              </a:rPr>
              <a:t>Brief</a:t>
            </a:r>
            <a:r>
              <a:rPr lang="pl-PL" dirty="0" smtClean="0">
                <a:hlinkClick r:id="rId4"/>
              </a:rPr>
              <a:t> </a:t>
            </a:r>
            <a:r>
              <a:rPr lang="pl-PL" dirty="0" err="1" smtClean="0">
                <a:hlinkClick r:id="rId4"/>
              </a:rPr>
              <a:t>Overview</a:t>
            </a:r>
            <a:endParaRPr lang="pl-PL" dirty="0"/>
          </a:p>
        </p:txBody>
      </p:sp>
      <p:sp>
        <p:nvSpPr>
          <p:cNvPr id="3" name="Symbol zastępczy zawartości 2"/>
          <p:cNvSpPr>
            <a:spLocks noGrp="1"/>
          </p:cNvSpPr>
          <p:nvPr>
            <p:ph idx="1"/>
          </p:nvPr>
        </p:nvSpPr>
        <p:spPr/>
        <p:txBody>
          <a:bodyPr/>
          <a:lstStyle/>
          <a:p>
            <a:r>
              <a:rPr lang="en-US" dirty="0" smtClean="0"/>
              <a:t>The international system for the protection of human rights, also known as the universal human rights system, traces its origins to adoption of the </a:t>
            </a:r>
            <a:r>
              <a:rPr lang="en-US" dirty="0" smtClean="0">
                <a:hlinkClick r:id="rId5"/>
              </a:rPr>
              <a:t>Universal Declaration of Human Rights</a:t>
            </a:r>
            <a:r>
              <a:rPr lang="en-US" dirty="0" smtClean="0"/>
              <a:t> by the United Nations General Assembly in 1948.  </a:t>
            </a:r>
            <a:endParaRPr lang="pl-PL" dirty="0" smtClean="0"/>
          </a:p>
          <a:p>
            <a:r>
              <a:rPr lang="en-US" dirty="0" smtClean="0"/>
              <a:t>The </a:t>
            </a:r>
            <a:r>
              <a:rPr lang="en-US" b="1" dirty="0" smtClean="0"/>
              <a:t>multilateral human rights treaties</a:t>
            </a:r>
            <a:r>
              <a:rPr lang="en-US" dirty="0" smtClean="0"/>
              <a:t> drafted under the auspices of the UN that have entered into force during the decades that followed the adoption of the Declaration </a:t>
            </a:r>
            <a:r>
              <a:rPr lang="en-US" b="1" dirty="0" smtClean="0"/>
              <a:t>form the backbone of this system</a:t>
            </a:r>
            <a:r>
              <a:rPr lang="en-US" dirty="0" smtClean="0"/>
              <a:t>.</a:t>
            </a:r>
            <a:endParaRPr lang="pl-PL" dirty="0"/>
          </a:p>
        </p:txBody>
      </p:sp>
      <p:pic>
        <p:nvPicPr>
          <p:cNvPr id="4" name="Nagrany dźwię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06978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10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hlinkClick r:id="rId2"/>
              </a:rPr>
              <a:t>Status of Inter-American </a:t>
            </a:r>
            <a:r>
              <a:rPr lang="pl-PL" dirty="0" err="1" smtClean="0">
                <a:hlinkClick r:id="rId2"/>
              </a:rPr>
              <a:t>Treaties</a:t>
            </a:r>
            <a:endParaRPr lang="pl-PL" dirty="0"/>
          </a:p>
        </p:txBody>
      </p:sp>
      <p:sp>
        <p:nvSpPr>
          <p:cNvPr id="3" name="Symbol zastępczy zawartości 2"/>
          <p:cNvSpPr>
            <a:spLocks noGrp="1"/>
          </p:cNvSpPr>
          <p:nvPr>
            <p:ph idx="1"/>
          </p:nvPr>
        </p:nvSpPr>
        <p:spPr/>
        <p:txBody>
          <a:bodyPr/>
          <a:lstStyle/>
          <a:p>
            <a:r>
              <a:rPr lang="en-US" dirty="0" smtClean="0"/>
              <a:t>The Department of International Law of the Organization of American States (OAS) provides current ratification and status information (including the full texts of declarations and reservations) for treaties drafted under the auspices of the OAS.  Use the links below the heading "Signatories and Ratifications" to browse by subject (human rights) or by country.</a:t>
            </a:r>
            <a:endParaRPr lang="pl-PL" dirty="0"/>
          </a:p>
        </p:txBody>
      </p:sp>
    </p:spTree>
    <p:extLst>
      <p:ext uri="{BB962C8B-B14F-4D97-AF65-F5344CB8AC3E}">
        <p14:creationId xmlns:p14="http://schemas.microsoft.com/office/powerpoint/2010/main" val="3387163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hlinkClick r:id="rId2"/>
              </a:rPr>
              <a:t>S</a:t>
            </a:r>
            <a:r>
              <a:rPr lang="en-US" dirty="0" err="1" smtClean="0">
                <a:hlinkClick r:id="rId2"/>
              </a:rPr>
              <a:t>tatus</a:t>
            </a:r>
            <a:r>
              <a:rPr lang="en-US" dirty="0" smtClean="0">
                <a:hlinkClick r:id="rId2"/>
              </a:rPr>
              <a:t> of European Human Rights Treaties &amp; Protocols</a:t>
            </a:r>
            <a:endParaRPr lang="pl-PL" dirty="0"/>
          </a:p>
        </p:txBody>
      </p:sp>
      <p:sp>
        <p:nvSpPr>
          <p:cNvPr id="3" name="Symbol zastępczy zawartości 2"/>
          <p:cNvSpPr>
            <a:spLocks noGrp="1"/>
          </p:cNvSpPr>
          <p:nvPr>
            <p:ph idx="1"/>
          </p:nvPr>
        </p:nvSpPr>
        <p:spPr/>
        <p:txBody>
          <a:bodyPr/>
          <a:lstStyle/>
          <a:p>
            <a:r>
              <a:rPr lang="en-US" dirty="0" smtClean="0"/>
              <a:t>The Council of Europe's Treaty Office maintains this comprehensive list of all human rights treaties drafted by the Council.  To determine the current status of a treaty, begin by clicking on the treaty name.  After the page refreshes, scroll down and click on the relevant links for current information about signatures, ratifications, declarations, and reservations.</a:t>
            </a:r>
            <a:endParaRPr lang="pl-PL" dirty="0"/>
          </a:p>
        </p:txBody>
      </p:sp>
    </p:spTree>
    <p:extLst>
      <p:ext uri="{BB962C8B-B14F-4D97-AF65-F5344CB8AC3E}">
        <p14:creationId xmlns:p14="http://schemas.microsoft.com/office/powerpoint/2010/main" val="4160428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smtClean="0"/>
              <a:t>UN Human Rights Charter Bodies </a:t>
            </a:r>
            <a:br>
              <a:rPr lang="en-US" b="1" dirty="0" smtClean="0"/>
            </a:br>
            <a:endParaRPr lang="pl-PL" dirty="0"/>
          </a:p>
        </p:txBody>
      </p:sp>
      <p:sp>
        <p:nvSpPr>
          <p:cNvPr id="4" name="Rectangle 1"/>
          <p:cNvSpPr>
            <a:spLocks noGrp="1" noChangeArrowheads="1"/>
          </p:cNvSpPr>
          <p:nvPr>
            <p:ph idx="1"/>
          </p:nvPr>
        </p:nvSpPr>
        <p:spPr bwMode="auto">
          <a:xfrm>
            <a:off x="550817" y="2363807"/>
            <a:ext cx="1090696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smtClean="0">
                <a:ln>
                  <a:noFill/>
                </a:ln>
                <a:solidFill>
                  <a:schemeClr val="tx1"/>
                </a:solidFill>
                <a:effectLst/>
                <a:latin typeface="Arial" panose="020B0604020202020204" pitchFamily="34" charset="0"/>
                <a:hlinkClick r:id="rId2"/>
              </a:rPr>
              <a:t>Office of the High </a:t>
            </a: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2"/>
              </a:rPr>
              <a:t>Commissioner</a:t>
            </a:r>
            <a:r>
              <a:rPr kumimoji="0" lang="pl-PL" altLang="pl-PL" sz="1800" b="0" i="0" u="none" strike="noStrike" cap="none" normalizeH="0" baseline="0" dirty="0" smtClean="0">
                <a:ln>
                  <a:noFill/>
                </a:ln>
                <a:solidFill>
                  <a:schemeClr val="tx1"/>
                </a:solidFill>
                <a:effectLst/>
                <a:latin typeface="Arial" panose="020B0604020202020204" pitchFamily="34" charset="0"/>
                <a:hlinkClick r:id="rId2"/>
              </a:rPr>
              <a:t> for Human </a:t>
            </a: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2"/>
              </a:rPr>
              <a:t>Rights</a:t>
            </a:r>
            <a:r>
              <a:rPr kumimoji="0" lang="pl-PL" altLang="pl-PL" sz="1800" b="0" i="0" u="none" strike="noStrike" cap="none" normalizeH="0" baseline="0" dirty="0" smtClean="0">
                <a:ln>
                  <a:noFill/>
                </a:ln>
                <a:solidFill>
                  <a:schemeClr val="tx1"/>
                </a:solidFill>
                <a:effectLst/>
                <a:latin typeface="Arial" panose="020B0604020202020204" pitchFamily="34" charset="0"/>
                <a:hlinkClick r:id="rId2"/>
              </a:rPr>
              <a:t> (OHCHR)</a:t>
            </a:r>
            <a:endParaRPr kumimoji="0" lang="pl-PL" altLang="pl-PL"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smtClean="0">
                <a:ln>
                  <a:noFill/>
                </a:ln>
                <a:solidFill>
                  <a:schemeClr val="tx1"/>
                </a:solidFill>
                <a:effectLst/>
                <a:latin typeface="Arial" panose="020B0604020202020204" pitchFamily="34" charset="0"/>
                <a:hlinkClick r:id="rId3"/>
              </a:rPr>
              <a:t>The Human </a:t>
            </a: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3"/>
              </a:rPr>
              <a:t>Rights</a:t>
            </a:r>
            <a:r>
              <a:rPr kumimoji="0" lang="pl-PL" altLang="pl-PL" sz="1800" b="0" i="0" u="none" strike="noStrike" cap="none" normalizeH="0" baseline="0" dirty="0" smtClean="0">
                <a:ln>
                  <a:noFill/>
                </a:ln>
                <a:solidFill>
                  <a:schemeClr val="tx1"/>
                </a:solidFill>
                <a:effectLst/>
                <a:latin typeface="Arial" panose="020B0604020202020204" pitchFamily="34" charset="0"/>
                <a:hlinkClick r:id="rId3"/>
              </a:rPr>
              <a:t> </a:t>
            </a: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3"/>
              </a:rPr>
              <a:t>Council</a:t>
            </a:r>
            <a:r>
              <a:rPr kumimoji="0" lang="pl-PL" altLang="pl-PL" sz="1800" b="0" i="0" u="none" strike="noStrike" cap="none" normalizeH="0" baseline="0" dirty="0" smtClean="0">
                <a:ln>
                  <a:noFill/>
                </a:ln>
                <a:solidFill>
                  <a:schemeClr val="tx1"/>
                </a:solidFill>
                <a:effectLst/>
                <a:latin typeface="Arial" panose="020B0604020202020204" pitchFamily="34" charset="0"/>
                <a:hlinkClick r:id="rId3"/>
              </a:rPr>
              <a:t> (HRC)</a:t>
            </a:r>
            <a:r>
              <a:rPr kumimoji="0" lang="pl-PL" altLang="pl-PL"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smtClean="0">
                <a:ln>
                  <a:noFill/>
                </a:ln>
                <a:solidFill>
                  <a:schemeClr val="tx1"/>
                </a:solidFill>
                <a:effectLst/>
                <a:latin typeface="Arial" panose="020B0604020202020204" pitchFamily="34" charset="0"/>
                <a:hlinkClick r:id="rId4"/>
              </a:rPr>
              <a:t>Special </a:t>
            </a: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4"/>
              </a:rPr>
              <a:t>Procedures</a:t>
            </a:r>
            <a:r>
              <a:rPr kumimoji="0" lang="pl-PL" altLang="pl-PL" sz="1800" b="0" i="0" u="none" strike="noStrike" cap="none" normalizeH="0" baseline="0" dirty="0" smtClean="0">
                <a:ln>
                  <a:noFill/>
                </a:ln>
                <a:solidFill>
                  <a:schemeClr val="tx1"/>
                </a:solidFill>
                <a:effectLst/>
                <a:latin typeface="Arial" panose="020B0604020202020204" pitchFamily="34" charset="0"/>
                <a:hlinkClick r:id="rId4"/>
              </a:rPr>
              <a:t> of the Human </a:t>
            </a: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4"/>
              </a:rPr>
              <a:t>Rights</a:t>
            </a:r>
            <a:r>
              <a:rPr kumimoji="0" lang="pl-PL" altLang="pl-PL" sz="1800" b="0" i="0" u="none" strike="noStrike" cap="none" normalizeH="0" baseline="0" dirty="0" smtClean="0">
                <a:ln>
                  <a:noFill/>
                </a:ln>
                <a:solidFill>
                  <a:schemeClr val="tx1"/>
                </a:solidFill>
                <a:effectLst/>
                <a:latin typeface="Arial" panose="020B0604020202020204" pitchFamily="34" charset="0"/>
                <a:hlinkClick r:id="rId4"/>
              </a:rPr>
              <a:t> </a:t>
            </a:r>
            <a:r>
              <a:rPr kumimoji="0" lang="pl-PL" altLang="pl-PL" sz="1800" b="0" i="0" u="none" strike="noStrike" cap="none" normalizeH="0" baseline="0" dirty="0" err="1" smtClean="0">
                <a:ln>
                  <a:noFill/>
                </a:ln>
                <a:solidFill>
                  <a:schemeClr val="tx1"/>
                </a:solidFill>
                <a:effectLst/>
                <a:latin typeface="Arial" panose="020B0604020202020204" pitchFamily="34" charset="0"/>
                <a:hlinkClick r:id="rId4"/>
              </a:rPr>
              <a:t>Council</a:t>
            </a:r>
            <a:r>
              <a:rPr kumimoji="0" lang="pl-PL" altLang="pl-PL"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smtClean="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sz="1800" dirty="0" smtClean="0"/>
              <a:t>The entities described below, established under the UN Charter, have a broad mandate to promote human rights </a:t>
            </a:r>
            <a:endParaRPr lang="pl-PL" sz="1800" dirty="0" smtClean="0"/>
          </a:p>
          <a:p>
            <a:pPr marL="0" lvl="0" indent="0" eaLnBrk="0" fontAlgn="base" hangingPunct="0">
              <a:lnSpc>
                <a:spcPct val="100000"/>
              </a:lnSpc>
              <a:spcBef>
                <a:spcPct val="0"/>
              </a:spcBef>
              <a:spcAft>
                <a:spcPct val="0"/>
              </a:spcAft>
              <a:buFontTx/>
              <a:buChar char="•"/>
            </a:pPr>
            <a:r>
              <a:rPr lang="en-US" sz="1800" dirty="0" smtClean="0"/>
              <a:t>and to monitor the compliance of all UN member states with their human rights obligations under the Charter.</a:t>
            </a:r>
            <a:endParaRPr kumimoji="0" lang="pl-PL" altLang="pl-P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1588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Human </a:t>
            </a:r>
            <a:r>
              <a:rPr lang="pl-PL" b="1" dirty="0" err="1" smtClean="0"/>
              <a:t>rights</a:t>
            </a:r>
            <a:r>
              <a:rPr lang="pl-PL" b="1" dirty="0" smtClean="0"/>
              <a:t> </a:t>
            </a:r>
            <a:r>
              <a:rPr lang="pl-PL" b="1" dirty="0" err="1" smtClean="0"/>
              <a:t>treaty</a:t>
            </a:r>
            <a:r>
              <a:rPr lang="pl-PL" b="1" dirty="0" smtClean="0"/>
              <a:t> </a:t>
            </a:r>
            <a:r>
              <a:rPr lang="pl-PL" b="1" dirty="0" err="1" smtClean="0"/>
              <a:t>bodies</a:t>
            </a:r>
            <a:r>
              <a:rPr lang="pl-PL" b="1" dirty="0" smtClean="0"/>
              <a:t/>
            </a:r>
            <a:br>
              <a:rPr lang="pl-PL" b="1" dirty="0" smtClean="0"/>
            </a:br>
            <a:endParaRPr lang="pl-PL" dirty="0"/>
          </a:p>
        </p:txBody>
      </p:sp>
      <p:sp>
        <p:nvSpPr>
          <p:cNvPr id="3" name="Symbol zastępczy zawartości 2"/>
          <p:cNvSpPr>
            <a:spLocks noGrp="1"/>
          </p:cNvSpPr>
          <p:nvPr>
            <p:ph idx="1"/>
          </p:nvPr>
        </p:nvSpPr>
        <p:spPr/>
        <p:txBody>
          <a:bodyPr/>
          <a:lstStyle/>
          <a:p>
            <a:r>
              <a:rPr lang="pl-PL" dirty="0" smtClean="0">
                <a:hlinkClick r:id="rId2"/>
              </a:rPr>
              <a:t>https://www.youtube.com/watch?v=JP0fB-_X0l8&amp;feature=emb_rel_end</a:t>
            </a:r>
            <a:endParaRPr lang="pl-PL" dirty="0" smtClean="0"/>
          </a:p>
          <a:p>
            <a:endParaRPr lang="pl-PL" dirty="0"/>
          </a:p>
          <a:p>
            <a:r>
              <a:rPr lang="pl-PL" dirty="0" smtClean="0"/>
              <a:t>Watch and </a:t>
            </a:r>
            <a:r>
              <a:rPr lang="pl-PL" dirty="0" err="1" smtClean="0"/>
              <a:t>listen</a:t>
            </a:r>
            <a:r>
              <a:rPr lang="pl-PL" dirty="0" smtClean="0"/>
              <a:t> </a:t>
            </a:r>
            <a:r>
              <a:rPr lang="pl-PL" dirty="0" err="1" smtClean="0"/>
              <a:t>carefully</a:t>
            </a:r>
            <a:r>
              <a:rPr lang="pl-PL" dirty="0" smtClean="0"/>
              <a:t>  the </a:t>
            </a:r>
            <a:r>
              <a:rPr lang="pl-PL" dirty="0" err="1" smtClean="0"/>
              <a:t>lecture</a:t>
            </a:r>
            <a:r>
              <a:rPr lang="pl-PL" dirty="0" smtClean="0"/>
              <a:t> </a:t>
            </a:r>
            <a:r>
              <a:rPr lang="pl-PL" dirty="0" err="1" smtClean="0"/>
              <a:t>above</a:t>
            </a:r>
            <a:r>
              <a:rPr lang="pl-PL" dirty="0" smtClean="0"/>
              <a:t> </a:t>
            </a:r>
            <a:r>
              <a:rPr lang="pl-PL" dirty="0" err="1" smtClean="0"/>
              <a:t>which</a:t>
            </a:r>
            <a:r>
              <a:rPr lang="pl-PL" dirty="0" smtClean="0"/>
              <a:t> in </a:t>
            </a:r>
            <a:r>
              <a:rPr lang="pl-PL" dirty="0" err="1" smtClean="0"/>
              <a:t>very</a:t>
            </a:r>
            <a:r>
              <a:rPr lang="pl-PL" dirty="0" smtClean="0"/>
              <a:t> </a:t>
            </a:r>
            <a:r>
              <a:rPr lang="pl-PL" dirty="0" err="1" smtClean="0"/>
              <a:t>simple</a:t>
            </a:r>
            <a:r>
              <a:rPr lang="pl-PL" dirty="0"/>
              <a:t> </a:t>
            </a:r>
            <a:r>
              <a:rPr lang="pl-PL" dirty="0" err="1" smtClean="0"/>
              <a:t>way</a:t>
            </a:r>
            <a:r>
              <a:rPr lang="pl-PL" dirty="0" smtClean="0"/>
              <a:t> </a:t>
            </a:r>
            <a:r>
              <a:rPr lang="pl-PL" dirty="0" err="1" smtClean="0"/>
              <a:t>presents</a:t>
            </a:r>
            <a:r>
              <a:rPr lang="pl-PL" dirty="0" smtClean="0"/>
              <a:t> the UN system of the </a:t>
            </a:r>
            <a:r>
              <a:rPr lang="pl-PL" dirty="0" err="1" smtClean="0"/>
              <a:t>protection</a:t>
            </a:r>
            <a:r>
              <a:rPr lang="pl-PL" dirty="0" smtClean="0"/>
              <a:t> of </a:t>
            </a:r>
            <a:r>
              <a:rPr lang="pl-PL" dirty="0" err="1" smtClean="0"/>
              <a:t>human</a:t>
            </a:r>
            <a:r>
              <a:rPr lang="pl-PL" dirty="0" smtClean="0"/>
              <a:t> </a:t>
            </a:r>
            <a:r>
              <a:rPr lang="pl-PL" dirty="0" err="1" smtClean="0"/>
              <a:t>rights</a:t>
            </a:r>
            <a:endParaRPr lang="pl-PL" dirty="0" smtClean="0"/>
          </a:p>
          <a:p>
            <a:endParaRPr lang="pl-PL" dirty="0"/>
          </a:p>
        </p:txBody>
      </p:sp>
    </p:spTree>
    <p:extLst>
      <p:ext uri="{BB962C8B-B14F-4D97-AF65-F5344CB8AC3E}">
        <p14:creationId xmlns:p14="http://schemas.microsoft.com/office/powerpoint/2010/main" val="1281746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b="1" dirty="0" smtClean="0"/>
              <a:t>Office of the High Commissioner for Human Rights (OHCHR)</a:t>
            </a:r>
            <a:br>
              <a:rPr lang="en-US" b="1" dirty="0" smtClean="0"/>
            </a:br>
            <a:endParaRPr lang="pl-PL" dirty="0"/>
          </a:p>
        </p:txBody>
      </p:sp>
      <p:sp>
        <p:nvSpPr>
          <p:cNvPr id="3" name="Symbol zastępczy zawartości 2"/>
          <p:cNvSpPr>
            <a:spLocks noGrp="1"/>
          </p:cNvSpPr>
          <p:nvPr>
            <p:ph idx="1"/>
          </p:nvPr>
        </p:nvSpPr>
        <p:spPr/>
        <p:txBody>
          <a:bodyPr/>
          <a:lstStyle/>
          <a:p>
            <a:r>
              <a:rPr lang="en-US" dirty="0" smtClean="0"/>
              <a:t>Part of the Secretariat, the UN's executive arm, the OHCHR is responsible for coordinating efforts to promote and protect human rights.  It provides </a:t>
            </a:r>
            <a:r>
              <a:rPr lang="en-US" b="1" dirty="0" smtClean="0"/>
              <a:t>research, technical expertise, and logistical support</a:t>
            </a:r>
            <a:r>
              <a:rPr lang="en-US" dirty="0" smtClean="0"/>
              <a:t> to facilitate the work of the Human Rights Council and other charter bodies.  It also supports the work of the treaty bodies that monitor compliance with the UN's core human rights treaties.</a:t>
            </a:r>
            <a:endParaRPr lang="pl-PL" dirty="0"/>
          </a:p>
        </p:txBody>
      </p:sp>
    </p:spTree>
    <p:extLst>
      <p:ext uri="{BB962C8B-B14F-4D97-AF65-F5344CB8AC3E}">
        <p14:creationId xmlns:p14="http://schemas.microsoft.com/office/powerpoint/2010/main" val="1130198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hlinkClick r:id="rId2"/>
              </a:rPr>
              <a:t>OHCHR Website</a:t>
            </a:r>
            <a:endParaRPr lang="pl-PL" dirty="0"/>
          </a:p>
        </p:txBody>
      </p:sp>
      <p:sp>
        <p:nvSpPr>
          <p:cNvPr id="3" name="Symbol zastępczy zawartości 2"/>
          <p:cNvSpPr>
            <a:spLocks noGrp="1"/>
          </p:cNvSpPr>
          <p:nvPr>
            <p:ph idx="1"/>
          </p:nvPr>
        </p:nvSpPr>
        <p:spPr/>
        <p:txBody>
          <a:bodyPr>
            <a:normAutofit fontScale="92500" lnSpcReduction="20000"/>
          </a:bodyPr>
          <a:lstStyle/>
          <a:p>
            <a:pPr marL="0" indent="0">
              <a:buNone/>
            </a:pPr>
            <a:r>
              <a:rPr lang="en-US" dirty="0" smtClean="0"/>
              <a:t/>
            </a:r>
            <a:br>
              <a:rPr lang="en-US" dirty="0" smtClean="0"/>
            </a:br>
            <a:r>
              <a:rPr lang="en-US" dirty="0" smtClean="0"/>
              <a:t>The OHCHR's website is one of the best gateways for accessing UN documentation on human rights issues and includes links to the following resources:</a:t>
            </a:r>
          </a:p>
          <a:p>
            <a:r>
              <a:rPr lang="en-US" dirty="0" smtClean="0">
                <a:hlinkClick r:id="rId3"/>
              </a:rPr>
              <a:t>Human Rights Issues</a:t>
            </a:r>
            <a:r>
              <a:rPr lang="en-US" dirty="0" smtClean="0"/>
              <a:t> - provides background information, summaries of recent developments, and links to relevant documents.</a:t>
            </a:r>
          </a:p>
          <a:p>
            <a:r>
              <a:rPr lang="en-US" dirty="0" smtClean="0">
                <a:hlinkClick r:id="rId4"/>
              </a:rPr>
              <a:t>Human Rights by Country</a:t>
            </a:r>
            <a:r>
              <a:rPr lang="en-US" dirty="0" smtClean="0"/>
              <a:t> - access treaty ratification information, as well as reports and findings issued by UN charter bodies and treaty bodies.</a:t>
            </a:r>
          </a:p>
          <a:p>
            <a:r>
              <a:rPr lang="en-US" dirty="0" smtClean="0">
                <a:hlinkClick r:id="rId5"/>
              </a:rPr>
              <a:t>Human Rights Databases</a:t>
            </a:r>
            <a:r>
              <a:rPr lang="en-US" dirty="0" smtClean="0"/>
              <a:t> maintained by the OHCHR.</a:t>
            </a:r>
          </a:p>
          <a:p>
            <a:r>
              <a:rPr lang="en-US" dirty="0" smtClean="0">
                <a:hlinkClick r:id="rId6"/>
              </a:rPr>
              <a:t>OHCHR Publications</a:t>
            </a:r>
            <a:r>
              <a:rPr lang="en-US" dirty="0" smtClean="0"/>
              <a:t> -- including fact sheets, in-depth studies, and policy papers.  Most are available for download in PDF format.</a:t>
            </a:r>
          </a:p>
          <a:p>
            <a:r>
              <a:rPr lang="en-US" dirty="0" smtClean="0"/>
              <a:t>A searchable </a:t>
            </a:r>
            <a:r>
              <a:rPr lang="en-US" dirty="0" smtClean="0">
                <a:hlinkClick r:id="rId7"/>
              </a:rPr>
              <a:t>News Database</a:t>
            </a:r>
            <a:r>
              <a:rPr lang="en-US" dirty="0" smtClean="0"/>
              <a:t>, including press releases and official statements on human rights topics issued by multiple UN entities.</a:t>
            </a:r>
          </a:p>
          <a:p>
            <a:endParaRPr lang="pl-PL" dirty="0"/>
          </a:p>
        </p:txBody>
      </p:sp>
    </p:spTree>
    <p:extLst>
      <p:ext uri="{BB962C8B-B14F-4D97-AF65-F5344CB8AC3E}">
        <p14:creationId xmlns:p14="http://schemas.microsoft.com/office/powerpoint/2010/main" val="3293398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75063" y="378188"/>
            <a:ext cx="10515600" cy="1325563"/>
          </a:xfrm>
        </p:spPr>
        <p:txBody>
          <a:bodyPr/>
          <a:lstStyle/>
          <a:p>
            <a:r>
              <a:rPr lang="en-US" b="1" dirty="0" smtClean="0"/>
              <a:t>The Human Rights Council (HRC)</a:t>
            </a:r>
            <a:br>
              <a:rPr lang="en-US" b="1" dirty="0" smtClean="0"/>
            </a:br>
            <a:endParaRPr lang="pl-PL" dirty="0"/>
          </a:p>
        </p:txBody>
      </p:sp>
      <p:sp>
        <p:nvSpPr>
          <p:cNvPr id="3" name="Symbol zastępczy zawartości 2"/>
          <p:cNvSpPr>
            <a:spLocks noGrp="1"/>
          </p:cNvSpPr>
          <p:nvPr>
            <p:ph idx="1"/>
          </p:nvPr>
        </p:nvSpPr>
        <p:spPr/>
        <p:txBody>
          <a:bodyPr>
            <a:normAutofit lnSpcReduction="10000"/>
          </a:bodyPr>
          <a:lstStyle/>
          <a:p>
            <a:r>
              <a:rPr lang="en-US" dirty="0" smtClean="0"/>
              <a:t>The UN General Assembly established the </a:t>
            </a:r>
            <a:r>
              <a:rPr lang="en-US" dirty="0" smtClean="0">
                <a:hlinkClick r:id="rId2"/>
              </a:rPr>
              <a:t>Human Rights Council</a:t>
            </a:r>
            <a:r>
              <a:rPr lang="en-US" dirty="0" smtClean="0"/>
              <a:t> in 2006 to replace the former Commission on Human Rights, which was widely perceived to have been ineffective.  It is comprised of 47 UN member states elected by the General Assembly on a rotating basis. </a:t>
            </a:r>
          </a:p>
          <a:p>
            <a:r>
              <a:rPr lang="en-US" dirty="0" smtClean="0"/>
              <a:t>The HRC functions as an inter-governmental organization, and its decisions are based on majority voting.  Like its predecessor, the HRC has been criticized for allowing member states with poor human rights records to serve on the Council, potentially shielding themselves from heightened scrutiny, and for devoting a disproportionate share of its resources to the Israeli-Palestinian conflict.</a:t>
            </a:r>
          </a:p>
          <a:p>
            <a:endParaRPr lang="pl-PL" dirty="0"/>
          </a:p>
        </p:txBody>
      </p:sp>
    </p:spTree>
    <p:extLst>
      <p:ext uri="{BB962C8B-B14F-4D97-AF65-F5344CB8AC3E}">
        <p14:creationId xmlns:p14="http://schemas.microsoft.com/office/powerpoint/2010/main" val="3120365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smtClean="0"/>
              <a:t>The Human Rights Council (HRC)</a:t>
            </a:r>
            <a:endParaRPr lang="pl-PL" dirty="0"/>
          </a:p>
        </p:txBody>
      </p:sp>
      <p:sp>
        <p:nvSpPr>
          <p:cNvPr id="3" name="Symbol zastępczy zawartości 2"/>
          <p:cNvSpPr>
            <a:spLocks noGrp="1"/>
          </p:cNvSpPr>
          <p:nvPr>
            <p:ph idx="1"/>
          </p:nvPr>
        </p:nvSpPr>
        <p:spPr/>
        <p:txBody>
          <a:bodyPr>
            <a:normAutofit lnSpcReduction="10000"/>
          </a:bodyPr>
          <a:lstStyle/>
          <a:p>
            <a:r>
              <a:rPr lang="en-US" dirty="0" smtClean="0">
                <a:hlinkClick r:id="rId2"/>
              </a:rPr>
              <a:t>Universal Periodic Review (UPR)</a:t>
            </a:r>
            <a:r>
              <a:rPr lang="en-US" dirty="0" smtClean="0"/>
              <a:t> is the process by which the HRC evaluates the human rights practices of each UN member state.  As part of this process, each member state is expected to submit a self-assessment ("national report") to the HRC.  The Council solicits input from other UN bodies, and from NGOs and civil society organizations, before issuing its own report and recommendations.  Visit he HRC's website to access </a:t>
            </a:r>
            <a:r>
              <a:rPr lang="en-US" dirty="0" smtClean="0">
                <a:hlinkClick r:id="rId3"/>
              </a:rPr>
              <a:t>UPR Documentation by Country</a:t>
            </a:r>
            <a:r>
              <a:rPr lang="en-US" dirty="0" smtClean="0"/>
              <a:t>.</a:t>
            </a:r>
          </a:p>
          <a:p>
            <a:r>
              <a:rPr lang="en-US" dirty="0" smtClean="0"/>
              <a:t>The HRC also is authorized to conduct on-site </a:t>
            </a:r>
            <a:r>
              <a:rPr lang="en-US" dirty="0" smtClean="0">
                <a:hlinkClick r:id="rId4"/>
              </a:rPr>
              <a:t>investigations and fact-finding missions</a:t>
            </a:r>
            <a:r>
              <a:rPr lang="en-US" dirty="0" smtClean="0"/>
              <a:t>, and to consider </a:t>
            </a:r>
            <a:r>
              <a:rPr lang="en-US" dirty="0" smtClean="0">
                <a:hlinkClick r:id="rId5"/>
              </a:rPr>
              <a:t>individual complaints</a:t>
            </a:r>
            <a:r>
              <a:rPr lang="en-US" dirty="0" smtClean="0"/>
              <a:t> ("communications") alleging gross and systematic violations of human rights by any member state.</a:t>
            </a:r>
          </a:p>
          <a:p>
            <a:endParaRPr lang="pl-PL" dirty="0"/>
          </a:p>
        </p:txBody>
      </p:sp>
    </p:spTree>
    <p:extLst>
      <p:ext uri="{BB962C8B-B14F-4D97-AF65-F5344CB8AC3E}">
        <p14:creationId xmlns:p14="http://schemas.microsoft.com/office/powerpoint/2010/main" val="201067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smtClean="0"/>
              <a:t>UN Human Rights Treaty Bodies </a:t>
            </a:r>
            <a:br>
              <a:rPr lang="en-US" b="1" dirty="0" smtClean="0"/>
            </a:br>
            <a:endParaRPr lang="pl-PL" dirty="0"/>
          </a:p>
        </p:txBody>
      </p:sp>
      <p:sp>
        <p:nvSpPr>
          <p:cNvPr id="3" name="Symbol zastępczy zawartości 2"/>
          <p:cNvSpPr>
            <a:spLocks noGrp="1"/>
          </p:cNvSpPr>
          <p:nvPr>
            <p:ph idx="1"/>
          </p:nvPr>
        </p:nvSpPr>
        <p:spPr/>
        <p:txBody>
          <a:bodyPr>
            <a:normAutofit fontScale="77500" lnSpcReduction="20000"/>
          </a:bodyPr>
          <a:lstStyle/>
          <a:p>
            <a:r>
              <a:rPr lang="en-US" dirty="0" smtClean="0"/>
              <a:t>Each of the UN's nine </a:t>
            </a:r>
            <a:r>
              <a:rPr lang="en-US" dirty="0" smtClean="0">
                <a:hlinkClick r:id="rId2"/>
              </a:rPr>
              <a:t>core human rights treaties</a:t>
            </a:r>
            <a:r>
              <a:rPr lang="en-US" dirty="0" smtClean="0"/>
              <a:t>, as well as the Optional Protocol to the Convention Against Torture, has a corresponding mechanism, known as a </a:t>
            </a:r>
            <a:r>
              <a:rPr lang="en-US" dirty="0" smtClean="0">
                <a:hlinkClick r:id="rId3"/>
              </a:rPr>
              <a:t>treaty body</a:t>
            </a:r>
            <a:r>
              <a:rPr lang="en-US" dirty="0" smtClean="0"/>
              <a:t>, responsible for implementing the treaty and for monitoring the compliance of state parties with their obligations under the treaty.  Each treaty body consists of a committee of independent experts, who are elected by the state parties. </a:t>
            </a:r>
          </a:p>
          <a:p>
            <a:r>
              <a:rPr lang="en-US" dirty="0" smtClean="0"/>
              <a:t>A treaty body differs from a charter body in four key respects:</a:t>
            </a:r>
          </a:p>
          <a:p>
            <a:r>
              <a:rPr lang="en-US" dirty="0" smtClean="0"/>
              <a:t>It derives its authority from the provisions of a particular treaty (or protocol thereto), not from the UN Charter.</a:t>
            </a:r>
          </a:p>
          <a:p>
            <a:r>
              <a:rPr lang="en-US" dirty="0" smtClean="0"/>
              <a:t>The scope of its authority (mandate) is limited to the set of issues specified in the treaty (or in the relevant protocol thereto).</a:t>
            </a:r>
          </a:p>
          <a:p>
            <a:r>
              <a:rPr lang="en-US" dirty="0" smtClean="0"/>
              <a:t>Its authority to monitor compliance and to consider individual complaints is limited to the state parties that have ratified the treaty and any relevant protocols.  It does not extend to all UN member states.</a:t>
            </a:r>
          </a:p>
          <a:p>
            <a:r>
              <a:rPr lang="en-US" dirty="0" smtClean="0"/>
              <a:t>Its decision-making is based on consensus, not majority voting.</a:t>
            </a:r>
          </a:p>
          <a:p>
            <a:endParaRPr lang="pl-PL" dirty="0"/>
          </a:p>
        </p:txBody>
      </p:sp>
    </p:spTree>
    <p:extLst>
      <p:ext uri="{BB962C8B-B14F-4D97-AF65-F5344CB8AC3E}">
        <p14:creationId xmlns:p14="http://schemas.microsoft.com/office/powerpoint/2010/main" val="3704513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Country Monitoring</a:t>
            </a:r>
            <a:br>
              <a:rPr lang="pl-PL" b="1" dirty="0" smtClean="0"/>
            </a:br>
            <a:endParaRPr lang="pl-PL" dirty="0"/>
          </a:p>
        </p:txBody>
      </p:sp>
      <p:sp>
        <p:nvSpPr>
          <p:cNvPr id="3" name="Symbol zastępczy zawartości 2"/>
          <p:cNvSpPr>
            <a:spLocks noGrp="1"/>
          </p:cNvSpPr>
          <p:nvPr>
            <p:ph idx="1"/>
          </p:nvPr>
        </p:nvSpPr>
        <p:spPr/>
        <p:txBody>
          <a:bodyPr>
            <a:normAutofit lnSpcReduction="10000"/>
          </a:bodyPr>
          <a:lstStyle/>
          <a:p>
            <a:r>
              <a:rPr lang="en-US" dirty="0" smtClean="0"/>
              <a:t>Each treaty body periodically assesses the compliance of each state party with its obligations under the treaty.  The monitoring process varies slightly from one treaty body to the next, but closely resembles the process used by the Human Rights Council for its Universal Periodic Review. </a:t>
            </a:r>
          </a:p>
          <a:p>
            <a:r>
              <a:rPr lang="en-US" dirty="0" smtClean="0"/>
              <a:t>After ratifying a core human rights treaty, a state party must submit an </a:t>
            </a:r>
            <a:r>
              <a:rPr lang="en-US" b="1" dirty="0" smtClean="0"/>
              <a:t>initial self-assessment</a:t>
            </a:r>
            <a:r>
              <a:rPr lang="en-US" dirty="0" smtClean="0"/>
              <a:t> of its compliance to the relevant treaty body.  The treaty body then conducts its own review, which typically includes </a:t>
            </a:r>
            <a:r>
              <a:rPr lang="en-US" b="1" dirty="0" smtClean="0"/>
              <a:t>on-site visits and interviews</a:t>
            </a:r>
            <a:r>
              <a:rPr lang="en-US" dirty="0" smtClean="0"/>
              <a:t>.  The treaty body also solicits </a:t>
            </a:r>
            <a:r>
              <a:rPr lang="en-US" b="1" dirty="0" smtClean="0"/>
              <a:t>input from NGOs and civil society organizations</a:t>
            </a:r>
            <a:r>
              <a:rPr lang="en-US" dirty="0" smtClean="0"/>
              <a:t> before issuing its own observations and recommendations in the form of a </a:t>
            </a:r>
            <a:r>
              <a:rPr lang="en-US" b="1" dirty="0" smtClean="0"/>
              <a:t>state party report</a:t>
            </a:r>
            <a:r>
              <a:rPr lang="en-US" dirty="0" smtClean="0"/>
              <a:t>.  The entire process is repeated on a regular basis.</a:t>
            </a:r>
          </a:p>
          <a:p>
            <a:endParaRPr lang="pl-PL" dirty="0"/>
          </a:p>
        </p:txBody>
      </p:sp>
    </p:spTree>
    <p:extLst>
      <p:ext uri="{BB962C8B-B14F-4D97-AF65-F5344CB8AC3E}">
        <p14:creationId xmlns:p14="http://schemas.microsoft.com/office/powerpoint/2010/main" val="52714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Ratification</a:t>
            </a:r>
            <a:r>
              <a:rPr lang="pl-PL" dirty="0" smtClean="0"/>
              <a:t> of </a:t>
            </a:r>
            <a:r>
              <a:rPr lang="pl-PL" dirty="0" err="1" smtClean="0"/>
              <a:t>human</a:t>
            </a:r>
            <a:r>
              <a:rPr lang="pl-PL" dirty="0" smtClean="0"/>
              <a:t> </a:t>
            </a:r>
            <a:r>
              <a:rPr lang="pl-PL" dirty="0" err="1" smtClean="0"/>
              <a:t>rights</a:t>
            </a:r>
            <a:r>
              <a:rPr lang="pl-PL" dirty="0" smtClean="0"/>
              <a:t> </a:t>
            </a:r>
            <a:r>
              <a:rPr lang="pl-PL" dirty="0" err="1" smtClean="0"/>
              <a:t>treaties</a:t>
            </a:r>
            <a:endParaRPr lang="pl-PL" dirty="0"/>
          </a:p>
        </p:txBody>
      </p:sp>
      <p:sp>
        <p:nvSpPr>
          <p:cNvPr id="3" name="Symbol zastępczy zawartości 2"/>
          <p:cNvSpPr>
            <a:spLocks noGrp="1"/>
          </p:cNvSpPr>
          <p:nvPr>
            <p:ph idx="1"/>
          </p:nvPr>
        </p:nvSpPr>
        <p:spPr>
          <a:xfrm>
            <a:off x="838200" y="1825625"/>
            <a:ext cx="10515600" cy="4351338"/>
          </a:xfrm>
        </p:spPr>
        <p:txBody>
          <a:bodyPr/>
          <a:lstStyle/>
          <a:p>
            <a:endParaRPr lang="pl-PL" dirty="0"/>
          </a:p>
        </p:txBody>
      </p:sp>
      <p:pic>
        <p:nvPicPr>
          <p:cNvPr id="4" name="Nagrany dźwię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5961014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94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hlinkClick r:id="rId2"/>
              </a:rPr>
              <a:t>Treaty</a:t>
            </a:r>
            <a:r>
              <a:rPr lang="pl-PL" dirty="0" smtClean="0">
                <a:hlinkClick r:id="rId2"/>
              </a:rPr>
              <a:t> Body Database</a:t>
            </a:r>
            <a:endParaRPr lang="pl-PL" dirty="0"/>
          </a:p>
        </p:txBody>
      </p:sp>
      <p:sp>
        <p:nvSpPr>
          <p:cNvPr id="3" name="Symbol zastępczy zawartości 2"/>
          <p:cNvSpPr>
            <a:spLocks noGrp="1"/>
          </p:cNvSpPr>
          <p:nvPr>
            <p:ph idx="1"/>
          </p:nvPr>
        </p:nvSpPr>
        <p:spPr/>
        <p:txBody>
          <a:bodyPr/>
          <a:lstStyle/>
          <a:p>
            <a:r>
              <a:rPr lang="en-US" dirty="0" smtClean="0"/>
              <a:t>This is the most comprehensive resource for retrieving state party reports issued by the treaty bodies (also known as country reports) and related documentation, including submissions by state parties and NGOs.  Recent state party reports also are available for download from treaty body websites. </a:t>
            </a:r>
            <a:endParaRPr lang="pl-PL" dirty="0"/>
          </a:p>
        </p:txBody>
      </p:sp>
    </p:spTree>
    <p:extLst>
      <p:ext uri="{BB962C8B-B14F-4D97-AF65-F5344CB8AC3E}">
        <p14:creationId xmlns:p14="http://schemas.microsoft.com/office/powerpoint/2010/main" val="2433752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t>Individual</a:t>
            </a:r>
            <a:r>
              <a:rPr lang="pl-PL" b="1" dirty="0" smtClean="0"/>
              <a:t> </a:t>
            </a:r>
            <a:r>
              <a:rPr lang="pl-PL" b="1" dirty="0" err="1" smtClean="0"/>
              <a:t>Complaints</a:t>
            </a:r>
            <a:r>
              <a:rPr lang="pl-PL" b="1" dirty="0" smtClean="0"/>
              <a:t/>
            </a:r>
            <a:br>
              <a:rPr lang="pl-PL" b="1" dirty="0" smtClean="0"/>
            </a:br>
            <a:endParaRPr lang="pl-PL" dirty="0"/>
          </a:p>
        </p:txBody>
      </p:sp>
      <p:sp>
        <p:nvSpPr>
          <p:cNvPr id="3" name="Symbol zastępczy zawartości 2"/>
          <p:cNvSpPr>
            <a:spLocks noGrp="1"/>
          </p:cNvSpPr>
          <p:nvPr>
            <p:ph idx="1"/>
          </p:nvPr>
        </p:nvSpPr>
        <p:spPr/>
        <p:txBody>
          <a:bodyPr>
            <a:normAutofit fontScale="92500" lnSpcReduction="20000"/>
          </a:bodyPr>
          <a:lstStyle/>
          <a:p>
            <a:r>
              <a:rPr lang="en-US" dirty="0" smtClean="0"/>
              <a:t>Each of the core human rights treaties, or an optional protocol thereto, authorizes the corresponding treaty body to consider </a:t>
            </a:r>
            <a:r>
              <a:rPr lang="en-US" dirty="0" smtClean="0">
                <a:hlinkClick r:id="rId2"/>
              </a:rPr>
              <a:t>individual complaints</a:t>
            </a:r>
            <a:r>
              <a:rPr lang="en-US" dirty="0" smtClean="0"/>
              <a:t> brought against state parties.  Some, but not all, of the core treaties allow state parties to initiate complaints against other state parties (</a:t>
            </a:r>
            <a:r>
              <a:rPr lang="en-US" dirty="0" smtClean="0">
                <a:hlinkClick r:id="rId3"/>
              </a:rPr>
              <a:t>state-to-state complaints</a:t>
            </a:r>
            <a:r>
              <a:rPr lang="en-US" dirty="0" smtClean="0"/>
              <a:t>).  Some also permit treaty bodies to launch </a:t>
            </a:r>
            <a:r>
              <a:rPr lang="en-US" dirty="0" smtClean="0">
                <a:hlinkClick r:id="rId4"/>
              </a:rPr>
              <a:t>inquiries</a:t>
            </a:r>
            <a:r>
              <a:rPr lang="en-US" dirty="0" smtClean="0"/>
              <a:t> into systematic human rights violations on their own initiative.</a:t>
            </a:r>
          </a:p>
          <a:p>
            <a:r>
              <a:rPr lang="en-US" dirty="0" smtClean="0"/>
              <a:t>Eight of the nine individual complaint mechanisms under the core human rights treaties are operational.  The mechanism under the Convention on the Protection of Migrant Workers has not yet entered into force.  Note that a state party must acknowledged the competence of the treaty body to hear individual complaints by submitting a declaration to that effect or by ratifying the optional protocol that created the complaint mechanism.  In the absent of such an acknowledgment, no individual complaints may be filed against the state party.</a:t>
            </a:r>
          </a:p>
          <a:p>
            <a:endParaRPr lang="pl-PL" dirty="0"/>
          </a:p>
        </p:txBody>
      </p:sp>
    </p:spTree>
    <p:extLst>
      <p:ext uri="{BB962C8B-B14F-4D97-AF65-F5344CB8AC3E}">
        <p14:creationId xmlns:p14="http://schemas.microsoft.com/office/powerpoint/2010/main" val="1234160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hlinkClick r:id="rId2"/>
              </a:rPr>
              <a:t>Treaty</a:t>
            </a:r>
            <a:r>
              <a:rPr lang="pl-PL" dirty="0" smtClean="0">
                <a:hlinkClick r:id="rId2"/>
              </a:rPr>
              <a:t> Body </a:t>
            </a:r>
            <a:r>
              <a:rPr lang="pl-PL" dirty="0" err="1" smtClean="0">
                <a:hlinkClick r:id="rId2"/>
              </a:rPr>
              <a:t>Jurisprudence</a:t>
            </a:r>
            <a:endParaRPr lang="pl-PL" dirty="0"/>
          </a:p>
        </p:txBody>
      </p:sp>
      <p:sp>
        <p:nvSpPr>
          <p:cNvPr id="3" name="Symbol zastępczy zawartości 2"/>
          <p:cNvSpPr>
            <a:spLocks noGrp="1"/>
          </p:cNvSpPr>
          <p:nvPr>
            <p:ph idx="1"/>
          </p:nvPr>
        </p:nvSpPr>
        <p:spPr/>
        <p:txBody>
          <a:bodyPr/>
          <a:lstStyle/>
          <a:p>
            <a:r>
              <a:rPr lang="en-US" dirty="0" smtClean="0"/>
              <a:t>Use this searchable database to retrieve </a:t>
            </a:r>
            <a:r>
              <a:rPr lang="en-US" b="1" dirty="0" smtClean="0"/>
              <a:t>decisions on admissibility and on the merits</a:t>
            </a:r>
            <a:r>
              <a:rPr lang="en-US" dirty="0" smtClean="0"/>
              <a:t> issued by all treaty bodies authorized to consider individual complaints against state parties.  </a:t>
            </a:r>
            <a:r>
              <a:rPr lang="en-US" b="1" dirty="0" smtClean="0"/>
              <a:t>For greater precision, use the</a:t>
            </a:r>
            <a:r>
              <a:rPr lang="en-US" dirty="0" smtClean="0"/>
              <a:t> </a:t>
            </a:r>
            <a:r>
              <a:rPr lang="en-US" dirty="0" smtClean="0">
                <a:hlinkClick r:id="rId3"/>
              </a:rPr>
              <a:t>Detailed (Advanced) Search</a:t>
            </a:r>
            <a:r>
              <a:rPr lang="en-US" dirty="0" smtClean="0"/>
              <a:t>, which allows you to limit searches by date, by state/entity (country), by treaty body, by treaty article, by issue, and by type of decision.</a:t>
            </a:r>
            <a:endParaRPr lang="pl-PL" dirty="0"/>
          </a:p>
        </p:txBody>
      </p:sp>
    </p:spTree>
    <p:extLst>
      <p:ext uri="{BB962C8B-B14F-4D97-AF65-F5344CB8AC3E}">
        <p14:creationId xmlns:p14="http://schemas.microsoft.com/office/powerpoint/2010/main" val="3675912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smtClean="0"/>
              <a:t>Special Procedures of the HRC</a:t>
            </a:r>
            <a:br>
              <a:rPr lang="en-US" b="1" dirty="0" smtClean="0"/>
            </a:br>
            <a:endParaRPr lang="pl-PL" dirty="0"/>
          </a:p>
        </p:txBody>
      </p:sp>
      <p:sp>
        <p:nvSpPr>
          <p:cNvPr id="3" name="Symbol zastępczy zawartości 2"/>
          <p:cNvSpPr>
            <a:spLocks noGrp="1"/>
          </p:cNvSpPr>
          <p:nvPr>
            <p:ph idx="1"/>
          </p:nvPr>
        </p:nvSpPr>
        <p:spPr/>
        <p:txBody>
          <a:bodyPr>
            <a:normAutofit/>
          </a:bodyPr>
          <a:lstStyle/>
          <a:p>
            <a:r>
              <a:rPr lang="en-US" dirty="0" smtClean="0"/>
              <a:t>The term </a:t>
            </a:r>
            <a:r>
              <a:rPr lang="en-US" dirty="0" smtClean="0">
                <a:hlinkClick r:id="rId2"/>
              </a:rPr>
              <a:t>"Special Procedures„</a:t>
            </a:r>
            <a:r>
              <a:rPr lang="pl-PL" dirty="0"/>
              <a:t> </a:t>
            </a:r>
            <a:r>
              <a:rPr lang="en-US" dirty="0" smtClean="0"/>
              <a:t>refers to </a:t>
            </a:r>
            <a:r>
              <a:rPr lang="en-US" b="1" dirty="0" smtClean="0"/>
              <a:t>individual experts</a:t>
            </a:r>
            <a:r>
              <a:rPr lang="en-US" dirty="0" smtClean="0"/>
              <a:t> (often called "rapporteurs") </a:t>
            </a:r>
            <a:r>
              <a:rPr lang="en-US" b="1" dirty="0" smtClean="0"/>
              <a:t>or groups of experts</a:t>
            </a:r>
            <a:r>
              <a:rPr lang="en-US" dirty="0" smtClean="0"/>
              <a:t> ("working groups") appointed by the HRC (or by its predecessor, the Commission on Human Rights) to independently investigate and report on gross and systematic human rights violations.</a:t>
            </a:r>
          </a:p>
          <a:p>
            <a:r>
              <a:rPr lang="en-US" dirty="0" smtClean="0"/>
              <a:t>The investigative mandate of each Special Procedure is limited to a particular </a:t>
            </a:r>
            <a:r>
              <a:rPr lang="en-US" dirty="0" smtClean="0">
                <a:hlinkClick r:id="rId3"/>
              </a:rPr>
              <a:t>theme</a:t>
            </a:r>
            <a:r>
              <a:rPr lang="en-US" dirty="0" smtClean="0"/>
              <a:t> (arbitrary detention, for example) or to a particular </a:t>
            </a:r>
            <a:r>
              <a:rPr lang="en-US" dirty="0" smtClean="0">
                <a:hlinkClick r:id="rId4"/>
              </a:rPr>
              <a:t>country</a:t>
            </a:r>
            <a:r>
              <a:rPr lang="en-US" dirty="0" smtClean="0"/>
              <a:t> (human rights in Belarus, for example).  Each of the Special Procedures submits an </a:t>
            </a:r>
            <a:r>
              <a:rPr lang="en-US" dirty="0" smtClean="0">
                <a:hlinkClick r:id="rId5"/>
              </a:rPr>
              <a:t>annual report to the HRC</a:t>
            </a:r>
            <a:r>
              <a:rPr lang="en-US" dirty="0" smtClean="0"/>
              <a:t>.  Some also submit </a:t>
            </a:r>
            <a:r>
              <a:rPr lang="en-US" dirty="0" smtClean="0">
                <a:hlinkClick r:id="rId6"/>
              </a:rPr>
              <a:t>reports to the General Assembly</a:t>
            </a:r>
            <a:r>
              <a:rPr lang="en-US" dirty="0" smtClean="0"/>
              <a:t>. </a:t>
            </a:r>
          </a:p>
          <a:p>
            <a:endParaRPr lang="pl-PL" dirty="0"/>
          </a:p>
        </p:txBody>
      </p:sp>
    </p:spTree>
    <p:extLst>
      <p:ext uri="{BB962C8B-B14F-4D97-AF65-F5344CB8AC3E}">
        <p14:creationId xmlns:p14="http://schemas.microsoft.com/office/powerpoint/2010/main" val="3119565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Lectures</a:t>
            </a:r>
            <a:r>
              <a:rPr lang="pl-PL" dirty="0" smtClean="0"/>
              <a:t> on </a:t>
            </a:r>
            <a:r>
              <a:rPr lang="pl-PL" dirty="0" err="1" smtClean="0"/>
              <a:t>international</a:t>
            </a:r>
            <a:r>
              <a:rPr lang="pl-PL" dirty="0" smtClean="0"/>
              <a:t> </a:t>
            </a:r>
            <a:r>
              <a:rPr lang="pl-PL" dirty="0" err="1" smtClean="0"/>
              <a:t>protection</a:t>
            </a:r>
            <a:r>
              <a:rPr lang="pl-PL" dirty="0" smtClean="0"/>
              <a:t> </a:t>
            </a:r>
            <a:br>
              <a:rPr lang="pl-PL" dirty="0" smtClean="0"/>
            </a:br>
            <a:r>
              <a:rPr lang="pl-PL" dirty="0" smtClean="0"/>
              <a:t>of </a:t>
            </a:r>
            <a:r>
              <a:rPr lang="pl-PL" dirty="0" err="1" smtClean="0"/>
              <a:t>human</a:t>
            </a:r>
            <a:r>
              <a:rPr lang="pl-PL" dirty="0" smtClean="0"/>
              <a:t> </a:t>
            </a:r>
            <a:r>
              <a:rPr lang="pl-PL" dirty="0" err="1" smtClean="0"/>
              <a:t>rights</a:t>
            </a:r>
            <a:r>
              <a:rPr lang="pl-PL" dirty="0" smtClean="0"/>
              <a:t> from the UN Library</a:t>
            </a:r>
            <a:endParaRPr lang="pl-PL" dirty="0"/>
          </a:p>
        </p:txBody>
      </p:sp>
      <p:sp>
        <p:nvSpPr>
          <p:cNvPr id="3" name="Symbol zastępczy zawartości 2"/>
          <p:cNvSpPr>
            <a:spLocks noGrp="1"/>
          </p:cNvSpPr>
          <p:nvPr>
            <p:ph idx="1"/>
          </p:nvPr>
        </p:nvSpPr>
        <p:spPr/>
        <p:txBody>
          <a:bodyPr/>
          <a:lstStyle/>
          <a:p>
            <a:r>
              <a:rPr lang="pl-PL" dirty="0" smtClean="0">
                <a:hlinkClick r:id="rId2"/>
              </a:rPr>
              <a:t>https://legal.un.org/avl/ls/Connors_HR_video_1.html</a:t>
            </a:r>
            <a:endParaRPr lang="pl-PL" dirty="0" smtClean="0"/>
          </a:p>
          <a:p>
            <a:pPr marL="0" indent="0">
              <a:buNone/>
            </a:pPr>
            <a:endParaRPr lang="pl-PL" dirty="0" smtClean="0">
              <a:hlinkClick r:id="rId3"/>
            </a:endParaRPr>
          </a:p>
          <a:p>
            <a:r>
              <a:rPr lang="pl-PL" dirty="0" smtClean="0">
                <a:hlinkClick r:id="rId3"/>
              </a:rPr>
              <a:t>https</a:t>
            </a:r>
            <a:r>
              <a:rPr lang="pl-PL" dirty="0">
                <a:hlinkClick r:id="rId3"/>
              </a:rPr>
              <a:t>://</a:t>
            </a:r>
            <a:r>
              <a:rPr lang="pl-PL" dirty="0" smtClean="0">
                <a:hlinkClick r:id="rId3"/>
              </a:rPr>
              <a:t>legal.un.org/avl/ls/Tigroudja_HR_video_4.html</a:t>
            </a:r>
            <a:endParaRPr lang="pl-PL" dirty="0" smtClean="0"/>
          </a:p>
          <a:p>
            <a:endParaRPr lang="pl-PL" dirty="0"/>
          </a:p>
          <a:p>
            <a:r>
              <a:rPr lang="pl-PL" dirty="0" err="1" smtClean="0"/>
              <a:t>Above</a:t>
            </a:r>
            <a:r>
              <a:rPr lang="pl-PL" dirty="0" smtClean="0"/>
              <a:t> </a:t>
            </a:r>
            <a:r>
              <a:rPr lang="pl-PL" dirty="0" err="1" smtClean="0"/>
              <a:t>you</a:t>
            </a:r>
            <a:r>
              <a:rPr lang="pl-PL" dirty="0" smtClean="0"/>
              <a:t> </a:t>
            </a:r>
            <a:r>
              <a:rPr lang="pl-PL" dirty="0" err="1" smtClean="0"/>
              <a:t>have</a:t>
            </a:r>
            <a:r>
              <a:rPr lang="pl-PL" dirty="0" smtClean="0"/>
              <a:t> </a:t>
            </a:r>
            <a:r>
              <a:rPr lang="pl-PL" dirty="0" err="1" smtClean="0"/>
              <a:t>really</a:t>
            </a:r>
            <a:r>
              <a:rPr lang="pl-PL" dirty="0" smtClean="0"/>
              <a:t> </a:t>
            </a:r>
            <a:r>
              <a:rPr lang="pl-PL" dirty="0" err="1" smtClean="0"/>
              <a:t>interesting</a:t>
            </a:r>
            <a:r>
              <a:rPr lang="pl-PL" dirty="0" smtClean="0"/>
              <a:t> and </a:t>
            </a:r>
            <a:r>
              <a:rPr lang="pl-PL" dirty="0" err="1" smtClean="0"/>
              <a:t>professional</a:t>
            </a:r>
            <a:r>
              <a:rPr lang="pl-PL" dirty="0" smtClean="0"/>
              <a:t> </a:t>
            </a:r>
            <a:r>
              <a:rPr lang="pl-PL" dirty="0" err="1" smtClean="0"/>
              <a:t>lectures</a:t>
            </a:r>
            <a:r>
              <a:rPr lang="pl-PL" dirty="0" smtClean="0"/>
              <a:t> </a:t>
            </a:r>
            <a:r>
              <a:rPr lang="pl-PL" dirty="0" err="1" smtClean="0"/>
              <a:t>about</a:t>
            </a:r>
            <a:r>
              <a:rPr lang="pl-PL" dirty="0" smtClean="0"/>
              <a:t> </a:t>
            </a:r>
            <a:r>
              <a:rPr lang="pl-PL" dirty="0" err="1" smtClean="0"/>
              <a:t>international</a:t>
            </a:r>
            <a:r>
              <a:rPr lang="pl-PL" dirty="0" smtClean="0"/>
              <a:t> </a:t>
            </a:r>
            <a:r>
              <a:rPr lang="pl-PL" dirty="0" err="1" smtClean="0"/>
              <a:t>protection</a:t>
            </a:r>
            <a:r>
              <a:rPr lang="pl-PL" dirty="0" smtClean="0"/>
              <a:t> of </a:t>
            </a:r>
            <a:r>
              <a:rPr lang="pl-PL" dirty="0" err="1" smtClean="0"/>
              <a:t>human</a:t>
            </a:r>
            <a:r>
              <a:rPr lang="pl-PL" dirty="0" smtClean="0"/>
              <a:t> </a:t>
            </a:r>
            <a:r>
              <a:rPr lang="pl-PL" dirty="0" err="1" smtClean="0"/>
              <a:t>rights</a:t>
            </a:r>
            <a:r>
              <a:rPr lang="pl-PL" dirty="0" smtClean="0"/>
              <a:t>.</a:t>
            </a:r>
          </a:p>
          <a:p>
            <a:r>
              <a:rPr lang="pl-PL" dirty="0" smtClean="0"/>
              <a:t>To </a:t>
            </a:r>
            <a:r>
              <a:rPr lang="pl-PL" dirty="0" err="1" smtClean="0"/>
              <a:t>repeat</a:t>
            </a:r>
            <a:r>
              <a:rPr lang="pl-PL" dirty="0" smtClean="0"/>
              <a:t> </a:t>
            </a:r>
            <a:r>
              <a:rPr lang="pl-PL" dirty="0" err="1" smtClean="0"/>
              <a:t>all</a:t>
            </a:r>
            <a:r>
              <a:rPr lang="pl-PL" dirty="0" smtClean="0"/>
              <a:t> the </a:t>
            </a:r>
            <a:r>
              <a:rPr lang="pl-PL" dirty="0" err="1" smtClean="0"/>
              <a:t>informations</a:t>
            </a:r>
            <a:r>
              <a:rPr lang="pl-PL" dirty="0" smtClean="0"/>
              <a:t> </a:t>
            </a:r>
            <a:r>
              <a:rPr lang="pl-PL" dirty="0" err="1" smtClean="0"/>
              <a:t>given</a:t>
            </a:r>
            <a:r>
              <a:rPr lang="pl-PL" dirty="0" smtClean="0"/>
              <a:t> in the </a:t>
            </a:r>
            <a:r>
              <a:rPr lang="pl-PL" dirty="0" err="1" smtClean="0"/>
              <a:t>power</a:t>
            </a:r>
            <a:r>
              <a:rPr lang="pl-PL" dirty="0" smtClean="0"/>
              <a:t> point I </a:t>
            </a:r>
            <a:r>
              <a:rPr lang="pl-PL" dirty="0" err="1" smtClean="0"/>
              <a:t>recommend</a:t>
            </a:r>
            <a:r>
              <a:rPr lang="pl-PL" dirty="0" smtClean="0"/>
              <a:t> </a:t>
            </a:r>
            <a:r>
              <a:rPr lang="pl-PL" dirty="0" err="1" smtClean="0"/>
              <a:t>you</a:t>
            </a:r>
            <a:r>
              <a:rPr lang="pl-PL" dirty="0" smtClean="0"/>
              <a:t> to </a:t>
            </a:r>
            <a:r>
              <a:rPr lang="pl-PL" dirty="0" err="1" smtClean="0"/>
              <a:t>watch</a:t>
            </a:r>
            <a:r>
              <a:rPr lang="pl-PL" dirty="0" smtClean="0"/>
              <a:t> and </a:t>
            </a:r>
            <a:r>
              <a:rPr lang="pl-PL" dirty="0" err="1" smtClean="0"/>
              <a:t>listen</a:t>
            </a:r>
            <a:r>
              <a:rPr lang="pl-PL" dirty="0" smtClean="0"/>
              <a:t> </a:t>
            </a:r>
            <a:r>
              <a:rPr lang="pl-PL" dirty="0" err="1" smtClean="0"/>
              <a:t>carefully</a:t>
            </a:r>
            <a:r>
              <a:rPr lang="pl-PL" dirty="0" smtClean="0"/>
              <a:t> </a:t>
            </a:r>
            <a:r>
              <a:rPr lang="pl-PL" dirty="0" err="1" smtClean="0"/>
              <a:t>both</a:t>
            </a:r>
            <a:r>
              <a:rPr lang="pl-PL" dirty="0" smtClean="0"/>
              <a:t> of </a:t>
            </a:r>
            <a:r>
              <a:rPr lang="pl-PL" dirty="0" err="1" smtClean="0"/>
              <a:t>them</a:t>
            </a:r>
            <a:r>
              <a:rPr lang="pl-PL" dirty="0" smtClean="0"/>
              <a:t>.</a:t>
            </a:r>
            <a:endParaRPr lang="pl-PL" dirty="0"/>
          </a:p>
        </p:txBody>
      </p:sp>
    </p:spTree>
    <p:extLst>
      <p:ext uri="{BB962C8B-B14F-4D97-AF65-F5344CB8AC3E}">
        <p14:creationId xmlns:p14="http://schemas.microsoft.com/office/powerpoint/2010/main" val="2844363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Questions</a:t>
            </a:r>
            <a:r>
              <a:rPr lang="pl-PL" dirty="0" smtClean="0"/>
              <a:t> for </a:t>
            </a:r>
            <a:r>
              <a:rPr lang="pl-PL" dirty="0" err="1" smtClean="0"/>
              <a:t>repetition</a:t>
            </a:r>
            <a:r>
              <a:rPr lang="pl-PL" dirty="0" smtClean="0"/>
              <a:t/>
            </a:r>
            <a:br>
              <a:rPr lang="pl-PL" dirty="0" smtClean="0"/>
            </a:br>
            <a:r>
              <a:rPr lang="pl-PL" dirty="0" err="1" smtClean="0"/>
              <a:t>Please</a:t>
            </a:r>
            <a:r>
              <a:rPr lang="pl-PL" dirty="0" smtClean="0"/>
              <a:t>, </a:t>
            </a:r>
            <a:r>
              <a:rPr lang="pl-PL" dirty="0" err="1" smtClean="0"/>
              <a:t>find</a:t>
            </a:r>
            <a:r>
              <a:rPr lang="pl-PL" dirty="0" smtClean="0"/>
              <a:t> the </a:t>
            </a:r>
            <a:r>
              <a:rPr lang="pl-PL" dirty="0" err="1" smtClean="0"/>
              <a:t>answers</a:t>
            </a:r>
            <a:r>
              <a:rPr lang="pl-PL" dirty="0" smtClean="0"/>
              <a:t> in </a:t>
            </a:r>
            <a:r>
              <a:rPr lang="pl-PL" dirty="0" err="1" smtClean="0"/>
              <a:t>your</a:t>
            </a:r>
            <a:r>
              <a:rPr lang="pl-PL" dirty="0" smtClean="0"/>
              <a:t> </a:t>
            </a:r>
            <a:r>
              <a:rPr lang="pl-PL" dirty="0" err="1" smtClean="0"/>
              <a:t>mind</a:t>
            </a:r>
            <a:endParaRPr lang="pl-PL" dirty="0"/>
          </a:p>
        </p:txBody>
      </p:sp>
      <p:sp>
        <p:nvSpPr>
          <p:cNvPr id="3" name="Symbol zastępczy zawartości 2"/>
          <p:cNvSpPr>
            <a:spLocks noGrp="1"/>
          </p:cNvSpPr>
          <p:nvPr>
            <p:ph idx="1"/>
          </p:nvPr>
        </p:nvSpPr>
        <p:spPr/>
        <p:txBody>
          <a:bodyPr>
            <a:normAutofit fontScale="92500"/>
          </a:bodyPr>
          <a:lstStyle/>
          <a:p>
            <a:pPr marL="514350" indent="-514350">
              <a:buAutoNum type="arabicPeriod"/>
            </a:pPr>
            <a:r>
              <a:rPr lang="en-US" dirty="0" smtClean="0"/>
              <a:t>How </a:t>
            </a:r>
            <a:r>
              <a:rPr lang="en-US" dirty="0"/>
              <a:t>is the idea of international human rights protection reflected in the Charter of the United Nations</a:t>
            </a:r>
            <a:r>
              <a:rPr lang="en-US" dirty="0" smtClean="0"/>
              <a:t>?</a:t>
            </a:r>
            <a:endParaRPr lang="pl-PL" dirty="0" smtClean="0"/>
          </a:p>
          <a:p>
            <a:pPr marL="514350" indent="-514350">
              <a:buAutoNum type="arabicPeriod"/>
            </a:pPr>
            <a:r>
              <a:rPr lang="en-US" dirty="0"/>
              <a:t>Which instruments constitute the International Bill of Human Rights</a:t>
            </a:r>
            <a:r>
              <a:rPr lang="en-US" dirty="0" smtClean="0"/>
              <a:t>?</a:t>
            </a:r>
            <a:endParaRPr lang="pl-PL" dirty="0" smtClean="0"/>
          </a:p>
          <a:p>
            <a:pPr marL="514350" indent="-514350">
              <a:buAutoNum type="arabicPeriod"/>
            </a:pPr>
            <a:r>
              <a:rPr lang="en-US" dirty="0"/>
              <a:t>Which human rights are proclaimed in the Universal Declaration of Human Rights</a:t>
            </a:r>
            <a:r>
              <a:rPr lang="en-US" dirty="0" smtClean="0"/>
              <a:t>?</a:t>
            </a:r>
            <a:endParaRPr lang="pl-PL" dirty="0" smtClean="0"/>
          </a:p>
          <a:p>
            <a:pPr marL="514350" indent="-514350">
              <a:buAutoNum type="arabicPeriod"/>
            </a:pPr>
            <a:r>
              <a:rPr lang="en-US" dirty="0"/>
              <a:t>How do the International Covenants on Civil and Political Rights and on Economic, Social and Cultural Rights differ from the Universal Declaration</a:t>
            </a:r>
            <a:r>
              <a:rPr lang="en-US" dirty="0" smtClean="0"/>
              <a:t>?</a:t>
            </a:r>
            <a:endParaRPr lang="pl-PL" dirty="0" smtClean="0"/>
          </a:p>
          <a:p>
            <a:pPr marL="514350" indent="-514350">
              <a:buAutoNum type="arabicPeriod"/>
            </a:pPr>
            <a:r>
              <a:rPr lang="en-US" dirty="0"/>
              <a:t>What mechanisms are provided to monitor the implementation of the </a:t>
            </a:r>
            <a:r>
              <a:rPr lang="en-US" dirty="0" smtClean="0"/>
              <a:t>ICCPR</a:t>
            </a:r>
            <a:r>
              <a:rPr lang="pl-PL" dirty="0" smtClean="0"/>
              <a:t>?</a:t>
            </a:r>
          </a:p>
          <a:p>
            <a:pPr marL="514350" indent="-514350">
              <a:buAutoNum type="arabicPeriod"/>
            </a:pPr>
            <a:endParaRPr lang="pl-PL" dirty="0"/>
          </a:p>
        </p:txBody>
      </p:sp>
    </p:spTree>
    <p:extLst>
      <p:ext uri="{BB962C8B-B14F-4D97-AF65-F5344CB8AC3E}">
        <p14:creationId xmlns:p14="http://schemas.microsoft.com/office/powerpoint/2010/main" val="3798643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marL="0" indent="0">
              <a:buNone/>
            </a:pPr>
            <a:r>
              <a:rPr lang="pl-PL" dirty="0" smtClean="0"/>
              <a:t>6. </a:t>
            </a:r>
            <a:r>
              <a:rPr lang="en-US" dirty="0" smtClean="0"/>
              <a:t>Can </a:t>
            </a:r>
            <a:r>
              <a:rPr lang="en-US" dirty="0"/>
              <a:t>the Human Rights Committee deal with complaints from individuals</a:t>
            </a:r>
            <a:r>
              <a:rPr lang="en-US" dirty="0" smtClean="0"/>
              <a:t>?</a:t>
            </a:r>
            <a:endParaRPr lang="pl-PL" dirty="0" smtClean="0"/>
          </a:p>
          <a:p>
            <a:pPr marL="0" indent="0">
              <a:buNone/>
            </a:pPr>
            <a:r>
              <a:rPr lang="pl-PL" dirty="0" smtClean="0"/>
              <a:t>7. </a:t>
            </a:r>
            <a:r>
              <a:rPr lang="en-US" dirty="0" smtClean="0"/>
              <a:t>What </a:t>
            </a:r>
            <a:r>
              <a:rPr lang="en-US" dirty="0"/>
              <a:t>other United Nations human rights instruments are there besides the International Bill of Human Rights?</a:t>
            </a:r>
            <a:endParaRPr lang="en-US" dirty="0" smtClean="0">
              <a:effectLst/>
            </a:endParaRPr>
          </a:p>
          <a:p>
            <a:pPr marL="0" indent="0">
              <a:buNone/>
            </a:pPr>
            <a:endParaRPr lang="pl-PL" dirty="0"/>
          </a:p>
          <a:p>
            <a:pPr marL="0" indent="0">
              <a:buNone/>
            </a:pPr>
            <a:r>
              <a:rPr lang="pl-PL" dirty="0" err="1" smtClean="0"/>
              <a:t>If</a:t>
            </a:r>
            <a:r>
              <a:rPr lang="pl-PL" dirty="0" smtClean="0"/>
              <a:t> </a:t>
            </a:r>
            <a:r>
              <a:rPr lang="pl-PL" dirty="0" err="1" smtClean="0"/>
              <a:t>you</a:t>
            </a:r>
            <a:r>
              <a:rPr lang="pl-PL" dirty="0" smtClean="0"/>
              <a:t> </a:t>
            </a:r>
            <a:r>
              <a:rPr lang="pl-PL" dirty="0" err="1" smtClean="0"/>
              <a:t>have</a:t>
            </a:r>
            <a:r>
              <a:rPr lang="pl-PL" dirty="0" smtClean="0"/>
              <a:t> </a:t>
            </a:r>
            <a:r>
              <a:rPr lang="pl-PL" dirty="0" err="1" smtClean="0"/>
              <a:t>any</a:t>
            </a:r>
            <a:r>
              <a:rPr lang="pl-PL" dirty="0"/>
              <a:t> </a:t>
            </a:r>
            <a:r>
              <a:rPr lang="pl-PL" dirty="0" smtClean="0"/>
              <a:t>problem to </a:t>
            </a:r>
            <a:r>
              <a:rPr lang="pl-PL" dirty="0" err="1" smtClean="0"/>
              <a:t>find</a:t>
            </a:r>
            <a:r>
              <a:rPr lang="pl-PL" dirty="0" smtClean="0"/>
              <a:t> the </a:t>
            </a:r>
            <a:r>
              <a:rPr lang="pl-PL" dirty="0" err="1" smtClean="0"/>
              <a:t>answers</a:t>
            </a:r>
            <a:r>
              <a:rPr lang="pl-PL" dirty="0" smtClean="0"/>
              <a:t>, </a:t>
            </a:r>
            <a:r>
              <a:rPr lang="pl-PL" dirty="0" err="1" smtClean="0"/>
              <a:t>please</a:t>
            </a:r>
            <a:r>
              <a:rPr lang="pl-PL" dirty="0" smtClean="0"/>
              <a:t>, go to the </a:t>
            </a:r>
            <a:r>
              <a:rPr lang="pl-PL" dirty="0" err="1" smtClean="0"/>
              <a:t>power</a:t>
            </a:r>
            <a:r>
              <a:rPr lang="pl-PL" dirty="0" smtClean="0"/>
              <a:t> point and the </a:t>
            </a:r>
            <a:r>
              <a:rPr lang="pl-PL" dirty="0" err="1" smtClean="0"/>
              <a:t>added</a:t>
            </a:r>
            <a:r>
              <a:rPr lang="pl-PL" dirty="0" smtClean="0"/>
              <a:t> </a:t>
            </a:r>
            <a:r>
              <a:rPr lang="pl-PL" dirty="0" err="1" smtClean="0"/>
              <a:t>lectures</a:t>
            </a:r>
            <a:r>
              <a:rPr lang="pl-PL" dirty="0" smtClean="0"/>
              <a:t> </a:t>
            </a:r>
            <a:r>
              <a:rPr lang="pl-PL" dirty="0" err="1" smtClean="0"/>
              <a:t>once</a:t>
            </a:r>
            <a:r>
              <a:rPr lang="pl-PL" dirty="0" smtClean="0"/>
              <a:t> </a:t>
            </a:r>
            <a:r>
              <a:rPr lang="pl-PL" dirty="0" err="1" smtClean="0"/>
              <a:t>again</a:t>
            </a:r>
            <a:r>
              <a:rPr lang="pl-PL" dirty="0" smtClean="0"/>
              <a:t>.</a:t>
            </a:r>
          </a:p>
          <a:p>
            <a:pPr marL="0" indent="0">
              <a:buNone/>
            </a:pPr>
            <a:r>
              <a:rPr lang="pl-PL" dirty="0" err="1" smtClean="0"/>
              <a:t>You</a:t>
            </a:r>
            <a:r>
              <a:rPr lang="pl-PL" dirty="0" smtClean="0"/>
              <a:t> </a:t>
            </a:r>
            <a:r>
              <a:rPr lang="pl-PL" dirty="0" err="1" smtClean="0"/>
              <a:t>can</a:t>
            </a:r>
            <a:r>
              <a:rPr lang="pl-PL" dirty="0" smtClean="0"/>
              <a:t> </a:t>
            </a:r>
            <a:r>
              <a:rPr lang="pl-PL" dirty="0" err="1" smtClean="0"/>
              <a:t>also</a:t>
            </a:r>
            <a:r>
              <a:rPr lang="pl-PL" dirty="0" smtClean="0"/>
              <a:t> </a:t>
            </a:r>
            <a:r>
              <a:rPr lang="pl-PL" dirty="0" err="1" smtClean="0"/>
              <a:t>find</a:t>
            </a:r>
            <a:r>
              <a:rPr lang="pl-PL" dirty="0" smtClean="0"/>
              <a:t> the </a:t>
            </a:r>
            <a:r>
              <a:rPr lang="pl-PL" dirty="0" err="1" smtClean="0"/>
              <a:t>answers</a:t>
            </a:r>
            <a:r>
              <a:rPr lang="pl-PL" dirty="0" smtClean="0"/>
              <a:t> in the Human </a:t>
            </a:r>
            <a:r>
              <a:rPr lang="pl-PL" dirty="0" err="1" smtClean="0"/>
              <a:t>Rights</a:t>
            </a:r>
            <a:r>
              <a:rPr lang="pl-PL" dirty="0" smtClean="0"/>
              <a:t>. </a:t>
            </a:r>
            <a:r>
              <a:rPr lang="pl-PL" dirty="0" err="1" smtClean="0"/>
              <a:t>Questions</a:t>
            </a:r>
            <a:r>
              <a:rPr lang="pl-PL" dirty="0" smtClean="0"/>
              <a:t> and </a:t>
            </a:r>
            <a:r>
              <a:rPr lang="pl-PL" dirty="0" err="1" smtClean="0"/>
              <a:t>Answers</a:t>
            </a:r>
            <a:r>
              <a:rPr lang="pl-PL" dirty="0" smtClean="0"/>
              <a:t> (the </a:t>
            </a:r>
            <a:r>
              <a:rPr lang="pl-PL" dirty="0" err="1" smtClean="0"/>
              <a:t>text</a:t>
            </a:r>
            <a:r>
              <a:rPr lang="pl-PL" dirty="0" smtClean="0"/>
              <a:t> </a:t>
            </a:r>
            <a:r>
              <a:rPr lang="pl-PL" dirty="0" err="1" smtClean="0"/>
              <a:t>is</a:t>
            </a:r>
            <a:r>
              <a:rPr lang="pl-PL" dirty="0" smtClean="0"/>
              <a:t> </a:t>
            </a:r>
            <a:r>
              <a:rPr lang="pl-PL" dirty="0" err="1" smtClean="0"/>
              <a:t>added</a:t>
            </a:r>
            <a:r>
              <a:rPr lang="pl-PL" dirty="0" smtClean="0"/>
              <a:t> as </a:t>
            </a:r>
            <a:r>
              <a:rPr lang="pl-PL" dirty="0" err="1" smtClean="0"/>
              <a:t>an</a:t>
            </a:r>
            <a:r>
              <a:rPr lang="pl-PL" dirty="0" smtClean="0"/>
              <a:t> </a:t>
            </a:r>
            <a:r>
              <a:rPr lang="pl-PL" dirty="0" err="1" smtClean="0"/>
              <a:t>attachement</a:t>
            </a:r>
            <a:r>
              <a:rPr lang="pl-PL" dirty="0" smtClean="0"/>
              <a:t>) </a:t>
            </a:r>
          </a:p>
          <a:p>
            <a:endParaRPr lang="pl-PL" dirty="0"/>
          </a:p>
        </p:txBody>
      </p:sp>
    </p:spTree>
    <p:extLst>
      <p:ext uri="{BB962C8B-B14F-4D97-AF65-F5344CB8AC3E}">
        <p14:creationId xmlns:p14="http://schemas.microsoft.com/office/powerpoint/2010/main" val="123991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Work</a:t>
            </a:r>
            <a:r>
              <a:rPr lang="pl-PL" smtClean="0"/>
              <a:t> to do</a:t>
            </a:r>
            <a:endParaRPr lang="pl-PL" dirty="0"/>
          </a:p>
        </p:txBody>
      </p:sp>
      <p:sp>
        <p:nvSpPr>
          <p:cNvPr id="3" name="Symbol zastępczy zawartości 2"/>
          <p:cNvSpPr>
            <a:spLocks noGrp="1"/>
          </p:cNvSpPr>
          <p:nvPr>
            <p:ph idx="1"/>
          </p:nvPr>
        </p:nvSpPr>
        <p:spPr/>
        <p:txBody>
          <a:bodyPr/>
          <a:lstStyle/>
          <a:p>
            <a:endParaRPr lang="pl-PL" dirty="0"/>
          </a:p>
        </p:txBody>
      </p:sp>
      <p:pic>
        <p:nvPicPr>
          <p:cNvPr id="4" name="Nagrany dźwię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39276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smtClean="0"/>
              <a:t>The Charter of the United Nations</a:t>
            </a:r>
            <a:br>
              <a:rPr lang="en-US" b="1" dirty="0" smtClean="0"/>
            </a:br>
            <a:endParaRPr lang="pl-PL" dirty="0"/>
          </a:p>
        </p:txBody>
      </p:sp>
      <p:sp>
        <p:nvSpPr>
          <p:cNvPr id="3" name="Symbol zastępczy zawartości 2"/>
          <p:cNvSpPr>
            <a:spLocks noGrp="1"/>
          </p:cNvSpPr>
          <p:nvPr>
            <p:ph idx="1"/>
          </p:nvPr>
        </p:nvSpPr>
        <p:spPr/>
        <p:txBody>
          <a:bodyPr>
            <a:normAutofit fontScale="77500" lnSpcReduction="20000"/>
          </a:bodyPr>
          <a:lstStyle/>
          <a:p>
            <a:r>
              <a:rPr lang="en-US" dirty="0" smtClean="0">
                <a:hlinkClick r:id="rId4"/>
              </a:rPr>
              <a:t>Chapter IX</a:t>
            </a:r>
            <a:r>
              <a:rPr lang="en-US" dirty="0" smtClean="0"/>
              <a:t> of the </a:t>
            </a:r>
            <a:r>
              <a:rPr lang="en-US" dirty="0" smtClean="0">
                <a:hlinkClick r:id="rId5"/>
              </a:rPr>
              <a:t>UN Charter</a:t>
            </a:r>
            <a:r>
              <a:rPr lang="en-US" dirty="0" smtClean="0"/>
              <a:t> includes the following provisions:</a:t>
            </a:r>
          </a:p>
          <a:p>
            <a:r>
              <a:rPr lang="en-US" b="1" dirty="0" smtClean="0"/>
              <a:t>Article 55(c)</a:t>
            </a:r>
            <a:r>
              <a:rPr lang="en-US" dirty="0" smtClean="0"/>
              <a:t> states that the United Nations </a:t>
            </a:r>
            <a:r>
              <a:rPr lang="en-US" b="1" dirty="0" smtClean="0">
                <a:solidFill>
                  <a:srgbClr val="FF0000"/>
                </a:solidFill>
              </a:rPr>
              <a:t>shall promote </a:t>
            </a:r>
            <a:r>
              <a:rPr lang="en-US" dirty="0" smtClean="0"/>
              <a:t>"universal respect for, and observance of, human rights and fundamental freedoms for all without distinction as to race, sex, language or religion."</a:t>
            </a:r>
            <a:br>
              <a:rPr lang="en-US" dirty="0" smtClean="0"/>
            </a:br>
            <a:r>
              <a:rPr lang="en-US" dirty="0" smtClean="0"/>
              <a:t> </a:t>
            </a:r>
          </a:p>
          <a:p>
            <a:r>
              <a:rPr lang="en-US" b="1" dirty="0" smtClean="0"/>
              <a:t>Article 56</a:t>
            </a:r>
            <a:r>
              <a:rPr lang="en-US" dirty="0" smtClean="0"/>
              <a:t> provides that "[a]</a:t>
            </a:r>
            <a:r>
              <a:rPr lang="en-US" dirty="0" err="1" smtClean="0"/>
              <a:t>ll</a:t>
            </a:r>
            <a:r>
              <a:rPr lang="en-US" dirty="0" smtClean="0"/>
              <a:t> members pledge themselves to </a:t>
            </a:r>
            <a:r>
              <a:rPr lang="en-US" b="1" dirty="0" smtClean="0">
                <a:solidFill>
                  <a:srgbClr val="FF0000"/>
                </a:solidFill>
              </a:rPr>
              <a:t>take joint and separate action </a:t>
            </a:r>
            <a:r>
              <a:rPr lang="en-US" dirty="0" smtClean="0"/>
              <a:t>in cooperation with the Organization [the UN] for the achievement and purposes set forth in Article 55."</a:t>
            </a:r>
          </a:p>
          <a:p>
            <a:pPr algn="ctr"/>
            <a:r>
              <a:rPr lang="en-US" b="1" dirty="0" smtClean="0">
                <a:solidFill>
                  <a:srgbClr val="FF0000"/>
                </a:solidFill>
              </a:rPr>
              <a:t>Together, these two provisions create an obligation on the part of member states to observe and respect human rights and fundamental freedoms.</a:t>
            </a:r>
          </a:p>
          <a:p>
            <a:r>
              <a:rPr lang="en-US" dirty="0" smtClean="0"/>
              <a:t>During the decades that followed the ratification of the Charter, the General Assembly has established several institutional mechanisms, known as charter bodies, to monitor member </a:t>
            </a:r>
            <a:r>
              <a:rPr lang="en-US" dirty="0" err="1" smtClean="0"/>
              <a:t>states's</a:t>
            </a:r>
            <a:r>
              <a:rPr lang="en-US" dirty="0" smtClean="0"/>
              <a:t> compliance with their human rights obligations under the Charter and to document gross and systemic violations of those obligations.</a:t>
            </a:r>
          </a:p>
          <a:p>
            <a:endParaRPr lang="pl-PL" dirty="0"/>
          </a:p>
        </p:txBody>
      </p:sp>
      <p:pic>
        <p:nvPicPr>
          <p:cNvPr id="4" name="Nagrany dźwię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873617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28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smtClean="0"/>
              <a:t>The Universal Declaration of Human Rights</a:t>
            </a:r>
            <a:br>
              <a:rPr lang="en-US" b="1" dirty="0" smtClean="0"/>
            </a:br>
            <a:endParaRPr lang="pl-PL" dirty="0"/>
          </a:p>
        </p:txBody>
      </p:sp>
      <p:sp>
        <p:nvSpPr>
          <p:cNvPr id="3" name="Symbol zastępczy zawartości 2"/>
          <p:cNvSpPr>
            <a:spLocks noGrp="1"/>
          </p:cNvSpPr>
          <p:nvPr>
            <p:ph idx="1"/>
          </p:nvPr>
        </p:nvSpPr>
        <p:spPr/>
        <p:txBody>
          <a:bodyPr>
            <a:normAutofit fontScale="85000" lnSpcReduction="20000"/>
          </a:bodyPr>
          <a:lstStyle/>
          <a:p>
            <a:r>
              <a:rPr lang="en-US" dirty="0" smtClean="0"/>
              <a:t>The </a:t>
            </a:r>
            <a:r>
              <a:rPr lang="en-US" dirty="0" smtClean="0">
                <a:hlinkClick r:id="rId4"/>
              </a:rPr>
              <a:t>Universal Declaration of Human Rights</a:t>
            </a:r>
            <a:r>
              <a:rPr lang="en-US" dirty="0" smtClean="0"/>
              <a:t> was adopted by resolution of the UN General Assembly on December 10, 1948.  Although it is not a legally binding instrument, </a:t>
            </a:r>
            <a:r>
              <a:rPr lang="en-US" b="1" dirty="0" smtClean="0">
                <a:solidFill>
                  <a:srgbClr val="FF0000"/>
                </a:solidFill>
              </a:rPr>
              <a:t>the Declaration was adopted for the purpose of defining the "human rights" and "fundamental freedoms</a:t>
            </a:r>
            <a:r>
              <a:rPr lang="en-US" dirty="0" smtClean="0"/>
              <a:t>" referenced in Article 55(c) of the UN Charter, which all UN member states are obligated to observe and respect.  </a:t>
            </a:r>
          </a:p>
          <a:p>
            <a:r>
              <a:rPr lang="en-US" dirty="0" smtClean="0"/>
              <a:t>The Declaration has proven to be </a:t>
            </a:r>
            <a:r>
              <a:rPr lang="en-US" b="1" dirty="0" smtClean="0"/>
              <a:t>enduring and influential</a:t>
            </a:r>
            <a:r>
              <a:rPr lang="en-US" dirty="0" smtClean="0"/>
              <a:t>.  Many UN member stat</a:t>
            </a:r>
            <a:r>
              <a:rPr lang="pl-PL" dirty="0" smtClean="0"/>
              <a:t>e</a:t>
            </a:r>
            <a:r>
              <a:rPr lang="en-US" dirty="0" smtClean="0"/>
              <a:t>s have incorporated the principles set forth in the Declaration in their national constitutions.  These principles also provide a foundation for many of the core human rights treaties subsequently drafted under the auspices of the UN and for regional treaties and national laws enacted to safeguard human rights. </a:t>
            </a:r>
          </a:p>
          <a:p>
            <a:r>
              <a:rPr lang="en-US" b="1" dirty="0" smtClean="0"/>
              <a:t>The Declaration and two of the core human rights treaties -- the International Covenant on Civil and Political Rights and the International Covenant on Economic, Social, and Cultural Rights -- are sometimes referred to collectively as the </a:t>
            </a:r>
            <a:r>
              <a:rPr lang="en-US" b="1" dirty="0" smtClean="0">
                <a:hlinkClick r:id="rId5"/>
              </a:rPr>
              <a:t>International Bill of Rights</a:t>
            </a:r>
            <a:endParaRPr lang="en-US" b="1" dirty="0" smtClean="0"/>
          </a:p>
          <a:p>
            <a:endParaRPr lang="pl-PL" dirty="0"/>
          </a:p>
        </p:txBody>
      </p:sp>
      <p:pic>
        <p:nvPicPr>
          <p:cNvPr id="4" name="Nagrany dźwię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86400" y="2916382"/>
            <a:ext cx="609600" cy="609600"/>
          </a:xfrm>
          <a:prstGeom prst="rect">
            <a:avLst/>
          </a:prstGeom>
        </p:spPr>
      </p:pic>
    </p:spTree>
    <p:extLst>
      <p:ext uri="{BB962C8B-B14F-4D97-AF65-F5344CB8AC3E}">
        <p14:creationId xmlns:p14="http://schemas.microsoft.com/office/powerpoint/2010/main" val="42660658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b="1" dirty="0" smtClean="0"/>
              <a:t>Table of Core International Human Rights Treaties &amp; Treaty Monitoring Bodies</a:t>
            </a:r>
            <a:br>
              <a:rPr lang="en-US" b="1" dirty="0" smtClean="0"/>
            </a:br>
            <a:endParaRPr lang="pl-PL" dirty="0"/>
          </a:p>
        </p:txBody>
      </p:sp>
      <p:sp>
        <p:nvSpPr>
          <p:cNvPr id="3" name="Symbol zastępczy zawartości 2"/>
          <p:cNvSpPr>
            <a:spLocks noGrp="1"/>
          </p:cNvSpPr>
          <p:nvPr>
            <p:ph idx="1"/>
          </p:nvPr>
        </p:nvSpPr>
        <p:spPr/>
        <p:txBody>
          <a:bodyPr>
            <a:normAutofit fontScale="85000" lnSpcReduction="10000"/>
          </a:bodyPr>
          <a:lstStyle/>
          <a:p>
            <a:r>
              <a:rPr lang="en-US" dirty="0" smtClean="0"/>
              <a:t>Of the many human rights instruments drafted under its auspices, the UN has designated nine of them as </a:t>
            </a:r>
            <a:r>
              <a:rPr lang="en-US" dirty="0" smtClean="0">
                <a:hlinkClick r:id="rId2"/>
              </a:rPr>
              <a:t>core international human rights treaties</a:t>
            </a:r>
            <a:r>
              <a:rPr lang="en-US" dirty="0" smtClean="0"/>
              <a:t>.  They include a treaty on civil and political rights; a treaty on economic, social, and cultural rights; treaties to combat racial and gender-based discrimination; treaties prohibiting torture and forced disappearances; and treaties protecting the rights of children, migrant workers, and persons with disabilities.</a:t>
            </a:r>
          </a:p>
          <a:p>
            <a:r>
              <a:rPr lang="en-US" dirty="0" smtClean="0"/>
              <a:t>For each of these core treaties, the UN has established a </a:t>
            </a:r>
            <a:r>
              <a:rPr lang="en-US" b="1" dirty="0" smtClean="0"/>
              <a:t>panel of independent experts</a:t>
            </a:r>
            <a:r>
              <a:rPr lang="en-US" dirty="0" smtClean="0"/>
              <a:t>, known as a </a:t>
            </a:r>
            <a:r>
              <a:rPr lang="en-US" b="1" dirty="0" smtClean="0"/>
              <a:t>treaty body</a:t>
            </a:r>
            <a:r>
              <a:rPr lang="en-US" dirty="0" smtClean="0"/>
              <a:t>, that is responsible for monitoring the implementation of the treaty by the state parties that have ratified it. </a:t>
            </a:r>
          </a:p>
          <a:p>
            <a:r>
              <a:rPr lang="en-US" dirty="0" smtClean="0"/>
              <a:t>The table below provides quick links to the full text of each of the core international human rights treaties, as well as any optional protocols (supplements) thereto, and a link to the website of the corresponding treaty body.</a:t>
            </a:r>
          </a:p>
          <a:p>
            <a:endParaRPr lang="pl-PL" dirty="0"/>
          </a:p>
        </p:txBody>
      </p:sp>
    </p:spTree>
    <p:extLst>
      <p:ext uri="{BB962C8B-B14F-4D97-AF65-F5344CB8AC3E}">
        <p14:creationId xmlns:p14="http://schemas.microsoft.com/office/powerpoint/2010/main" val="211962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295187775"/>
              </p:ext>
            </p:extLst>
          </p:nvPr>
        </p:nvGraphicFramePr>
        <p:xfrm>
          <a:off x="1175656" y="679269"/>
          <a:ext cx="9953898" cy="5551714"/>
        </p:xfrm>
        <a:graphic>
          <a:graphicData uri="http://schemas.openxmlformats.org/drawingml/2006/table">
            <a:tbl>
              <a:tblPr/>
              <a:tblGrid>
                <a:gridCol w="3317966">
                  <a:extLst>
                    <a:ext uri="{9D8B030D-6E8A-4147-A177-3AD203B41FA5}">
                      <a16:colId xmlns:a16="http://schemas.microsoft.com/office/drawing/2014/main" val="529394162"/>
                    </a:ext>
                  </a:extLst>
                </a:gridCol>
                <a:gridCol w="3317966">
                  <a:extLst>
                    <a:ext uri="{9D8B030D-6E8A-4147-A177-3AD203B41FA5}">
                      <a16:colId xmlns:a16="http://schemas.microsoft.com/office/drawing/2014/main" val="587743702"/>
                    </a:ext>
                  </a:extLst>
                </a:gridCol>
                <a:gridCol w="3317966">
                  <a:extLst>
                    <a:ext uri="{9D8B030D-6E8A-4147-A177-3AD203B41FA5}">
                      <a16:colId xmlns:a16="http://schemas.microsoft.com/office/drawing/2014/main" val="190385581"/>
                    </a:ext>
                  </a:extLst>
                </a:gridCol>
              </a:tblGrid>
              <a:tr h="1031033">
                <a:tc>
                  <a:txBody>
                    <a:bodyPr/>
                    <a:lstStyle/>
                    <a:p>
                      <a:r>
                        <a:rPr lang="en-US" sz="1200">
                          <a:effectLst/>
                        </a:rPr>
                        <a:t/>
                      </a:r>
                      <a:br>
                        <a:rPr lang="en-US" sz="1200">
                          <a:effectLst/>
                        </a:rPr>
                      </a:br>
                      <a:r>
                        <a:rPr lang="en-US" sz="1200">
                          <a:effectLst/>
                        </a:rPr>
                        <a:t>TREATY NAME (Date of Signature)</a:t>
                      </a:r>
                      <a:br>
                        <a:rPr lang="en-US" sz="1200">
                          <a:effectLst/>
                        </a:rPr>
                      </a:br>
                      <a:r>
                        <a:rPr lang="en-US" sz="1200">
                          <a:effectLst/>
                        </a:rPr>
                        <a:t>PROTOCOL(S) (If Any and Date(s) of Signature)</a:t>
                      </a:r>
                    </a:p>
                  </a:txBody>
                  <a:tcPr marL="62162" marR="62162" marT="31081" marB="3108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pl-PL" sz="1200">
                          <a:effectLst/>
                        </a:rPr>
                        <a:t>ACRONYM</a:t>
                      </a:r>
                    </a:p>
                  </a:txBody>
                  <a:tcPr marL="62162" marR="62162" marT="31081" marB="3108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pl-PL" sz="1200">
                          <a:effectLst/>
                        </a:rPr>
                        <a:t>TREATY MONITORING BODY</a:t>
                      </a:r>
                    </a:p>
                  </a:txBody>
                  <a:tcPr marL="62162" marR="62162" marT="31081" marB="3108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987164092"/>
                  </a:ext>
                </a:extLst>
              </a:tr>
              <a:tr h="793102">
                <a:tc>
                  <a:txBody>
                    <a:bodyPr/>
                    <a:lstStyle/>
                    <a:p>
                      <a:r>
                        <a:rPr lang="en-US" sz="1200">
                          <a:effectLst/>
                          <a:hlinkClick r:id="rId2"/>
                        </a:rPr>
                        <a:t>International Convention on the Elimination of All Forms of Racial Discrimination</a:t>
                      </a:r>
                      <a:r>
                        <a:rPr lang="en-US" sz="1200">
                          <a:effectLst/>
                        </a:rPr>
                        <a:t> (21 Dec., 1965)</a:t>
                      </a:r>
                    </a:p>
                  </a:txBody>
                  <a:tcPr marL="62162" marR="62162" marT="31081" marB="3108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pl-PL" sz="1200" b="1">
                          <a:effectLst/>
                        </a:rPr>
                        <a:t>ICERD</a:t>
                      </a:r>
                      <a:endParaRPr lang="pl-PL" sz="1200">
                        <a:effectLst/>
                      </a:endParaRPr>
                    </a:p>
                  </a:txBody>
                  <a:tcPr marL="62162" marR="62162" marT="31081" marB="3108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US" sz="1200">
                          <a:effectLst/>
                          <a:hlinkClick r:id="rId3"/>
                        </a:rPr>
                        <a:t>Committee on the Elimination of Racial Discrimination (CERD)</a:t>
                      </a:r>
                      <a:endParaRPr lang="en-US" sz="1200">
                        <a:effectLst/>
                      </a:endParaRPr>
                    </a:p>
                  </a:txBody>
                  <a:tcPr marL="62162" marR="62162" marT="31081" marB="3108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16105496"/>
                  </a:ext>
                </a:extLst>
              </a:tr>
              <a:tr h="2220685">
                <a:tc>
                  <a:txBody>
                    <a:bodyPr/>
                    <a:lstStyle/>
                    <a:p>
                      <a:r>
                        <a:rPr lang="en-US" sz="1200">
                          <a:effectLst/>
                          <a:hlinkClick r:id="rId4"/>
                        </a:rPr>
                        <a:t>International Covenant on Civil and Political Rights</a:t>
                      </a:r>
                      <a:r>
                        <a:rPr lang="en-US" sz="1200">
                          <a:effectLst/>
                        </a:rPr>
                        <a:t> (16 Dec., 1966)</a:t>
                      </a:r>
                      <a:br>
                        <a:rPr lang="en-US" sz="1200">
                          <a:effectLst/>
                        </a:rPr>
                      </a:br>
                      <a:r>
                        <a:rPr lang="en-US" sz="1200">
                          <a:effectLst/>
                        </a:rPr>
                        <a:t/>
                      </a:r>
                      <a:br>
                        <a:rPr lang="en-US" sz="1200">
                          <a:effectLst/>
                        </a:rPr>
                      </a:br>
                      <a:r>
                        <a:rPr lang="en-US" sz="1200">
                          <a:effectLst/>
                          <a:hlinkClick r:id="rId5"/>
                        </a:rPr>
                        <a:t>Optional Protocol</a:t>
                      </a:r>
                      <a:r>
                        <a:rPr lang="en-US" sz="1200">
                          <a:effectLst/>
                        </a:rPr>
                        <a:t> (16 Dec., 1966)</a:t>
                      </a:r>
                      <a:br>
                        <a:rPr lang="en-US" sz="1200">
                          <a:effectLst/>
                        </a:rPr>
                      </a:br>
                      <a:r>
                        <a:rPr lang="en-US" sz="1200">
                          <a:effectLst/>
                        </a:rPr>
                        <a:t>(individual complaint procedure)</a:t>
                      </a:r>
                      <a:br>
                        <a:rPr lang="en-US" sz="1200">
                          <a:effectLst/>
                        </a:rPr>
                      </a:br>
                      <a:r>
                        <a:rPr lang="en-US" sz="1200">
                          <a:effectLst/>
                        </a:rPr>
                        <a:t/>
                      </a:r>
                      <a:br>
                        <a:rPr lang="en-US" sz="1200">
                          <a:effectLst/>
                        </a:rPr>
                      </a:br>
                      <a:r>
                        <a:rPr lang="en-US" sz="1200">
                          <a:effectLst/>
                          <a:hlinkClick r:id="rId6"/>
                        </a:rPr>
                        <a:t>Second Optional Protocol</a:t>
                      </a:r>
                      <a:r>
                        <a:rPr lang="en-US" sz="1200">
                          <a:effectLst/>
                        </a:rPr>
                        <a:t> (15 Dec., 1989)</a:t>
                      </a:r>
                      <a:br>
                        <a:rPr lang="en-US" sz="1200">
                          <a:effectLst/>
                        </a:rPr>
                      </a:br>
                      <a:r>
                        <a:rPr lang="en-US" sz="1200">
                          <a:effectLst/>
                        </a:rPr>
                        <a:t>(abolition of the death penalty)</a:t>
                      </a:r>
                    </a:p>
                  </a:txBody>
                  <a:tcPr marL="62162" marR="62162" marT="31081" marB="3108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pl-PL" sz="1200" b="1">
                          <a:effectLst/>
                        </a:rPr>
                        <a:t>ICCPR</a:t>
                      </a:r>
                      <a:r>
                        <a:rPr lang="pl-PL" sz="1200">
                          <a:effectLst/>
                        </a:rPr>
                        <a:t/>
                      </a:r>
                      <a:br>
                        <a:rPr lang="pl-PL" sz="1200">
                          <a:effectLst/>
                        </a:rPr>
                      </a:br>
                      <a:r>
                        <a:rPr lang="pl-PL" sz="1200">
                          <a:effectLst/>
                        </a:rPr>
                        <a:t/>
                      </a:r>
                      <a:br>
                        <a:rPr lang="pl-PL" sz="1200">
                          <a:effectLst/>
                        </a:rPr>
                      </a:br>
                      <a:r>
                        <a:rPr lang="pl-PL" sz="1200" b="1">
                          <a:effectLst/>
                        </a:rPr>
                        <a:t>ICCPR-OP1</a:t>
                      </a:r>
                      <a:r>
                        <a:rPr lang="pl-PL" sz="1200">
                          <a:effectLst/>
                        </a:rPr>
                        <a:t/>
                      </a:r>
                      <a:br>
                        <a:rPr lang="pl-PL" sz="1200">
                          <a:effectLst/>
                        </a:rPr>
                      </a:br>
                      <a:r>
                        <a:rPr lang="pl-PL" sz="1200">
                          <a:effectLst/>
                        </a:rPr>
                        <a:t/>
                      </a:r>
                      <a:br>
                        <a:rPr lang="pl-PL" sz="1200">
                          <a:effectLst/>
                        </a:rPr>
                      </a:br>
                      <a:r>
                        <a:rPr lang="pl-PL" sz="1200">
                          <a:effectLst/>
                        </a:rPr>
                        <a:t/>
                      </a:r>
                      <a:br>
                        <a:rPr lang="pl-PL" sz="1200">
                          <a:effectLst/>
                        </a:rPr>
                      </a:br>
                      <a:r>
                        <a:rPr lang="pl-PL" sz="1200" b="1">
                          <a:effectLst/>
                        </a:rPr>
                        <a:t>ICCPR-OP2</a:t>
                      </a:r>
                      <a:endParaRPr lang="pl-PL" sz="1200">
                        <a:effectLst/>
                      </a:endParaRPr>
                    </a:p>
                  </a:txBody>
                  <a:tcPr marL="62162" marR="62162" marT="31081" marB="3108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pl-PL" sz="1200">
                          <a:effectLst/>
                          <a:hlinkClick r:id="rId7"/>
                        </a:rPr>
                        <a:t>Human Rights Committee (HRC)</a:t>
                      </a:r>
                      <a:endParaRPr lang="pl-PL" sz="1200">
                        <a:effectLst/>
                      </a:endParaRPr>
                    </a:p>
                  </a:txBody>
                  <a:tcPr marL="62162" marR="62162" marT="31081" marB="3108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824956819"/>
                  </a:ext>
                </a:extLst>
              </a:tr>
              <a:tr h="1506894">
                <a:tc>
                  <a:txBody>
                    <a:bodyPr/>
                    <a:lstStyle/>
                    <a:p>
                      <a:r>
                        <a:rPr lang="pl-PL" sz="1200">
                          <a:effectLst/>
                          <a:hlinkClick r:id="rId8"/>
                        </a:rPr>
                        <a:t>International Covenant on Economic, Social, and Cultural Rights</a:t>
                      </a:r>
                      <a:r>
                        <a:rPr lang="pl-PL" sz="1200">
                          <a:effectLst/>
                        </a:rPr>
                        <a:t> (16 Dec. 1966)</a:t>
                      </a:r>
                      <a:br>
                        <a:rPr lang="pl-PL" sz="1200">
                          <a:effectLst/>
                        </a:rPr>
                      </a:br>
                      <a:r>
                        <a:rPr lang="pl-PL" sz="1200">
                          <a:effectLst/>
                        </a:rPr>
                        <a:t/>
                      </a:r>
                      <a:br>
                        <a:rPr lang="pl-PL" sz="1200">
                          <a:effectLst/>
                        </a:rPr>
                      </a:br>
                      <a:r>
                        <a:rPr lang="pl-PL" sz="1200">
                          <a:effectLst/>
                          <a:hlinkClick r:id="rId9"/>
                        </a:rPr>
                        <a:t>Optional Protocol </a:t>
                      </a:r>
                      <a:r>
                        <a:rPr lang="pl-PL" sz="1200">
                          <a:effectLst/>
                        </a:rPr>
                        <a:t>(10 Dec. 2008)</a:t>
                      </a:r>
                      <a:br>
                        <a:rPr lang="pl-PL" sz="1200">
                          <a:effectLst/>
                        </a:rPr>
                      </a:br>
                      <a:r>
                        <a:rPr lang="pl-PL" sz="1200">
                          <a:effectLst/>
                        </a:rPr>
                        <a:t>(individual complaint procedure)</a:t>
                      </a:r>
                    </a:p>
                  </a:txBody>
                  <a:tcPr marL="62162" marR="62162" marT="31081" marB="3108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pl-PL" sz="1200" b="1">
                          <a:effectLst/>
                        </a:rPr>
                        <a:t>ICESCR</a:t>
                      </a:r>
                      <a:r>
                        <a:rPr lang="pl-PL" sz="1200">
                          <a:effectLst/>
                        </a:rPr>
                        <a:t/>
                      </a:r>
                      <a:br>
                        <a:rPr lang="pl-PL" sz="1200">
                          <a:effectLst/>
                        </a:rPr>
                      </a:br>
                      <a:r>
                        <a:rPr lang="pl-PL" sz="1200">
                          <a:effectLst/>
                        </a:rPr>
                        <a:t/>
                      </a:r>
                      <a:br>
                        <a:rPr lang="pl-PL" sz="1200">
                          <a:effectLst/>
                        </a:rPr>
                      </a:br>
                      <a:r>
                        <a:rPr lang="pl-PL" sz="1200">
                          <a:effectLst/>
                        </a:rPr>
                        <a:t/>
                      </a:r>
                      <a:br>
                        <a:rPr lang="pl-PL" sz="1200">
                          <a:effectLst/>
                        </a:rPr>
                      </a:br>
                      <a:r>
                        <a:rPr lang="pl-PL" sz="1200" b="1">
                          <a:effectLst/>
                        </a:rPr>
                        <a:t>ICESCR-OP</a:t>
                      </a:r>
                      <a:endParaRPr lang="pl-PL" sz="1200">
                        <a:effectLst/>
                      </a:endParaRPr>
                    </a:p>
                  </a:txBody>
                  <a:tcPr marL="62162" marR="62162" marT="31081" marB="3108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US" sz="1200" dirty="0">
                          <a:effectLst/>
                          <a:hlinkClick r:id="rId10"/>
                        </a:rPr>
                        <a:t>Committee on Economic, Social, and Cultural Rights (CESCR)</a:t>
                      </a:r>
                      <a:endParaRPr lang="en-US" sz="1200" dirty="0">
                        <a:effectLst/>
                      </a:endParaRPr>
                    </a:p>
                  </a:txBody>
                  <a:tcPr marL="62162" marR="62162" marT="31081" marB="3108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18126344"/>
                  </a:ext>
                </a:extLst>
              </a:tr>
            </a:tbl>
          </a:graphicData>
        </a:graphic>
      </p:graphicFrame>
    </p:spTree>
    <p:extLst>
      <p:ext uri="{BB962C8B-B14F-4D97-AF65-F5344CB8AC3E}">
        <p14:creationId xmlns:p14="http://schemas.microsoft.com/office/powerpoint/2010/main" val="1538204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804284246"/>
              </p:ext>
            </p:extLst>
          </p:nvPr>
        </p:nvGraphicFramePr>
        <p:xfrm>
          <a:off x="1201782" y="862150"/>
          <a:ext cx="9614265" cy="5473336"/>
        </p:xfrm>
        <a:graphic>
          <a:graphicData uri="http://schemas.openxmlformats.org/drawingml/2006/table">
            <a:tbl>
              <a:tblPr/>
              <a:tblGrid>
                <a:gridCol w="3204755">
                  <a:extLst>
                    <a:ext uri="{9D8B030D-6E8A-4147-A177-3AD203B41FA5}">
                      <a16:colId xmlns:a16="http://schemas.microsoft.com/office/drawing/2014/main" val="1188272703"/>
                    </a:ext>
                  </a:extLst>
                </a:gridCol>
                <a:gridCol w="3204755">
                  <a:extLst>
                    <a:ext uri="{9D8B030D-6E8A-4147-A177-3AD203B41FA5}">
                      <a16:colId xmlns:a16="http://schemas.microsoft.com/office/drawing/2014/main" val="4204649577"/>
                    </a:ext>
                  </a:extLst>
                </a:gridCol>
                <a:gridCol w="3204755">
                  <a:extLst>
                    <a:ext uri="{9D8B030D-6E8A-4147-A177-3AD203B41FA5}">
                      <a16:colId xmlns:a16="http://schemas.microsoft.com/office/drawing/2014/main" val="3536998645"/>
                    </a:ext>
                  </a:extLst>
                </a:gridCol>
              </a:tblGrid>
              <a:tr h="1194991">
                <a:tc>
                  <a:txBody>
                    <a:bodyPr/>
                    <a:lstStyle/>
                    <a:p>
                      <a:r>
                        <a:rPr lang="en-US" sz="1000">
                          <a:effectLst/>
                          <a:hlinkClick r:id="rId2"/>
                        </a:rPr>
                        <a:t>Convention on the Elimination of All Forms of Discrimination Against Women</a:t>
                      </a:r>
                      <a:r>
                        <a:rPr lang="en-US" sz="1000">
                          <a:effectLst/>
                        </a:rPr>
                        <a:t> (18 Dec., 1979)</a:t>
                      </a:r>
                      <a:br>
                        <a:rPr lang="en-US" sz="1000">
                          <a:effectLst/>
                        </a:rPr>
                      </a:br>
                      <a:r>
                        <a:rPr lang="en-US" sz="1000">
                          <a:effectLst/>
                        </a:rPr>
                        <a:t/>
                      </a:r>
                      <a:br>
                        <a:rPr lang="en-US" sz="1000">
                          <a:effectLst/>
                        </a:rPr>
                      </a:br>
                      <a:r>
                        <a:rPr lang="en-US" sz="1000">
                          <a:effectLst/>
                          <a:hlinkClick r:id="rId3"/>
                        </a:rPr>
                        <a:t>Optional Protocol</a:t>
                      </a:r>
                      <a:r>
                        <a:rPr lang="en-US" sz="1000">
                          <a:effectLst/>
                        </a:rPr>
                        <a:t> (10 Dec., 1999)</a:t>
                      </a:r>
                      <a:br>
                        <a:rPr lang="en-US" sz="1000">
                          <a:effectLst/>
                        </a:rPr>
                      </a:br>
                      <a:r>
                        <a:rPr lang="en-US" sz="1000">
                          <a:effectLst/>
                        </a:rPr>
                        <a:t>(individual complaint procedure)</a:t>
                      </a:r>
                    </a:p>
                  </a:txBody>
                  <a:tcPr marL="50015" marR="50015" marT="25008" marB="2500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pl-PL" sz="1000" b="1">
                          <a:effectLst/>
                        </a:rPr>
                        <a:t>CEDAW</a:t>
                      </a:r>
                      <a:r>
                        <a:rPr lang="pl-PL" sz="1000">
                          <a:effectLst/>
                        </a:rPr>
                        <a:t/>
                      </a:r>
                      <a:br>
                        <a:rPr lang="pl-PL" sz="1000">
                          <a:effectLst/>
                        </a:rPr>
                      </a:br>
                      <a:r>
                        <a:rPr lang="pl-PL" sz="1000">
                          <a:effectLst/>
                        </a:rPr>
                        <a:t/>
                      </a:r>
                      <a:br>
                        <a:rPr lang="pl-PL" sz="1000">
                          <a:effectLst/>
                        </a:rPr>
                      </a:br>
                      <a:r>
                        <a:rPr lang="pl-PL" sz="1000">
                          <a:effectLst/>
                        </a:rPr>
                        <a:t/>
                      </a:r>
                      <a:br>
                        <a:rPr lang="pl-PL" sz="1000">
                          <a:effectLst/>
                        </a:rPr>
                      </a:br>
                      <a:r>
                        <a:rPr lang="pl-PL" sz="1000" b="1">
                          <a:effectLst/>
                        </a:rPr>
                        <a:t>OP-CEDAW</a:t>
                      </a:r>
                      <a:endParaRPr lang="pl-PL" sz="1000">
                        <a:effectLst/>
                      </a:endParaRPr>
                    </a:p>
                  </a:txBody>
                  <a:tcPr marL="50015" marR="50015" marT="25008" marB="2500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US" sz="1000">
                          <a:effectLst/>
                          <a:hlinkClick r:id="rId4"/>
                        </a:rPr>
                        <a:t>Committee on the Elimination of Discrimination Against Women (CEDAW)</a:t>
                      </a:r>
                      <a:endParaRPr lang="en-US" sz="1000">
                        <a:effectLst/>
                      </a:endParaRPr>
                    </a:p>
                  </a:txBody>
                  <a:tcPr marL="50015" marR="50015" marT="25008" marB="2500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461964888"/>
                  </a:ext>
                </a:extLst>
              </a:tr>
              <a:tr h="1761500">
                <a:tc>
                  <a:txBody>
                    <a:bodyPr/>
                    <a:lstStyle/>
                    <a:p>
                      <a:r>
                        <a:rPr lang="en-US" sz="1000">
                          <a:effectLst/>
                          <a:hlinkClick r:id="rId5"/>
                        </a:rPr>
                        <a:t>Convention Against Torture and Other Cruel, Inhumane or Degrading Treatment and Punishment</a:t>
                      </a:r>
                      <a:r>
                        <a:rPr lang="en-US" sz="1000">
                          <a:effectLst/>
                        </a:rPr>
                        <a:t> (10 Dec., 1984)</a:t>
                      </a:r>
                      <a:br>
                        <a:rPr lang="en-US" sz="1000">
                          <a:effectLst/>
                        </a:rPr>
                      </a:br>
                      <a:r>
                        <a:rPr lang="en-US" sz="1000">
                          <a:effectLst/>
                        </a:rPr>
                        <a:t/>
                      </a:r>
                      <a:br>
                        <a:rPr lang="en-US" sz="1000">
                          <a:effectLst/>
                        </a:rPr>
                      </a:br>
                      <a:r>
                        <a:rPr lang="en-US" sz="1000">
                          <a:effectLst/>
                          <a:hlinkClick r:id="rId6"/>
                        </a:rPr>
                        <a:t>Optional Protocol</a:t>
                      </a:r>
                      <a:r>
                        <a:rPr lang="en-US" sz="1000">
                          <a:effectLst/>
                        </a:rPr>
                        <a:t> (12 Dec., 2002)</a:t>
                      </a:r>
                      <a:br>
                        <a:rPr lang="en-US" sz="1000">
                          <a:effectLst/>
                        </a:rPr>
                      </a:br>
                      <a:r>
                        <a:rPr lang="en-US" sz="1000">
                          <a:effectLst/>
                        </a:rPr>
                        <a:t>(establishment of subcommittee on prevention &amp; consent to inspections)</a:t>
                      </a:r>
                    </a:p>
                  </a:txBody>
                  <a:tcPr marL="50015" marR="50015" marT="25008" marB="2500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pl-PL" sz="1000" b="1">
                          <a:effectLst/>
                        </a:rPr>
                        <a:t>CAT</a:t>
                      </a:r>
                      <a:r>
                        <a:rPr lang="pl-PL" sz="1000">
                          <a:effectLst/>
                        </a:rPr>
                        <a:t/>
                      </a:r>
                      <a:br>
                        <a:rPr lang="pl-PL" sz="1000">
                          <a:effectLst/>
                        </a:rPr>
                      </a:br>
                      <a:r>
                        <a:rPr lang="pl-PL" sz="1000">
                          <a:effectLst/>
                        </a:rPr>
                        <a:t/>
                      </a:r>
                      <a:br>
                        <a:rPr lang="pl-PL" sz="1000">
                          <a:effectLst/>
                        </a:rPr>
                      </a:br>
                      <a:r>
                        <a:rPr lang="pl-PL" sz="1000">
                          <a:effectLst/>
                        </a:rPr>
                        <a:t/>
                      </a:r>
                      <a:br>
                        <a:rPr lang="pl-PL" sz="1000">
                          <a:effectLst/>
                        </a:rPr>
                      </a:br>
                      <a:r>
                        <a:rPr lang="pl-PL" sz="1000" b="1">
                          <a:effectLst/>
                        </a:rPr>
                        <a:t>OP-CAT</a:t>
                      </a:r>
                      <a:endParaRPr lang="pl-PL" sz="1000">
                        <a:effectLst/>
                      </a:endParaRPr>
                    </a:p>
                  </a:txBody>
                  <a:tcPr marL="50015" marR="50015" marT="25008" marB="2500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US" sz="1000">
                          <a:effectLst/>
                          <a:hlinkClick r:id="rId7"/>
                        </a:rPr>
                        <a:t>Committee Against Torture (CAT)</a:t>
                      </a:r>
                      <a:r>
                        <a:rPr lang="en-US" sz="1000">
                          <a:effectLst/>
                        </a:rPr>
                        <a:t/>
                      </a:r>
                      <a:br>
                        <a:rPr lang="en-US" sz="1000">
                          <a:effectLst/>
                        </a:rPr>
                      </a:br>
                      <a:r>
                        <a:rPr lang="en-US" sz="1000">
                          <a:effectLst/>
                        </a:rPr>
                        <a:t/>
                      </a:r>
                      <a:br>
                        <a:rPr lang="en-US" sz="1000">
                          <a:effectLst/>
                        </a:rPr>
                      </a:br>
                      <a:r>
                        <a:rPr lang="en-US" sz="1000">
                          <a:effectLst/>
                        </a:rPr>
                        <a:t/>
                      </a:r>
                      <a:br>
                        <a:rPr lang="en-US" sz="1000">
                          <a:effectLst/>
                        </a:rPr>
                      </a:br>
                      <a:r>
                        <a:rPr lang="en-US" sz="1000">
                          <a:effectLst/>
                          <a:hlinkClick r:id="rId8"/>
                        </a:rPr>
                        <a:t>Subcommittee on the Prevention of Torture (SPT)</a:t>
                      </a:r>
                      <a:endParaRPr lang="en-US" sz="1000">
                        <a:effectLst/>
                      </a:endParaRPr>
                    </a:p>
                  </a:txBody>
                  <a:tcPr marL="50015" marR="50015" marT="25008" marB="2500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536363107"/>
                  </a:ext>
                </a:extLst>
              </a:tr>
              <a:tr h="2516845">
                <a:tc>
                  <a:txBody>
                    <a:bodyPr/>
                    <a:lstStyle/>
                    <a:p>
                      <a:r>
                        <a:rPr lang="en-US" sz="1000">
                          <a:effectLst/>
                          <a:hlinkClick r:id="rId9"/>
                        </a:rPr>
                        <a:t>Convention on the Rights of the Child</a:t>
                      </a:r>
                      <a:r>
                        <a:rPr lang="en-US" sz="1000">
                          <a:effectLst/>
                        </a:rPr>
                        <a:t> (20 Nov., 1989)</a:t>
                      </a:r>
                      <a:br>
                        <a:rPr lang="en-US" sz="1000">
                          <a:effectLst/>
                        </a:rPr>
                      </a:br>
                      <a:r>
                        <a:rPr lang="en-US" sz="1000">
                          <a:effectLst/>
                        </a:rPr>
                        <a:t/>
                      </a:r>
                      <a:br>
                        <a:rPr lang="en-US" sz="1000">
                          <a:effectLst/>
                        </a:rPr>
                      </a:br>
                      <a:r>
                        <a:rPr lang="en-US" sz="1000">
                          <a:effectLst/>
                          <a:hlinkClick r:id="rId10"/>
                        </a:rPr>
                        <a:t>Optional Protocol</a:t>
                      </a:r>
                      <a:r>
                        <a:rPr lang="en-US" sz="1000">
                          <a:effectLst/>
                        </a:rPr>
                        <a:t> (25 May, 2000)</a:t>
                      </a:r>
                      <a:br>
                        <a:rPr lang="en-US" sz="1000">
                          <a:effectLst/>
                        </a:rPr>
                      </a:br>
                      <a:r>
                        <a:rPr lang="en-US" sz="1000">
                          <a:effectLst/>
                        </a:rPr>
                        <a:t>(involvement of children in armed conflict)</a:t>
                      </a:r>
                      <a:br>
                        <a:rPr lang="en-US" sz="1000">
                          <a:effectLst/>
                        </a:rPr>
                      </a:br>
                      <a:r>
                        <a:rPr lang="en-US" sz="1000">
                          <a:effectLst/>
                        </a:rPr>
                        <a:t/>
                      </a:r>
                      <a:br>
                        <a:rPr lang="en-US" sz="1000">
                          <a:effectLst/>
                        </a:rPr>
                      </a:br>
                      <a:r>
                        <a:rPr lang="en-US" sz="1000">
                          <a:effectLst/>
                          <a:hlinkClick r:id="rId11"/>
                        </a:rPr>
                        <a:t>Optional Protocol</a:t>
                      </a:r>
                      <a:r>
                        <a:rPr lang="en-US" sz="1000">
                          <a:effectLst/>
                        </a:rPr>
                        <a:t> (25 May, 2000)</a:t>
                      </a:r>
                      <a:br>
                        <a:rPr lang="en-US" sz="1000">
                          <a:effectLst/>
                        </a:rPr>
                      </a:br>
                      <a:r>
                        <a:rPr lang="en-US" sz="1000">
                          <a:effectLst/>
                        </a:rPr>
                        <a:t>(sale of children, prostitution, and pornography)</a:t>
                      </a:r>
                      <a:br>
                        <a:rPr lang="en-US" sz="1000">
                          <a:effectLst/>
                        </a:rPr>
                      </a:br>
                      <a:r>
                        <a:rPr lang="en-US" sz="1000">
                          <a:effectLst/>
                        </a:rPr>
                        <a:t/>
                      </a:r>
                      <a:br>
                        <a:rPr lang="en-US" sz="1000">
                          <a:effectLst/>
                        </a:rPr>
                      </a:br>
                      <a:r>
                        <a:rPr lang="en-US" sz="1000">
                          <a:effectLst/>
                          <a:hlinkClick r:id="rId12"/>
                        </a:rPr>
                        <a:t>Optional Protocol </a:t>
                      </a:r>
                      <a:r>
                        <a:rPr lang="en-US" sz="1000">
                          <a:effectLst/>
                        </a:rPr>
                        <a:t>(14 April, 2014)</a:t>
                      </a:r>
                      <a:br>
                        <a:rPr lang="en-US" sz="1000">
                          <a:effectLst/>
                        </a:rPr>
                      </a:br>
                      <a:r>
                        <a:rPr lang="en-US" sz="1000">
                          <a:effectLst/>
                        </a:rPr>
                        <a:t>(individual complaints procedure)</a:t>
                      </a:r>
                    </a:p>
                  </a:txBody>
                  <a:tcPr marL="50015" marR="50015" marT="25008" marB="2500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pl-PL" sz="1000" b="1">
                          <a:effectLst/>
                        </a:rPr>
                        <a:t>CRC</a:t>
                      </a:r>
                      <a:r>
                        <a:rPr lang="pl-PL" sz="1000">
                          <a:effectLst/>
                        </a:rPr>
                        <a:t/>
                      </a:r>
                      <a:br>
                        <a:rPr lang="pl-PL" sz="1000">
                          <a:effectLst/>
                        </a:rPr>
                      </a:br>
                      <a:r>
                        <a:rPr lang="pl-PL" sz="1000">
                          <a:effectLst/>
                        </a:rPr>
                        <a:t/>
                      </a:r>
                      <a:br>
                        <a:rPr lang="pl-PL" sz="1000">
                          <a:effectLst/>
                        </a:rPr>
                      </a:br>
                      <a:r>
                        <a:rPr lang="pl-PL" sz="1000" b="1">
                          <a:effectLst/>
                        </a:rPr>
                        <a:t>OP-CRC-AC</a:t>
                      </a:r>
                      <a:r>
                        <a:rPr lang="pl-PL" sz="1000">
                          <a:effectLst/>
                        </a:rPr>
                        <a:t/>
                      </a:r>
                      <a:br>
                        <a:rPr lang="pl-PL" sz="1000">
                          <a:effectLst/>
                        </a:rPr>
                      </a:br>
                      <a:r>
                        <a:rPr lang="pl-PL" sz="1000">
                          <a:effectLst/>
                        </a:rPr>
                        <a:t/>
                      </a:r>
                      <a:br>
                        <a:rPr lang="pl-PL" sz="1000">
                          <a:effectLst/>
                        </a:rPr>
                      </a:br>
                      <a:r>
                        <a:rPr lang="pl-PL" sz="1000" b="1">
                          <a:effectLst/>
                        </a:rPr>
                        <a:t>OP-CRC-SC</a:t>
                      </a:r>
                      <a:r>
                        <a:rPr lang="pl-PL" sz="1000">
                          <a:effectLst/>
                        </a:rPr>
                        <a:t/>
                      </a:r>
                      <a:br>
                        <a:rPr lang="pl-PL" sz="1000">
                          <a:effectLst/>
                        </a:rPr>
                      </a:br>
                      <a:r>
                        <a:rPr lang="pl-PL" sz="1000">
                          <a:effectLst/>
                        </a:rPr>
                        <a:t/>
                      </a:r>
                      <a:br>
                        <a:rPr lang="pl-PL" sz="1000">
                          <a:effectLst/>
                        </a:rPr>
                      </a:br>
                      <a:r>
                        <a:rPr lang="pl-PL" sz="1000" b="1">
                          <a:effectLst/>
                        </a:rPr>
                        <a:t>OP-CRC-IC</a:t>
                      </a:r>
                      <a:endParaRPr lang="pl-PL" sz="1000">
                        <a:effectLst/>
                      </a:endParaRPr>
                    </a:p>
                  </a:txBody>
                  <a:tcPr marL="50015" marR="50015" marT="25008" marB="2500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US" sz="1000" dirty="0">
                          <a:effectLst/>
                          <a:hlinkClick r:id="rId13"/>
                        </a:rPr>
                        <a:t>Committee on the Rights of the Child (CRC)</a:t>
                      </a:r>
                      <a:endParaRPr lang="en-US" sz="1000" dirty="0">
                        <a:effectLst/>
                      </a:endParaRPr>
                    </a:p>
                  </a:txBody>
                  <a:tcPr marL="50015" marR="50015" marT="25008" marB="2500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41020734"/>
                  </a:ext>
                </a:extLst>
              </a:tr>
            </a:tbl>
          </a:graphicData>
        </a:graphic>
      </p:graphicFrame>
    </p:spTree>
    <p:extLst>
      <p:ext uri="{BB962C8B-B14F-4D97-AF65-F5344CB8AC3E}">
        <p14:creationId xmlns:p14="http://schemas.microsoft.com/office/powerpoint/2010/main" val="140162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143631348"/>
              </p:ext>
            </p:extLst>
          </p:nvPr>
        </p:nvGraphicFramePr>
        <p:xfrm>
          <a:off x="640080" y="875210"/>
          <a:ext cx="10713720" cy="5183484"/>
        </p:xfrm>
        <a:graphic>
          <a:graphicData uri="http://schemas.openxmlformats.org/drawingml/2006/table">
            <a:tbl>
              <a:tblPr/>
              <a:tblGrid>
                <a:gridCol w="3571240">
                  <a:extLst>
                    <a:ext uri="{9D8B030D-6E8A-4147-A177-3AD203B41FA5}">
                      <a16:colId xmlns:a16="http://schemas.microsoft.com/office/drawing/2014/main" val="4103758556"/>
                    </a:ext>
                  </a:extLst>
                </a:gridCol>
                <a:gridCol w="3571240">
                  <a:extLst>
                    <a:ext uri="{9D8B030D-6E8A-4147-A177-3AD203B41FA5}">
                      <a16:colId xmlns:a16="http://schemas.microsoft.com/office/drawing/2014/main" val="567043433"/>
                    </a:ext>
                  </a:extLst>
                </a:gridCol>
                <a:gridCol w="3571240">
                  <a:extLst>
                    <a:ext uri="{9D8B030D-6E8A-4147-A177-3AD203B41FA5}">
                      <a16:colId xmlns:a16="http://schemas.microsoft.com/office/drawing/2014/main" val="4125210540"/>
                    </a:ext>
                  </a:extLst>
                </a:gridCol>
              </a:tblGrid>
              <a:tr h="1497451">
                <a:tc>
                  <a:txBody>
                    <a:bodyPr/>
                    <a:lstStyle/>
                    <a:p>
                      <a:r>
                        <a:rPr lang="pl-PL" dirty="0" smtClean="0">
                          <a:effectLst/>
                          <a:hlinkClick r:id="rId2"/>
                        </a:rPr>
                        <a:t>I</a:t>
                      </a:r>
                      <a:r>
                        <a:rPr lang="en-US" dirty="0" err="1" smtClean="0">
                          <a:effectLst/>
                          <a:hlinkClick r:id="rId2"/>
                        </a:rPr>
                        <a:t>nternational</a:t>
                      </a:r>
                      <a:r>
                        <a:rPr lang="en-US" dirty="0" smtClean="0">
                          <a:effectLst/>
                          <a:hlinkClick r:id="rId2"/>
                        </a:rPr>
                        <a:t> </a:t>
                      </a:r>
                      <a:r>
                        <a:rPr lang="en-US" dirty="0">
                          <a:effectLst/>
                          <a:hlinkClick r:id="rId2"/>
                        </a:rPr>
                        <a:t>Convention on the Protection of the Rights of Migrant Workers and Members of Their Families</a:t>
                      </a:r>
                      <a:r>
                        <a:rPr lang="en-US" dirty="0">
                          <a:effectLst/>
                        </a:rPr>
                        <a:t> (18 Dec., 1990)</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pl-PL" b="1">
                          <a:effectLst/>
                        </a:rPr>
                        <a:t>ICMW</a:t>
                      </a:r>
                      <a:endParaRPr lang="pl-PL">
                        <a:effectLst/>
                      </a:endParaRP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US">
                          <a:effectLst/>
                          <a:hlinkClick r:id="rId3"/>
                        </a:rPr>
                        <a:t>Committee on Migrant Workers (CMW)</a:t>
                      </a:r>
                      <a:endParaRPr lang="en-US">
                        <a:effectLst/>
                      </a:endParaRP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301350403"/>
                  </a:ext>
                </a:extLst>
              </a:tr>
              <a:tr h="2188582">
                <a:tc>
                  <a:txBody>
                    <a:bodyPr/>
                    <a:lstStyle/>
                    <a:p>
                      <a:r>
                        <a:rPr lang="en-US">
                          <a:effectLst/>
                          <a:hlinkClick r:id="rId4"/>
                        </a:rPr>
                        <a:t>Convention on the Rights of Persons with Disabilities</a:t>
                      </a:r>
                      <a:r>
                        <a:rPr lang="en-US">
                          <a:effectLst/>
                        </a:rPr>
                        <a:t> (13 Dec., 2006)</a:t>
                      </a:r>
                      <a:br>
                        <a:rPr lang="en-US">
                          <a:effectLst/>
                        </a:rPr>
                      </a:br>
                      <a:r>
                        <a:rPr lang="en-US">
                          <a:effectLst/>
                        </a:rPr>
                        <a:t/>
                      </a:r>
                      <a:br>
                        <a:rPr lang="en-US">
                          <a:effectLst/>
                        </a:rPr>
                      </a:br>
                      <a:r>
                        <a:rPr lang="en-US">
                          <a:effectLst/>
                          <a:hlinkClick r:id="rId5"/>
                        </a:rPr>
                        <a:t>Optional Protocol</a:t>
                      </a:r>
                      <a:r>
                        <a:rPr lang="en-US">
                          <a:effectLst/>
                        </a:rPr>
                        <a:t> (13 Dec., 2006)</a:t>
                      </a:r>
                      <a:br>
                        <a:rPr lang="en-US">
                          <a:effectLst/>
                        </a:rPr>
                      </a:br>
                      <a:r>
                        <a:rPr lang="en-US">
                          <a:effectLst/>
                        </a:rPr>
                        <a:t>(individual complaints procedure)</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pl-PL" b="1">
                          <a:effectLst/>
                        </a:rPr>
                        <a:t>CRPD</a:t>
                      </a:r>
                      <a:r>
                        <a:rPr lang="pl-PL">
                          <a:effectLst/>
                        </a:rPr>
                        <a:t/>
                      </a:r>
                      <a:br>
                        <a:rPr lang="pl-PL">
                          <a:effectLst/>
                        </a:rPr>
                      </a:br>
                      <a:r>
                        <a:rPr lang="pl-PL">
                          <a:effectLst/>
                        </a:rPr>
                        <a:t/>
                      </a:r>
                      <a:br>
                        <a:rPr lang="pl-PL">
                          <a:effectLst/>
                        </a:rPr>
                      </a:br>
                      <a:r>
                        <a:rPr lang="pl-PL" b="1">
                          <a:effectLst/>
                        </a:rPr>
                        <a:t>OP-CRPD</a:t>
                      </a:r>
                      <a:endParaRPr lang="pl-PL">
                        <a:effectLst/>
                      </a:endParaRP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US">
                          <a:effectLst/>
                          <a:hlinkClick r:id="rId6"/>
                        </a:rPr>
                        <a:t>Committee on the Rights of Persons with Disabilities (CRPD)</a:t>
                      </a:r>
                      <a:endParaRPr lang="en-US">
                        <a:effectLst/>
                      </a:endParaRP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50328490"/>
                  </a:ext>
                </a:extLst>
              </a:tr>
              <a:tr h="1497451">
                <a:tc>
                  <a:txBody>
                    <a:bodyPr/>
                    <a:lstStyle/>
                    <a:p>
                      <a:r>
                        <a:rPr lang="en-US">
                          <a:effectLst/>
                          <a:hlinkClick r:id="rId7"/>
                        </a:rPr>
                        <a:t>International Convention for the Protection of All Persons From Enforced Disappearances</a:t>
                      </a:r>
                      <a:r>
                        <a:rPr lang="en-US">
                          <a:effectLst/>
                        </a:rPr>
                        <a:t> (20 Dec., 2006)</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pl-PL" b="1">
                          <a:effectLst/>
                        </a:rPr>
                        <a:t>CPED</a:t>
                      </a:r>
                      <a:endParaRPr lang="pl-PL">
                        <a:effectLst/>
                      </a:endParaRP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r>
                        <a:rPr lang="en-US" dirty="0">
                          <a:effectLst/>
                          <a:hlinkClick r:id="rId8"/>
                        </a:rPr>
                        <a:t>Committee on Enforced Disappearances (CED)</a:t>
                      </a:r>
                      <a:endParaRPr lang="en-US" dirty="0">
                        <a:effectLst/>
                      </a:endParaRP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752785035"/>
                  </a:ext>
                </a:extLst>
              </a:tr>
            </a:tbl>
          </a:graphicData>
        </a:graphic>
      </p:graphicFrame>
    </p:spTree>
    <p:extLst>
      <p:ext uri="{BB962C8B-B14F-4D97-AF65-F5344CB8AC3E}">
        <p14:creationId xmlns:p14="http://schemas.microsoft.com/office/powerpoint/2010/main" val="393713548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1426</Words>
  <Application>Microsoft Office PowerPoint</Application>
  <PresentationFormat>Panoramiczny</PresentationFormat>
  <Paragraphs>161</Paragraphs>
  <Slides>37</Slides>
  <Notes>0</Notes>
  <HiddenSlides>0</HiddenSlides>
  <MMClips>6</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37</vt:i4>
      </vt:variant>
    </vt:vector>
  </HeadingPairs>
  <TitlesOfParts>
    <vt:vector size="41" baseType="lpstr">
      <vt:lpstr>Arial</vt:lpstr>
      <vt:lpstr>Calibri</vt:lpstr>
      <vt:lpstr>Calibri Light</vt:lpstr>
      <vt:lpstr>Motyw pakietu Office</vt:lpstr>
      <vt:lpstr>The International Human Rights System</vt:lpstr>
      <vt:lpstr>Brief Overview</vt:lpstr>
      <vt:lpstr>Ratification of human rights treaties</vt:lpstr>
      <vt:lpstr>The Charter of the United Nations </vt:lpstr>
      <vt:lpstr>The Universal Declaration of Human Rights </vt:lpstr>
      <vt:lpstr>Table of Core International Human Rights Treaties &amp; Treaty Monitoring Bodies </vt:lpstr>
      <vt:lpstr>Prezentacja programu PowerPoint</vt:lpstr>
      <vt:lpstr>Prezentacja programu PowerPoint</vt:lpstr>
      <vt:lpstr>Prezentacja programu PowerPoint</vt:lpstr>
      <vt:lpstr>Hard and soft law</vt:lpstr>
      <vt:lpstr>Mechanisms</vt:lpstr>
      <vt:lpstr>Work in progress</vt:lpstr>
      <vt:lpstr> Status of Human Rights Treaties   </vt:lpstr>
      <vt:lpstr>Status of International Human Rights Treaties </vt:lpstr>
      <vt:lpstr>Core International Human Rights Treaties - Ratification Information</vt:lpstr>
      <vt:lpstr>Core International Human Rights Treaties - Interactive Ratification Map</vt:lpstr>
      <vt:lpstr>International Humanitarian Law (IHL) Treaties</vt:lpstr>
      <vt:lpstr>International Labor Standards Conventions</vt:lpstr>
      <vt:lpstr>Status of African Human Rights Instruments</vt:lpstr>
      <vt:lpstr>Status of Inter-American Treaties</vt:lpstr>
      <vt:lpstr>Status of European Human Rights Treaties &amp; Protocols</vt:lpstr>
      <vt:lpstr>UN Human Rights Charter Bodies  </vt:lpstr>
      <vt:lpstr>Human rights treaty bodies </vt:lpstr>
      <vt:lpstr>Office of the High Commissioner for Human Rights (OHCHR) </vt:lpstr>
      <vt:lpstr>OHCHR Website</vt:lpstr>
      <vt:lpstr>The Human Rights Council (HRC) </vt:lpstr>
      <vt:lpstr>The Human Rights Council (HRC)</vt:lpstr>
      <vt:lpstr>UN Human Rights Treaty Bodies  </vt:lpstr>
      <vt:lpstr>Country Monitoring </vt:lpstr>
      <vt:lpstr>Treaty Body Database</vt:lpstr>
      <vt:lpstr>Individual Complaints </vt:lpstr>
      <vt:lpstr>Treaty Body Jurisprudence</vt:lpstr>
      <vt:lpstr>Special Procedures of the HRC </vt:lpstr>
      <vt:lpstr>Lectures on international protection  of human rights from the UN Library</vt:lpstr>
      <vt:lpstr>Questions for repetition Please, find the answers in your mind</vt:lpstr>
      <vt:lpstr>Prezentacja programu PowerPoint</vt:lpstr>
      <vt:lpstr>Work to do</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International Human Rights System</dc:title>
  <dc:creator>Agata Wnukiewicz-Kozłowska</dc:creator>
  <cp:lastModifiedBy>Agata Wnukiewicz-Kozłowska</cp:lastModifiedBy>
  <cp:revision>19</cp:revision>
  <dcterms:created xsi:type="dcterms:W3CDTF">2020-03-23T14:12:15Z</dcterms:created>
  <dcterms:modified xsi:type="dcterms:W3CDTF">2020-03-23T21:24:42Z</dcterms:modified>
</cp:coreProperties>
</file>