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5" r:id="rId19"/>
    <p:sldId id="276" r:id="rId20"/>
    <p:sldId id="274" r:id="rId21"/>
    <p:sldId id="277" r:id="rId22"/>
    <p:sldId id="273" r:id="rId23"/>
    <p:sldId id="278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2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4666C3-9BB6-44AD-B2BE-500B0633F8BA}" type="datetimeFigureOut">
              <a:rPr lang="pl-PL" smtClean="0"/>
              <a:pPr/>
              <a:t>21.05.2019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AF7750-617D-4795-B9A1-CFBA3E3FB86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/>
              <a:t>UPADŁOŚĆ KONSUMENCKA</a:t>
            </a:r>
            <a:endParaRPr lang="pl-PL" sz="5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786446" y="607220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/>
              <a:t>mgr Barbara </a:t>
            </a:r>
            <a:r>
              <a:rPr lang="pl-PL" b="1" i="1" dirty="0" err="1" smtClean="0"/>
              <a:t>Trybulińska</a:t>
            </a:r>
            <a:endParaRPr lang="pl-PL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4)wskazanie okoliczności, które uzasadniają wniosek i ich uprawdopodobnienie; </a:t>
            </a:r>
          </a:p>
          <a:p>
            <a:pPr algn="just">
              <a:buNone/>
            </a:pPr>
            <a:r>
              <a:rPr lang="pl-PL" dirty="0" smtClean="0"/>
              <a:t>5)aktualny i zupełny wykaz majątku z szacunkową wyceną jego składników;</a:t>
            </a:r>
          </a:p>
          <a:p>
            <a:pPr algn="just">
              <a:buNone/>
            </a:pPr>
            <a:r>
              <a:rPr lang="pl-PL" dirty="0" smtClean="0"/>
              <a:t>6)spis wierzycieli z podaniem ich adresów i wysokości wierzytelności każdego z nich oraz terminów zapłaty;</a:t>
            </a:r>
          </a:p>
          <a:p>
            <a:pPr algn="just">
              <a:buNone/>
            </a:pPr>
            <a:r>
              <a:rPr lang="pl-PL" dirty="0" smtClean="0"/>
              <a:t>7)spis wierzytelności spornych z zaznaczeniem zakresu w jakim dłużnik kwestionuje istnienie wierzytelności; wskazanie wierzytelności w spisie wierzytelności spornych nie stanowi jej uznania;</a:t>
            </a:r>
          </a:p>
          <a:p>
            <a:pPr algn="just">
              <a:buNone/>
            </a:pPr>
            <a:r>
              <a:rPr lang="pl-PL" dirty="0" smtClean="0"/>
              <a:t>8)listę zabezpieczeń ustanowionych na majątku dłużnika wraz z datami ich ustanowienia, w szczególności hipotek, zastawów i zastawów rejestrowych;</a:t>
            </a:r>
          </a:p>
          <a:p>
            <a:pPr algn="just">
              <a:buNone/>
            </a:pPr>
            <a:r>
              <a:rPr lang="pl-PL" dirty="0" smtClean="0"/>
              <a:t>9)oświadczenie dłużnika, że nie zachodzą okoliczności wskazane w art. 491</a:t>
            </a:r>
            <a:r>
              <a:rPr lang="pl-PL" baseline="30000" dirty="0" smtClean="0"/>
              <a:t>4</a:t>
            </a:r>
            <a:r>
              <a:rPr lang="pl-PL" dirty="0" smtClean="0"/>
              <a:t> ust. 2 i 3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Warunki formalne</a:t>
            </a:r>
            <a:endParaRPr lang="pl-P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Sąd oddala wniosek o ogłoszenie upadłości, jeżeli dłużnik doprowadził do swojej niewypłacalności lub istotnie zwiększył jej </a:t>
            </a:r>
            <a:r>
              <a:rPr lang="pl-PL" b="1" dirty="0" smtClean="0"/>
              <a:t>stopień umyślnie lub wskutek </a:t>
            </a:r>
            <a:r>
              <a:rPr lang="pl-PL" b="1" u="sng" dirty="0" smtClean="0"/>
              <a:t>rażącego niedbalstwa. </a:t>
            </a:r>
          </a:p>
          <a:p>
            <a:pPr algn="just"/>
            <a:r>
              <a:rPr lang="pl-PL" dirty="0" smtClean="0"/>
              <a:t>Rażące niedbalstwo to nie zwykłe niedbalstwo, ale kwalifikowane. Rażącym niedbalstwem może być np.: zaciąganie kolejnych zobowiązań na spłatę poprzednich (spirala długu) podczas gdy już i tak brakuje środków na spłatę starych.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Sąd bada MORALNOŚĆ DŁUŻNIKA</a:t>
            </a:r>
            <a:endParaRPr lang="pl-PL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Autofit/>
          </a:bodyPr>
          <a:lstStyle/>
          <a:p>
            <a:pPr marL="92075" indent="17463" algn="just">
              <a:buNone/>
            </a:pPr>
            <a:r>
              <a:rPr lang="pl-PL" sz="2000" dirty="0" smtClean="0"/>
              <a:t>Sąd oddala wniosek o ogłoszenie upadłości, jeżeli w okresie </a:t>
            </a:r>
            <a:r>
              <a:rPr lang="pl-PL" sz="2000" b="1" dirty="0" smtClean="0"/>
              <a:t>dziesięciu lat </a:t>
            </a:r>
            <a:r>
              <a:rPr lang="pl-PL" sz="2000" dirty="0" smtClean="0"/>
              <a:t>przed dniem zgłoszenia wniosku:</a:t>
            </a:r>
          </a:p>
          <a:p>
            <a:pPr algn="just">
              <a:buNone/>
            </a:pPr>
            <a:r>
              <a:rPr lang="pl-PL" sz="2000" dirty="0" smtClean="0"/>
              <a:t>1) w </a:t>
            </a:r>
            <a:r>
              <a:rPr lang="pl-PL" sz="2000" dirty="0" smtClean="0"/>
              <a:t>stosunku do dłużnika prowadzono postępowanie </a:t>
            </a:r>
            <a:r>
              <a:rPr lang="pl-PL" sz="2000" dirty="0" smtClean="0"/>
              <a:t>upadłościowe, </a:t>
            </a:r>
            <a:r>
              <a:rPr lang="pl-PL" sz="2000" dirty="0" smtClean="0"/>
              <a:t>jeżeli postępowanie to zostało umorzone z innych przyczyn niż na wniosek dłużnika, </a:t>
            </a:r>
          </a:p>
          <a:p>
            <a:pPr algn="just">
              <a:buNone/>
            </a:pPr>
            <a:r>
              <a:rPr lang="pl-PL" sz="2000" dirty="0" smtClean="0"/>
              <a:t>2) ustalony dla dłużnika plan spłaty wierzycieli uchylono na podstawie przepisu art. 491</a:t>
            </a:r>
            <a:r>
              <a:rPr lang="pl-PL" sz="2000" baseline="30000" dirty="0" smtClean="0"/>
              <a:t>20</a:t>
            </a:r>
            <a:r>
              <a:rPr lang="pl-PL" sz="2000" dirty="0" smtClean="0"/>
              <a:t>,</a:t>
            </a:r>
          </a:p>
          <a:p>
            <a:pPr algn="just">
              <a:buNone/>
            </a:pPr>
            <a:r>
              <a:rPr lang="pl-PL" sz="2000" dirty="0" smtClean="0"/>
              <a:t>3) dłużnik, mając taki obowiązek, wbrew przepisom ustawy nie zgłosił w terminie wniosku o ogłoszenie upadłości,</a:t>
            </a:r>
          </a:p>
          <a:p>
            <a:pPr algn="just">
              <a:buNone/>
            </a:pPr>
            <a:r>
              <a:rPr lang="pl-PL" sz="2000" dirty="0" smtClean="0"/>
              <a:t>4) czynność prawna dłużnika została prawomocnie uznana za dokonaną z pokrzywdzeniem wierzycieli – </a:t>
            </a:r>
            <a:r>
              <a:rPr lang="pl-PL" sz="2000" b="1" dirty="0" smtClean="0"/>
              <a:t>skarga </a:t>
            </a:r>
            <a:r>
              <a:rPr lang="pl-PL" sz="2000" b="1" dirty="0" err="1" smtClean="0"/>
              <a:t>pauliańska</a:t>
            </a:r>
            <a:r>
              <a:rPr lang="pl-PL" sz="2000" b="1" dirty="0" smtClean="0"/>
              <a:t>, sprawy karne o pokrzywdzenie wierzycieli</a:t>
            </a:r>
          </a:p>
          <a:p>
            <a:pPr algn="just">
              <a:buNone/>
            </a:pPr>
            <a:endParaRPr lang="pl-PL" sz="2000" b="1" dirty="0" smtClean="0"/>
          </a:p>
          <a:p>
            <a:pPr algn="just">
              <a:buNone/>
            </a:pPr>
            <a:r>
              <a:rPr lang="pl-PL" sz="2000" dirty="0" smtClean="0"/>
              <a:t>- </a:t>
            </a:r>
            <a:r>
              <a:rPr lang="pl-PL" sz="2000" b="1" dirty="0" smtClean="0"/>
              <a:t>chyba że przeprowadzenie postępowania jest uzasadnione względami słuszności lub względami humanitarnymi.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Oddalenie wniosku</a:t>
            </a:r>
            <a:endParaRPr lang="pl-PL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Sąd oddala wniosek o ogłoszenie upadłości, jeżeli dane podane przez dłużnika we wniosku są niezgodne z prawdą lub niezupełne, chyba że niezgodność lub niezupełność nie są istotne lub przeprowadzenie postępowania jest uzasadnione względami słuszności lub względami humanitarnymi.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Oddalenie wniosku</a:t>
            </a:r>
            <a:endParaRPr lang="pl-PL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pl-PL" dirty="0" smtClean="0"/>
              <a:t>Sąd rozstrzyga sprawę w składzie jednego sędziego. </a:t>
            </a:r>
          </a:p>
          <a:p>
            <a:r>
              <a:rPr lang="pl-PL" dirty="0" smtClean="0"/>
              <a:t>Sąd orzeka postanowieniem.</a:t>
            </a:r>
          </a:p>
          <a:p>
            <a:r>
              <a:rPr lang="pl-PL" dirty="0" smtClean="0"/>
              <a:t>Na postanowienie przysługuje </a:t>
            </a:r>
            <a:r>
              <a:rPr lang="pl-PL" b="1" u="sng" dirty="0" smtClean="0"/>
              <a:t>zażalenie. </a:t>
            </a:r>
          </a:p>
          <a:p>
            <a:r>
              <a:rPr lang="pl-PL" b="1" u="sng" dirty="0" smtClean="0"/>
              <a:t>Sąd II Instancji może tylko utrzymać w mocy albo uchylić postanowienie. Nie może ogłosić upadłości bo Sąd Okręgowy nie jest sądem upadłościowym. </a:t>
            </a:r>
            <a:endParaRPr lang="pl-PL" b="1" u="sng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Orzeczenie Sądu</a:t>
            </a:r>
            <a:endParaRPr lang="pl-PL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Po </a:t>
            </a:r>
            <a:r>
              <a:rPr lang="pl-PL" dirty="0" smtClean="0"/>
              <a:t>ogłoszeniu </a:t>
            </a:r>
            <a:r>
              <a:rPr lang="pl-PL" dirty="0" smtClean="0"/>
              <a:t>upadłości Sąd wzywa wierzycieli upadłego do zgłaszania wierzytelności w terminie </a:t>
            </a:r>
            <a:r>
              <a:rPr lang="pl-PL" b="1" dirty="0" smtClean="0"/>
              <a:t>trzydziestu dni </a:t>
            </a:r>
            <a:r>
              <a:rPr lang="pl-PL" dirty="0" smtClean="0"/>
              <a:t>od dnia obwieszczenia postanowienia o ogłoszeniu upadłości </a:t>
            </a:r>
            <a:r>
              <a:rPr lang="pl-PL" dirty="0" smtClean="0"/>
              <a:t>w </a:t>
            </a:r>
            <a:r>
              <a:rPr lang="pl-PL" dirty="0" err="1" smtClean="0"/>
              <a:t>MSiG</a:t>
            </a:r>
            <a:r>
              <a:rPr lang="pl-PL" dirty="0" smtClean="0"/>
              <a:t>;</a:t>
            </a:r>
            <a:endParaRPr lang="pl-PL" dirty="0" smtClean="0"/>
          </a:p>
          <a:p>
            <a:pPr algn="just"/>
            <a:r>
              <a:rPr lang="pl-PL" dirty="0" smtClean="0"/>
              <a:t>Wzywa osoby, którym przysługują prawa oraz prawa i roszczenia osobiste ciążące na nieruchomości należącej do upadłego, jeżeli nie zostały ujawnione w księdze wieczystej, do ich zgłaszania w terminie trzydziestu dni od dnia obwieszczenia postanowienia o ogłoszeniu upadłości w </a:t>
            </a:r>
            <a:r>
              <a:rPr lang="pl-PL" dirty="0" err="1" smtClean="0"/>
              <a:t>MSiG</a:t>
            </a:r>
            <a:r>
              <a:rPr lang="pl-PL" dirty="0" smtClean="0"/>
              <a:t>, </a:t>
            </a:r>
            <a:r>
              <a:rPr lang="pl-PL" dirty="0" smtClean="0"/>
              <a:t>pod rygorem utraty prawa powoływania się na nie w postępowaniu;</a:t>
            </a:r>
          </a:p>
          <a:p>
            <a:pPr algn="just"/>
            <a:r>
              <a:rPr lang="pl-PL" dirty="0" smtClean="0"/>
              <a:t>W</a:t>
            </a:r>
            <a:r>
              <a:rPr lang="pl-PL" dirty="0" smtClean="0"/>
              <a:t>yznacza </a:t>
            </a:r>
            <a:r>
              <a:rPr lang="pl-PL" dirty="0" smtClean="0"/>
              <a:t>sędziego-komisarza oraz syndyka.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Co dalej?</a:t>
            </a:r>
            <a:endParaRPr lang="pl-PL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Z upadłym kontaktuje się syndyk. Upadły ma obowiązek wskazania całego majątku syndykowi. </a:t>
            </a:r>
          </a:p>
          <a:p>
            <a:pPr algn="just"/>
            <a:r>
              <a:rPr lang="pl-PL" dirty="0" smtClean="0"/>
              <a:t>Syndyk sporządza plan podziału sumy uzyskanej z likwidacji majątku dłużnika upadłego, który podlega zatwierdzeniu przez sąd.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Co dalej?</a:t>
            </a:r>
            <a:endParaRPr lang="pl-PL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W postanowieniu o ustaleniu planu spłaty wierzycieli sąd określa, w jakim zakresie i w jakim czasie, nie dłuższym niż trzydzieści sześć miesięcy, upadły jest obowiązany spłacać zobowiązania uznane na liście wierzytelności, niewykonane w toku postępowania na podstawie planów podziału, oraz jaka część zobowiązań upadłego powstałych przed dniem ogłoszenia upadłości zostanie umorzona po wykonaniu planu spłaty wierzycieli.</a:t>
            </a:r>
          </a:p>
          <a:p>
            <a:pPr algn="just"/>
            <a:r>
              <a:rPr lang="pl-PL" dirty="0" smtClean="0"/>
              <a:t>Plan spłaty uwzględnia możliwości finansowe dłużnika. Sąd ustala ile dłużnik potrzebuje na życie, a resztę rozdziela pomiędzy wierzycieli w ratach.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Plan spłaty wierzycieli</a:t>
            </a:r>
            <a:endParaRPr lang="pl-PL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W okresie wykonywania planu spłaty wierzycieli upadły nie może dokonywać czynności prawnych, dotyczących jego majątku, które mogłyby pogorszyć jego zdolność do wykonania planu spłaty wierzycieli.</a:t>
            </a:r>
          </a:p>
          <a:p>
            <a:pPr algn="just"/>
            <a:r>
              <a:rPr lang="pl-PL" dirty="0" smtClean="0"/>
              <a:t>Upadły jest obowiązany składać sądowi corocznie, do końca kwietnia, sprawozdanie z wykonania planu spłaty wierzycieli za poprzedni rok kalendarzowy, w którym wykazuje osiągnięte przychody, spłacone kwoty oraz nabyte składniki majątkowe o wartości przekraczającej przeciętne miesięczne wynagrodzenie w sektorze przedsiębiorstw bez wypłat nagród z zysku za ostatni kwartał okresu sprawozdawczego, ogłoszone przez Prezesa Głównego Urzędu Statystycznego. Do sprawozdania upadły dołącza kopię złożonego rocznego zeznania podatkowego.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Obowiązki upadłego</a:t>
            </a:r>
            <a:endParaRPr lang="pl-PL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Po wykonaniu przez upadłego obowiązków określonych w planie spłaty wierzycieli sąd wydaje postanowienie o stwierdzeniu wykonania planu spłaty wierzycieli i umorzeniu zobowiązań upadłego powstałych przed dniem ogłoszenia upadłości i niewykonanych w wyniku wykonania planu spłaty wierzycieli. Na postanowienie przysługuje zażalenie.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Umorzenie zobowiązań</a:t>
            </a: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Ustawa </a:t>
            </a:r>
            <a:r>
              <a:rPr lang="pl-PL" b="1" u="sng" dirty="0" smtClean="0"/>
              <a:t>PRAWO UPADŁOŚCIOWE (uwaga na właściwą nazwę ustawy)</a:t>
            </a:r>
            <a:r>
              <a:rPr lang="pl-PL" b="1" u="sng" dirty="0"/>
              <a:t> </a:t>
            </a:r>
            <a:r>
              <a:rPr lang="pl-PL" dirty="0" smtClean="0"/>
              <a:t>z dnia 28 lutego 2003 r.</a:t>
            </a:r>
            <a:r>
              <a:rPr lang="pl-PL" b="1" dirty="0" smtClean="0"/>
              <a:t> </a:t>
            </a:r>
            <a:r>
              <a:rPr lang="pl-PL" b="1" dirty="0" smtClean="0"/>
              <a:t>(</a:t>
            </a:r>
            <a:r>
              <a:rPr lang="pl-PL" b="1" dirty="0" smtClean="0"/>
              <a:t>tj. </a:t>
            </a:r>
            <a:r>
              <a:rPr lang="pl-PL" b="1" dirty="0" err="1" smtClean="0"/>
              <a:t>Dz.U</a:t>
            </a:r>
            <a:r>
              <a:rPr lang="pl-PL" b="1" dirty="0" smtClean="0"/>
              <a:t>. z 2019 r. poz. 498)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CZĘŚĆ TRZECIA. ODRĘBNE POSTĘPOWANIA UPADŁOŚCIOWE.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Tytuł V. Postępowanie upadłościowe wobec osób fizycznych nieprowadzących działalności gospodarczej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Podstawa prawna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Sąd umarza zobowiązania upadłego bez ustalenia planu spłaty wierzycieli, jeśli osobista sytuacja upadłego w oczywisty sposób wskazuje, że nie byłby on zdolny do dokonania jakichkolwiek spłat w ramach planu spłaty wierzycieli.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Co jeśli dłużnik nie ma majątku?</a:t>
            </a:r>
            <a:endParaRPr lang="pl-PL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Nie podlegają umorzeniu zobowiązania o charakterze </a:t>
            </a:r>
            <a:r>
              <a:rPr lang="pl-PL" b="1" dirty="0" smtClean="0"/>
              <a:t>alimentacyjnym</a:t>
            </a:r>
            <a:r>
              <a:rPr lang="pl-PL" dirty="0" smtClean="0"/>
              <a:t>, zobowiązania wynikające z </a:t>
            </a:r>
            <a:r>
              <a:rPr lang="pl-PL" b="1" dirty="0" smtClean="0"/>
              <a:t>rent</a:t>
            </a:r>
            <a:r>
              <a:rPr lang="pl-PL" dirty="0" smtClean="0"/>
              <a:t> z tytułu </a:t>
            </a:r>
            <a:r>
              <a:rPr lang="pl-PL" b="1" dirty="0" smtClean="0"/>
              <a:t>odszkodowania za wywołanie choroby, </a:t>
            </a:r>
            <a:r>
              <a:rPr lang="pl-PL" dirty="0" smtClean="0"/>
              <a:t>niezdolności do pracy, </a:t>
            </a:r>
            <a:r>
              <a:rPr lang="pl-PL" b="1" dirty="0" smtClean="0"/>
              <a:t>kalectwa</a:t>
            </a:r>
            <a:r>
              <a:rPr lang="pl-PL" dirty="0" smtClean="0"/>
              <a:t> lub </a:t>
            </a:r>
            <a:r>
              <a:rPr lang="pl-PL" b="1" dirty="0" smtClean="0"/>
              <a:t>śmierci</a:t>
            </a:r>
            <a:r>
              <a:rPr lang="pl-PL" dirty="0" smtClean="0"/>
              <a:t>, zobowiązania do zapłaty orzeczonych przez sąd </a:t>
            </a:r>
            <a:r>
              <a:rPr lang="pl-PL" b="1" dirty="0" smtClean="0"/>
              <a:t>ka</a:t>
            </a:r>
            <a:r>
              <a:rPr lang="pl-PL" dirty="0" smtClean="0"/>
              <a:t>r grzywny, a także do wykonania obowiązku </a:t>
            </a:r>
            <a:r>
              <a:rPr lang="pl-PL" b="1" dirty="0" smtClean="0"/>
              <a:t>naprawienia szkody</a:t>
            </a:r>
            <a:r>
              <a:rPr lang="pl-PL" dirty="0" smtClean="0"/>
              <a:t> oraz </a:t>
            </a:r>
            <a:r>
              <a:rPr lang="pl-PL" b="1" dirty="0" smtClean="0"/>
              <a:t>zadośćuczynienia za doznaną krzywdę</a:t>
            </a:r>
            <a:r>
              <a:rPr lang="pl-PL" dirty="0" smtClean="0"/>
              <a:t>, zobowiązania do zapłaty nawiązki lub świadczenia pieniężnego orzeczonych przez sąd jako środek karny lub środek związany z poddaniem sprawcy próbie, jak również zobowiązania do naprawienia szkody wynikającej z przestępstwa lub wykroczenia stwierdzonego prawomocnym orzeczeniem oraz zobowiązania, których upadły umyślnie nie ujawnił, jeżeli wierzyciel nie brał udziału w postępowaniu.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Nie podlegają umorzeniu</a:t>
            </a:r>
            <a:endParaRPr lang="pl-PL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l-PL" dirty="0" smtClean="0"/>
              <a:t>Jeżeli w skład masy upadłości wchodzi lokal mieszkalny albo dom jednorodzinny, w którym zamieszkuje upadły, a konieczne jest zaspokojenie potrzeb mieszkaniowych upadłego i osób pozostających na jego utrzymaniu, z sumy uzyskanej z jego sprzedaży wydziela się upadłemu kwotę odpowiadającą przeciętnemu czynszowi najmu lokalu mieszkalnego w tej samej lub sąsiedniej miejscowości za okres </a:t>
            </a:r>
            <a:r>
              <a:rPr lang="pl-PL" b="1" dirty="0" smtClean="0"/>
              <a:t>od dwunastu do dwudziestu czterech miesięcy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Mieszkanie</a:t>
            </a:r>
            <a:endParaRPr lang="pl-PL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arba\AppData\Local\Microsoft\Windows\INetCache\IE\WVGYKBOL\flower-344439_960_72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143116"/>
            <a:ext cx="4159250" cy="4572000"/>
          </a:xfrm>
          <a:prstGeom prst="rect">
            <a:avLst/>
          </a:prstGeom>
          <a:noFill/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7200" dirty="0" smtClean="0"/>
              <a:t>DZIĘKUJĘ </a:t>
            </a:r>
          </a:p>
          <a:p>
            <a:pPr algn="ctr">
              <a:buNone/>
            </a:pPr>
            <a:r>
              <a:rPr lang="pl-PL" sz="7200" dirty="0" smtClean="0"/>
              <a:t>ZA UWAGĘ! </a:t>
            </a:r>
            <a:r>
              <a:rPr lang="pl-PL" sz="7200" dirty="0" smtClean="0">
                <a:sym typeface="Wingdings" pitchFamily="2" charset="2"/>
              </a:rPr>
              <a:t></a:t>
            </a:r>
            <a:endParaRPr lang="pl-PL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 zakresie nieuregulowanym postępowanie toczy się w trybie przepisów </a:t>
            </a:r>
            <a:r>
              <a:rPr lang="pl-PL" dirty="0" smtClean="0"/>
              <a:t>kodeksu </a:t>
            </a:r>
            <a:r>
              <a:rPr lang="pl-PL" dirty="0" smtClean="0"/>
              <a:t>p</a:t>
            </a:r>
            <a:r>
              <a:rPr lang="pl-PL" dirty="0" smtClean="0"/>
              <a:t>ostępowania </a:t>
            </a:r>
            <a:r>
              <a:rPr lang="pl-PL" dirty="0" smtClean="0"/>
              <a:t>c</a:t>
            </a:r>
            <a:r>
              <a:rPr lang="pl-PL" dirty="0" smtClean="0"/>
              <a:t>ywilnego</a:t>
            </a: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Podstawa Prawna</a:t>
            </a:r>
            <a:endParaRPr lang="pl-PL" b="1" dirty="0"/>
          </a:p>
        </p:txBody>
      </p:sp>
      <p:pic>
        <p:nvPicPr>
          <p:cNvPr id="1028" name="Picture 4" descr="C:\Users\MSI\AppData\Local\Microsoft\Windows\INetCache\IE\TFQNO2HO\clause-63977_960_72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071810"/>
            <a:ext cx="4929190" cy="348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sz="2400" dirty="0" smtClean="0"/>
              <a:t>Każdy </a:t>
            </a:r>
            <a:r>
              <a:rPr lang="pl-PL" sz="2400" b="1" dirty="0" smtClean="0"/>
              <a:t>dłużnik</a:t>
            </a:r>
            <a:r>
              <a:rPr lang="pl-PL" sz="2400" dirty="0" smtClean="0"/>
              <a:t>, który jest osobą fizyczną i nie prowadzi działalności gospodarczej. </a:t>
            </a:r>
          </a:p>
          <a:p>
            <a:pPr algn="just">
              <a:lnSpc>
                <a:spcPct val="150000"/>
              </a:lnSpc>
            </a:pPr>
            <a:r>
              <a:rPr lang="pl-PL" sz="2400" b="1" dirty="0" smtClean="0"/>
              <a:t>Osoby prawne </a:t>
            </a:r>
            <a:r>
              <a:rPr lang="pl-PL" sz="2400" dirty="0" smtClean="0"/>
              <a:t>nie posiadają konsumenckiej zdolności upadłościowej.</a:t>
            </a:r>
          </a:p>
          <a:p>
            <a:pPr algn="just">
              <a:lnSpc>
                <a:spcPct val="150000"/>
              </a:lnSpc>
            </a:pPr>
            <a:r>
              <a:rPr lang="pl-PL" sz="2400" b="1" dirty="0" smtClean="0"/>
              <a:t>Wierzyciel! </a:t>
            </a:r>
            <a:r>
              <a:rPr lang="pl-PL" sz="2400" dirty="0" smtClean="0"/>
              <a:t>Wierzyciel może złożyć wniosek o ogłoszenie upadłości osoby fizycznej, która była przedsiębiorcą po zaprzestaniu prowadzenia przez nią działalności gospodarczej, jeżeli od dnia wykreślenia z właściwego rejestru nie upłynął rok.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Kto może ogłosić upadłość konsumencką</a:t>
            </a:r>
            <a:endParaRPr lang="pl-PL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Czy były przedsiębiorca może ogłosić upadłość konsumencką? </a:t>
            </a:r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Od jakiej daty staje się to możliwe? (Zobacz zmianę redakcji art. 8 ustawy – porównaj 2015 i 2016 rok). 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Czy można oddłużyć się z długów zaciągniętych w trakcie prowadzenia działalności gospodarczej?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Były przedsiębiorca</a:t>
            </a:r>
            <a:endParaRPr lang="pl-P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Były przedsiębiorca może zgłosić wniosek o upadłość konsumencką. Może to uczynić następnego dnia po wykreśleniu z rejestru. Do 2016r. </a:t>
            </a:r>
            <a:r>
              <a:rPr lang="pl-PL" dirty="0"/>
              <a:t>m</a:t>
            </a:r>
            <a:r>
              <a:rPr lang="pl-PL" dirty="0" smtClean="0"/>
              <a:t>usiał jednak czekać rok.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W konsekwencji w upadłości konsumenckiej można oddłużyć się z długów z czasów prowadzenia działalności gospodarczej. W praktyce jednak nie jest to takie proste.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0079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dirty="0" smtClean="0"/>
              <a:t>Przesłanką do oddalenia wniosku o upadłość konsumencką jest m.in. niezgłoszenie wniosku o upadłość przedsiębiorcy we właściwym terminie wbrew przepisom ustawy </a:t>
            </a:r>
            <a:r>
              <a:rPr lang="pl-PL" b="1" dirty="0" smtClean="0"/>
              <a:t>art. 491(4) ust. 2 </a:t>
            </a:r>
            <a:r>
              <a:rPr lang="pl-PL" b="1" dirty="0" err="1" smtClean="0"/>
              <a:t>pkt</a:t>
            </a:r>
            <a:r>
              <a:rPr lang="pl-PL" b="1" dirty="0" smtClean="0"/>
              <a:t> 3. 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dirty="0" smtClean="0"/>
              <a:t>Tym samym jeżeli przedsiębiorca stał się niewypłacalny i nie zgłosił wniosku o upadłość przedsiębiorcy (wystarczy zgłoszenie poprawnego wniosku, a nie pozytywne rozstrzygnięcie Sądu) to zamyka sobie drogę do upadłości konsumenckiej na 10 lat. 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b="1" dirty="0" smtClean="0"/>
              <a:t>Wyjątek:</a:t>
            </a:r>
            <a:r>
              <a:rPr lang="pl-PL" dirty="0" smtClean="0"/>
              <a:t> względy słuszności lub względy </a:t>
            </a:r>
            <a:r>
              <a:rPr lang="pl-PL" dirty="0" smtClean="0"/>
              <a:t>humanitarne.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TANIA! – wniosek kosztuje 30 zł i to wszystkie koszty ponoszone przez dłużnika (oczywiście bez kosztów pełnomocnika – jeżeli z niego korzysta).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Możliwość korzystania z pełnomocnika z urzędu – zgodnie z </a:t>
            </a:r>
            <a:r>
              <a:rPr lang="pl-PL" dirty="0" smtClean="0"/>
              <a:t>KPC</a:t>
            </a:r>
            <a:r>
              <a:rPr lang="pl-PL" dirty="0" smtClean="0"/>
              <a:t>.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Prosta! – wniosek składa się na łatwym do wypełnienia formularzu.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Upadłość konsumencka</a:t>
            </a:r>
            <a:endParaRPr lang="pl-P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Sąd bada warunki formalne wniosku – złożenie go na formularzu, podpisanie, opłata, wymienienie wszystkich istotnych </a:t>
            </a:r>
            <a:r>
              <a:rPr lang="pl-PL" dirty="0" smtClean="0"/>
              <a:t>elementów.</a:t>
            </a:r>
            <a:endParaRPr lang="pl-PL" dirty="0" smtClean="0"/>
          </a:p>
          <a:p>
            <a:pPr algn="just"/>
            <a:r>
              <a:rPr lang="pl-PL" dirty="0" smtClean="0"/>
              <a:t>Wniosek o ogłoszenie upadłości powinien zawierać:</a:t>
            </a:r>
          </a:p>
          <a:p>
            <a:pPr algn="just">
              <a:buNone/>
            </a:pPr>
            <a:r>
              <a:rPr lang="pl-PL" sz="2600" dirty="0" smtClean="0"/>
              <a:t>1)imię i nazwisko, miejsce zamieszkania oraz numer PESEL dłużnika, a jeśli dłużnik nie posiada numeru PESEL - dane umożliwiające jego jednoznaczną identyfikację;</a:t>
            </a:r>
          </a:p>
          <a:p>
            <a:pPr algn="just">
              <a:buNone/>
            </a:pPr>
            <a:r>
              <a:rPr lang="pl-PL" sz="2600" dirty="0" smtClean="0"/>
              <a:t>2) NIP jeśli miał w ciągu </a:t>
            </a:r>
            <a:r>
              <a:rPr lang="pl-PL" sz="2600" dirty="0" smtClean="0"/>
              <a:t>ostatnich </a:t>
            </a:r>
            <a:r>
              <a:rPr lang="pl-PL" sz="2600" dirty="0" smtClean="0"/>
              <a:t>10 lat</a:t>
            </a:r>
          </a:p>
          <a:p>
            <a:pPr algn="just">
              <a:buNone/>
            </a:pPr>
            <a:r>
              <a:rPr lang="pl-PL" sz="2600" dirty="0" smtClean="0"/>
              <a:t>3) wskazanie miejsc, w których znajduje się majątek dłużnika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Warunki formalne</a:t>
            </a:r>
            <a:endParaRPr lang="pl-PL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1362</Words>
  <Application>Microsoft Office PowerPoint</Application>
  <PresentationFormat>Pokaz na ekranie (4:3)</PresentationFormat>
  <Paragraphs>81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Hol</vt:lpstr>
      <vt:lpstr>UPADŁOŚĆ KONSUMENCKA</vt:lpstr>
      <vt:lpstr>Podstawa prawna</vt:lpstr>
      <vt:lpstr>Podstawa Prawna</vt:lpstr>
      <vt:lpstr>Kto może ogłosić upadłość konsumencką</vt:lpstr>
      <vt:lpstr>Były przedsiębiorca</vt:lpstr>
      <vt:lpstr>Slajd 6</vt:lpstr>
      <vt:lpstr>Slajd 7</vt:lpstr>
      <vt:lpstr>Upadłość konsumencka</vt:lpstr>
      <vt:lpstr>Warunki formalne</vt:lpstr>
      <vt:lpstr>Warunki formalne</vt:lpstr>
      <vt:lpstr>Sąd bada MORALNOŚĆ DŁUŻNIKA</vt:lpstr>
      <vt:lpstr>Oddalenie wniosku</vt:lpstr>
      <vt:lpstr>Oddalenie wniosku</vt:lpstr>
      <vt:lpstr>Orzeczenie Sądu</vt:lpstr>
      <vt:lpstr>Co dalej?</vt:lpstr>
      <vt:lpstr>Co dalej?</vt:lpstr>
      <vt:lpstr>Plan spłaty wierzycieli</vt:lpstr>
      <vt:lpstr>Obowiązki upadłego</vt:lpstr>
      <vt:lpstr>Umorzenie zobowiązań</vt:lpstr>
      <vt:lpstr>Co jeśli dłużnik nie ma majątku?</vt:lpstr>
      <vt:lpstr>Nie podlegają umorzeniu</vt:lpstr>
      <vt:lpstr>Mieszkanie</vt:lpstr>
      <vt:lpstr>Slajd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Upadłość konsumencka</dc:title>
  <dc:creator>MSI</dc:creator>
  <cp:lastModifiedBy>barbara.trybulinska@gmail.com</cp:lastModifiedBy>
  <cp:revision>16</cp:revision>
  <dcterms:created xsi:type="dcterms:W3CDTF">2017-05-11T18:54:26Z</dcterms:created>
  <dcterms:modified xsi:type="dcterms:W3CDTF">2019-05-21T10:59:03Z</dcterms:modified>
</cp:coreProperties>
</file>