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25"/>
  </p:notesMasterIdLst>
  <p:sldIdLst>
    <p:sldId id="256" r:id="rId2"/>
    <p:sldId id="257" r:id="rId3"/>
    <p:sldId id="261" r:id="rId4"/>
    <p:sldId id="282" r:id="rId5"/>
    <p:sldId id="258" r:id="rId6"/>
    <p:sldId id="259" r:id="rId7"/>
    <p:sldId id="262" r:id="rId8"/>
    <p:sldId id="283" r:id="rId9"/>
    <p:sldId id="284" r:id="rId10"/>
    <p:sldId id="285" r:id="rId11"/>
    <p:sldId id="286" r:id="rId12"/>
    <p:sldId id="292" r:id="rId13"/>
    <p:sldId id="288" r:id="rId14"/>
    <p:sldId id="287" r:id="rId15"/>
    <p:sldId id="289" r:id="rId16"/>
    <p:sldId id="290" r:id="rId17"/>
    <p:sldId id="291" r:id="rId18"/>
    <p:sldId id="275" r:id="rId19"/>
    <p:sldId id="278" r:id="rId20"/>
    <p:sldId id="279" r:id="rId21"/>
    <p:sldId id="280" r:id="rId22"/>
    <p:sldId id="281" r:id="rId23"/>
    <p:sldId id="277" r:id="rId2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9027" autoAdjust="0"/>
    <p:restoredTop sz="94660" autoAdjust="0"/>
  </p:normalViewPr>
  <p:slideViewPr>
    <p:cSldViewPr snapToGrid="0">
      <p:cViewPr varScale="1">
        <p:scale>
          <a:sx n="63" d="100"/>
          <a:sy n="63" d="100"/>
        </p:scale>
        <p:origin x="-64" y="-11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F2A90-0367-4103-82F3-D795F6205FFC}" type="datetimeFigureOut">
              <a:rPr lang="pl-PL"/>
              <a:pPr/>
              <a:t>19.03.2019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9B3B72-8242-4057-B96C-1572CA108AB8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98409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9B3B72-8242-4057-B96C-1572CA108AB8}" type="slidenum">
              <a:rPr lang="pl-PL"/>
              <a:pPr/>
              <a:t>1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56868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649048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36156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399951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2044587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22773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dirty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474213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dirty="0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748987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349553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65492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7435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731583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12653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244290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38189570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2956427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365366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dirty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04378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98AA868-8872-43E4-8C98-D34DABD1FD38}" type="datetimeFigureOut">
              <a:rPr lang="pl-PL" smtClean="0"/>
              <a:pPr/>
              <a:t>19.03.2019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77C6C3F-668B-4AF5-BFA9-0F657EB068D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4237987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sk.gis.gov.pl/" TargetMode="External"/><Relationship Id="rId3" Type="http://schemas.openxmlformats.org/officeDocument/2006/relationships/hyperlink" Target="https://uokik.gov.pl/download.php?plik=11962" TargetMode="External"/><Relationship Id="rId7" Type="http://schemas.openxmlformats.org/officeDocument/2006/relationships/hyperlink" Target="https://www.turystyka.gov.pl/" TargetMode="External"/><Relationship Id="rId2" Type="http://schemas.openxmlformats.org/officeDocument/2006/relationships/hyperlink" Target="https://uokik.gov.pl/aktualnosci.php?news_id=1168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men.gov.pl/pl/wypoczynek" TargetMode="External"/><Relationship Id="rId5" Type="http://schemas.openxmlformats.org/officeDocument/2006/relationships/hyperlink" Target="https://www.msz.gov.pl/pl/p/msz_pl/aktualnosci/wiadomosci/przed_wakacjami___co_warto_wiedziec__1" TargetMode="External"/><Relationship Id="rId10" Type="http://schemas.openxmlformats.org/officeDocument/2006/relationships/hyperlink" Target="http://www.giodo.gov.pl/1520151/id_art/8726/j/pl/" TargetMode="External"/><Relationship Id="rId4" Type="http://schemas.openxmlformats.org/officeDocument/2006/relationships/hyperlink" Target="http://brpd.gov.pl/przed-wakacjami" TargetMode="External"/><Relationship Id="rId9" Type="http://schemas.openxmlformats.org/officeDocument/2006/relationships/hyperlink" Target="http://www.policja.pl/pol/aktualnosci/113141,Przed-wakacjami-co-warto-wiedziec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ddkia.gov.pl/pl/2436/Mapa-ograniczen-na-przejsciach-granicznych" TargetMode="External"/><Relationship Id="rId3" Type="http://schemas.openxmlformats.org/officeDocument/2006/relationships/hyperlink" Target="http://www.uke.gov.pl/przed-wakacjami-co-warto-wiedziec-16182" TargetMode="External"/><Relationship Id="rId7" Type="http://schemas.openxmlformats.org/officeDocument/2006/relationships/hyperlink" Target="http://www.gddkia.gov.pl/pl/21/mapa-warunkow-drogowych" TargetMode="External"/><Relationship Id="rId2" Type="http://schemas.openxmlformats.org/officeDocument/2006/relationships/hyperlink" Target="http://www.rzu.gov.pl/porady-sezonowe/Ubezpieczenia_turystyczne__207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pasazer.utk.gov.pl/pas/aktualnosci/6011,Przed-wakacjami-co-warto-wiedziec.html?sid=2f47dfcae1774c96d0b446dd779ed8db" TargetMode="External"/><Relationship Id="rId5" Type="http://schemas.openxmlformats.org/officeDocument/2006/relationships/hyperlink" Target="http://www.ulc.gov.pl/" TargetMode="External"/><Relationship Id="rId4" Type="http://schemas.openxmlformats.org/officeDocument/2006/relationships/hyperlink" Target="http://www.mf.gov.pl/sluzba-celna/wiadomosci/aktualnosci/-/asset_publisher/2UWl/content/warto-wiedziec-przed-wakacjami?redirect=http://www.mf.gov.pl/sluzba-celna?p_p_id=101_INSTANCE_NsX0&amp;p_p_lifecycle=0&amp;p_p_state=normal&amp;p_p_mode=view&amp;p_p_col_id=_118_INSTANCE_Mmg5__column-1&amp;p_p_col_count=1" TargetMode="External"/><Relationship Id="rId9" Type="http://schemas.openxmlformats.org/officeDocument/2006/relationships/hyperlink" Target="http://www.gddkia.gov.pl/pl/14/oplaty-za-autostrady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traz.gov.pl/page/index.php?str=954" TargetMode="External"/><Relationship Id="rId7" Type="http://schemas.openxmlformats.org/officeDocument/2006/relationships/hyperlink" Target="http://www.dyzurnet.pl/aktualnosci/561" TargetMode="External"/><Relationship Id="rId2" Type="http://schemas.openxmlformats.org/officeDocument/2006/relationships/hyperlink" Target="http://www.ure.gov.pl/pl/urzad/informacje-ogolne/aktualnosci/6186,Co-warto-wiedziec-przed-wakacjami-Prezes-URE-przestrzega-przed-nieuczciwymi-sprz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onsument.gov.pl/pl/news/752/100/ECC-Net-Travel---darmowa-aplikacja-na-wakacje.html" TargetMode="External"/><Relationship Id="rId5" Type="http://schemas.openxmlformats.org/officeDocument/2006/relationships/hyperlink" Target="http://nfz.gov.pl/aktualnosci/aktualnosci-centrali/przed-wakacjami-co-warto-wiedziec,6692.html" TargetMode="External"/><Relationship Id="rId4" Type="http://schemas.openxmlformats.org/officeDocument/2006/relationships/hyperlink" Target="http://www.mos.gov.pl/artykul/7_aktualnosci/24690_wakacje_w_lesie_i_nad_woda.html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orzeczenia.wroclaw.so.gov.pl/content/$N/155025000000503_I_C_000268_2012_Uz_2014-12-26_001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uut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3448" y="3314699"/>
            <a:ext cx="5267957" cy="2886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Verdana" charset="0"/>
              </a:rPr>
              <a:t>Ochrona konsumenta w umowach o usługi turystyczne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7370619" y="5694218"/>
            <a:ext cx="4326367" cy="674256"/>
          </a:xfrm>
        </p:spPr>
        <p:txBody>
          <a:bodyPr>
            <a:normAutofit/>
          </a:bodyPr>
          <a:lstStyle/>
          <a:p>
            <a:r>
              <a:rPr lang="pl-PL" sz="2400" b="1" i="1" dirty="0" smtClean="0"/>
              <a:t>Barbara </a:t>
            </a:r>
            <a:r>
              <a:rPr lang="pl-PL" sz="2400" b="1" i="1" dirty="0" err="1" smtClean="0"/>
              <a:t>Trybulińska</a:t>
            </a:r>
            <a:endParaRPr lang="pl-PL" sz="2400" b="1" i="1" dirty="0"/>
          </a:p>
        </p:txBody>
      </p:sp>
    </p:spTree>
    <p:extLst>
      <p:ext uri="{BB962C8B-B14F-4D97-AF65-F5344CB8AC3E}">
        <p14:creationId xmlns=""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3561" y="300789"/>
            <a:ext cx="10018713" cy="1364673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Obowiązki organizatorów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626669"/>
            <a:ext cx="10018713" cy="4649004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  <a:tabLst>
                <a:tab pos="182563" algn="l"/>
              </a:tabLst>
            </a:pPr>
            <a:r>
              <a:rPr lang="pl-PL" dirty="0" smtClean="0"/>
              <a:t>4) składać </a:t>
            </a:r>
            <a:r>
              <a:rPr lang="pl-PL" dirty="0" smtClean="0"/>
              <a:t>terminowo do Ubezpieczeniowego Funduszu Gwarancyjnego </a:t>
            </a:r>
            <a:r>
              <a:rPr lang="pl-PL" dirty="0" smtClean="0"/>
              <a:t>deklaracje zawierające:</a:t>
            </a:r>
          </a:p>
          <a:p>
            <a:pPr marL="0" indent="0" algn="just">
              <a:buNone/>
              <a:tabLst>
                <a:tab pos="182563" algn="l"/>
              </a:tabLst>
            </a:pPr>
            <a:r>
              <a:rPr lang="pl-PL" dirty="0" smtClean="0"/>
              <a:t>a)</a:t>
            </a:r>
            <a:r>
              <a:rPr lang="pl-PL" dirty="0" smtClean="0"/>
              <a:t> wyliczenie wysokości należnych składek na Turystyczny Fundusz Gwarancyjny,</a:t>
            </a:r>
          </a:p>
          <a:p>
            <a:pPr marL="0" indent="0" algn="just">
              <a:buNone/>
              <a:tabLst>
                <a:tab pos="182563" algn="l"/>
              </a:tabLst>
            </a:pPr>
            <a:r>
              <a:rPr lang="pl-PL" dirty="0" smtClean="0"/>
              <a:t>b</a:t>
            </a:r>
            <a:r>
              <a:rPr lang="pl-PL" dirty="0" smtClean="0"/>
              <a:t>)</a:t>
            </a:r>
            <a:r>
              <a:rPr lang="pl-PL" dirty="0" smtClean="0"/>
              <a:t> określenie liczby i rodzaju </a:t>
            </a:r>
            <a:r>
              <a:rPr lang="pl-PL" dirty="0" smtClean="0"/>
              <a:t>umów, </a:t>
            </a:r>
            <a:r>
              <a:rPr lang="pl-PL" dirty="0" smtClean="0"/>
              <a:t>zawartych w danym miesiącu oraz liczby podróżnych objętych tymi umowami,</a:t>
            </a:r>
          </a:p>
          <a:p>
            <a:pPr marL="0" indent="0" algn="just">
              <a:buNone/>
              <a:tabLst>
                <a:tab pos="182563" algn="l"/>
              </a:tabLst>
            </a:pPr>
            <a:r>
              <a:rPr lang="pl-PL" dirty="0" smtClean="0"/>
              <a:t>c</a:t>
            </a:r>
            <a:r>
              <a:rPr lang="pl-PL" dirty="0" smtClean="0"/>
              <a:t>)</a:t>
            </a:r>
            <a:r>
              <a:rPr lang="pl-PL" dirty="0" smtClean="0"/>
              <a:t> informacje o zabezpieczeniach finansowych posiadanych w okresie, za jaki jest składana deklaracja, oraz o podmiotach ich udzielających,</a:t>
            </a:r>
          </a:p>
          <a:p>
            <a:pPr marL="0" indent="0" algn="just">
              <a:buNone/>
              <a:tabLst>
                <a:tab pos="182563" algn="l"/>
              </a:tabLst>
            </a:pPr>
            <a:r>
              <a:rPr lang="pl-PL" dirty="0" smtClean="0"/>
              <a:t>d</a:t>
            </a:r>
            <a:r>
              <a:rPr lang="pl-PL" dirty="0" smtClean="0"/>
              <a:t>)</a:t>
            </a:r>
            <a:r>
              <a:rPr lang="pl-PL" dirty="0" smtClean="0"/>
              <a:t> informację o liczbie podróżnych, za których składka jest należna na Turystyczny Fundusz Gwarancyjny, a </a:t>
            </a:r>
            <a:r>
              <a:rPr lang="pl-PL" dirty="0" smtClean="0"/>
              <a:t>impreza turystyczna</a:t>
            </a:r>
            <a:r>
              <a:rPr lang="pl-PL" dirty="0" smtClean="0"/>
              <a:t> lub powiązana usługa turystyczna została odwołana przez organizatora turystyki lub przedsiębiorcę ułatwiającego </a:t>
            </a:r>
            <a:r>
              <a:rPr lang="pl-PL" dirty="0" smtClean="0"/>
              <a:t>nabywanie powiązanych usług turystycznych z </a:t>
            </a:r>
            <a:r>
              <a:rPr lang="pl-PL" dirty="0" smtClean="0"/>
              <a:t>powodu niewystarczającej liczby zgłoszeń, jeżeli realizacja usług była uzależniona od liczby zgłoszeń, w przypadku rozwiązania umowy lub odstąpienia od umowy przez podróżnego, a także w przypadku zmiany liczby podróżnych, których dotyczy dana umowa;</a:t>
            </a:r>
          </a:p>
          <a:p>
            <a:pPr marL="0" indent="0" algn="just">
              <a:buNone/>
              <a:tabLst>
                <a:tab pos="182563" algn="l"/>
              </a:tabLst>
            </a:pPr>
            <a:r>
              <a:rPr lang="pl-PL" dirty="0" smtClean="0"/>
              <a:t>5</a:t>
            </a:r>
            <a:r>
              <a:rPr lang="pl-PL" dirty="0" smtClean="0"/>
              <a:t>)</a:t>
            </a:r>
            <a:r>
              <a:rPr lang="pl-PL" dirty="0" smtClean="0"/>
              <a:t> realizować wobec podróżnych obowiązki informacyjne</a:t>
            </a:r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3561" y="300789"/>
            <a:ext cx="10018713" cy="1364673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Sposoby zabezpieczeń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838425"/>
            <a:ext cx="10018713" cy="443724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l-PL" dirty="0" smtClean="0"/>
              <a:t>1</a:t>
            </a:r>
            <a:r>
              <a:rPr lang="pl-PL" dirty="0" smtClean="0"/>
              <a:t>)</a:t>
            </a:r>
            <a:r>
              <a:rPr lang="pl-PL" dirty="0" smtClean="0"/>
              <a:t> zawarcie gwarancji bankowej lub gwarancji ubezpieczeniowej zgodnie ze wzorem formularza i przepisami określającymi minimalną wysokość sumy gwarancji lub</a:t>
            </a:r>
          </a:p>
          <a:p>
            <a:pPr marL="0" indent="0" algn="just">
              <a:buNone/>
            </a:pPr>
            <a:r>
              <a:rPr lang="pl-PL" dirty="0" smtClean="0"/>
              <a:t>2</a:t>
            </a:r>
            <a:r>
              <a:rPr lang="pl-PL" dirty="0" smtClean="0"/>
              <a:t>)</a:t>
            </a:r>
            <a:r>
              <a:rPr lang="pl-PL" dirty="0" smtClean="0"/>
              <a:t> zawarcie umowy ubezpieczenia na rzecz podróżnych zgodnie ze wzorem formularza i przepisami określającymi minimalną wysokość sumy ubezpieczenia, lub</a:t>
            </a:r>
          </a:p>
          <a:p>
            <a:pPr marL="0" indent="0" algn="just">
              <a:buNone/>
            </a:pPr>
            <a:r>
              <a:rPr lang="pl-PL" dirty="0" smtClean="0"/>
              <a:t>3</a:t>
            </a:r>
            <a:r>
              <a:rPr lang="pl-PL" dirty="0" smtClean="0"/>
              <a:t>)</a:t>
            </a:r>
            <a:r>
              <a:rPr lang="pl-PL" dirty="0" smtClean="0"/>
              <a:t> zawarcie umowy o turystyczny rachunek powierniczy zgodnie ze wzorem tej umowy i przyjmowanie wpłat podróżnych wyłącznie na ten rachunek, jeżeli świadczą imprezy turystyczne lub ułatwiają </a:t>
            </a:r>
            <a:r>
              <a:rPr lang="pl-PL" dirty="0" smtClean="0"/>
              <a:t>nabywanie powiązanych usług turystycznych </a:t>
            </a:r>
            <a:r>
              <a:rPr lang="pl-PL" dirty="0" smtClean="0"/>
              <a:t>świadczonych wyłącznie na terytorium Rzeczypospolitej Polskiej;</a:t>
            </a:r>
          </a:p>
          <a:p>
            <a:pPr marL="0" indent="0" algn="just">
              <a:buNone/>
            </a:pPr>
            <a:r>
              <a:rPr lang="pl-PL" dirty="0" smtClean="0"/>
              <a:t>4</a:t>
            </a:r>
            <a:r>
              <a:rPr lang="pl-PL" dirty="0" smtClean="0"/>
              <a:t>)</a:t>
            </a:r>
            <a:r>
              <a:rPr lang="pl-PL" dirty="0" smtClean="0"/>
              <a:t> dokonywanie terminowych wpłat składek w należnej wysokości na Turystyczny Fundusz Gwarancyjny.</a:t>
            </a:r>
          </a:p>
          <a:p>
            <a:pPr marL="0" indent="0" algn="just">
              <a:buNone/>
            </a:pP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TERMIN PRZEDAWNIENIA	ROSZCZEŃ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dirty="0" smtClean="0"/>
              <a:t>Wszystkie roszczenia przedawniają się </a:t>
            </a:r>
            <a:r>
              <a:rPr lang="pl-PL" smtClean="0"/>
              <a:t>z upływem 3 lat!</a:t>
            </a:r>
            <a:endParaRPr lang="pl-PL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1167" y="1761423"/>
            <a:ext cx="9991860" cy="3015958"/>
          </a:xfrm>
        </p:spPr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pl-PL" sz="5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PRAWA PASAŻERÓW W USTAWACH PRZEWOZOWYCH</a:t>
            </a:r>
            <a:endParaRPr lang="pl-PL" sz="54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TRANSPORT DROGOWY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Ustawa o transporcie drogowym z dnia 6.09.2001 r. (tj. </a:t>
            </a:r>
            <a:r>
              <a:rPr lang="pl-PL" dirty="0" err="1" smtClean="0"/>
              <a:t>Dz.U</a:t>
            </a:r>
            <a:r>
              <a:rPr lang="pl-PL" dirty="0" smtClean="0"/>
              <a:t>. z 2019 r. poz. 58</a:t>
            </a:r>
            <a:r>
              <a:rPr lang="pl-PL" dirty="0" smtClean="0"/>
              <a:t>)</a:t>
            </a:r>
          </a:p>
          <a:p>
            <a:r>
              <a:rPr lang="pl-PL" dirty="0" smtClean="0"/>
              <a:t>Rozdział 9a – prawa pasażerów </a:t>
            </a:r>
            <a:endParaRPr lang="pl-PL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TRANSPORT </a:t>
            </a:r>
            <a:r>
              <a:rPr lang="pl-PL" b="1" dirty="0" smtClean="0"/>
              <a:t>KOLEJOWY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Ustawa o transporcie kolejowym z dnia 28 marca 2003 r. (tj. </a:t>
            </a:r>
            <a:r>
              <a:rPr lang="pl-PL" dirty="0" err="1" smtClean="0"/>
              <a:t>Dz.U</a:t>
            </a:r>
            <a:r>
              <a:rPr lang="pl-PL" dirty="0" smtClean="0"/>
              <a:t>. z 2017 r. poz. 2117)</a:t>
            </a:r>
            <a:endParaRPr lang="pl-PL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ymbol zastępczy zawartości 3" descr="pobrany plik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185327" y="0"/>
            <a:ext cx="4970239" cy="6858000"/>
          </a:xfrm>
        </p:spPr>
      </p:pic>
      <p:sp>
        <p:nvSpPr>
          <p:cNvPr id="6" name="pole tekstowe 5"/>
          <p:cNvSpPr txBox="1"/>
          <p:nvPr/>
        </p:nvSpPr>
        <p:spPr>
          <a:xfrm>
            <a:off x="8360229" y="6260123"/>
            <a:ext cx="35973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Źródło: https://</a:t>
            </a:r>
            <a:r>
              <a:rPr lang="pl-PL" dirty="0" smtClean="0"/>
              <a:t>utk.gov.pl</a:t>
            </a:r>
            <a:endParaRPr lang="pl-PL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dirty="0" smtClean="0"/>
              <a:t>TRANSPORT </a:t>
            </a:r>
            <a:r>
              <a:rPr lang="pl-PL" b="1" dirty="0" smtClean="0"/>
              <a:t>LOTNICZY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Ustawa o prawo lotnicze z dnia 3 lipca 2002 r. (tj. </a:t>
            </a:r>
            <a:r>
              <a:rPr lang="pl-PL" dirty="0" err="1" smtClean="0"/>
              <a:t>Dz.U</a:t>
            </a:r>
            <a:r>
              <a:rPr lang="pl-PL" dirty="0" smtClean="0"/>
              <a:t>. z </a:t>
            </a:r>
            <a:r>
              <a:rPr lang="pl-PL" dirty="0" smtClean="0"/>
              <a:t>2018 </a:t>
            </a:r>
            <a:r>
              <a:rPr lang="pl-PL" dirty="0" smtClean="0"/>
              <a:t>r. poz. </a:t>
            </a:r>
            <a:r>
              <a:rPr lang="pl-PL" dirty="0" smtClean="0"/>
              <a:t>1183)</a:t>
            </a:r>
          </a:p>
          <a:p>
            <a:r>
              <a:rPr lang="pl-PL" dirty="0" smtClean="0"/>
              <a:t>Dział XA ochrona praw pasażerów</a:t>
            </a:r>
          </a:p>
          <a:p>
            <a:r>
              <a:rPr lang="pl-PL" dirty="0" smtClean="0"/>
              <a:t>http://www.ulc.gov.pl/_download/wiadomosci/2018/PrawaPasazera_ulotka.pdf</a:t>
            </a:r>
            <a:endParaRPr lang="pl-PL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Kto pomoże?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2507673"/>
            <a:ext cx="10018713" cy="3283527"/>
          </a:xfrm>
        </p:spPr>
        <p:txBody>
          <a:bodyPr>
            <a:normAutofit/>
          </a:bodyPr>
          <a:lstStyle/>
          <a:p>
            <a:pPr algn="just"/>
            <a:r>
              <a:rPr lang="pl-PL" sz="2800" dirty="0" smtClean="0"/>
              <a:t>W przypadku sporu z organizatorem imprezy turystycznej można zwrócić się po pomoc do:</a:t>
            </a:r>
          </a:p>
          <a:p>
            <a:pPr marL="803275" lvl="1" indent="-346075" algn="just">
              <a:buFont typeface="Wingdings" pitchFamily="2" charset="2"/>
              <a:buChar char="ü"/>
            </a:pPr>
            <a:r>
              <a:rPr lang="pl-PL" sz="2400" dirty="0" smtClean="0"/>
              <a:t>miejskiego / powiatowego rzecznika praw konsumentów</a:t>
            </a:r>
          </a:p>
          <a:p>
            <a:pPr marL="803275" lvl="1" indent="-346075" algn="just">
              <a:buFont typeface="Wingdings" pitchFamily="2" charset="2"/>
              <a:buChar char="ü"/>
            </a:pPr>
            <a:r>
              <a:rPr lang="pl-PL" sz="2400" dirty="0" smtClean="0"/>
              <a:t>urzędu marszałkowskiego właściwy ze względu na siedzibę organizatora imprezy turystycznej </a:t>
            </a:r>
            <a:r>
              <a:rPr lang="pl-PL" sz="2400" dirty="0" smtClean="0">
                <a:sym typeface="Wingdings" pitchFamily="2" charset="2"/>
              </a:rPr>
              <a:t> Marszałek województwa jest uprawniony do przeprowadzenia kontroli działalności prowadzonej przez przedsiębiorcę</a:t>
            </a:r>
            <a:endParaRPr lang="pl-PL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0457" y="0"/>
            <a:ext cx="10018713" cy="1115291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radzą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080654"/>
            <a:ext cx="10018713" cy="5209309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pl-PL" dirty="0" smtClean="0"/>
              <a:t>Czego nie wiedzą turyści? – </a:t>
            </a:r>
            <a:r>
              <a:rPr lang="pl-PL" u="sng" dirty="0" smtClean="0">
                <a:hlinkClick r:id="rId2"/>
              </a:rPr>
              <a:t>wyniki najnowszych badań</a:t>
            </a:r>
            <a:r>
              <a:rPr lang="pl-PL" dirty="0" smtClean="0"/>
              <a:t> oraz </a:t>
            </a:r>
            <a:r>
              <a:rPr lang="pl-PL" u="sng" dirty="0" smtClean="0">
                <a:hlinkClick r:id="rId3"/>
              </a:rPr>
              <a:t>porady</a:t>
            </a:r>
            <a:r>
              <a:rPr lang="pl-PL" dirty="0" smtClean="0"/>
              <a:t> dotyczące umów o świadczenie usług turystycznych – Urząd Ochrony Konkurencji i Konsumentów</a:t>
            </a:r>
          </a:p>
          <a:p>
            <a:pPr lvl="0" algn="just"/>
            <a:r>
              <a:rPr lang="pl-PL" dirty="0" smtClean="0"/>
              <a:t>O bezpieczeństwie podczas wakacji - </a:t>
            </a:r>
            <a:r>
              <a:rPr lang="pl-PL" u="sng" dirty="0" smtClean="0">
                <a:hlinkClick r:id="rId4"/>
              </a:rPr>
              <a:t>Rzecznik Praw Dziecka</a:t>
            </a:r>
            <a:endParaRPr lang="pl-PL" dirty="0" smtClean="0"/>
          </a:p>
          <a:p>
            <a:pPr lvl="0" algn="just"/>
            <a:r>
              <a:rPr lang="pl-PL" dirty="0" smtClean="0"/>
              <a:t>Zagraniczna podróż może być bezpieczniejsza - </a:t>
            </a:r>
            <a:r>
              <a:rPr lang="pl-PL" u="sng" dirty="0" smtClean="0">
                <a:hlinkClick r:id="rId5"/>
              </a:rPr>
              <a:t>Ministerstwo Spraw Zagranicznych</a:t>
            </a:r>
            <a:endParaRPr lang="pl-PL" dirty="0" smtClean="0"/>
          </a:p>
          <a:p>
            <a:pPr lvl="0" algn="just"/>
            <a:r>
              <a:rPr lang="pl-PL" dirty="0" smtClean="0"/>
              <a:t>Bezpieczny wakacyjny wypoczynek dzieci i młodzieży - </a:t>
            </a:r>
            <a:r>
              <a:rPr lang="pl-PL" u="sng" dirty="0" smtClean="0">
                <a:hlinkClick r:id="rId6"/>
              </a:rPr>
              <a:t>Ministerstwo Edukacji Narodowej</a:t>
            </a:r>
            <a:endParaRPr lang="pl-PL" dirty="0" smtClean="0"/>
          </a:p>
          <a:p>
            <a:pPr lvl="0" algn="just"/>
            <a:r>
              <a:rPr lang="pl-PL" dirty="0" smtClean="0"/>
              <a:t>Centralna Ewidencja i Wykazy w Turystyce – </a:t>
            </a:r>
            <a:r>
              <a:rPr lang="pl-PL" u="sng" dirty="0" smtClean="0">
                <a:hlinkClick r:id="rId7"/>
              </a:rPr>
              <a:t>Ministerstwo Sportu i Turystyki</a:t>
            </a:r>
            <a:endParaRPr lang="pl-PL" dirty="0" smtClean="0"/>
          </a:p>
          <a:p>
            <a:pPr lvl="0" algn="just"/>
            <a:r>
              <a:rPr lang="pl-PL" dirty="0" smtClean="0"/>
              <a:t>O tym jak sprawdzić infrastrukturę i czystość kąpieliska – </a:t>
            </a:r>
            <a:r>
              <a:rPr lang="pl-PL" u="sng" dirty="0" smtClean="0">
                <a:hlinkClick r:id="rId8"/>
              </a:rPr>
              <a:t>Główny Inspektorat Sanitarny</a:t>
            </a:r>
            <a:endParaRPr lang="pl-PL" dirty="0" smtClean="0"/>
          </a:p>
          <a:p>
            <a:pPr lvl="0" algn="just"/>
            <a:r>
              <a:rPr lang="pl-PL" dirty="0" smtClean="0"/>
              <a:t>O bezpiecznych wyjazdach i wypoczynku nad  wodą - </a:t>
            </a:r>
            <a:r>
              <a:rPr lang="pl-PL" u="sng" dirty="0" smtClean="0">
                <a:hlinkClick r:id="rId9"/>
              </a:rPr>
              <a:t>Komenda Główna Policji</a:t>
            </a:r>
            <a:endParaRPr lang="pl-PL" dirty="0" smtClean="0"/>
          </a:p>
          <a:p>
            <a:pPr lvl="0" algn="just"/>
            <a:r>
              <a:rPr lang="pl-PL" dirty="0" smtClean="0"/>
              <a:t>Jak chronić dane osobowe w czasie wakacji - </a:t>
            </a:r>
            <a:r>
              <a:rPr lang="pl-PL" u="sng" dirty="0" smtClean="0">
                <a:hlinkClick r:id="rId10"/>
              </a:rPr>
              <a:t>Generalny Inspektor Ochrony Danych Osobowych</a:t>
            </a:r>
            <a:endParaRPr lang="pl-PL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Regulacja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2261937"/>
            <a:ext cx="10018713" cy="378272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800" b="1" dirty="0" smtClean="0"/>
              <a:t>ustawa z 24 listopada 2017 roku o imprezach turystycznych i powiązanych usługach turystycznych</a:t>
            </a:r>
          </a:p>
          <a:p>
            <a:pPr algn="just"/>
            <a:r>
              <a:rPr lang="pl-PL" sz="2800" b="1" dirty="0" smtClean="0"/>
              <a:t>ustawa </a:t>
            </a:r>
            <a:r>
              <a:rPr lang="pl-PL" sz="2800" b="1" dirty="0" smtClean="0"/>
              <a:t>z 29 sierpnia 1997 roku </a:t>
            </a:r>
            <a:r>
              <a:rPr lang="pl-PL" sz="2800" b="1" dirty="0" smtClean="0"/>
              <a:t>o usługach hotelarskich oraz usługach pilotów wycieczek i przewodników turystycznych  (tj. Dz.U.2019.238)</a:t>
            </a:r>
            <a:r>
              <a:rPr lang="pl-PL" sz="2800" b="1" dirty="0" smtClean="0"/>
              <a:t> </a:t>
            </a:r>
            <a:endParaRPr lang="pl-PL" sz="2800" b="1" dirty="0" smtClean="0"/>
          </a:p>
          <a:p>
            <a:pPr algn="just"/>
            <a:r>
              <a:rPr lang="pl-PL" sz="2800" b="1" dirty="0" smtClean="0"/>
              <a:t>ustawa z 16 września 2011 roku o </a:t>
            </a:r>
            <a:r>
              <a:rPr lang="pl-PL" sz="2800" b="1" dirty="0" err="1" smtClean="0"/>
              <a:t>timeshare</a:t>
            </a:r>
            <a:r>
              <a:rPr lang="pl-PL" sz="2800" b="1" dirty="0" smtClean="0"/>
              <a:t> (Dz.U.2011.230.1370)</a:t>
            </a:r>
          </a:p>
          <a:p>
            <a:r>
              <a:rPr lang="pl-PL" sz="2800" b="1" dirty="0" smtClean="0"/>
              <a:t>liczne ustawy przewozowe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0457" y="0"/>
            <a:ext cx="10018713" cy="1115291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radzą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080655"/>
            <a:ext cx="10018713" cy="5347854"/>
          </a:xfrm>
        </p:spPr>
        <p:txBody>
          <a:bodyPr>
            <a:noAutofit/>
          </a:bodyPr>
          <a:lstStyle/>
          <a:p>
            <a:pPr lvl="0" algn="just"/>
            <a:r>
              <a:rPr lang="pl-PL" sz="2200" dirty="0" smtClean="0"/>
              <a:t>Jak wybrać odpowiednie ubezpieczenie turystyczne - </a:t>
            </a:r>
            <a:r>
              <a:rPr lang="pl-PL" sz="2200" u="sng" dirty="0" smtClean="0">
                <a:hlinkClick r:id="rId2"/>
              </a:rPr>
              <a:t>Rzecznik Ubezpieczonych</a:t>
            </a:r>
            <a:endParaRPr lang="pl-PL" sz="2200" u="sng" dirty="0" smtClean="0"/>
          </a:p>
          <a:p>
            <a:pPr algn="just"/>
            <a:r>
              <a:rPr lang="pl-PL" sz="2200" dirty="0" smtClean="0"/>
              <a:t>Numery alarmowe i społeczne oraz ceny usług </a:t>
            </a:r>
            <a:r>
              <a:rPr lang="pl-PL" sz="2200" dirty="0" err="1" smtClean="0"/>
              <a:t>roamingowych</a:t>
            </a:r>
            <a:r>
              <a:rPr lang="pl-PL" sz="2200" dirty="0" smtClean="0"/>
              <a:t> na terenie całej Unii Europejskiej  - </a:t>
            </a:r>
            <a:r>
              <a:rPr lang="pl-PL" sz="2200" u="sng" dirty="0" smtClean="0">
                <a:hlinkClick r:id="rId3"/>
              </a:rPr>
              <a:t>Urząd Komunikacji Elektronicznej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Przepisy celne i dewizowe – </a:t>
            </a:r>
            <a:r>
              <a:rPr lang="pl-PL" sz="2200" u="sng" dirty="0" smtClean="0">
                <a:hlinkClick r:id="rId4"/>
              </a:rPr>
              <a:t>Ministerstwo Finansów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O prawach pasażerów w sytuacji opóźnionego/odwołanego lotu lub odmowy przyjęcia na pokład samolotu- </a:t>
            </a:r>
            <a:r>
              <a:rPr lang="pl-PL" sz="2200" u="sng" dirty="0" smtClean="0">
                <a:hlinkClick r:id="rId5"/>
              </a:rPr>
              <a:t>Urząd Lotnictwa Cywilnego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Prawa pasażerów i niebanalne wycieczki kolejami wąskotorowymi po Polsce - </a:t>
            </a:r>
            <a:r>
              <a:rPr lang="pl-PL" sz="2200" u="sng" dirty="0" smtClean="0">
                <a:hlinkClick r:id="rId6"/>
              </a:rPr>
              <a:t>Urząd Transportu Kolejowego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O </a:t>
            </a:r>
            <a:r>
              <a:rPr lang="pl-PL" sz="2200" u="sng" dirty="0" smtClean="0">
                <a:hlinkClick r:id="rId7"/>
              </a:rPr>
              <a:t>warunkach na drogach</a:t>
            </a:r>
            <a:r>
              <a:rPr lang="pl-PL" sz="2200" dirty="0" smtClean="0"/>
              <a:t>, </a:t>
            </a:r>
            <a:r>
              <a:rPr lang="pl-PL" sz="2200" u="sng" dirty="0" smtClean="0">
                <a:hlinkClick r:id="rId8"/>
              </a:rPr>
              <a:t>ograniczeniach na przejściach granicznych</a:t>
            </a:r>
            <a:r>
              <a:rPr lang="pl-PL" sz="2200" dirty="0" smtClean="0"/>
              <a:t> oraz </a:t>
            </a:r>
            <a:r>
              <a:rPr lang="pl-PL" sz="2200" u="sng" dirty="0" smtClean="0">
                <a:hlinkClick r:id="rId9"/>
              </a:rPr>
              <a:t>opłatach na autostradach i drogach ekspresowych</a:t>
            </a:r>
            <a:r>
              <a:rPr lang="pl-PL" sz="2200" dirty="0" smtClean="0"/>
              <a:t> - Generalna Dyrekcja Dróg Krajowych i Autostrad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70457" y="0"/>
            <a:ext cx="10018713" cy="1115291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Instytucje radzą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080655"/>
            <a:ext cx="10018713" cy="5347854"/>
          </a:xfrm>
        </p:spPr>
        <p:txBody>
          <a:bodyPr>
            <a:noAutofit/>
          </a:bodyPr>
          <a:lstStyle/>
          <a:p>
            <a:pPr algn="just"/>
            <a:r>
              <a:rPr lang="pl-PL" sz="2200" dirty="0" smtClean="0"/>
              <a:t>Procedury zmiany dostawcy energii i porównywania ofert - </a:t>
            </a:r>
            <a:r>
              <a:rPr lang="pl-PL" sz="2200" u="sng" dirty="0" smtClean="0">
                <a:hlinkClick r:id="rId2"/>
              </a:rPr>
              <a:t>Urząd Regulacji Energetyki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O pożarach i innych zagrożeniach - </a:t>
            </a:r>
            <a:r>
              <a:rPr lang="pl-PL" sz="2200" u="sng" dirty="0" smtClean="0">
                <a:hlinkClick r:id="rId3"/>
              </a:rPr>
              <a:t>Komenda Główna Państwowej Straży Pożarnej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O zasadach, dzięki którym wspomnienia z urlopu w polskich lasach i nad wodą będą przyjemne, a przyroda bezpieczna - </a:t>
            </a:r>
            <a:r>
              <a:rPr lang="pl-PL" sz="2200" u="sng" dirty="0" smtClean="0">
                <a:hlinkClick r:id="rId4"/>
              </a:rPr>
              <a:t>Ministerstwo Środowiska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O Europejskiej Karcie Ubezpieczenia </a:t>
            </a:r>
            <a:r>
              <a:rPr lang="pl-PL" sz="2200" dirty="0" err="1" smtClean="0"/>
              <a:t>Zdrowotnegomożliwości</a:t>
            </a:r>
            <a:r>
              <a:rPr lang="pl-PL" sz="2200" dirty="0" smtClean="0"/>
              <a:t> korzystania z opieki zdrowotnej podczas urlopu w kraju poza miejscem zamieszkania - </a:t>
            </a:r>
            <a:r>
              <a:rPr lang="pl-PL" sz="2200" u="sng" dirty="0" smtClean="0">
                <a:hlinkClick r:id="rId5"/>
              </a:rPr>
              <a:t>Narodowy Fundusz Zdrowia</a:t>
            </a:r>
            <a:endParaRPr lang="pl-PL" sz="2200" dirty="0" smtClean="0"/>
          </a:p>
          <a:p>
            <a:pPr lvl="0" algn="just"/>
            <a:r>
              <a:rPr lang="pl-PL" sz="2200" dirty="0" err="1" smtClean="0"/>
              <a:t>ECC-Net</a:t>
            </a:r>
            <a:r>
              <a:rPr lang="pl-PL" sz="2200" dirty="0" smtClean="0"/>
              <a:t> </a:t>
            </a:r>
            <a:r>
              <a:rPr lang="pl-PL" sz="2200" dirty="0" err="1" smtClean="0"/>
              <a:t>Travel</a:t>
            </a:r>
            <a:r>
              <a:rPr lang="pl-PL" sz="2200" dirty="0" smtClean="0"/>
              <a:t>: nowa wersja darmowej aplikacji na wakacje – </a:t>
            </a:r>
            <a:r>
              <a:rPr lang="pl-PL" sz="2200" u="sng" dirty="0" smtClean="0">
                <a:hlinkClick r:id="rId6"/>
              </a:rPr>
              <a:t>Europejskie Centrum Konsumenckie</a:t>
            </a:r>
            <a:endParaRPr lang="pl-PL" sz="2200" dirty="0" smtClean="0"/>
          </a:p>
          <a:p>
            <a:pPr lvl="0" algn="just"/>
            <a:r>
              <a:rPr lang="pl-PL" sz="2200" dirty="0" smtClean="0"/>
              <a:t>Bezpieczeństwo w Internecie na wakacjach – </a:t>
            </a:r>
            <a:r>
              <a:rPr lang="pl-PL" sz="2200" u="sng" dirty="0" smtClean="0">
                <a:hlinkClick r:id="rId7"/>
              </a:rPr>
              <a:t>Naukowa i Akademicka Sieć Komputerowa</a:t>
            </a:r>
            <a:r>
              <a:rPr lang="pl-PL" sz="2200" dirty="0" smtClean="0"/>
              <a:t>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12020" y="450272"/>
            <a:ext cx="10018713" cy="1752599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Orzeczenie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2438401"/>
            <a:ext cx="10018713" cy="33943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3200" b="1" dirty="0" smtClean="0">
                <a:solidFill>
                  <a:schemeClr val="bg2">
                    <a:lumMod val="50000"/>
                  </a:schemeClr>
                </a:solidFill>
              </a:rPr>
              <a:t>Wyrok Sądu Okręgowego we Wrocławiu</a:t>
            </a:r>
            <a:br>
              <a:rPr lang="pl-PL" sz="32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3200" b="1" dirty="0" smtClean="0">
                <a:solidFill>
                  <a:schemeClr val="bg2">
                    <a:lumMod val="50000"/>
                  </a:schemeClr>
                </a:solidFill>
              </a:rPr>
              <a:t> z 20 listopada 2014 r. </a:t>
            </a:r>
            <a:br>
              <a:rPr lang="pl-PL" sz="3200" b="1" dirty="0" smtClean="0">
                <a:solidFill>
                  <a:schemeClr val="bg2">
                    <a:lumMod val="50000"/>
                  </a:schemeClr>
                </a:solidFill>
              </a:rPr>
            </a:br>
            <a:r>
              <a:rPr lang="pl-PL" sz="3200" b="1" dirty="0" smtClean="0">
                <a:solidFill>
                  <a:schemeClr val="bg2">
                    <a:lumMod val="50000"/>
                  </a:schemeClr>
                </a:solidFill>
              </a:rPr>
              <a:t>sygn. akt I C 268/12</a:t>
            </a:r>
          </a:p>
          <a:p>
            <a:pPr marL="0" indent="0" algn="ctr">
              <a:buNone/>
            </a:pPr>
            <a:r>
              <a:rPr lang="pl-PL" sz="3200" dirty="0" smtClean="0">
                <a:solidFill>
                  <a:schemeClr val="bg2">
                    <a:lumMod val="50000"/>
                  </a:schemeClr>
                </a:solidFill>
                <a:hlinkClick r:id="rId2"/>
              </a:rPr>
              <a:t>http://orzeczenia.wroclaw.so.gov.pl/content/$N/155025000000503_I_C_000268_2012_Uz_2014-12-26_001</a:t>
            </a:r>
            <a:endParaRPr lang="pl-PL" sz="3200" dirty="0" smtClean="0">
              <a:solidFill>
                <a:schemeClr val="bg2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pl-PL" sz="32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5766" y="4246418"/>
            <a:ext cx="10018713" cy="1752599"/>
          </a:xfrm>
        </p:spPr>
        <p:txBody>
          <a:bodyPr>
            <a:normAutofit/>
          </a:bodyPr>
          <a:lstStyle/>
          <a:p>
            <a:r>
              <a:rPr lang="pl-PL" sz="5400" b="1" dirty="0" smtClean="0"/>
              <a:t>Dziękuję za uwagę! </a:t>
            </a:r>
            <a:r>
              <a:rPr lang="pl-PL" sz="5400" b="1" dirty="0" smtClean="0">
                <a:sym typeface="Wingdings" pitchFamily="2" charset="2"/>
              </a:rPr>
              <a:t></a:t>
            </a:r>
            <a:endParaRPr lang="pl-PL" sz="5400" b="1" dirty="0"/>
          </a:p>
        </p:txBody>
      </p:sp>
      <p:pic>
        <p:nvPicPr>
          <p:cNvPr id="3" name="Obraz 2" descr="leż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3232" y="1066800"/>
            <a:ext cx="6045088" cy="31510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Usługa turystyczna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2209799"/>
            <a:ext cx="10018713" cy="3124201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pl-PL" sz="2800" b="1" dirty="0" smtClean="0"/>
              <a:t>a)</a:t>
            </a:r>
            <a:r>
              <a:rPr lang="pl-PL" sz="2800" dirty="0" smtClean="0"/>
              <a:t> przewóz </a:t>
            </a:r>
            <a:r>
              <a:rPr lang="pl-PL" sz="2800" dirty="0" smtClean="0"/>
              <a:t>pasażerów,</a:t>
            </a:r>
          </a:p>
          <a:p>
            <a:pPr algn="just">
              <a:buNone/>
            </a:pPr>
            <a:r>
              <a:rPr lang="pl-PL" sz="2800" b="1" dirty="0" smtClean="0"/>
              <a:t>b)</a:t>
            </a:r>
            <a:r>
              <a:rPr lang="pl-PL" sz="2800" dirty="0" smtClean="0"/>
              <a:t> zakwaterowanie w celach innych niż pobytowe, które nie jest nieodłącznym elementem przewozu </a:t>
            </a:r>
            <a:r>
              <a:rPr lang="pl-PL" sz="2800" dirty="0" smtClean="0"/>
              <a:t>pasażerów,</a:t>
            </a:r>
          </a:p>
          <a:p>
            <a:pPr algn="just">
              <a:buNone/>
            </a:pPr>
            <a:r>
              <a:rPr lang="pl-PL" sz="2800" b="1" dirty="0" smtClean="0"/>
              <a:t>c)</a:t>
            </a:r>
            <a:r>
              <a:rPr lang="pl-PL" sz="2800" dirty="0" smtClean="0"/>
              <a:t> wynajem pojazdów samochodowych lub innych pojazdów silnikowych,</a:t>
            </a:r>
          </a:p>
          <a:p>
            <a:pPr algn="just">
              <a:buNone/>
            </a:pPr>
            <a:r>
              <a:rPr lang="pl-PL" sz="2800" b="1" dirty="0" smtClean="0"/>
              <a:t>d</a:t>
            </a:r>
            <a:r>
              <a:rPr lang="pl-PL" sz="2800" b="1" dirty="0" smtClean="0"/>
              <a:t>)</a:t>
            </a:r>
            <a:r>
              <a:rPr lang="pl-PL" sz="2800" dirty="0" smtClean="0"/>
              <a:t> </a:t>
            </a:r>
            <a:r>
              <a:rPr lang="pl-PL" sz="2800" dirty="0" smtClean="0"/>
              <a:t>inne usługi świadczone </a:t>
            </a:r>
            <a:r>
              <a:rPr lang="pl-PL" sz="2800" dirty="0" smtClean="0"/>
              <a:t>podróżnym, </a:t>
            </a:r>
            <a:r>
              <a:rPr lang="pl-PL" sz="2800" dirty="0" smtClean="0"/>
              <a:t>które </a:t>
            </a:r>
            <a:r>
              <a:rPr lang="pl-PL" sz="2800" dirty="0" smtClean="0"/>
              <a:t>nie </a:t>
            </a:r>
            <a:r>
              <a:rPr lang="pl-PL" sz="2800" dirty="0" smtClean="0"/>
              <a:t>stanowią </a:t>
            </a:r>
            <a:r>
              <a:rPr lang="pl-PL" sz="2800" dirty="0" smtClean="0"/>
              <a:t>integralnej części usług wskazanych w lit. </a:t>
            </a:r>
            <a:r>
              <a:rPr lang="pl-PL" sz="2800" dirty="0" smtClean="0"/>
              <a:t>a-c.</a:t>
            </a:r>
            <a:endParaRPr lang="pl-PL" sz="2800" dirty="0"/>
          </a:p>
        </p:txBody>
      </p:sp>
      <p:pic>
        <p:nvPicPr>
          <p:cNvPr id="1026" name="Picture 2" descr="C:\Program Files (x86)\Microsoft Office\MEDIA\CAGCAT10\j029755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72219" y="635002"/>
            <a:ext cx="1195121" cy="182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Impreza turystyczna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2209799"/>
            <a:ext cx="10018713" cy="31242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800" dirty="0" smtClean="0"/>
              <a:t>Połączenie </a:t>
            </a:r>
            <a:r>
              <a:rPr lang="pl-PL" sz="2800" dirty="0" smtClean="0"/>
              <a:t>co najmniej dwóch różnych rodzajów usług turystycznych na potrzeby tej samej podróży lub wakacji, spełniające warunki, o których mowa w art. 5 ust. </a:t>
            </a:r>
            <a:r>
              <a:rPr lang="pl-PL" sz="2800" dirty="0" smtClean="0"/>
              <a:t>1 ustawy o imprezach turystycznych.</a:t>
            </a:r>
            <a:endParaRPr lang="pl-PL" sz="2800" dirty="0"/>
          </a:p>
        </p:txBody>
      </p:sp>
      <p:pic>
        <p:nvPicPr>
          <p:cNvPr id="1026" name="Picture 2" descr="C:\Program Files (x86)\Microsoft Office\MEDIA\CAGCAT10\j029755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872219" y="635002"/>
            <a:ext cx="1195121" cy="182331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Wybór organizatora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tabLst>
                <a:tab pos="360363" algn="l"/>
              </a:tabLst>
            </a:pPr>
            <a:r>
              <a:rPr lang="pl-PL" sz="2800" dirty="0" smtClean="0"/>
              <a:t> organizator  turystyki,  przed  rozpoczęciem świadczenia </a:t>
            </a:r>
            <a:br>
              <a:rPr lang="pl-PL" sz="2800" dirty="0" smtClean="0"/>
            </a:br>
            <a:r>
              <a:rPr lang="pl-PL" sz="2800" dirty="0" smtClean="0"/>
              <a:t>usług  na  rzecz  konsumentów,  powinien  zostać  wpisany  do  </a:t>
            </a:r>
            <a:br>
              <a:rPr lang="pl-PL" sz="2800" dirty="0" smtClean="0"/>
            </a:br>
            <a:r>
              <a:rPr lang="pl-PL" sz="2800" dirty="0" smtClean="0"/>
              <a:t>rejestru organizatorów turystyki   i pośredników turystycznych,</a:t>
            </a:r>
          </a:p>
          <a:p>
            <a:pPr marL="0" indent="0" algn="just">
              <a:tabLst>
                <a:tab pos="360363" algn="l"/>
              </a:tabLst>
            </a:pPr>
            <a:r>
              <a:rPr lang="pl-PL" sz="2800" dirty="0" smtClean="0"/>
              <a:t> rejestry prowadzą marszałkowie województw dla przedsiębiorców  mających  siedziby  na  terenie  ich właściwości, rejestr jest jawny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Centralna Ewidencja i Wykazy </a:t>
            </a:r>
            <a:b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 Turystyce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2479965"/>
            <a:ext cx="10018713" cy="3851562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pl-PL" sz="3000" b="1" dirty="0" err="1" smtClean="0"/>
              <a:t>www.turystyka.gov.pl</a:t>
            </a:r>
            <a:r>
              <a:rPr lang="pl-PL" sz="3000" dirty="0" smtClean="0"/>
              <a:t> </a:t>
            </a:r>
          </a:p>
          <a:p>
            <a:pPr algn="ctr">
              <a:buNone/>
            </a:pPr>
            <a:endParaRPr lang="pl-PL" sz="2200" dirty="0" smtClean="0"/>
          </a:p>
          <a:p>
            <a:pPr fontAlgn="base"/>
            <a:r>
              <a:rPr lang="pl-PL" dirty="0" smtClean="0"/>
              <a:t>Centralna Ewidencja Organizatorów Turystyki i Przedsiębiorców Ułatwiających Nabywanie Powiązanych Usług Turystycznych (</a:t>
            </a:r>
            <a:r>
              <a:rPr lang="pl-PL" dirty="0" err="1" smtClean="0"/>
              <a:t>CEOTiPUNPUT</a:t>
            </a:r>
            <a:r>
              <a:rPr lang="pl-PL" dirty="0" smtClean="0"/>
              <a:t>),</a:t>
            </a:r>
          </a:p>
          <a:p>
            <a:pPr fontAlgn="base"/>
            <a:r>
              <a:rPr lang="pl-PL" dirty="0" smtClean="0"/>
              <a:t>Centralny Wykaz Przewodników Górskich (CWPG), (tylko zbiorcze dane dot. liczby nadanych uprawnień)</a:t>
            </a:r>
          </a:p>
          <a:p>
            <a:pPr fontAlgn="base"/>
            <a:r>
              <a:rPr lang="pl-PL" dirty="0" smtClean="0"/>
              <a:t>Centralny Wykaz Organizatorów Szkoleń dla Kandydatów na Przewodników Górskich (CWOS),</a:t>
            </a:r>
          </a:p>
          <a:p>
            <a:pPr fontAlgn="base"/>
            <a:r>
              <a:rPr lang="pl-PL" dirty="0" smtClean="0"/>
              <a:t>Centralny Wykaz Obiektów Hotelarskich (CWOH</a:t>
            </a:r>
            <a:r>
              <a:rPr lang="pl-PL" dirty="0" smtClean="0"/>
              <a:t>).</a:t>
            </a:r>
            <a:endParaRPr lang="pl-PL" dirty="0" smtClean="0"/>
          </a:p>
          <a:p>
            <a:pPr algn="just"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64673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Obowiązki organizatorów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953490"/>
            <a:ext cx="10018713" cy="414250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Organizatorzy turystyki oraz przedsiębiorcy </a:t>
            </a:r>
            <a:r>
              <a:rPr lang="pl-PL" dirty="0" smtClean="0"/>
              <a:t>ułatwiający nabywanie powiązanych usług turystycznych</a:t>
            </a:r>
            <a:r>
              <a:rPr lang="pl-PL" dirty="0" smtClean="0"/>
              <a:t> są obowiązani spełniać następujące warunki:</a:t>
            </a:r>
          </a:p>
          <a:p>
            <a:pPr marL="0" indent="0" algn="just">
              <a:buNone/>
            </a:pPr>
            <a:r>
              <a:rPr lang="pl-PL" dirty="0" smtClean="0"/>
              <a:t>1</a:t>
            </a:r>
            <a:r>
              <a:rPr lang="pl-PL" dirty="0" smtClean="0"/>
              <a:t>)</a:t>
            </a:r>
            <a:r>
              <a:rPr lang="pl-PL" dirty="0" smtClean="0"/>
              <a:t> zapewnić podróżnym na wypadek swojej niewypłacalności</a:t>
            </a:r>
            <a:r>
              <a:rPr lang="pl-PL" dirty="0" smtClean="0"/>
              <a:t>:</a:t>
            </a:r>
          </a:p>
          <a:p>
            <a:pPr marL="0" indent="0" algn="just">
              <a:buNone/>
            </a:pPr>
            <a:r>
              <a:rPr lang="pl-PL" dirty="0" smtClean="0"/>
              <a:t>a)</a:t>
            </a:r>
            <a:r>
              <a:rPr lang="pl-PL" dirty="0" smtClean="0"/>
              <a:t> </a:t>
            </a:r>
            <a:r>
              <a:rPr lang="pl-PL" b="1" dirty="0" smtClean="0"/>
              <a:t>pokrycie kosztów kontynuacji imprezy turystycznej lub kosztów powrotu do kraju</a:t>
            </a:r>
            <a:r>
              <a:rPr lang="pl-PL" dirty="0" smtClean="0"/>
              <a:t>, obejmujących w szczególności koszty transportu i zakwaterowania, w tym także w uzasadnionej wysokości koszty poniesione przez podróżnych, w przypadku gdy organizator turystyki lub przedsiębiorca ułatwiający nabywanie powiązanych usług turystycznych, wbrew obowiązkowi, nie zapewnia tej kontynuacji lub tego powrotu,</a:t>
            </a:r>
            <a:endParaRPr lang="pl-P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3561" y="300789"/>
            <a:ext cx="10018713" cy="1364673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Obowiązki organizatorów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626669"/>
            <a:ext cx="10018713" cy="4649004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pl-PL" dirty="0" smtClean="0"/>
              <a:t>b</a:t>
            </a:r>
            <a:r>
              <a:rPr lang="pl-PL" dirty="0" smtClean="0"/>
              <a:t>)</a:t>
            </a:r>
            <a:r>
              <a:rPr lang="pl-PL" dirty="0" smtClean="0"/>
              <a:t> </a:t>
            </a:r>
            <a:r>
              <a:rPr lang="pl-PL" b="1" dirty="0" smtClean="0"/>
              <a:t>zwrot wpłat wniesionych tytułem zapłaty za imprezę turystyczną lub każdą opłaconą usługę</a:t>
            </a:r>
            <a:r>
              <a:rPr lang="pl-PL" dirty="0" smtClean="0"/>
              <a:t> przedsiębiorcy ułatwiającemu nabywanie powiązanych usług turystycznych, w przypadku </a:t>
            </a:r>
            <a:r>
              <a:rPr lang="pl-PL" b="1" dirty="0" smtClean="0"/>
              <a:t>gdy z przyczyn dotyczących organizatora</a:t>
            </a:r>
            <a:r>
              <a:rPr lang="pl-PL" dirty="0" smtClean="0"/>
              <a:t> turystyki lub przedsiębiorcy ułatwiającego nabywanie powiązanych usług turystycznych lub osób, które działają w ich imieniu, </a:t>
            </a:r>
            <a:r>
              <a:rPr lang="pl-PL" b="1" dirty="0" smtClean="0"/>
              <a:t>impreza turystyczna lub którakolwiek opłacona usługa przedsiębiorcy ułatwiającemu nabywanie powiązanych usług turystycznych nie została lub nie zostanie zrealizowana</a:t>
            </a:r>
            <a:r>
              <a:rPr lang="pl-PL" dirty="0" smtClean="0"/>
              <a:t>,</a:t>
            </a:r>
          </a:p>
          <a:p>
            <a:pPr marL="0" indent="0" algn="just">
              <a:buNone/>
            </a:pPr>
            <a:r>
              <a:rPr lang="pl-PL" dirty="0" smtClean="0"/>
              <a:t>c) </a:t>
            </a:r>
            <a:r>
              <a:rPr lang="pl-PL" b="1" dirty="0" smtClean="0"/>
              <a:t>zwrot części wpłat wniesionych tytułem zapłaty za imprezę turystyczną odpowiadającą części imprezy turystycznej lub za każdą usługę opłaconą</a:t>
            </a:r>
            <a:r>
              <a:rPr lang="pl-PL" dirty="0" smtClean="0"/>
              <a:t> przedsiębiorcy ułatwiającemu nabywanie powiązanych usług turystycznych odpowiadającą części usługi, </a:t>
            </a:r>
            <a:r>
              <a:rPr lang="pl-PL" b="1" dirty="0" smtClean="0"/>
              <a:t>która nie została lub nie zostanie zrealizowana z przyczyn dotyczących organizatora</a:t>
            </a:r>
            <a:r>
              <a:rPr lang="pl-PL" dirty="0" smtClean="0"/>
              <a:t> turystyki lub przedsiębiorcy ułatwiającego nabywanie powiązanych usług turystycznych, lub osób, które działają w ich imieniu;</a:t>
            </a:r>
            <a:endParaRPr lang="pl-PL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03561" y="300789"/>
            <a:ext cx="10018713" cy="1364673"/>
          </a:xfrm>
        </p:spPr>
        <p:txBody>
          <a:bodyPr>
            <a:normAutofit/>
          </a:bodyPr>
          <a:lstStyle/>
          <a:p>
            <a:r>
              <a:rPr lang="pl-PL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Obowiązki organizatorów</a:t>
            </a:r>
            <a:endParaRPr lang="pl-PL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484310" y="1626669"/>
            <a:ext cx="10018713" cy="464900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 smtClean="0"/>
              <a:t>2) składać </a:t>
            </a:r>
            <a:r>
              <a:rPr lang="pl-PL" dirty="0" smtClean="0"/>
              <a:t>marszałkowi województwa oryginały lub poświadczone za zgodność z oryginałem przez adwokata, radcę prawnego lub notariusza kopie posiadanego zabezpieczenia finansowego, nie później niż 14 dni przed upływem terminu obowiązywania umowy lub gwarancji poprzedniej; przedsiębiorcy turystyczni zaprzestający działalności albo zawieszający działalność są zwolnieni z tego obowiązku, jeżeli zawiadomią marszałka województwa o zaprzestaniu albo zawieszeniu działalności organizatora turystyki lub przedsiębiorcy </a:t>
            </a:r>
            <a:r>
              <a:rPr lang="pl-PL" dirty="0" smtClean="0"/>
              <a:t>ułatwiającego nabywanie powiązanych usług turystycznych;</a:t>
            </a:r>
          </a:p>
          <a:p>
            <a:pPr marL="0" indent="0" algn="just">
              <a:buNone/>
            </a:pPr>
            <a:r>
              <a:rPr lang="pl-PL" dirty="0" smtClean="0"/>
              <a:t>3)</a:t>
            </a:r>
            <a:r>
              <a:rPr lang="pl-PL" dirty="0" smtClean="0"/>
              <a:t> prowadzić wykaz umów o udział w imprezie turystycznej oraz umów zawartych przez podróżnego z przedsiębiorcą ułatwiającym </a:t>
            </a:r>
            <a:r>
              <a:rPr lang="pl-PL" dirty="0" smtClean="0"/>
              <a:t>nabywanie powiązanych usług</a:t>
            </a:r>
            <a:r>
              <a:rPr lang="pl-PL" dirty="0" smtClean="0"/>
              <a:t> turystycznych,</a:t>
            </a:r>
            <a:endParaRPr lang="pl-P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ksa">
  <a:themeElements>
    <a:clrScheme name="Paralaksa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aksa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aksa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326</TotalTime>
  <Words>369</Words>
  <Application>Microsoft Office PowerPoint</Application>
  <PresentationFormat>Niestandardowy</PresentationFormat>
  <Paragraphs>92</Paragraphs>
  <Slides>23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Paralaksa</vt:lpstr>
      <vt:lpstr>Ochrona konsumenta w umowach o usługi turystyczne</vt:lpstr>
      <vt:lpstr>Regulacja</vt:lpstr>
      <vt:lpstr>Usługa turystyczna</vt:lpstr>
      <vt:lpstr>Impreza turystyczna</vt:lpstr>
      <vt:lpstr>Wybór organizatora</vt:lpstr>
      <vt:lpstr>Centralna Ewidencja i Wykazy  w Turystyce</vt:lpstr>
      <vt:lpstr>Obowiązki organizatorów</vt:lpstr>
      <vt:lpstr>Obowiązki organizatorów</vt:lpstr>
      <vt:lpstr>Obowiązki organizatorów</vt:lpstr>
      <vt:lpstr>Obowiązki organizatorów</vt:lpstr>
      <vt:lpstr>Sposoby zabezpieczeń</vt:lpstr>
      <vt:lpstr>TERMIN PRZEDAWNIENIA ROSZCZEŃ</vt:lpstr>
      <vt:lpstr>PRAWA PASAŻERÓW W USTAWACH PRZEWOZOWYCH</vt:lpstr>
      <vt:lpstr>TRANSPORT DROGOWY</vt:lpstr>
      <vt:lpstr>TRANSPORT KOLEJOWY</vt:lpstr>
      <vt:lpstr>Slajd 16</vt:lpstr>
      <vt:lpstr>TRANSPORT LOTNICZY</vt:lpstr>
      <vt:lpstr>Kto pomoże?</vt:lpstr>
      <vt:lpstr>Instytucje radzą</vt:lpstr>
      <vt:lpstr>Instytucje radzą</vt:lpstr>
      <vt:lpstr>Instytucje radzą</vt:lpstr>
      <vt:lpstr>Orzeczenie</vt:lpstr>
      <vt:lpstr>Dziękuję za uwagę! 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Ochrona konsumenta w umowach o usługi turystyczne</dc:title>
  <dc:creator>Barbara Denisiuk</dc:creator>
  <cp:lastModifiedBy>barbara.trybulinska@gmail.com</cp:lastModifiedBy>
  <cp:revision>32</cp:revision>
  <dcterms:created xsi:type="dcterms:W3CDTF">2012-08-15T16:54:36Z</dcterms:created>
  <dcterms:modified xsi:type="dcterms:W3CDTF">2019-03-19T17:47:47Z</dcterms:modified>
</cp:coreProperties>
</file>