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88" r:id="rId14"/>
    <p:sldId id="275" r:id="rId15"/>
    <p:sldId id="287" r:id="rId16"/>
    <p:sldId id="276" r:id="rId17"/>
    <p:sldId id="277" r:id="rId18"/>
    <p:sldId id="282" r:id="rId19"/>
    <p:sldId id="283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78" r:id="rId28"/>
    <p:sldId id="279" r:id="rId29"/>
    <p:sldId id="280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53B57D-6AB0-46DB-BB47-4FD0028C04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4800" dirty="0"/>
              <a:t>Ubezpieczenie chorobowe – cz. II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DAE7040-FC8B-487B-9A80-D925B3E899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836473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FAE9CD-A5C3-4BA6-B1B1-2D893529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u="sng" dirty="0"/>
              <a:t>Wymiar urlopu ojcowskiego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71D40C-D8C8-4ACF-8766-E7087A3EA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Pracownik - ojciec wychowujący dziecko ma prawo do urlopu ojcowskiego w wymiarze do 2 tygodni  </a:t>
            </a:r>
            <a:br>
              <a:rPr lang="pl-PL" dirty="0"/>
            </a:br>
            <a:endParaRPr lang="pl-PL" dirty="0"/>
          </a:p>
          <a:p>
            <a:pPr marL="0" indent="0">
              <a:buNone/>
            </a:pPr>
            <a:r>
              <a:rPr lang="pl-PL" b="1" dirty="0"/>
              <a:t>(Art. 182</a:t>
            </a:r>
            <a:r>
              <a:rPr lang="pl-PL" b="1" baseline="30000" dirty="0"/>
              <a:t>3</a:t>
            </a:r>
            <a:r>
              <a:rPr lang="pl-PL" b="1" dirty="0"/>
              <a:t> </a:t>
            </a:r>
            <a:r>
              <a:rPr lang="pl-PL" b="1" dirty="0" err="1"/>
              <a:t>k.p</a:t>
            </a:r>
            <a:r>
              <a:rPr lang="pl-PL" b="1" dirty="0"/>
              <a:t>.)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2527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205F09-C1F8-49BB-8E6B-043C6B83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u="sng" dirty="0">
                <a:solidFill>
                  <a:prstClr val="white">
                    <a:lumMod val="85000"/>
                    <a:lumOff val="15000"/>
                  </a:prstClr>
                </a:solidFill>
              </a:rPr>
              <a:t>Zasiłek macierzyński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8D56F4-AEE4-450A-B1FA-D93E9804B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Zasiłek macierzyński przysługuje ubezpieczonej matce dziecka.</a:t>
            </a:r>
          </a:p>
          <a:p>
            <a:pPr algn="just"/>
            <a:r>
              <a:rPr lang="pl-PL" dirty="0"/>
              <a:t>Ubezpieczonemu ojcu lub innemu ubezpieczonemu członkowi najbliższej  rodziny zasiłek macierzyński przysługuje:</a:t>
            </a:r>
          </a:p>
          <a:p>
            <a:pPr algn="just">
              <a:buFontTx/>
              <a:buChar char="-"/>
            </a:pPr>
            <a:r>
              <a:rPr lang="pl-PL" dirty="0"/>
              <a:t>w razie śmierci matki, </a:t>
            </a:r>
          </a:p>
          <a:p>
            <a:pPr algn="just">
              <a:buFontTx/>
              <a:buChar char="-"/>
            </a:pPr>
            <a:r>
              <a:rPr lang="pl-PL" dirty="0"/>
              <a:t>w razie pobytu matki dziecka w szpitalu</a:t>
            </a:r>
            <a:r>
              <a:rPr lang="pl-PL" dirty="0">
                <a:solidFill>
                  <a:prstClr val="white"/>
                </a:solidFill>
              </a:rPr>
              <a:t>(po upływie 8 tygodni od dnia  porodu), </a:t>
            </a:r>
            <a:endParaRPr lang="pl-PL" dirty="0"/>
          </a:p>
          <a:p>
            <a:pPr algn="just">
              <a:buFontTx/>
              <a:buChar char="-"/>
            </a:pPr>
            <a:r>
              <a:rPr lang="pl-PL" dirty="0"/>
              <a:t>rezygnacji z zasiłku przez matkę legitymującą się orzeczeniem o niezdolności do samodzielnej egzystencji (po upływie 8 tygodni od dnia porodu)</a:t>
            </a:r>
          </a:p>
          <a:p>
            <a:pPr algn="just">
              <a:buFontTx/>
              <a:buChar char="-"/>
            </a:pPr>
            <a:r>
              <a:rPr lang="pl-PL" dirty="0"/>
              <a:t>gdy matka wystąpi z wnioskiem o skrócenie urlopu macierzyńskiego (wniosek taki może złożyć po upływie 14 tygodni urlopu) </a:t>
            </a:r>
          </a:p>
        </p:txBody>
      </p:sp>
    </p:spTree>
    <p:extLst>
      <p:ext uri="{BB962C8B-B14F-4D97-AF65-F5344CB8AC3E}">
        <p14:creationId xmlns:p14="http://schemas.microsoft.com/office/powerpoint/2010/main" val="3498648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EFE7E8-D2CC-48FA-8F8D-E62D8F014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u="sng" dirty="0">
                <a:solidFill>
                  <a:prstClr val="white">
                    <a:lumMod val="85000"/>
                    <a:lumOff val="15000"/>
                  </a:prstClr>
                </a:solidFill>
              </a:rPr>
              <a:t>Zasiłek macierzyński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9CCD32-3AEA-4619-84FC-257C98E40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Jeżeli matka nie była ubezpieczona, to zasiłek macierzyński będzie przysługiwał ubezpieczonemu ojcu lub innemu członkowi najbliższej rodziny w razie:</a:t>
            </a:r>
          </a:p>
          <a:p>
            <a:pPr algn="just">
              <a:buFontTx/>
              <a:buChar char="-"/>
            </a:pPr>
            <a:r>
              <a:rPr lang="pl-PL" dirty="0"/>
              <a:t>śmierci matki albo porzucenia dziecka przez matkę, </a:t>
            </a:r>
          </a:p>
          <a:p>
            <a:pPr algn="just">
              <a:buFontTx/>
              <a:buChar char="-"/>
            </a:pPr>
            <a:r>
              <a:rPr lang="pl-PL" dirty="0"/>
              <a:t>gdy matka dziecka legitymuje się orzeczeniem o niezdolności do samodzielnej egzystencji i stan zdrowia uniemożliwia jej sprawowanie osobistej opieki nad dzieckiem. </a:t>
            </a:r>
          </a:p>
        </p:txBody>
      </p:sp>
    </p:spTree>
    <p:extLst>
      <p:ext uri="{BB962C8B-B14F-4D97-AF65-F5344CB8AC3E}">
        <p14:creationId xmlns:p14="http://schemas.microsoft.com/office/powerpoint/2010/main" val="450927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DEACBF-11E2-42EA-9FC3-C84231DFB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prstClr val="white">
                    <a:lumMod val="85000"/>
                    <a:lumOff val="15000"/>
                  </a:prstClr>
                </a:solidFill>
              </a:rPr>
              <a:t>Wysokość zasiłku macierzyńskiego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7415BA-6B96-46E4-822B-2C6CE6390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Miesięczny zasiłek macierzyński w wysokości </a:t>
            </a:r>
            <a:r>
              <a:rPr lang="pl-PL" b="1" dirty="0"/>
              <a:t>100% podstawy wymiaru zasiłku</a:t>
            </a:r>
            <a:r>
              <a:rPr lang="pl-PL" dirty="0"/>
              <a:t> przysługuje za okres urlopu:</a:t>
            </a:r>
          </a:p>
          <a:p>
            <a:pPr marL="0" indent="0">
              <a:buNone/>
            </a:pPr>
            <a:r>
              <a:rPr lang="pl-PL" b="1" dirty="0"/>
              <a:t>1) </a:t>
            </a:r>
            <a:r>
              <a:rPr lang="pl-PL" dirty="0"/>
              <a:t>macierzyńskiego,</a:t>
            </a:r>
          </a:p>
          <a:p>
            <a:pPr marL="0" indent="0">
              <a:buNone/>
            </a:pPr>
            <a:r>
              <a:rPr lang="pl-PL" b="1" dirty="0"/>
              <a:t>2) </a:t>
            </a:r>
            <a:r>
              <a:rPr lang="pl-PL" dirty="0"/>
              <a:t>na warunkach urlopu macierzyńskiego,</a:t>
            </a:r>
          </a:p>
          <a:p>
            <a:pPr marL="0" indent="0">
              <a:buNone/>
            </a:pPr>
            <a:r>
              <a:rPr lang="pl-PL" b="1" dirty="0"/>
              <a:t>3) </a:t>
            </a:r>
            <a:r>
              <a:rPr lang="pl-PL" dirty="0"/>
              <a:t>ojcowskiego.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8051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BA935F-94C8-414C-8C3F-0FB51DFBF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u="sng" dirty="0"/>
              <a:t>Wysokość zasiłku macierzyńskiego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B339BA-8B84-425B-993B-AA582237E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Wysokość zasiłku macierzyńskiego </a:t>
            </a:r>
            <a:r>
              <a:rPr lang="pl-PL" b="1" dirty="0"/>
              <a:t>za okres urlopu rodzicielskiego</a:t>
            </a:r>
            <a:r>
              <a:rPr lang="pl-PL" dirty="0"/>
              <a:t> jest zróżnicowana i wynosi:</a:t>
            </a:r>
          </a:p>
          <a:p>
            <a:pPr marL="0" indent="0" algn="just">
              <a:buNone/>
            </a:pPr>
            <a:r>
              <a:rPr lang="pl-PL" b="1" dirty="0"/>
              <a:t>1)100% podstawy wymiaru zasiłku</a:t>
            </a:r>
            <a:r>
              <a:rPr lang="pl-PL" dirty="0"/>
              <a:t> – za okres do:</a:t>
            </a:r>
          </a:p>
          <a:p>
            <a:pPr marL="0" indent="0" algn="just">
              <a:buNone/>
            </a:pPr>
            <a:r>
              <a:rPr lang="pl-PL" b="1" dirty="0"/>
              <a:t>a) </a:t>
            </a:r>
            <a:r>
              <a:rPr lang="pl-PL" dirty="0"/>
              <a:t>6 tygodni urlopu rodzicielskiego w przypadku urodzenia 1 dziecka przy 1 porodzie lub przyjęcia na wychowanie 1 dziecka,</a:t>
            </a:r>
          </a:p>
          <a:p>
            <a:pPr marL="0" indent="0" algn="just">
              <a:buNone/>
            </a:pPr>
            <a:r>
              <a:rPr lang="pl-PL" b="1" dirty="0"/>
              <a:t>b)  </a:t>
            </a:r>
            <a:r>
              <a:rPr lang="pl-PL" dirty="0"/>
              <a:t>8 tygodni urlopu rodzicielskiego w przypadku urodzenia przy 1 porodzie co najmniej 2 dzieci lub przyjęcia jednocześnie na wychowanie co najmniej 2 dzieci,</a:t>
            </a:r>
          </a:p>
          <a:p>
            <a:pPr marL="0" indent="0" algn="just">
              <a:buNone/>
            </a:pPr>
            <a:r>
              <a:rPr lang="pl-PL" b="1" dirty="0"/>
              <a:t>c) </a:t>
            </a:r>
            <a:r>
              <a:rPr lang="pl-PL" dirty="0"/>
              <a:t>3 tygodni urlopu rodzicielskiego, jeśli pracownikowi przysługuje 9 tygodni urlopu na warunkach urlopu macierzyńskiego;</a:t>
            </a:r>
          </a:p>
          <a:p>
            <a:pPr marL="0" indent="0" algn="just">
              <a:buNone/>
            </a:pPr>
            <a:r>
              <a:rPr lang="pl-PL" b="1" dirty="0"/>
              <a:t>2) 60% podstawy wymiaru zasiłku</a:t>
            </a:r>
            <a:r>
              <a:rPr lang="pl-PL" dirty="0"/>
              <a:t> – za okres urlopu rodzicielskiego przypadającego po okresach wyżej opisanych, tj. gdy ubezpieczony wykorzysta 6, 8 tygodni lub 3 tygodnie urlopu rodzicielskiego, wówczas po tym okresie przysługuje mu zasiłek macierzyński za pozostały okres urlopu rodzicielskiego.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9429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E5AD27-78EC-4C19-A432-708B7B55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prstClr val="white">
                    <a:lumMod val="85000"/>
                    <a:lumOff val="15000"/>
                  </a:prstClr>
                </a:solidFill>
              </a:rPr>
              <a:t>Wysokość zasiłku macierzyńskiego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469F62-8789-45CF-9736-8A48B7CEA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Miesięczny zasiłek macierzyński wynosi </a:t>
            </a:r>
            <a:r>
              <a:rPr lang="pl-PL" b="1" dirty="0"/>
              <a:t>80% podstawy wymiaru zasiłku</a:t>
            </a:r>
            <a:r>
              <a:rPr lang="pl-PL" dirty="0"/>
              <a:t> za cały okres odpowiadający okresowi urlopu macierzyńskiego, urlopu na warunkach urlopu macierzyńskiego oraz urlopu rodzicielskiego w przypadkach gdy:</a:t>
            </a:r>
          </a:p>
          <a:p>
            <a:pPr marL="0" indent="0" algn="just">
              <a:buNone/>
            </a:pPr>
            <a:r>
              <a:rPr lang="pl-PL" b="1" dirty="0"/>
              <a:t>1) </a:t>
            </a:r>
            <a:r>
              <a:rPr lang="pl-PL" dirty="0"/>
              <a:t>ubezpieczona będąca pracownicą złożyła wniosek o udzielenie jej, bezpośrednio po urlopie macierzyńskim, urlopu rodzicielskiego w pełnym wymiarze;</a:t>
            </a:r>
          </a:p>
          <a:p>
            <a:pPr marL="0" indent="0" algn="just">
              <a:buNone/>
            </a:pPr>
            <a:r>
              <a:rPr lang="pl-PL" b="1" dirty="0"/>
              <a:t>2) </a:t>
            </a:r>
            <a:r>
              <a:rPr lang="pl-PL" dirty="0"/>
              <a:t>ubezpieczona niebędąca pracownicą złożyła wniosek o wypłacenie jej zasiłku macierzyńskiego za okres odpowiadający urlopowi macierzyńskiemu i urlopowi rodzicielskiemu w pełnym wymiarze;</a:t>
            </a:r>
          </a:p>
          <a:p>
            <a:pPr marL="0" indent="0" algn="just">
              <a:buNone/>
            </a:pPr>
            <a:r>
              <a:rPr lang="pl-PL" b="1" dirty="0"/>
              <a:t>3) </a:t>
            </a:r>
            <a:r>
              <a:rPr lang="pl-PL" dirty="0"/>
              <a:t>ubezpieczony będący pracownikiem (rodzic adopcyjny) złożył wniosek o udzielenie bezpośrednio po urlopie na warunkach urlopu macierzyńskiego urlopu rodzicielskiego w pełnym wymiarze;</a:t>
            </a:r>
          </a:p>
          <a:p>
            <a:pPr marL="0" indent="0" algn="just">
              <a:buNone/>
            </a:pPr>
            <a:r>
              <a:rPr lang="pl-PL" b="1" dirty="0"/>
              <a:t>4) </a:t>
            </a:r>
            <a:r>
              <a:rPr lang="pl-PL" dirty="0"/>
              <a:t>ubezpieczony niebędący pracownikiem (rodzic adopcyjny) złożył wniosek o wypłacenie mu zasiłku macierzyńskiego za okres odpowiadający okresowi urlopu na warunkach urlopu macierzyńskiego i urlopu rodzicielskiego w pełnym wymiarze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2127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2E2AEA-A464-4851-B9D4-2D0B77B3D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u="sng" dirty="0">
                <a:solidFill>
                  <a:prstClr val="white">
                    <a:lumMod val="85000"/>
                    <a:lumOff val="15000"/>
                  </a:prstClr>
                </a:solidFill>
              </a:rPr>
              <a:t>Zasiłek macierzyński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32BD41-29E5-4404-A3D4-09A9D07A0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u="sng" dirty="0"/>
          </a:p>
          <a:p>
            <a:pPr marL="0" indent="0">
              <a:buNone/>
            </a:pPr>
            <a:endParaRPr lang="pl-PL" b="1" u="sng" dirty="0"/>
          </a:p>
          <a:p>
            <a:pPr marL="0" indent="0">
              <a:buNone/>
            </a:pPr>
            <a:r>
              <a:rPr lang="pl-PL" b="1" u="sng" dirty="0"/>
              <a:t>Prawa do zasiłku macierzyńskiego nie traci się w sytuacji wykonywania zatrudnienia w okresie urlopu macierzyńskiego.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358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16277B-691B-4E57-94E1-486D79677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pl-PL" sz="3200" u="sng" dirty="0"/>
              <a:t>Zasiłek w wysokości zasiłku macierzyńskiego (art. 30 ust. 3 ustawy zasiłkowej)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3B0BD7-1187-48CD-9D52-870C6438F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Zasiłek w wysokości zasiłku macierzyńskiego przysługuje pracownicy, która urodziła dziecko po ustaniu ubezpieczenia z powodu ogłoszenia upadłości lub likwidacji pracodawcy. </a:t>
            </a:r>
            <a:r>
              <a:rPr lang="pl-PL" b="1" u="sng" dirty="0"/>
              <a:t>Zasiłek ten przysługuje do dnia porodu.</a:t>
            </a:r>
          </a:p>
        </p:txBody>
      </p:sp>
    </p:spTree>
    <p:extLst>
      <p:ext uri="{BB962C8B-B14F-4D97-AF65-F5344CB8AC3E}">
        <p14:creationId xmlns:p14="http://schemas.microsoft.com/office/powerpoint/2010/main" val="10917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5666C1-6846-49A7-8E61-33B9712FD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41</a:t>
            </a:r>
          </a:p>
        </p:txBody>
      </p:sp>
    </p:spTree>
    <p:extLst>
      <p:ext uri="{BB962C8B-B14F-4D97-AF65-F5344CB8AC3E}">
        <p14:creationId xmlns:p14="http://schemas.microsoft.com/office/powerpoint/2010/main" val="1270213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D503C2-4EBC-40CC-9B93-32989FA0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42</a:t>
            </a:r>
          </a:p>
        </p:txBody>
      </p:sp>
    </p:spTree>
    <p:extLst>
      <p:ext uri="{BB962C8B-B14F-4D97-AF65-F5344CB8AC3E}">
        <p14:creationId xmlns:p14="http://schemas.microsoft.com/office/powerpoint/2010/main" val="361903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E2AFB8-AFB0-4344-9E8A-D7E3AEAF1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u="sng" dirty="0"/>
              <a:t>Ryzyko w ubezpieczeniu chorobowym –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2924DE-ECF1-4F3A-B68E-3EC3F3F39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przerwa w pracy w związku z urodzeniem dziecka</a:t>
            </a:r>
          </a:p>
          <a:p>
            <a:r>
              <a:rPr lang="pl-PL" sz="2000" dirty="0"/>
              <a:t>konieczność opieki nad dzieckiem lub innym chorym członkiem rodziny</a:t>
            </a:r>
          </a:p>
        </p:txBody>
      </p:sp>
    </p:spTree>
    <p:extLst>
      <p:ext uri="{BB962C8B-B14F-4D97-AF65-F5344CB8AC3E}">
        <p14:creationId xmlns:p14="http://schemas.microsoft.com/office/powerpoint/2010/main" val="592471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867F5-7E42-430B-8FEA-5C1F7E930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u="sng" dirty="0"/>
              <a:t>Konieczność opieki nad dzieckiem lub innym chorym członkiem rodziny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2BC115-3689-4A17-B67A-7974D4102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W ujęciu ustawy ryzyko obejmujące konieczność zapewnienia opieki obejmuje sytuacje sprawowania opieki nad:</a:t>
            </a:r>
          </a:p>
          <a:p>
            <a:pPr marL="0" indent="0" algn="just">
              <a:buNone/>
            </a:pPr>
            <a:r>
              <a:rPr lang="pl-PL" dirty="0"/>
              <a:t>1)  dzieckiem w wieku do ukończenia 8 lat w przypadku:</a:t>
            </a:r>
          </a:p>
          <a:p>
            <a:pPr marL="342900" indent="-342900" algn="just">
              <a:buAutoNum type="alphaLcParenR"/>
            </a:pPr>
            <a:r>
              <a:rPr lang="pl-PL" dirty="0"/>
              <a:t>nieprzewidzianego zamknięcia żłobka, klubu dziecięcego, przedszkola lub szkoły, do których dziecko uczęszcza, a także w przypadku choroby niani, z którą rodzice mają zawartą umowę uaktywniającą, o której mowa w art. 50 ustawy z dnia 4 lutego 2011 r. o opiece nad dziećmi w wieku do lat 3 , lub dziennego opiekuna sprawujących opiekę nad dzieckiem, </a:t>
            </a:r>
          </a:p>
          <a:p>
            <a:pPr marL="342900" indent="-342900" algn="just">
              <a:buAutoNum type="alphaLcParenR"/>
            </a:pPr>
            <a:r>
              <a:rPr lang="pl-PL" dirty="0"/>
              <a:t>porodu lub choroby małżonka ubezpieczonego lub rodzica dziecka, stale opiekujących się dzieckiem, jeżeli poród lub choroba uniemożliwia temu małżonkowi lub rodzicowi sprawowanie opieki,</a:t>
            </a:r>
          </a:p>
          <a:p>
            <a:pPr marL="342900" indent="-342900" algn="just">
              <a:buAutoNum type="alphaLcParenR"/>
            </a:pPr>
            <a:r>
              <a:rPr lang="pl-PL" dirty="0"/>
              <a:t> pobytu małżonka ubezpieczonego lub rodzica dziecka, stale opiekujących się dzieckiem, w szpitalu albo innym zakładzie leczniczym podmiotu leczniczego wykonującego działalność leczniczą w rodzaju stacjonarne i całodobowe świadczenia zdrowotne;</a:t>
            </a:r>
          </a:p>
        </p:txBody>
      </p:sp>
    </p:spTree>
    <p:extLst>
      <p:ext uri="{BB962C8B-B14F-4D97-AF65-F5344CB8AC3E}">
        <p14:creationId xmlns:p14="http://schemas.microsoft.com/office/powerpoint/2010/main" val="32595550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54E220-BBED-43E6-86E6-A75D600F6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u="sng" dirty="0">
                <a:solidFill>
                  <a:prstClr val="white">
                    <a:lumMod val="85000"/>
                    <a:lumOff val="15000"/>
                  </a:prstClr>
                </a:solidFill>
              </a:rPr>
              <a:t>Konieczność opieki nad dzieckiem lub innym chorym członkiem rodziny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84EF25-BE70-4741-8783-D0B75934C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2) chorym dzieckiem w wieku do ukończenia 14 lat; </a:t>
            </a:r>
          </a:p>
          <a:p>
            <a:pPr marL="0" indent="0" algn="just">
              <a:buNone/>
            </a:pPr>
            <a:r>
              <a:rPr lang="pl-PL" dirty="0"/>
              <a:t>2a) chorym dzieckiem legitymującym się orzeczeniem o znacznym stopniu niepełnosprawności albo orzeczeniem o niepełnosprawności łącznie ze wskazaniami: konieczności stałej lub długotrwałej opieki lub pomocy innej osoby w związku ze znacznie ograniczoną możliwością samodzielnej egzystencji oraz konieczności stałego współudziału na co dzień opiekuna dziecka w procesie jego leczenia, rehabilitacji i edukacji do ukończenia 18 lat;</a:t>
            </a:r>
          </a:p>
        </p:txBody>
      </p:sp>
    </p:spTree>
    <p:extLst>
      <p:ext uri="{BB962C8B-B14F-4D97-AF65-F5344CB8AC3E}">
        <p14:creationId xmlns:p14="http://schemas.microsoft.com/office/powerpoint/2010/main" val="2510858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5C425F-CCCA-46EB-A3FB-1185A8C56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u="sng" dirty="0">
                <a:solidFill>
                  <a:prstClr val="white">
                    <a:lumMod val="85000"/>
                    <a:lumOff val="15000"/>
                  </a:prstClr>
                </a:solidFill>
              </a:rPr>
              <a:t>Konieczność opieki nad dzieckiem lub innym chorym członkiem rodziny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0A993E-2219-42A5-B3AC-885A73755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2b) dzieckiem legitymującym się orzeczeniem o znacznym stopniu niepełnosprawności albo orzeczeniem o niepełnosprawności łącznie ze wskazaniami: konieczności stałej lub długotrwałej opieki lub pomocy innej osoby w związku ze znacznie ograniczoną możliwością samodzielnej egzystencji oraz konieczności stałego współudziału na co dzień opiekuna dziecka w procesie jego leczenia, rehabilitacji i edukacji do ukończenia 18 lat w przypadku: </a:t>
            </a:r>
          </a:p>
          <a:p>
            <a:pPr marL="342900" indent="-342900" algn="just">
              <a:buAutoNum type="alphaLcParenR"/>
            </a:pPr>
            <a:r>
              <a:rPr lang="pl-PL" dirty="0"/>
              <a:t>porodu lub choroby małżonka ubezpieczonego lub rodzica dziecka, stale opiekujących się dzieckiem, jeżeli poród lub choroba uniemożliwia temu małżonkowi lub rodzicowi sprawowanie opieki, </a:t>
            </a:r>
          </a:p>
          <a:p>
            <a:pPr marL="342900" indent="-342900" algn="just">
              <a:buAutoNum type="alphaLcParenR"/>
            </a:pPr>
            <a:r>
              <a:rPr lang="pl-PL" dirty="0"/>
              <a:t>pobytu małżonka ubezpieczonego lub rodzica dziecka, stale opiekujących się dzieckiem, w szpitalu albo innym zakładzie leczniczym podmiotu leczniczego wykonującego działalność leczniczą w rodzaju stacjonarne i całodobowe świadczenia zdrowotne; </a:t>
            </a:r>
          </a:p>
          <a:p>
            <a:pPr marL="0" indent="0" algn="just">
              <a:buNone/>
            </a:pPr>
            <a:r>
              <a:rPr lang="pl-PL" dirty="0"/>
              <a:t>3) innym chorym członkiem rodziny.</a:t>
            </a:r>
          </a:p>
        </p:txBody>
      </p:sp>
    </p:spTree>
    <p:extLst>
      <p:ext uri="{BB962C8B-B14F-4D97-AF65-F5344CB8AC3E}">
        <p14:creationId xmlns:p14="http://schemas.microsoft.com/office/powerpoint/2010/main" val="1105145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403B82-8BCD-485C-B8B3-F6045F02A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u="sng" dirty="0"/>
              <a:t>Pojęcie członka rodziny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098EFE-65A9-419D-9665-EAF6BD649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Za członków rodziny, o których mowa w ust. 1 pkt 3, uważa się małżonka, rodziców, rodzica dziecka, ojczyma, macochę, teściów, dziadków, wnuki, rodzeństwo oraz dzieci w wieku powyżej 14 lat – jeżeli pozostają we wspólnym gospodarstwie domowym z ubezpieczonym w okresie sprawowania opieki </a:t>
            </a:r>
          </a:p>
          <a:p>
            <a:pPr marL="0" indent="0" algn="just">
              <a:buNone/>
            </a:pPr>
            <a:r>
              <a:rPr lang="pl-PL" dirty="0"/>
              <a:t>                                                                      (art. 32 ust. 2 ustawy zasiłkowej)</a:t>
            </a:r>
          </a:p>
        </p:txBody>
      </p:sp>
    </p:spTree>
    <p:extLst>
      <p:ext uri="{BB962C8B-B14F-4D97-AF65-F5344CB8AC3E}">
        <p14:creationId xmlns:p14="http://schemas.microsoft.com/office/powerpoint/2010/main" val="2728967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106444-862B-4CC6-AE1A-87E1FB962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u="sng" dirty="0"/>
              <a:t>Pojęcie dziecka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587DA0-2B80-4B0E-B766-57BCF6F91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Za dzieci w rozumieniu ust. 1 i 2 uważa się dzieci własne ubezpieczonego lub jego małżonka oraz dzieci przysposobione, a także dzieci przyjęte na wychowanie i utrzymanie</a:t>
            </a:r>
          </a:p>
          <a:p>
            <a:pPr marL="0" indent="0">
              <a:buNone/>
            </a:pPr>
            <a:r>
              <a:rPr lang="pl-PL" dirty="0"/>
              <a:t>                  (art. 32 ust. 3 ustawy zasiłkowej)</a:t>
            </a:r>
          </a:p>
        </p:txBody>
      </p:sp>
    </p:spTree>
    <p:extLst>
      <p:ext uri="{BB962C8B-B14F-4D97-AF65-F5344CB8AC3E}">
        <p14:creationId xmlns:p14="http://schemas.microsoft.com/office/powerpoint/2010/main" val="3687046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3A5E10-CDBB-40C8-9E59-519928675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u="sng" dirty="0">
                <a:solidFill>
                  <a:prstClr val="white">
                    <a:lumMod val="85000"/>
                    <a:lumOff val="15000"/>
                  </a:prstClr>
                </a:solidFill>
              </a:rPr>
              <a:t>Konieczność opieki nad dzieckiem lub innym chorym członkiem rodziny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DB3B8F-D02B-4EA4-997F-6426F1566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Ryzyko konieczności zapewnienia opieki zachodzi, jeżeli  </a:t>
            </a:r>
            <a:r>
              <a:rPr lang="pl-PL" b="1" u="sng" dirty="0"/>
              <a:t>nie ma innych członków rodziny pozostających w gospodarstwie domowym, którzy mogliby zapewnić tę opiekę.</a:t>
            </a:r>
          </a:p>
          <a:p>
            <a:pPr algn="just"/>
            <a:r>
              <a:rPr lang="pl-PL" dirty="0"/>
              <a:t>Okoliczność, że nie ma domownika mogącego zapewnić opiekę stwierdza pracownik w oświadczeniu.</a:t>
            </a:r>
          </a:p>
          <a:p>
            <a:pPr algn="just"/>
            <a:r>
              <a:rPr lang="pl-PL" dirty="0"/>
              <a:t>Powyższa reguła nie dotyczy  jednak opieki sprawowanej nad chorym dzieckiem w wieku do 2 lat.</a:t>
            </a:r>
          </a:p>
          <a:p>
            <a:pPr algn="just"/>
            <a:r>
              <a:rPr lang="pl-PL" dirty="0"/>
              <a:t>Jeżeli oboje rodzice są ubezpieczeni, każde z nich ma prawo opiekować się dzieckiem, a decyzja w kwestii, które z nich będzie tę opiekę sprawować, należy do rodziców.</a:t>
            </a:r>
          </a:p>
        </p:txBody>
      </p:sp>
    </p:spTree>
    <p:extLst>
      <p:ext uri="{BB962C8B-B14F-4D97-AF65-F5344CB8AC3E}">
        <p14:creationId xmlns:p14="http://schemas.microsoft.com/office/powerpoint/2010/main" val="37563743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06B1F3-2F51-4F5C-89FF-3BA7380D6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u="sng" dirty="0"/>
              <a:t>Zasiłek opiekuńczy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308B9F-41C2-4CCC-B6EE-956EA6748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Zasiłek opiekuńczy przysługuje ubezpieczonemu zwolnionemu od obowiązku wykonywania pracy z powodu konieczności osobistego sprawowania opieki nie dłużej niż przez okres:</a:t>
            </a:r>
          </a:p>
          <a:p>
            <a:pPr marL="342900" indent="-342900" algn="just">
              <a:buAutoNum type="arabicParenR"/>
            </a:pPr>
            <a:r>
              <a:rPr lang="pl-PL" dirty="0"/>
              <a:t>60 dni w roku kalendarzowym- jeżeli opieka jest sprawowana nad dzieckiem do lat 14,</a:t>
            </a:r>
          </a:p>
          <a:p>
            <a:pPr marL="342900" indent="-342900" algn="just">
              <a:buAutoNum type="arabicParenR"/>
            </a:pPr>
            <a:r>
              <a:rPr lang="pl-PL" dirty="0"/>
              <a:t>30 dni w roku kalendarzowym – dzieckiem, o którym mowa 32 ust. 1 pkt 2a i 2b,</a:t>
            </a:r>
          </a:p>
          <a:p>
            <a:pPr marL="342900" indent="-342900" algn="just">
              <a:buAutoNum type="arabicParenR"/>
            </a:pPr>
            <a:r>
              <a:rPr lang="pl-PL" dirty="0"/>
              <a:t>14 dni w roku kalendarzowym – jeżeli opieka jest sprawowana nad innym członkiem rodziny</a:t>
            </a:r>
          </a:p>
        </p:txBody>
      </p:sp>
    </p:spTree>
    <p:extLst>
      <p:ext uri="{BB962C8B-B14F-4D97-AF65-F5344CB8AC3E}">
        <p14:creationId xmlns:p14="http://schemas.microsoft.com/office/powerpoint/2010/main" val="4705692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C66E74-0A9F-4DC1-ABE3-3AC15DAAB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u="sng" dirty="0">
                <a:solidFill>
                  <a:prstClr val="white">
                    <a:lumMod val="85000"/>
                    <a:lumOff val="15000"/>
                  </a:prstClr>
                </a:solidFill>
              </a:rPr>
              <a:t>Zasiłek opiekuńczy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0FF62F-5062-405C-B4CD-39C5198B8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Prawo do zasiłku opiekuńczego przysługuje bez okresu wyczekiwania</a:t>
            </a:r>
          </a:p>
          <a:p>
            <a:pPr algn="just"/>
            <a:r>
              <a:rPr lang="pl-PL" dirty="0"/>
              <a:t>Zasiłek opiekuńczy przysługuje za każdy dzień niezdolności do pracy, nie wyłączając dni wolnych od pracy</a:t>
            </a:r>
          </a:p>
          <a:p>
            <a:pPr algn="just"/>
            <a:r>
              <a:rPr lang="pl-PL" dirty="0"/>
              <a:t>Miesięczny zasiłek opiekuńczy wynosi 80% podstawy wymiaru zasiłku.</a:t>
            </a:r>
          </a:p>
        </p:txBody>
      </p:sp>
    </p:spTree>
    <p:extLst>
      <p:ext uri="{BB962C8B-B14F-4D97-AF65-F5344CB8AC3E}">
        <p14:creationId xmlns:p14="http://schemas.microsoft.com/office/powerpoint/2010/main" val="2559351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C87B3D-80BE-4EAC-92A2-61207ECBD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u="sng" dirty="0">
                <a:solidFill>
                  <a:prstClr val="white">
                    <a:lumMod val="85000"/>
                    <a:lumOff val="15000"/>
                  </a:prstClr>
                </a:solidFill>
              </a:rPr>
              <a:t>Zasiłek opiekuńczy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74F1DF-949A-4593-B381-A9BE18CD6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Do zasiłku opiekuńczego stosuje się przepisy dotyczące zasiłków chorobowych w kwestii:</a:t>
            </a:r>
          </a:p>
          <a:p>
            <a:pPr algn="just">
              <a:buFontTx/>
              <a:buChar char="-"/>
            </a:pPr>
            <a:r>
              <a:rPr lang="pl-PL" dirty="0"/>
              <a:t>prawa do zasiłku za każdy dzień kalendarzowy,</a:t>
            </a:r>
          </a:p>
          <a:p>
            <a:pPr algn="just">
              <a:buFontTx/>
              <a:buChar char="-"/>
            </a:pPr>
            <a:r>
              <a:rPr lang="pl-PL" dirty="0"/>
              <a:t>braku prawa do zasiłku, w sytuacji gdy pracownik ma zagwarantowane prawo do  wynagrodzenia w okresie opieki,</a:t>
            </a:r>
          </a:p>
          <a:p>
            <a:pPr algn="just">
              <a:buFontTx/>
              <a:buChar char="-"/>
            </a:pPr>
            <a:r>
              <a:rPr lang="pl-PL" dirty="0"/>
              <a:t> pozbawienia prawa do zasiłku, w sytuacji gdy w czasie sprawowania opieki wykorzystuje zwolnienie od pracy do innych celów niż opieka</a:t>
            </a:r>
          </a:p>
        </p:txBody>
      </p:sp>
    </p:spTree>
    <p:extLst>
      <p:ext uri="{BB962C8B-B14F-4D97-AF65-F5344CB8AC3E}">
        <p14:creationId xmlns:p14="http://schemas.microsoft.com/office/powerpoint/2010/main" val="3239934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231DDB-FF59-4313-A3A4-BF00E64D8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u="sng" dirty="0"/>
              <a:t>Dodatkowy zasiłek opiekuńczy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0AD6C0-41B8-4B2A-99F6-1F63CBAE0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przypadku gdy ubezpieczona matka dziecka </a:t>
            </a:r>
            <a:r>
              <a:rPr lang="pl-PL" b="1" u="sng" dirty="0"/>
              <a:t>przed upływem 8 tygodni po porodzie</a:t>
            </a:r>
            <a:r>
              <a:rPr lang="pl-PL" dirty="0"/>
              <a:t>:</a:t>
            </a:r>
          </a:p>
          <a:p>
            <a:pPr marL="0" indent="0" algn="just">
              <a:buNone/>
            </a:pPr>
            <a:r>
              <a:rPr lang="pl-PL" dirty="0"/>
              <a:t> 1) przebywa w szpitalu albo w innym zakładzie leczniczym podmiotu leczniczego wykonującego działalność leczniczą w rodzaju stacjonarne i całodobowe świadczenia zdrowotne ze względu na stan zdrowia uniemożliwiający jej sprawowanie osobistej opieki nad dzieckiem albo </a:t>
            </a:r>
          </a:p>
          <a:p>
            <a:pPr marL="0" indent="0" algn="just">
              <a:buNone/>
            </a:pPr>
            <a:r>
              <a:rPr lang="pl-PL" dirty="0"/>
              <a:t>2) legitymuje się orzeczeniem o niezdolności do samodzielnej egzystencji, albo </a:t>
            </a:r>
          </a:p>
          <a:p>
            <a:pPr marL="0" indent="0" algn="just">
              <a:buNone/>
            </a:pPr>
            <a:r>
              <a:rPr lang="pl-PL" dirty="0"/>
              <a:t>3) porzuciła dziecko</a:t>
            </a:r>
          </a:p>
          <a:p>
            <a:pPr marL="0" indent="0" algn="just">
              <a:buNone/>
            </a:pPr>
            <a:r>
              <a:rPr lang="pl-PL" dirty="0"/>
              <a:t> – ubezpieczonemu – ojcu dziecka przysługuje dodatkowo, niezależnie od zasiłku określonego w art. 32, zasiłek opiekuńczy </a:t>
            </a:r>
            <a:r>
              <a:rPr lang="pl-PL" b="1" u="sng" dirty="0"/>
              <a:t>w wymiarze do 8 tygodni, jeżeli przerwie zatrudnienie lub inną działalność zarobkową w celu sprawowania osobistej opieki nad dzieckiem. </a:t>
            </a:r>
          </a:p>
        </p:txBody>
      </p:sp>
    </p:spTree>
    <p:extLst>
      <p:ext uri="{BB962C8B-B14F-4D97-AF65-F5344CB8AC3E}">
        <p14:creationId xmlns:p14="http://schemas.microsoft.com/office/powerpoint/2010/main" val="4208152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8E2C39-2D3B-47D2-A1D6-3F23FFCC3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u="sng" dirty="0"/>
              <a:t>Przerwa w pracy w związku z urodzeniem dziecka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A00850-2814-4590-A00C-B31CC879A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Ryzykiem ubezpieczeniowym na podstawie ustawy zasiłkowej jest </a:t>
            </a:r>
            <a:r>
              <a:rPr lang="pl-PL" b="1" u="sng" dirty="0"/>
              <a:t>przerwa w pracy w związku z urodzeniem dziecka w okresie trwania ubezpieczenia chorobowego </a:t>
            </a:r>
            <a:r>
              <a:rPr lang="pl-PL" dirty="0"/>
              <a:t>nazywana urlopem macierzyńskim.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Zdarzeniami uzasadniającymi ochronę, w ramach ryzyka macierzyństwa, są także sytuacje </a:t>
            </a:r>
            <a:r>
              <a:rPr lang="pl-PL" b="1" u="sng" dirty="0"/>
              <a:t>przyjęcia na wychowanie dziecka w wieku do 7. roku życia, a w przypadku dziecka, wobec którego podjęto decyzję o odroczeniu obowiązku szkolnego – do 10. roku życia i wystąpienia do sądu opiekuńczego w sprawie przysposobienia albo przyjęcia wyżej określonego dziecka na wychowanie w ramach rodziny zastępczej     </a:t>
            </a:r>
          </a:p>
        </p:txBody>
      </p:sp>
    </p:spTree>
    <p:extLst>
      <p:ext uri="{BB962C8B-B14F-4D97-AF65-F5344CB8AC3E}">
        <p14:creationId xmlns:p14="http://schemas.microsoft.com/office/powerpoint/2010/main" val="25817964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00FA9B-0002-4A50-824F-C84733E5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47</a:t>
            </a:r>
          </a:p>
        </p:txBody>
      </p:sp>
    </p:spTree>
    <p:extLst>
      <p:ext uri="{BB962C8B-B14F-4D97-AF65-F5344CB8AC3E}">
        <p14:creationId xmlns:p14="http://schemas.microsoft.com/office/powerpoint/2010/main" val="41371289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50CF4F-750A-455B-9539-734A71EFD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48</a:t>
            </a:r>
          </a:p>
        </p:txBody>
      </p:sp>
    </p:spTree>
    <p:extLst>
      <p:ext uri="{BB962C8B-B14F-4D97-AF65-F5344CB8AC3E}">
        <p14:creationId xmlns:p14="http://schemas.microsoft.com/office/powerpoint/2010/main" val="72286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95EDA2-8024-48CA-A85B-36F4A63AB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u="sng" dirty="0">
                <a:solidFill>
                  <a:prstClr val="white">
                    <a:lumMod val="85000"/>
                    <a:lumOff val="15000"/>
                  </a:prstClr>
                </a:solidFill>
              </a:rPr>
              <a:t>Przerwa w pracy w związku z urodzeniem dziecka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813526-CE51-4C48-AC99-66DA84A2E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Sytuacją chronioną jest też urodzenie dziecka albo przyjęcie dziecka na wychowanie w okresie urlopu wychowawczego. </a:t>
            </a:r>
            <a:r>
              <a:rPr lang="pl-PL" b="1" u="sng" dirty="0"/>
              <a:t>Ochrona tej sytuacji jest odstępstwem od zasady, że zdarzenie ubezpieczeniowe powinno zajść  w czasie trwania ubezpieczenia chorobowego.</a:t>
            </a:r>
          </a:p>
          <a:p>
            <a:pPr algn="just"/>
            <a:r>
              <a:rPr lang="pl-PL" dirty="0"/>
              <a:t>Odstępstwem od powyższej zasady jest również objęcie ochroną sytuacji urodzenia dziecka już po ustaniu ubezpieczenia, jeżeli zatrudnienie pracownicy w ciąży ustało wskutek ogłoszenia upadłości lub likwidacji pracodawcy.</a:t>
            </a:r>
          </a:p>
        </p:txBody>
      </p:sp>
    </p:spTree>
    <p:extLst>
      <p:ext uri="{BB962C8B-B14F-4D97-AF65-F5344CB8AC3E}">
        <p14:creationId xmlns:p14="http://schemas.microsoft.com/office/powerpoint/2010/main" val="380189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9D713F-2909-46D7-BFBF-48C644566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u="sng" dirty="0"/>
              <a:t>Zasiłek macierzyński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1033ED-2D77-4E0E-B1DF-5379CE0B0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Celem zasiłku macierzyńskiego jest zapewnienie ubezpieczonym środków utrzymania przez okres powstrzymywania się od pracy w związku z przyjściem na świat dziecka i koniecznością jego pielęgnacji przez pierwsze miesiące życia.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Warunkiem nabycia prawa do zasiłku macierzyńskiego jest urodzenie dziecka </a:t>
            </a:r>
            <a:r>
              <a:rPr lang="pl-PL" b="1" u="sng" dirty="0"/>
              <a:t>w czasie trwania ubezpieczenia chorobowego</a:t>
            </a:r>
            <a:r>
              <a:rPr lang="pl-PL" dirty="0"/>
              <a:t> albo </a:t>
            </a:r>
            <a:r>
              <a:rPr lang="pl-PL" b="1" u="sng" dirty="0"/>
              <a:t>w okresie urlopu wychowawczego</a:t>
            </a:r>
            <a:r>
              <a:rPr lang="pl-PL" dirty="0"/>
              <a:t>. Prawo do zasiłku macierzyńskiego przysługuje też na zasadzie wyjątku od reguły, jeżeli dziecko urodzi się po ustaniu ubezpieczenia z powodu </a:t>
            </a:r>
            <a:r>
              <a:rPr lang="pl-PL" b="1" u="sng" dirty="0"/>
              <a:t>likwidacji lub upadłości </a:t>
            </a:r>
            <a:r>
              <a:rPr lang="pl-PL" dirty="0"/>
              <a:t>pracodawcy albo </a:t>
            </a:r>
            <a:r>
              <a:rPr lang="pl-PL" b="1" u="sng" dirty="0"/>
              <a:t>rozwiązania stosunku pracy z naruszeniem przepisów</a:t>
            </a:r>
            <a:r>
              <a:rPr lang="pl-PL" dirty="0"/>
              <a:t>, jeżeli powyższy fakt zostanie stwierdzony prawomocnym orzeczeniem sądu.</a:t>
            </a:r>
          </a:p>
        </p:txBody>
      </p:sp>
    </p:spTree>
    <p:extLst>
      <p:ext uri="{BB962C8B-B14F-4D97-AF65-F5344CB8AC3E}">
        <p14:creationId xmlns:p14="http://schemas.microsoft.com/office/powerpoint/2010/main" val="2747183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08D7F-725A-4524-98C2-5199EB9A1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u="sng" dirty="0">
                <a:solidFill>
                  <a:prstClr val="white">
                    <a:lumMod val="85000"/>
                    <a:lumOff val="15000"/>
                  </a:prstClr>
                </a:solidFill>
              </a:rPr>
              <a:t>Zasiłek macierzyński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15461A-5FCA-4BD7-B354-1DCAB796A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Zasiłek macierzyński przysługuje również w razie urodzenia dziecka martwego lub zgonu dziecka przed upływem 8 tygodni życia. Kodeks pracy przewiduje w takiej sytuacji prawo do urlopu </a:t>
            </a:r>
            <a:r>
              <a:rPr lang="pl-PL" b="1" u="sng" dirty="0"/>
              <a:t>macierzyńskiego w wymiarze 8 tygodni po porodzie, nie krócej jednak niż przez okres 7 dni od dnia zgonu dziecka.</a:t>
            </a:r>
          </a:p>
          <a:p>
            <a:pPr algn="just"/>
            <a:r>
              <a:rPr lang="pl-PL" dirty="0"/>
              <a:t>W takim przypadku pracownica będzie mogła skorzystać z urlopu macierzyńskiego jeżeli przedłoży akt urodzenia martwego dziecka.</a:t>
            </a:r>
          </a:p>
        </p:txBody>
      </p:sp>
    </p:spTree>
    <p:extLst>
      <p:ext uri="{BB962C8B-B14F-4D97-AF65-F5344CB8AC3E}">
        <p14:creationId xmlns:p14="http://schemas.microsoft.com/office/powerpoint/2010/main" val="3522139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C474B8-9D7C-47B0-BBC6-E0984BAB7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u="sng" dirty="0">
                <a:solidFill>
                  <a:prstClr val="white">
                    <a:lumMod val="85000"/>
                    <a:lumOff val="15000"/>
                  </a:prstClr>
                </a:solidFill>
              </a:rPr>
              <a:t>Zasiłek macierzyński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6F278F-07DC-40B9-807F-31FDD8319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Prawo do zasiłku macierzyńskiego przysługuje bez warunku posiadania okresu wyczekiwania.</a:t>
            </a:r>
          </a:p>
          <a:p>
            <a:pPr algn="just"/>
            <a:r>
              <a:rPr lang="pl-PL" dirty="0"/>
              <a:t>Zasiłek macierzyński przysługuje przez okres ustalony przepisami </a:t>
            </a:r>
            <a:r>
              <a:rPr lang="pl-PL" dirty="0" err="1"/>
              <a:t>k.p</a:t>
            </a:r>
            <a:r>
              <a:rPr lang="pl-PL" dirty="0"/>
              <a:t>. jako okres urlopu macierzyńskiego, okres urlopu na warunkach okresu macierzyńskiego, a także przez okres urlopu rodzicielskiego i urlopu ojcowskiego przysługującego ojcowi dziecka.</a:t>
            </a:r>
          </a:p>
        </p:txBody>
      </p:sp>
    </p:spTree>
    <p:extLst>
      <p:ext uri="{BB962C8B-B14F-4D97-AF65-F5344CB8AC3E}">
        <p14:creationId xmlns:p14="http://schemas.microsoft.com/office/powerpoint/2010/main" val="1791801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BCD470-2B38-4F3C-BB8D-10FD3F62F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u="sng" dirty="0"/>
              <a:t>Wymiar  urlopu macierzyńskiego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D7828B-2E57-4A23-AB0C-518E88322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 Pracownicy przysługuje urlop macierzyński w wymiarze:</a:t>
            </a:r>
            <a:endParaRPr lang="pl-PL" b="1" dirty="0"/>
          </a:p>
          <a:p>
            <a:pPr algn="just"/>
            <a:r>
              <a:rPr lang="pl-PL" dirty="0"/>
              <a:t> 20 tygodni - w przypadku urodzenia jednego dziecka przy jednym porodzie;</a:t>
            </a:r>
            <a:endParaRPr lang="pl-PL" b="1" dirty="0"/>
          </a:p>
          <a:p>
            <a:pPr algn="just"/>
            <a:r>
              <a:rPr lang="pl-PL" dirty="0"/>
              <a:t> 31 tygodni - w przypadku urodzenia dwojga dzieci przy jednym porodzie;</a:t>
            </a:r>
            <a:endParaRPr lang="pl-PL" b="1" dirty="0"/>
          </a:p>
          <a:p>
            <a:pPr algn="just"/>
            <a:r>
              <a:rPr lang="pl-PL" dirty="0"/>
              <a:t> 33 tygodni - w przypadku urodzenia trojga dzieci przy jednym porodzie;</a:t>
            </a:r>
            <a:endParaRPr lang="pl-PL" b="1" dirty="0"/>
          </a:p>
          <a:p>
            <a:pPr algn="just"/>
            <a:r>
              <a:rPr lang="pl-PL" dirty="0"/>
              <a:t> 35 tygodni - w przypadku urodzenia czworga dzieci przy jednym porodzie;</a:t>
            </a:r>
            <a:endParaRPr lang="pl-PL" b="1" dirty="0"/>
          </a:p>
          <a:p>
            <a:pPr algn="just"/>
            <a:r>
              <a:rPr lang="pl-PL" dirty="0"/>
              <a:t> 37 tygodni - w przypadku urodzenia pięciorga i więcej dzieci przy jednym porodzie.</a:t>
            </a:r>
          </a:p>
          <a:p>
            <a:pPr marL="0" indent="0" algn="just">
              <a:buNone/>
            </a:pPr>
            <a:r>
              <a:rPr lang="pl-PL" dirty="0"/>
              <a:t>(art. 180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686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315149-C66F-4D93-AE76-CB2530783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u="sng" dirty="0"/>
              <a:t>Wymiar urlopu rodzicielskiego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A3C39F-4FC9-455E-AFAC-946D15F3B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 wykorzystaniu urlopu macierzyńskiego albo zasiłku macierzyńskiego za okres odpowiadający okresowi urlopu macierzyńskiego pracownik ma prawo do urlopu rodzicielskiego w wymiarze do:</a:t>
            </a:r>
          </a:p>
          <a:p>
            <a:endParaRPr lang="pl-PL" b="1" dirty="0"/>
          </a:p>
          <a:p>
            <a:r>
              <a:rPr lang="pl-PL" dirty="0"/>
              <a:t> 32 tygodni - w przypadku urodzenia jednego dziecka przy jednym porodzie</a:t>
            </a:r>
            <a:endParaRPr lang="pl-PL" b="1" dirty="0"/>
          </a:p>
          <a:p>
            <a:r>
              <a:rPr lang="pl-PL" dirty="0"/>
              <a:t> 34 tygodni - w przypadku urodzenia większej liczby dzieci przy jednym porodzie</a:t>
            </a:r>
          </a:p>
          <a:p>
            <a:pPr marL="0" indent="0">
              <a:buNone/>
            </a:pP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(</a:t>
            </a:r>
            <a:r>
              <a:rPr lang="pl-PL" b="1" dirty="0"/>
              <a:t>art. 182</a:t>
            </a:r>
            <a:r>
              <a:rPr lang="pl-PL" b="1" baseline="30000" dirty="0"/>
              <a:t>1a 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152828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dło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TM03457510[[fn=Mydło]]</Template>
  <TotalTime>351</TotalTime>
  <Words>1544</Words>
  <Application>Microsoft Office PowerPoint</Application>
  <PresentationFormat>Panoramiczny</PresentationFormat>
  <Paragraphs>132</Paragraphs>
  <Slides>31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4" baseType="lpstr">
      <vt:lpstr>Arial</vt:lpstr>
      <vt:lpstr>Century Gothic</vt:lpstr>
      <vt:lpstr>Mydło</vt:lpstr>
      <vt:lpstr>Ubezpieczenie chorobowe – cz. II</vt:lpstr>
      <vt:lpstr>Ryzyko w ubezpieczeniu chorobowym – c.d.</vt:lpstr>
      <vt:lpstr>Przerwa w pracy w związku z urodzeniem dziecka</vt:lpstr>
      <vt:lpstr>Przerwa w pracy w związku z urodzeniem dziecka</vt:lpstr>
      <vt:lpstr>Zasiłek macierzyński</vt:lpstr>
      <vt:lpstr>Zasiłek macierzyński</vt:lpstr>
      <vt:lpstr>Zasiłek macierzyński</vt:lpstr>
      <vt:lpstr>Wymiar  urlopu macierzyńskiego</vt:lpstr>
      <vt:lpstr>Wymiar urlopu rodzicielskiego</vt:lpstr>
      <vt:lpstr>Wymiar urlopu ojcowskiego</vt:lpstr>
      <vt:lpstr>Zasiłek macierzyński</vt:lpstr>
      <vt:lpstr>Zasiłek macierzyński</vt:lpstr>
      <vt:lpstr>Wysokość zasiłku macierzyńskiego</vt:lpstr>
      <vt:lpstr>Wysokość zasiłku macierzyńskiego</vt:lpstr>
      <vt:lpstr>Wysokość zasiłku macierzyńskiego</vt:lpstr>
      <vt:lpstr>Zasiłek macierzyński</vt:lpstr>
      <vt:lpstr>Zasiłek w wysokości zasiłku macierzyńskiego (art. 30 ust. 3 ustawy zasiłkowej)</vt:lpstr>
      <vt:lpstr>Kazus 41</vt:lpstr>
      <vt:lpstr>Kazus 42</vt:lpstr>
      <vt:lpstr>Konieczność opieki nad dzieckiem lub innym chorym członkiem rodziny</vt:lpstr>
      <vt:lpstr>Konieczność opieki nad dzieckiem lub innym chorym członkiem rodziny</vt:lpstr>
      <vt:lpstr>Konieczność opieki nad dzieckiem lub innym chorym członkiem rodziny</vt:lpstr>
      <vt:lpstr>Pojęcie członka rodziny</vt:lpstr>
      <vt:lpstr>Pojęcie dziecka</vt:lpstr>
      <vt:lpstr>Konieczność opieki nad dzieckiem lub innym chorym członkiem rodziny</vt:lpstr>
      <vt:lpstr>Zasiłek opiekuńczy</vt:lpstr>
      <vt:lpstr>Zasiłek opiekuńczy</vt:lpstr>
      <vt:lpstr>Zasiłek opiekuńczy</vt:lpstr>
      <vt:lpstr>Dodatkowy zasiłek opiekuńczy</vt:lpstr>
      <vt:lpstr>Kazus 47</vt:lpstr>
      <vt:lpstr>Kazus 48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Ubezpieczenie chorobowe – cz. II</dc:title>
  <dc:creator>Sabina Pochopien</dc:creator>
  <cp:lastModifiedBy>Sabina Pochopien</cp:lastModifiedBy>
  <cp:revision>22</cp:revision>
  <dcterms:created xsi:type="dcterms:W3CDTF">2018-11-28T16:20:44Z</dcterms:created>
  <dcterms:modified xsi:type="dcterms:W3CDTF">2019-11-03T11:16:22Z</dcterms:modified>
</cp:coreProperties>
</file>