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2" r:id="rId19"/>
    <p:sldId id="283" r:id="rId20"/>
    <p:sldId id="273" r:id="rId21"/>
    <p:sldId id="274" r:id="rId22"/>
    <p:sldId id="275" r:id="rId23"/>
    <p:sldId id="276" r:id="rId24"/>
    <p:sldId id="316" r:id="rId25"/>
    <p:sldId id="277" r:id="rId26"/>
    <p:sldId id="278" r:id="rId27"/>
    <p:sldId id="303" r:id="rId28"/>
    <p:sldId id="279" r:id="rId29"/>
    <p:sldId id="317" r:id="rId30"/>
    <p:sldId id="304" r:id="rId31"/>
    <p:sldId id="280" r:id="rId32"/>
    <p:sldId id="281" r:id="rId33"/>
    <p:sldId id="312" r:id="rId34"/>
    <p:sldId id="284" r:id="rId35"/>
    <p:sldId id="285" r:id="rId36"/>
    <p:sldId id="286" r:id="rId37"/>
    <p:sldId id="287" r:id="rId38"/>
    <p:sldId id="288" r:id="rId39"/>
    <p:sldId id="289" r:id="rId40"/>
    <p:sldId id="313" r:id="rId41"/>
    <p:sldId id="292" r:id="rId42"/>
    <p:sldId id="293" r:id="rId43"/>
    <p:sldId id="294" r:id="rId44"/>
    <p:sldId id="295" r:id="rId45"/>
    <p:sldId id="296" r:id="rId46"/>
    <p:sldId id="297" r:id="rId47"/>
    <p:sldId id="298" r:id="rId48"/>
    <p:sldId id="299" r:id="rId49"/>
    <p:sldId id="314" r:id="rId50"/>
    <p:sldId id="300" r:id="rId51"/>
    <p:sldId id="301" r:id="rId52"/>
    <p:sldId id="302" r:id="rId53"/>
    <p:sldId id="308" r:id="rId54"/>
    <p:sldId id="309" r:id="rId55"/>
    <p:sldId id="310"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1" autoAdjust="0"/>
    <p:restoredTop sz="94660"/>
  </p:normalViewPr>
  <p:slideViewPr>
    <p:cSldViewPr snapToGrid="0">
      <p:cViewPr varScale="1">
        <p:scale>
          <a:sx n="95" d="100"/>
          <a:sy n="95" d="100"/>
        </p:scale>
        <p:origin x="115"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pl-PL"/>
              <a:t>Kliknij, aby edytować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l-PL"/>
              <a:t>Kliknij ikonę, aby dodać obraz</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18C79C5D-2A6F-F04D-97DA-BEF2467B64E4}" type="datetimeFigureOut">
              <a:rPr lang="en-US" dirty="0"/>
              <a:pPr/>
              <a:t>10/20/2019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pl-PL"/>
              <a:t>Kliknij, aby edytować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pl-PL"/>
              <a:t>Edytuj style wzorca tekstu</a:t>
            </a:r>
          </a:p>
        </p:txBody>
      </p:sp>
      <p:sp>
        <p:nvSpPr>
          <p:cNvPr id="4" name="Date Placeholder 3"/>
          <p:cNvSpPr>
            <a:spLocks noGrp="1"/>
          </p:cNvSpPr>
          <p:nvPr>
            <p:ph type="dt" sz="half" idx="10"/>
          </p:nvPr>
        </p:nvSpPr>
        <p:spPr/>
        <p:txBody>
          <a:bodyPr/>
          <a:lstStyle/>
          <a:p>
            <a:fld id="{8DFA1846-DA80-1C48-A609-854EA85C59AD}"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pl-PL"/>
              <a:t>Kliknij, aby edytować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pl-PL"/>
              <a:t>Edytuj style wzorca tekstu</a:t>
            </a:r>
          </a:p>
        </p:txBody>
      </p:sp>
      <p:sp>
        <p:nvSpPr>
          <p:cNvPr id="2" name="Date Placeholder 1"/>
          <p:cNvSpPr>
            <a:spLocks noGrp="1"/>
          </p:cNvSpPr>
          <p:nvPr>
            <p:ph type="dt" sz="half" idx="10"/>
          </p:nvPr>
        </p:nvSpPr>
        <p:spPr/>
        <p:txBody>
          <a:bodyPr/>
          <a:lstStyle/>
          <a:p>
            <a:fld id="{FBF54567-0DE4-3F47-BF90-CB84690072F9}" type="datetimeFigureOut">
              <a:rPr lang="en-US" dirty="0"/>
              <a:pPr/>
              <a:t>10/20/2019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pl-PL"/>
              <a:t>Kliknij, aby edytować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pl-PL"/>
              <a:t>Kliknij, aby edytować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DFA1846-DA80-1C48-A609-854EA85C59AD}"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pl-PL"/>
              <a:t>Kliknij, aby edytować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0DF5E60-9974-AC48-9591-99C2BB44B7CF}" type="datetimeFigureOut">
              <a:rPr lang="en-US" dirty="0"/>
              <a:pPr/>
              <a:t>10/20/2019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pl-PL"/>
              <a:t>Kliknij, aby edytować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l-PL"/>
              <a:t>Kliknij ikonę, aby dodać obraz</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10/20/2019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10/20/2019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A2FE71-BFCB-41A3-9A1B-43D87683C211}"/>
              </a:ext>
            </a:extLst>
          </p:cNvPr>
          <p:cNvSpPr>
            <a:spLocks noGrp="1"/>
          </p:cNvSpPr>
          <p:nvPr>
            <p:ph type="ctrTitle"/>
          </p:nvPr>
        </p:nvSpPr>
        <p:spPr/>
        <p:txBody>
          <a:bodyPr/>
          <a:lstStyle/>
          <a:p>
            <a:r>
              <a:rPr lang="pl-PL" dirty="0"/>
              <a:t>Ubezpieczenie chorobowe – cz.1 </a:t>
            </a:r>
          </a:p>
        </p:txBody>
      </p:sp>
      <p:sp>
        <p:nvSpPr>
          <p:cNvPr id="3" name="Podtytuł 2">
            <a:extLst>
              <a:ext uri="{FF2B5EF4-FFF2-40B4-BE49-F238E27FC236}">
                <a16:creationId xmlns:a16="http://schemas.microsoft.com/office/drawing/2014/main" id="{5862BE52-9938-4D70-87C3-842893797B4F}"/>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497056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257636-C492-486A-9A8A-C91C7A2BE1A8}"/>
              </a:ext>
            </a:extLst>
          </p:cNvPr>
          <p:cNvSpPr>
            <a:spLocks noGrp="1"/>
          </p:cNvSpPr>
          <p:nvPr>
            <p:ph type="title"/>
          </p:nvPr>
        </p:nvSpPr>
        <p:spPr/>
        <p:txBody>
          <a:bodyPr/>
          <a:lstStyle/>
          <a:p>
            <a:r>
              <a:rPr lang="pl-PL" dirty="0"/>
              <a:t>Ryzyko w ubezpieczaniu chorobowym</a:t>
            </a:r>
          </a:p>
        </p:txBody>
      </p:sp>
      <p:sp>
        <p:nvSpPr>
          <p:cNvPr id="3" name="Symbol zastępczy zawartości 2">
            <a:extLst>
              <a:ext uri="{FF2B5EF4-FFF2-40B4-BE49-F238E27FC236}">
                <a16:creationId xmlns:a16="http://schemas.microsoft.com/office/drawing/2014/main" id="{3D0CD2D7-7D2F-40CD-A9DB-9C9015C8E359}"/>
              </a:ext>
            </a:extLst>
          </p:cNvPr>
          <p:cNvSpPr>
            <a:spLocks noGrp="1"/>
          </p:cNvSpPr>
          <p:nvPr>
            <p:ph idx="1"/>
          </p:nvPr>
        </p:nvSpPr>
        <p:spPr/>
        <p:txBody>
          <a:bodyPr/>
          <a:lstStyle/>
          <a:p>
            <a:r>
              <a:rPr lang="pl-PL" dirty="0"/>
              <a:t>Czasowości przeszkody nie mierzy się  czasem jej trwania,</a:t>
            </a:r>
          </a:p>
          <a:p>
            <a:r>
              <a:rPr lang="pl-PL" dirty="0"/>
              <a:t>Czasowość przeszkody w świadczeniu pracy oznacza jej </a:t>
            </a:r>
            <a:r>
              <a:rPr lang="pl-PL" b="1" u="sng" dirty="0"/>
              <a:t>przemijalność</a:t>
            </a:r>
          </a:p>
          <a:p>
            <a:pPr marL="0" indent="0">
              <a:buNone/>
            </a:pPr>
            <a:endParaRPr lang="pl-PL" b="1" u="sng" dirty="0"/>
          </a:p>
        </p:txBody>
      </p:sp>
    </p:spTree>
    <p:extLst>
      <p:ext uri="{BB962C8B-B14F-4D97-AF65-F5344CB8AC3E}">
        <p14:creationId xmlns:p14="http://schemas.microsoft.com/office/powerpoint/2010/main" val="2492805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08130C-0C34-447C-A0A1-806D5B30F47E}"/>
              </a:ext>
            </a:extLst>
          </p:cNvPr>
          <p:cNvSpPr>
            <a:spLocks noGrp="1"/>
          </p:cNvSpPr>
          <p:nvPr>
            <p:ph type="title"/>
          </p:nvPr>
        </p:nvSpPr>
        <p:spPr/>
        <p:txBody>
          <a:bodyPr/>
          <a:lstStyle/>
          <a:p>
            <a:r>
              <a:rPr lang="pl-PL" dirty="0"/>
              <a:t>Ryzyko w ubezpieczeniu chorobowym</a:t>
            </a:r>
          </a:p>
        </p:txBody>
      </p:sp>
      <p:sp>
        <p:nvSpPr>
          <p:cNvPr id="3" name="Symbol zastępczy zawartości 2">
            <a:extLst>
              <a:ext uri="{FF2B5EF4-FFF2-40B4-BE49-F238E27FC236}">
                <a16:creationId xmlns:a16="http://schemas.microsoft.com/office/drawing/2014/main" id="{A9C72A3C-EA9B-4879-A848-234448771E27}"/>
              </a:ext>
            </a:extLst>
          </p:cNvPr>
          <p:cNvSpPr>
            <a:spLocks noGrp="1"/>
          </p:cNvSpPr>
          <p:nvPr>
            <p:ph idx="1"/>
          </p:nvPr>
        </p:nvSpPr>
        <p:spPr/>
        <p:txBody>
          <a:bodyPr/>
          <a:lstStyle/>
          <a:p>
            <a:pPr algn="just"/>
            <a:r>
              <a:rPr lang="pl-PL" dirty="0"/>
              <a:t>Ryzyko chorobowe obejmuje ochronę sytuacji czasowej niezdolności do pracy </a:t>
            </a:r>
            <a:r>
              <a:rPr lang="pl-PL" b="1" u="sng" dirty="0"/>
              <a:t>aktualnie wykonywanej</a:t>
            </a:r>
          </a:p>
          <a:p>
            <a:pPr algn="just"/>
            <a:r>
              <a:rPr lang="pl-PL" dirty="0"/>
              <a:t>Choroba jako niemożność wykonywania pracy dotychczasowej oznacza, że stan zdrowia staje się przeszkodą dopiero po uwzględnieniu </a:t>
            </a:r>
            <a:r>
              <a:rPr lang="pl-PL" b="1" u="sng" dirty="0"/>
              <a:t>rodzaju wykonywanej pracy </a:t>
            </a:r>
            <a:r>
              <a:rPr lang="pl-PL" dirty="0"/>
              <a:t>(chrypka czy kaszel stanowiące przeszkodę w wykonywaniu pracy aktora, nie stanowią jej w przypadku urzędnika)</a:t>
            </a:r>
            <a:endParaRPr lang="pl-PL" b="1" u="sng" dirty="0"/>
          </a:p>
        </p:txBody>
      </p:sp>
    </p:spTree>
    <p:extLst>
      <p:ext uri="{BB962C8B-B14F-4D97-AF65-F5344CB8AC3E}">
        <p14:creationId xmlns:p14="http://schemas.microsoft.com/office/powerpoint/2010/main" val="3801510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0E089F-39CB-47D4-AAE1-9C8CFFC55E7B}"/>
              </a:ext>
            </a:extLst>
          </p:cNvPr>
          <p:cNvSpPr>
            <a:spLocks noGrp="1"/>
          </p:cNvSpPr>
          <p:nvPr>
            <p:ph type="title"/>
          </p:nvPr>
        </p:nvSpPr>
        <p:spPr/>
        <p:txBody>
          <a:bodyPr/>
          <a:lstStyle/>
          <a:p>
            <a:r>
              <a:rPr lang="pl-PL" dirty="0"/>
              <a:t>Stwierdzanie zajścia ryzyka niezdolności do pracy z powodu choroby</a:t>
            </a:r>
          </a:p>
        </p:txBody>
      </p:sp>
      <p:sp>
        <p:nvSpPr>
          <p:cNvPr id="3" name="Symbol zastępczy zawartości 2">
            <a:extLst>
              <a:ext uri="{FF2B5EF4-FFF2-40B4-BE49-F238E27FC236}">
                <a16:creationId xmlns:a16="http://schemas.microsoft.com/office/drawing/2014/main" id="{CADEFDC6-538C-4023-9C2F-3FE257563AE2}"/>
              </a:ext>
            </a:extLst>
          </p:cNvPr>
          <p:cNvSpPr>
            <a:spLocks noGrp="1"/>
          </p:cNvSpPr>
          <p:nvPr>
            <p:ph idx="1"/>
          </p:nvPr>
        </p:nvSpPr>
        <p:spPr/>
        <p:txBody>
          <a:bodyPr/>
          <a:lstStyle/>
          <a:p>
            <a:pPr algn="just"/>
            <a:r>
              <a:rPr lang="pl-PL" dirty="0"/>
              <a:t>zajście ryzyka niezdolności do pracy w powodu choroby stwierdza lekarz wydając zaświadczenie.</a:t>
            </a:r>
          </a:p>
          <a:p>
            <a:pPr algn="just"/>
            <a:r>
              <a:rPr lang="pl-PL" dirty="0"/>
              <a:t>rolą zaświadczenia lekarskiego są:</a:t>
            </a:r>
          </a:p>
          <a:p>
            <a:pPr algn="just">
              <a:buFontTx/>
              <a:buChar char="-"/>
            </a:pPr>
            <a:r>
              <a:rPr lang="pl-PL" dirty="0"/>
              <a:t>potwierdzenie istnienia zdarzenia faktycznego jakim jest choroba biologiczna i przemienienia go w stan prawny – chronioną sytuację uprawniającą do świadczeń</a:t>
            </a:r>
          </a:p>
          <a:p>
            <a:pPr algn="just">
              <a:buFontTx/>
              <a:buChar char="-"/>
            </a:pPr>
            <a:r>
              <a:rPr lang="pl-PL" dirty="0"/>
              <a:t>usprawiedliwienie nieobecności w pracy</a:t>
            </a:r>
          </a:p>
        </p:txBody>
      </p:sp>
    </p:spTree>
    <p:extLst>
      <p:ext uri="{BB962C8B-B14F-4D97-AF65-F5344CB8AC3E}">
        <p14:creationId xmlns:p14="http://schemas.microsoft.com/office/powerpoint/2010/main" val="321665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4F547D-D94B-4FCF-8036-00ABF1846C7C}"/>
              </a:ext>
            </a:extLst>
          </p:cNvPr>
          <p:cNvSpPr>
            <a:spLocks noGrp="1"/>
          </p:cNvSpPr>
          <p:nvPr>
            <p:ph type="title"/>
          </p:nvPr>
        </p:nvSpPr>
        <p:spPr/>
        <p:txBody>
          <a:bodyPr/>
          <a:lstStyle/>
          <a:p>
            <a:r>
              <a:rPr lang="pl-PL" dirty="0"/>
              <a:t>Sytuacje zrównane z niezdolnością do pracy z powodu choroby</a:t>
            </a:r>
          </a:p>
        </p:txBody>
      </p:sp>
      <p:sp>
        <p:nvSpPr>
          <p:cNvPr id="3" name="Symbol zastępczy zawartości 2">
            <a:extLst>
              <a:ext uri="{FF2B5EF4-FFF2-40B4-BE49-F238E27FC236}">
                <a16:creationId xmlns:a16="http://schemas.microsoft.com/office/drawing/2014/main" id="{46E7E221-2415-4AF7-9E5F-1E7C5FC2EC88}"/>
              </a:ext>
            </a:extLst>
          </p:cNvPr>
          <p:cNvSpPr>
            <a:spLocks noGrp="1"/>
          </p:cNvSpPr>
          <p:nvPr>
            <p:ph idx="1"/>
          </p:nvPr>
        </p:nvSpPr>
        <p:spPr/>
        <p:txBody>
          <a:bodyPr>
            <a:normAutofit fontScale="92500" lnSpcReduction="10000"/>
          </a:bodyPr>
          <a:lstStyle/>
          <a:p>
            <a:pPr marL="0" indent="0">
              <a:buNone/>
            </a:pPr>
            <a:endParaRPr lang="pl-PL" dirty="0"/>
          </a:p>
          <a:p>
            <a:pPr marL="0" indent="0" algn="just">
              <a:buNone/>
            </a:pPr>
            <a:r>
              <a:rPr lang="pl-PL" dirty="0"/>
              <a:t>Na równi z niezdolnością do pracy z powodu choroby traktuje się niemożność wykonywania pracy:</a:t>
            </a:r>
          </a:p>
          <a:p>
            <a:pPr marL="0" indent="0" algn="just">
              <a:buNone/>
            </a:pPr>
            <a:r>
              <a:rPr lang="pl-PL" dirty="0"/>
              <a:t>1)  w wyniku decyzji wydanej przez właściwy organ albo uprawniony podmiot na podstawie przepisów o zapobieganiu oraz zwalczaniu zakażeń i chorób zakaźnych u ludzi;</a:t>
            </a:r>
          </a:p>
          <a:p>
            <a:pPr marL="0" indent="0" algn="just">
              <a:buNone/>
            </a:pPr>
            <a:r>
              <a:rPr lang="pl-PL" dirty="0"/>
              <a:t>2)  z powodu przebywania w:</a:t>
            </a:r>
          </a:p>
          <a:p>
            <a:pPr marL="0" indent="0" algn="just">
              <a:buNone/>
            </a:pPr>
            <a:r>
              <a:rPr lang="pl-PL" dirty="0"/>
              <a:t>a)  stacjonarnym zakładzie lecznictwa odwykowego w celu leczenia uzależnienia alkoholowego,</a:t>
            </a:r>
          </a:p>
          <a:p>
            <a:pPr marL="0" indent="0" algn="just">
              <a:buNone/>
            </a:pPr>
            <a:r>
              <a:rPr lang="pl-PL" dirty="0"/>
              <a:t>b)  szpitalu albo innym zakładzie leczniczym podmiotu leczniczego wykonującego działalność leczniczą w rodzaju stacjonarne i całodobowe świadczenia zdrowotne w celu leczenia uzależnienia od środków odurzających lub substancji psychotropowych;</a:t>
            </a:r>
          </a:p>
          <a:p>
            <a:pPr marL="0" indent="0" algn="just">
              <a:buNone/>
            </a:pPr>
            <a:r>
              <a:rPr lang="pl-PL" dirty="0"/>
              <a:t>3)  wskutek poddania się niezbędnym badaniom lekarskim przewidzianym dla kandydatów na dawców komórek, tkanek i narządów.</a:t>
            </a:r>
          </a:p>
        </p:txBody>
      </p:sp>
    </p:spTree>
    <p:extLst>
      <p:ext uri="{BB962C8B-B14F-4D97-AF65-F5344CB8AC3E}">
        <p14:creationId xmlns:p14="http://schemas.microsoft.com/office/powerpoint/2010/main" val="403872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7AF4B8-68E0-4460-A58A-ACD83D650714}"/>
              </a:ext>
            </a:extLst>
          </p:cNvPr>
          <p:cNvSpPr>
            <a:spLocks noGrp="1"/>
          </p:cNvSpPr>
          <p:nvPr>
            <p:ph type="title"/>
          </p:nvPr>
        </p:nvSpPr>
        <p:spPr/>
        <p:txBody>
          <a:bodyPr/>
          <a:lstStyle/>
          <a:p>
            <a:r>
              <a:rPr lang="pl-PL" dirty="0"/>
              <a:t>Ryzyko w ubezpieczeniu chorobowym</a:t>
            </a:r>
          </a:p>
        </p:txBody>
      </p:sp>
      <p:sp>
        <p:nvSpPr>
          <p:cNvPr id="3" name="Symbol zastępczy zawartości 2">
            <a:extLst>
              <a:ext uri="{FF2B5EF4-FFF2-40B4-BE49-F238E27FC236}">
                <a16:creationId xmlns:a16="http://schemas.microsoft.com/office/drawing/2014/main" id="{7DDC1AAF-6882-4CF4-B1A5-B78B3B851CF7}"/>
              </a:ext>
            </a:extLst>
          </p:cNvPr>
          <p:cNvSpPr>
            <a:spLocks noGrp="1"/>
          </p:cNvSpPr>
          <p:nvPr>
            <p:ph idx="1"/>
          </p:nvPr>
        </p:nvSpPr>
        <p:spPr/>
        <p:txBody>
          <a:bodyPr/>
          <a:lstStyle/>
          <a:p>
            <a:pPr algn="just"/>
            <a:r>
              <a:rPr lang="pl-PL" dirty="0"/>
              <a:t>Zmniejszona sprawność do pracy – ochrona skutku choroby polegającego na zmniejszeniu się sprawności do pracy, który uniemożliwia osiągnięcie dotychczasowych zarobków</a:t>
            </a:r>
          </a:p>
          <a:p>
            <a:pPr algn="just"/>
            <a:r>
              <a:rPr lang="pl-PL" dirty="0"/>
              <a:t>Ochrona wskazanego ryzyka dotyczy wyłącznie pracownika, który wskutek choroby lub kalectwa ma zmniejszoną zdolność do pracy dotychczasowej i który poddał się rehabilitacji zawodowej w celu adaptacji lub przyuczenia do określonej pracy, wskutek czego jego wynagrodzenie uległo obniżeniu.</a:t>
            </a:r>
          </a:p>
        </p:txBody>
      </p:sp>
    </p:spTree>
    <p:extLst>
      <p:ext uri="{BB962C8B-B14F-4D97-AF65-F5344CB8AC3E}">
        <p14:creationId xmlns:p14="http://schemas.microsoft.com/office/powerpoint/2010/main" val="1615317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81F434-0E92-49A0-9F0D-2FBDA879B54C}"/>
              </a:ext>
            </a:extLst>
          </p:cNvPr>
          <p:cNvSpPr>
            <a:spLocks noGrp="1"/>
          </p:cNvSpPr>
          <p:nvPr>
            <p:ph type="title"/>
          </p:nvPr>
        </p:nvSpPr>
        <p:spPr/>
        <p:txBody>
          <a:bodyPr/>
          <a:lstStyle/>
          <a:p>
            <a:r>
              <a:rPr lang="pl-PL" dirty="0"/>
              <a:t>Ryzyko w ubezpieczeniu chorobowym</a:t>
            </a:r>
          </a:p>
        </p:txBody>
      </p:sp>
      <p:sp>
        <p:nvSpPr>
          <p:cNvPr id="3" name="Symbol zastępczy zawartości 2">
            <a:extLst>
              <a:ext uri="{FF2B5EF4-FFF2-40B4-BE49-F238E27FC236}">
                <a16:creationId xmlns:a16="http://schemas.microsoft.com/office/drawing/2014/main" id="{258E32B8-518F-4FE3-B8C1-CEBF2EBABE26}"/>
              </a:ext>
            </a:extLst>
          </p:cNvPr>
          <p:cNvSpPr>
            <a:spLocks noGrp="1"/>
          </p:cNvSpPr>
          <p:nvPr>
            <p:ph idx="1"/>
          </p:nvPr>
        </p:nvSpPr>
        <p:spPr/>
        <p:txBody>
          <a:bodyPr/>
          <a:lstStyle/>
          <a:p>
            <a:r>
              <a:rPr lang="pl-PL" dirty="0"/>
              <a:t>przerwa w pracy w związku z urodzeniem dziecka,</a:t>
            </a:r>
          </a:p>
          <a:p>
            <a:r>
              <a:rPr lang="pl-PL" dirty="0"/>
              <a:t>konieczność opieki nad dzieckiem lub innym chorym członkiem rodziny</a:t>
            </a:r>
          </a:p>
        </p:txBody>
      </p:sp>
    </p:spTree>
    <p:extLst>
      <p:ext uri="{BB962C8B-B14F-4D97-AF65-F5344CB8AC3E}">
        <p14:creationId xmlns:p14="http://schemas.microsoft.com/office/powerpoint/2010/main" val="1055148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4D0E06-AEB6-4422-BFC2-F55B214B6439}"/>
              </a:ext>
            </a:extLst>
          </p:cNvPr>
          <p:cNvSpPr>
            <a:spLocks noGrp="1"/>
          </p:cNvSpPr>
          <p:nvPr>
            <p:ph type="title"/>
          </p:nvPr>
        </p:nvSpPr>
        <p:spPr/>
        <p:txBody>
          <a:bodyPr/>
          <a:lstStyle/>
          <a:p>
            <a:r>
              <a:rPr lang="pl-PL" dirty="0"/>
              <a:t>Świadczenia z ubezpieczenia chorobowego – zasiłek chorobowy</a:t>
            </a:r>
          </a:p>
        </p:txBody>
      </p:sp>
      <p:sp>
        <p:nvSpPr>
          <p:cNvPr id="3" name="Symbol zastępczy zawartości 2">
            <a:extLst>
              <a:ext uri="{FF2B5EF4-FFF2-40B4-BE49-F238E27FC236}">
                <a16:creationId xmlns:a16="http://schemas.microsoft.com/office/drawing/2014/main" id="{77A990F5-4C9D-4D7C-A8C9-5FC191AA5484}"/>
              </a:ext>
            </a:extLst>
          </p:cNvPr>
          <p:cNvSpPr>
            <a:spLocks noGrp="1"/>
          </p:cNvSpPr>
          <p:nvPr>
            <p:ph idx="1"/>
          </p:nvPr>
        </p:nvSpPr>
        <p:spPr/>
        <p:txBody>
          <a:bodyPr/>
          <a:lstStyle/>
          <a:p>
            <a:pPr algn="just"/>
            <a:r>
              <a:rPr lang="pl-PL" dirty="0"/>
              <a:t>skutkiem zajścia ryzyka w postaci niezdolności do pracy jest utrata wynagrodzenia</a:t>
            </a:r>
          </a:p>
          <a:p>
            <a:pPr algn="just"/>
            <a:r>
              <a:rPr lang="pl-PL" dirty="0"/>
              <a:t>rolą zasiłku chorobowego jest </a:t>
            </a:r>
            <a:r>
              <a:rPr lang="pl-PL" b="1" u="sng" dirty="0"/>
              <a:t>łagodzenie finansowych skutków niezdolności do pracy</a:t>
            </a:r>
          </a:p>
          <a:p>
            <a:pPr algn="just"/>
            <a:r>
              <a:rPr lang="pl-PL" dirty="0"/>
              <a:t>zasiłek chorobowy nie przysługuje za okresy niezdolności do pracy, w których ubezpieczony na podstawie przepisów o wynagradzaniu zachowuje prawo do wynagrodzenia. Okresy te wlicza się do okresu zasiłkowego (zasada subsydiarności zasiłku chorobowego)</a:t>
            </a:r>
          </a:p>
          <a:p>
            <a:pPr algn="just"/>
            <a:r>
              <a:rPr lang="pl-PL" b="1" u="sng" dirty="0"/>
              <a:t>Wyjątkiem od powyższej zasady jest zbieg prawa do zasiłku chorobowego i do wynagrodzenia za urlop. W tym przypadku pierwszeństwo ma prawo do zasiłku chorobowego, a urlop powinien zostać przesunięty na inny okres.</a:t>
            </a:r>
          </a:p>
        </p:txBody>
      </p:sp>
    </p:spTree>
    <p:extLst>
      <p:ext uri="{BB962C8B-B14F-4D97-AF65-F5344CB8AC3E}">
        <p14:creationId xmlns:p14="http://schemas.microsoft.com/office/powerpoint/2010/main" val="3080117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67FE32-8550-4DA7-AFD8-DF4F1F9F8E50}"/>
              </a:ext>
            </a:extLst>
          </p:cNvPr>
          <p:cNvSpPr>
            <a:spLocks noGrp="1"/>
          </p:cNvSpPr>
          <p:nvPr>
            <p:ph type="title"/>
          </p:nvPr>
        </p:nvSpPr>
        <p:spPr/>
        <p:txBody>
          <a:bodyPr/>
          <a:lstStyle/>
          <a:p>
            <a:r>
              <a:rPr lang="pl-PL" dirty="0"/>
              <a:t>Zasiłek chorobowy a wynagrodzenie chorobowe</a:t>
            </a:r>
          </a:p>
        </p:txBody>
      </p:sp>
      <p:sp>
        <p:nvSpPr>
          <p:cNvPr id="3" name="Symbol zastępczy zawartości 2">
            <a:extLst>
              <a:ext uri="{FF2B5EF4-FFF2-40B4-BE49-F238E27FC236}">
                <a16:creationId xmlns:a16="http://schemas.microsoft.com/office/drawing/2014/main" id="{ED809BD1-CC6B-456C-AEB4-2F188AF19963}"/>
              </a:ext>
            </a:extLst>
          </p:cNvPr>
          <p:cNvSpPr>
            <a:spLocks noGrp="1"/>
          </p:cNvSpPr>
          <p:nvPr>
            <p:ph idx="1"/>
          </p:nvPr>
        </p:nvSpPr>
        <p:spPr/>
        <p:txBody>
          <a:bodyPr>
            <a:normAutofit lnSpcReduction="10000"/>
          </a:bodyPr>
          <a:lstStyle/>
          <a:p>
            <a:pPr algn="just"/>
            <a:r>
              <a:rPr lang="pl-PL" dirty="0"/>
              <a:t>Ubezpieczonym, którzy są pracownikami zasiłek chorobowy przysługuje dopiero od </a:t>
            </a:r>
            <a:r>
              <a:rPr lang="pl-PL" b="1" u="sng" dirty="0"/>
              <a:t>34 lub 15 dnia niezdolności do pracy.</a:t>
            </a:r>
          </a:p>
          <a:p>
            <a:pPr algn="just"/>
            <a:r>
              <a:rPr lang="pl-PL" dirty="0"/>
              <a:t>Za pierwsze 33/14 dni niezdolności do pracy w roku kalendarzowym na mocy art. 92 </a:t>
            </a:r>
            <a:r>
              <a:rPr lang="pl-PL" dirty="0" err="1"/>
              <a:t>k.p</a:t>
            </a:r>
            <a:r>
              <a:rPr lang="pl-PL" dirty="0"/>
              <a:t>. pracownik zachowuje prawo do wynagrodzenia chorobowego wypłacanego ze środków pracodawcy.</a:t>
            </a:r>
          </a:p>
          <a:p>
            <a:pPr algn="just"/>
            <a:r>
              <a:rPr lang="pl-PL" dirty="0"/>
              <a:t>Wynagrodzenie chorobowe przysługuje na takich samych zasadach jak zasiłek chorobowy. Nie przysługuje jeżeli nie przysługuje zasiłek chorobowy albo jeżeli zachodzą okoliczności powodujące utratę prawa do zasiłku.</a:t>
            </a:r>
          </a:p>
          <a:p>
            <a:pPr algn="just"/>
            <a:r>
              <a:rPr lang="pl-PL" dirty="0"/>
              <a:t>Wynagrodzenie chorobowe oblicza się jak zasiłek chorobowy tj. od podstawy wymiaru, którą generalnie stanowi przeciętne miesięczne wynagrodzenie wypłacane za okres 12 miesięcy kalendarzowych poprzedzających miesiąc, w którym powstała niezdolność do pracy. </a:t>
            </a:r>
          </a:p>
        </p:txBody>
      </p:sp>
    </p:spTree>
    <p:extLst>
      <p:ext uri="{BB962C8B-B14F-4D97-AF65-F5344CB8AC3E}">
        <p14:creationId xmlns:p14="http://schemas.microsoft.com/office/powerpoint/2010/main" val="2593517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904E90-3437-4F03-A852-8B02174CA62E}"/>
              </a:ext>
            </a:extLst>
          </p:cNvPr>
          <p:cNvSpPr>
            <a:spLocks noGrp="1"/>
          </p:cNvSpPr>
          <p:nvPr>
            <p:ph type="title"/>
          </p:nvPr>
        </p:nvSpPr>
        <p:spPr/>
        <p:txBody>
          <a:bodyPr/>
          <a:lstStyle/>
          <a:p>
            <a:r>
              <a:rPr lang="pl-PL" dirty="0"/>
              <a:t>Wysokość zasiłku chorobowego</a:t>
            </a:r>
          </a:p>
        </p:txBody>
      </p:sp>
      <p:sp>
        <p:nvSpPr>
          <p:cNvPr id="3" name="Symbol zastępczy zawartości 2">
            <a:extLst>
              <a:ext uri="{FF2B5EF4-FFF2-40B4-BE49-F238E27FC236}">
                <a16:creationId xmlns:a16="http://schemas.microsoft.com/office/drawing/2014/main" id="{DB07F151-415D-4517-8B95-3A597B2977C0}"/>
              </a:ext>
            </a:extLst>
          </p:cNvPr>
          <p:cNvSpPr>
            <a:spLocks noGrp="1"/>
          </p:cNvSpPr>
          <p:nvPr>
            <p:ph idx="1"/>
          </p:nvPr>
        </p:nvSpPr>
        <p:spPr/>
        <p:txBody>
          <a:bodyPr/>
          <a:lstStyle/>
          <a:p>
            <a:pPr marL="0" indent="0" algn="just">
              <a:buNone/>
            </a:pPr>
            <a:r>
              <a:rPr lang="pl-PL" dirty="0"/>
              <a:t>Wyróżniamy trzy stopy procentowe wysokości zasiłku chorobowego:</a:t>
            </a:r>
          </a:p>
          <a:p>
            <a:pPr algn="just">
              <a:buFontTx/>
              <a:buChar char="-"/>
            </a:pPr>
            <a:r>
              <a:rPr lang="pl-PL" dirty="0"/>
              <a:t>Podstawową – wynosi ona 80% podstawy wymiaru</a:t>
            </a:r>
          </a:p>
          <a:p>
            <a:pPr algn="just">
              <a:buFontTx/>
              <a:buChar char="-"/>
            </a:pPr>
            <a:r>
              <a:rPr lang="pl-PL" dirty="0"/>
              <a:t>Obniżoną – wynosi ona 70% podstawy wymiaru i ma zastosowanie w przypadku pobytu ubezpieczonego w szpitalu</a:t>
            </a:r>
          </a:p>
          <a:p>
            <a:pPr algn="just">
              <a:buFontTx/>
              <a:buChar char="-"/>
            </a:pPr>
            <a:r>
              <a:rPr lang="pl-PL" dirty="0"/>
              <a:t>Podwyższoną – wynosi ona 100% podstawy wymiaru i ma zastosowanie do sytuacji, gdy niezdolność do pracy przypada w czasie ciąży albo powstała wskutek wypadku w drodze do pracy lub z pracy</a:t>
            </a:r>
          </a:p>
          <a:p>
            <a:pPr>
              <a:buFontTx/>
              <a:buChar char="-"/>
            </a:pPr>
            <a:endParaRPr lang="pl-PL" dirty="0"/>
          </a:p>
        </p:txBody>
      </p:sp>
    </p:spTree>
    <p:extLst>
      <p:ext uri="{BB962C8B-B14F-4D97-AF65-F5344CB8AC3E}">
        <p14:creationId xmlns:p14="http://schemas.microsoft.com/office/powerpoint/2010/main" val="1497816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37103F-1D5E-41B6-8EDA-54B8D720DD37}"/>
              </a:ext>
            </a:extLst>
          </p:cNvPr>
          <p:cNvSpPr>
            <a:spLocks noGrp="1"/>
          </p:cNvSpPr>
          <p:nvPr>
            <p:ph type="title"/>
          </p:nvPr>
        </p:nvSpPr>
        <p:spPr/>
        <p:txBody>
          <a:bodyPr/>
          <a:lstStyle/>
          <a:p>
            <a:r>
              <a:rPr lang="pl-PL" dirty="0"/>
              <a:t>Zasady ustalania podstawy wymiaru zasiłku chorobowego</a:t>
            </a:r>
          </a:p>
        </p:txBody>
      </p:sp>
      <p:sp>
        <p:nvSpPr>
          <p:cNvPr id="3" name="Symbol zastępczy zawartości 2">
            <a:extLst>
              <a:ext uri="{FF2B5EF4-FFF2-40B4-BE49-F238E27FC236}">
                <a16:creationId xmlns:a16="http://schemas.microsoft.com/office/drawing/2014/main" id="{1F48D98A-2931-4839-8249-B60B155E3F5A}"/>
              </a:ext>
            </a:extLst>
          </p:cNvPr>
          <p:cNvSpPr>
            <a:spLocks noGrp="1"/>
          </p:cNvSpPr>
          <p:nvPr>
            <p:ph idx="1"/>
          </p:nvPr>
        </p:nvSpPr>
        <p:spPr/>
        <p:txBody>
          <a:bodyPr/>
          <a:lstStyle/>
          <a:p>
            <a:pPr marL="0" indent="0" algn="just">
              <a:buNone/>
            </a:pPr>
            <a:r>
              <a:rPr lang="pl-PL" dirty="0"/>
              <a:t>Zasady ustalania podstawy wymiaru zasiłku chorobowego określono:</a:t>
            </a:r>
          </a:p>
          <a:p>
            <a:pPr algn="just">
              <a:buFontTx/>
              <a:buChar char="-"/>
            </a:pPr>
            <a:r>
              <a:rPr lang="pl-PL" dirty="0"/>
              <a:t>w art. 36-47 ustawy zasiłkowej w przypadku gdy tytułem ubezpieczenia jest stosunek pracy,</a:t>
            </a:r>
          </a:p>
          <a:p>
            <a:pPr algn="just">
              <a:buFontTx/>
              <a:buChar char="-"/>
            </a:pPr>
            <a:r>
              <a:rPr lang="pl-PL" dirty="0"/>
              <a:t>w art. 48-52a w przypadku gdy tytułem ubezpieczenie jest inna działalność</a:t>
            </a:r>
          </a:p>
        </p:txBody>
      </p:sp>
    </p:spTree>
    <p:extLst>
      <p:ext uri="{BB962C8B-B14F-4D97-AF65-F5344CB8AC3E}">
        <p14:creationId xmlns:p14="http://schemas.microsoft.com/office/powerpoint/2010/main" val="334403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C03E01-D6D7-4657-B010-592E6A44C392}"/>
              </a:ext>
            </a:extLst>
          </p:cNvPr>
          <p:cNvSpPr>
            <a:spLocks noGrp="1"/>
          </p:cNvSpPr>
          <p:nvPr>
            <p:ph type="title"/>
          </p:nvPr>
        </p:nvSpPr>
        <p:spPr/>
        <p:txBody>
          <a:bodyPr/>
          <a:lstStyle/>
          <a:p>
            <a:r>
              <a:rPr lang="pl-PL" dirty="0"/>
              <a:t>Podstawa prawna</a:t>
            </a:r>
          </a:p>
        </p:txBody>
      </p:sp>
      <p:sp>
        <p:nvSpPr>
          <p:cNvPr id="3" name="Symbol zastępczy zawartości 2">
            <a:extLst>
              <a:ext uri="{FF2B5EF4-FFF2-40B4-BE49-F238E27FC236}">
                <a16:creationId xmlns:a16="http://schemas.microsoft.com/office/drawing/2014/main" id="{7AE3E811-594E-4AF7-BA31-90A781BC5A2F}"/>
              </a:ext>
            </a:extLst>
          </p:cNvPr>
          <p:cNvSpPr>
            <a:spLocks noGrp="1"/>
          </p:cNvSpPr>
          <p:nvPr>
            <p:ph idx="1"/>
          </p:nvPr>
        </p:nvSpPr>
        <p:spPr/>
        <p:txBody>
          <a:bodyPr/>
          <a:lstStyle/>
          <a:p>
            <a:pPr algn="just">
              <a:buFontTx/>
              <a:buChar char="-"/>
            </a:pPr>
            <a:r>
              <a:rPr lang="pl-PL" dirty="0"/>
              <a:t>Ustawa z dnia 25 czerwca 1999 roku o świadczeniach pieniężnych z ubezpieczenia społecznego w razie choroby i macierzyństwa (Dz.U. z 2018 r. poz. 1368 ze zm.) zwana dalej </a:t>
            </a:r>
            <a:r>
              <a:rPr lang="pl-PL" b="1" u="sng" dirty="0"/>
              <a:t>ustawą zasiłkową,</a:t>
            </a:r>
          </a:p>
          <a:p>
            <a:pPr algn="just">
              <a:buFontTx/>
              <a:buChar char="-"/>
            </a:pPr>
            <a:r>
              <a:rPr lang="pl-PL" dirty="0"/>
              <a:t>kodeks pracy (art. 92)</a:t>
            </a:r>
          </a:p>
        </p:txBody>
      </p:sp>
    </p:spTree>
    <p:extLst>
      <p:ext uri="{BB962C8B-B14F-4D97-AF65-F5344CB8AC3E}">
        <p14:creationId xmlns:p14="http://schemas.microsoft.com/office/powerpoint/2010/main" val="4125053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A55893-FF4F-4A45-9297-246C55C31D2F}"/>
              </a:ext>
            </a:extLst>
          </p:cNvPr>
          <p:cNvSpPr>
            <a:spLocks noGrp="1"/>
          </p:cNvSpPr>
          <p:nvPr>
            <p:ph type="title"/>
          </p:nvPr>
        </p:nvSpPr>
        <p:spPr/>
        <p:txBody>
          <a:bodyPr/>
          <a:lstStyle/>
          <a:p>
            <a:r>
              <a:rPr lang="pl-PL" dirty="0"/>
              <a:t>Świadczenie rehabilitacyjne</a:t>
            </a:r>
          </a:p>
        </p:txBody>
      </p:sp>
      <p:sp>
        <p:nvSpPr>
          <p:cNvPr id="3" name="Symbol zastępczy zawartości 2">
            <a:extLst>
              <a:ext uri="{FF2B5EF4-FFF2-40B4-BE49-F238E27FC236}">
                <a16:creationId xmlns:a16="http://schemas.microsoft.com/office/drawing/2014/main" id="{7EE6DCDC-F051-4596-84C7-FAD76DB4485E}"/>
              </a:ext>
            </a:extLst>
          </p:cNvPr>
          <p:cNvSpPr>
            <a:spLocks noGrp="1"/>
          </p:cNvSpPr>
          <p:nvPr>
            <p:ph idx="1"/>
          </p:nvPr>
        </p:nvSpPr>
        <p:spPr/>
        <p:txBody>
          <a:bodyPr/>
          <a:lstStyle/>
          <a:p>
            <a:pPr algn="just"/>
            <a:r>
              <a:rPr lang="pl-PL" dirty="0"/>
              <a:t>Świadczenie rehabilitacyjne przysługuje ubezpieczonemu, który po wyczerpaniu zasiłku chorobowego jest nadal niezdolny do pracy, a dalsze leczenie lub rehabilitacja lecznicza rokują odzyskanie zdolności do pracy (art. 18 ust. 1 ustawy zasiłkowej)</a:t>
            </a:r>
          </a:p>
          <a:p>
            <a:pPr algn="just"/>
            <a:r>
              <a:rPr lang="pl-PL" dirty="0"/>
              <a:t>Podstawę do wydania decyzji w sprawie świadczenia rehabilitacyjnego stanowi pozytywna opinia lekarza orzecznika ZUS co do rokowań w kwestii odzyskania zdolności do pracy.</a:t>
            </a:r>
          </a:p>
          <a:p>
            <a:pPr algn="just"/>
            <a:r>
              <a:rPr lang="pl-PL" dirty="0"/>
              <a:t>Świadczenie rehabilitacyjne przysługuje przez okres niezbędny do przywrócenia zdolności do pracy, nie dłużej jednak niż przez 12 miesięcy.</a:t>
            </a:r>
          </a:p>
        </p:txBody>
      </p:sp>
    </p:spTree>
    <p:extLst>
      <p:ext uri="{BB962C8B-B14F-4D97-AF65-F5344CB8AC3E}">
        <p14:creationId xmlns:p14="http://schemas.microsoft.com/office/powerpoint/2010/main" val="292761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D4E834-0157-42C8-B6A5-3DCD39F00D46}"/>
              </a:ext>
            </a:extLst>
          </p:cNvPr>
          <p:cNvSpPr>
            <a:spLocks noGrp="1"/>
          </p:cNvSpPr>
          <p:nvPr>
            <p:ph type="title"/>
          </p:nvPr>
        </p:nvSpPr>
        <p:spPr/>
        <p:txBody>
          <a:bodyPr/>
          <a:lstStyle/>
          <a:p>
            <a:r>
              <a:rPr lang="pl-PL" dirty="0"/>
              <a:t>Świadczenie rehabilitacyjne</a:t>
            </a:r>
          </a:p>
        </p:txBody>
      </p:sp>
      <p:sp>
        <p:nvSpPr>
          <p:cNvPr id="3" name="Symbol zastępczy zawartości 2">
            <a:extLst>
              <a:ext uri="{FF2B5EF4-FFF2-40B4-BE49-F238E27FC236}">
                <a16:creationId xmlns:a16="http://schemas.microsoft.com/office/drawing/2014/main" id="{C5D52686-4286-470B-B5A3-4920DE1ED3F5}"/>
              </a:ext>
            </a:extLst>
          </p:cNvPr>
          <p:cNvSpPr>
            <a:spLocks noGrp="1"/>
          </p:cNvSpPr>
          <p:nvPr>
            <p:ph idx="1"/>
          </p:nvPr>
        </p:nvSpPr>
        <p:spPr/>
        <p:txBody>
          <a:bodyPr/>
          <a:lstStyle/>
          <a:p>
            <a:pPr algn="just"/>
            <a:r>
              <a:rPr lang="pl-PL" dirty="0"/>
              <a:t>Świadczenie rehabilitacyjne wynosi 90% podstawy wymiaru zasiłku chorobowego za okres pierwszych trzech miesięcy, 75% tej podstawy za pozostały okres, a jeżeli niezdolność do pracy przypada w okresie ciąży - 100% tej podstawy,</a:t>
            </a:r>
          </a:p>
          <a:p>
            <a:pPr algn="just"/>
            <a:r>
              <a:rPr lang="pl-PL" dirty="0"/>
              <a:t>Świadczenie rehabilitacyjne nie przysługuje osobie uprawnionej do emerytury lub renty z tytułu niezdolności do pracy, zasiłku dla bezrobotnych, zasiłku przedemerytalnego, świadczenia przedemerytalnego, nauczycielskiego świadczenia kompensacyjnego oraz do urlopu dla poratowania zdrowia, udzielonego na podstawie odrębnych przepisów.</a:t>
            </a:r>
          </a:p>
        </p:txBody>
      </p:sp>
    </p:spTree>
    <p:extLst>
      <p:ext uri="{BB962C8B-B14F-4D97-AF65-F5344CB8AC3E}">
        <p14:creationId xmlns:p14="http://schemas.microsoft.com/office/powerpoint/2010/main" val="4060321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FB799D-877C-4400-B4B0-447461F87194}"/>
              </a:ext>
            </a:extLst>
          </p:cNvPr>
          <p:cNvSpPr>
            <a:spLocks noGrp="1"/>
          </p:cNvSpPr>
          <p:nvPr>
            <p:ph type="title"/>
          </p:nvPr>
        </p:nvSpPr>
        <p:spPr/>
        <p:txBody>
          <a:bodyPr/>
          <a:lstStyle/>
          <a:p>
            <a:r>
              <a:rPr lang="pl-PL" dirty="0"/>
              <a:t>Zasiłek wyrównawczy</a:t>
            </a:r>
          </a:p>
        </p:txBody>
      </p:sp>
      <p:sp>
        <p:nvSpPr>
          <p:cNvPr id="3" name="Symbol zastępczy zawartości 2">
            <a:extLst>
              <a:ext uri="{FF2B5EF4-FFF2-40B4-BE49-F238E27FC236}">
                <a16:creationId xmlns:a16="http://schemas.microsoft.com/office/drawing/2014/main" id="{CDE6E9B0-244F-4A93-890F-64B69813C5FB}"/>
              </a:ext>
            </a:extLst>
          </p:cNvPr>
          <p:cNvSpPr>
            <a:spLocks noGrp="1"/>
          </p:cNvSpPr>
          <p:nvPr>
            <p:ph idx="1"/>
          </p:nvPr>
        </p:nvSpPr>
        <p:spPr/>
        <p:txBody>
          <a:bodyPr/>
          <a:lstStyle/>
          <a:p>
            <a:pPr marL="0" indent="0" algn="just">
              <a:buNone/>
            </a:pPr>
            <a:r>
              <a:rPr lang="pl-PL" dirty="0"/>
              <a:t>Zasiłek wyrównawczy przysługuje ubezpieczonemu będącemu pracownikiem ze zmniejszoną sprawnością do pracy, wykonującemu pracę:</a:t>
            </a:r>
          </a:p>
          <a:p>
            <a:pPr marL="0" indent="0" algn="just">
              <a:buNone/>
            </a:pPr>
            <a:r>
              <a:rPr lang="pl-PL" dirty="0"/>
              <a:t>1)  w zakładowym lub międzyzakładowym ośrodku rehabilitacji zawodowej,</a:t>
            </a:r>
          </a:p>
          <a:p>
            <a:pPr marL="0" indent="0" algn="just">
              <a:buNone/>
            </a:pPr>
            <a:r>
              <a:rPr lang="pl-PL" dirty="0"/>
              <a:t>2)  u pracodawcy na wyodrębnionym stanowisku pracy, dostosowanym do potrzeb adaptacji lub przyuczenia do określonej pracy,</a:t>
            </a:r>
          </a:p>
          <a:p>
            <a:pPr marL="0" indent="0" algn="just">
              <a:buNone/>
            </a:pPr>
            <a:r>
              <a:rPr lang="pl-PL" dirty="0"/>
              <a:t>jeżeli jego miesięczne wynagrodzenie osiągane podczas rehabilitacji jest niższe od przeciętnego miesięcznego wynagrodzenia z ostatnich 12 miesięcy.</a:t>
            </a:r>
          </a:p>
        </p:txBody>
      </p:sp>
    </p:spTree>
    <p:extLst>
      <p:ext uri="{BB962C8B-B14F-4D97-AF65-F5344CB8AC3E}">
        <p14:creationId xmlns:p14="http://schemas.microsoft.com/office/powerpoint/2010/main" val="801415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DD83A3-87CF-403F-B93D-136B9F1B9821}"/>
              </a:ext>
            </a:extLst>
          </p:cNvPr>
          <p:cNvSpPr>
            <a:spLocks noGrp="1"/>
          </p:cNvSpPr>
          <p:nvPr>
            <p:ph type="title"/>
          </p:nvPr>
        </p:nvSpPr>
        <p:spPr/>
        <p:txBody>
          <a:bodyPr/>
          <a:lstStyle/>
          <a:p>
            <a:r>
              <a:rPr lang="pl-PL" dirty="0"/>
              <a:t>Zasiłek wyrównawczy</a:t>
            </a:r>
          </a:p>
        </p:txBody>
      </p:sp>
      <p:sp>
        <p:nvSpPr>
          <p:cNvPr id="3" name="Symbol zastępczy zawartości 2">
            <a:extLst>
              <a:ext uri="{FF2B5EF4-FFF2-40B4-BE49-F238E27FC236}">
                <a16:creationId xmlns:a16="http://schemas.microsoft.com/office/drawing/2014/main" id="{E5AE5835-45E8-4588-9551-0665B4632E16}"/>
              </a:ext>
            </a:extLst>
          </p:cNvPr>
          <p:cNvSpPr>
            <a:spLocks noGrp="1"/>
          </p:cNvSpPr>
          <p:nvPr>
            <p:ph idx="1"/>
          </p:nvPr>
        </p:nvSpPr>
        <p:spPr/>
        <p:txBody>
          <a:bodyPr/>
          <a:lstStyle/>
          <a:p>
            <a:pPr algn="just"/>
            <a:r>
              <a:rPr lang="pl-PL" dirty="0"/>
              <a:t> O potrzebie przeprowadzenia rehabilitacji zawodowej orzeka wojewódzki ośrodek medycyny pracy lub lekarz orzecznik Zakładu Ubezpieczeń Społecznych,</a:t>
            </a:r>
          </a:p>
          <a:p>
            <a:pPr algn="just"/>
            <a:r>
              <a:rPr lang="pl-PL" dirty="0"/>
              <a:t>Zasiłek wyrównawczy w pełni wyrównuje różnicę między zarobkiem osiąganym poprzednio a wynagrodzeniem w czasie rehabilitacji. </a:t>
            </a:r>
          </a:p>
          <a:p>
            <a:pPr algn="just"/>
            <a:r>
              <a:rPr lang="pl-PL" dirty="0"/>
              <a:t>Zasiłek wypłaca się nie dłużej niż przez 24 miesiące.</a:t>
            </a:r>
          </a:p>
          <a:p>
            <a:pPr algn="just"/>
            <a:r>
              <a:rPr lang="pl-PL" dirty="0"/>
              <a:t>Zasiłek wyrównawczy nie przysługuje ubezpieczonemu będącemu pracownikiem, uprawnionemu do emerytury, renty z tytułu niezdolności do pracy lub nauczycielskiego świadczenia kompensacyjnego.</a:t>
            </a:r>
          </a:p>
        </p:txBody>
      </p:sp>
    </p:spTree>
    <p:extLst>
      <p:ext uri="{BB962C8B-B14F-4D97-AF65-F5344CB8AC3E}">
        <p14:creationId xmlns:p14="http://schemas.microsoft.com/office/powerpoint/2010/main" val="921394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F59D390-A495-460F-BEE5-395C01E40B4E}"/>
              </a:ext>
            </a:extLst>
          </p:cNvPr>
          <p:cNvSpPr>
            <a:spLocks noGrp="1"/>
          </p:cNvSpPr>
          <p:nvPr>
            <p:ph idx="1"/>
          </p:nvPr>
        </p:nvSpPr>
        <p:spPr/>
        <p:txBody>
          <a:bodyPr>
            <a:normAutofit/>
          </a:bodyPr>
          <a:lstStyle/>
          <a:p>
            <a:pPr marL="0" indent="0" algn="ctr">
              <a:buNone/>
            </a:pPr>
            <a:r>
              <a:rPr lang="pl-PL" sz="3200" b="1" u="sng" dirty="0"/>
              <a:t>Kazus nr 36</a:t>
            </a:r>
          </a:p>
        </p:txBody>
      </p:sp>
    </p:spTree>
    <p:extLst>
      <p:ext uri="{BB962C8B-B14F-4D97-AF65-F5344CB8AC3E}">
        <p14:creationId xmlns:p14="http://schemas.microsoft.com/office/powerpoint/2010/main" val="1530775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5AE7DE-2963-49BA-9516-482B05AC3F98}"/>
              </a:ext>
            </a:extLst>
          </p:cNvPr>
          <p:cNvSpPr>
            <a:spLocks noGrp="1"/>
          </p:cNvSpPr>
          <p:nvPr>
            <p:ph type="title"/>
          </p:nvPr>
        </p:nvSpPr>
        <p:spPr/>
        <p:txBody>
          <a:bodyPr/>
          <a:lstStyle/>
          <a:p>
            <a:r>
              <a:rPr lang="pl-PL" dirty="0"/>
              <a:t>Warunki nabycia prawa do świadczeń z ubezpieczenia chorobowego</a:t>
            </a:r>
          </a:p>
        </p:txBody>
      </p:sp>
      <p:sp>
        <p:nvSpPr>
          <p:cNvPr id="3" name="Symbol zastępczy zawartości 2">
            <a:extLst>
              <a:ext uri="{FF2B5EF4-FFF2-40B4-BE49-F238E27FC236}">
                <a16:creationId xmlns:a16="http://schemas.microsoft.com/office/drawing/2014/main" id="{2C356472-DAB2-4AA9-AFC7-AFEE3D8BBA44}"/>
              </a:ext>
            </a:extLst>
          </p:cNvPr>
          <p:cNvSpPr>
            <a:spLocks noGrp="1"/>
          </p:cNvSpPr>
          <p:nvPr>
            <p:ph idx="1"/>
          </p:nvPr>
        </p:nvSpPr>
        <p:spPr/>
        <p:txBody>
          <a:bodyPr/>
          <a:lstStyle/>
          <a:p>
            <a:pPr marL="0" indent="0">
              <a:buNone/>
            </a:pPr>
            <a:r>
              <a:rPr lang="pl-PL" dirty="0"/>
              <a:t>Warunkami nabycia prawa do świadczeń z ubezpieczenia chorobowego są:</a:t>
            </a:r>
          </a:p>
          <a:p>
            <a:pPr>
              <a:buFontTx/>
              <a:buChar char="-"/>
            </a:pPr>
            <a:r>
              <a:rPr lang="pl-PL" dirty="0"/>
              <a:t>zajście ryzyka niezdolności do pracy w czasie trwania ubezpieczenia,</a:t>
            </a:r>
          </a:p>
          <a:p>
            <a:pPr>
              <a:buFontTx/>
              <a:buChar char="-"/>
            </a:pPr>
            <a:r>
              <a:rPr lang="pl-PL" dirty="0"/>
              <a:t>okres wyczekiwania</a:t>
            </a:r>
          </a:p>
        </p:txBody>
      </p:sp>
    </p:spTree>
    <p:extLst>
      <p:ext uri="{BB962C8B-B14F-4D97-AF65-F5344CB8AC3E}">
        <p14:creationId xmlns:p14="http://schemas.microsoft.com/office/powerpoint/2010/main" val="1839991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7A4917-6719-4E59-A40A-06B82AD82902}"/>
              </a:ext>
            </a:extLst>
          </p:cNvPr>
          <p:cNvSpPr>
            <a:spLocks noGrp="1"/>
          </p:cNvSpPr>
          <p:nvPr>
            <p:ph type="title"/>
          </p:nvPr>
        </p:nvSpPr>
        <p:spPr/>
        <p:txBody>
          <a:bodyPr/>
          <a:lstStyle/>
          <a:p>
            <a:r>
              <a:rPr lang="pl-PL" dirty="0"/>
              <a:t>Zajście ryzyka niezdolności do pracy w czasie trwania ubezpieczenia</a:t>
            </a:r>
          </a:p>
        </p:txBody>
      </p:sp>
      <p:sp>
        <p:nvSpPr>
          <p:cNvPr id="3" name="Symbol zastępczy zawartości 2">
            <a:extLst>
              <a:ext uri="{FF2B5EF4-FFF2-40B4-BE49-F238E27FC236}">
                <a16:creationId xmlns:a16="http://schemas.microsoft.com/office/drawing/2014/main" id="{52F04009-F077-473D-AC4E-66A2ED3EB299}"/>
              </a:ext>
            </a:extLst>
          </p:cNvPr>
          <p:cNvSpPr>
            <a:spLocks noGrp="1"/>
          </p:cNvSpPr>
          <p:nvPr>
            <p:ph idx="1"/>
          </p:nvPr>
        </p:nvSpPr>
        <p:spPr/>
        <p:txBody>
          <a:bodyPr/>
          <a:lstStyle/>
          <a:p>
            <a:pPr algn="just"/>
            <a:r>
              <a:rPr lang="pl-PL" dirty="0"/>
              <a:t>Trwanie ubezpieczenia chorobowego wiąże się z trwaniem tytułu podlegającego obowiązkowi tego ubezpieczenia albo z przystąpieniem do ubezpieczenia z tytułu dobrowolnego.</a:t>
            </a:r>
          </a:p>
        </p:txBody>
      </p:sp>
    </p:spTree>
    <p:extLst>
      <p:ext uri="{BB962C8B-B14F-4D97-AF65-F5344CB8AC3E}">
        <p14:creationId xmlns:p14="http://schemas.microsoft.com/office/powerpoint/2010/main" val="1016684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B218C2-F79B-412D-9B09-F5A0865153E6}"/>
              </a:ext>
            </a:extLst>
          </p:cNvPr>
          <p:cNvSpPr>
            <a:spLocks noGrp="1"/>
          </p:cNvSpPr>
          <p:nvPr>
            <p:ph type="title"/>
          </p:nvPr>
        </p:nvSpPr>
        <p:spPr/>
        <p:txBody>
          <a:bodyPr/>
          <a:lstStyle/>
          <a:p>
            <a:r>
              <a:rPr lang="pl-PL" dirty="0"/>
              <a:t>Kontynuacja niezdolności do pracy po ustaniu ubezpieczenia</a:t>
            </a:r>
          </a:p>
        </p:txBody>
      </p:sp>
      <p:sp>
        <p:nvSpPr>
          <p:cNvPr id="3" name="Symbol zastępczy zawartości 2">
            <a:extLst>
              <a:ext uri="{FF2B5EF4-FFF2-40B4-BE49-F238E27FC236}">
                <a16:creationId xmlns:a16="http://schemas.microsoft.com/office/drawing/2014/main" id="{70E7EAFE-CC0B-4BC8-B89F-6DD79BEAECB0}"/>
              </a:ext>
            </a:extLst>
          </p:cNvPr>
          <p:cNvSpPr>
            <a:spLocks noGrp="1"/>
          </p:cNvSpPr>
          <p:nvPr>
            <p:ph idx="1"/>
          </p:nvPr>
        </p:nvSpPr>
        <p:spPr/>
        <p:txBody>
          <a:bodyPr/>
          <a:lstStyle/>
          <a:p>
            <a:pPr algn="just"/>
            <a:r>
              <a:rPr lang="pl-PL" dirty="0"/>
              <a:t>Prawo do świadczeń, które powstało w okresie trwania ubezpieczenia, istnieje tak długo, jak długo trwa sytuacja nim chroniona (niezdolność do pracy), nie dłużej jednak niż są udzielane świadczenia na wypadek zajścia takiej sytuacji (okres zasiłkowy). </a:t>
            </a:r>
          </a:p>
          <a:p>
            <a:pPr algn="just"/>
            <a:r>
              <a:rPr lang="pl-PL" dirty="0"/>
              <a:t>Okres zasiłkowy będzie mógł być jednak tylko wtedy kontynuowany, jeżeli po ustaniu ubezpieczenia niezdolność będzie trwała w sposób nieprzerwany. Przerwa w niezdolności do pracy będzie oznaczać konieczność oceny kolejnej niezdolności powstałej po ustaniu ubezpieczenia w reżimie ochrony wynikającej z art. 7 ustawy zasiłkowej.</a:t>
            </a:r>
          </a:p>
        </p:txBody>
      </p:sp>
    </p:spTree>
    <p:extLst>
      <p:ext uri="{BB962C8B-B14F-4D97-AF65-F5344CB8AC3E}">
        <p14:creationId xmlns:p14="http://schemas.microsoft.com/office/powerpoint/2010/main" val="4057979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9148E2-6210-4F04-9DCA-FA216B2B3592}"/>
              </a:ext>
            </a:extLst>
          </p:cNvPr>
          <p:cNvSpPr>
            <a:spLocks noGrp="1"/>
          </p:cNvSpPr>
          <p:nvPr>
            <p:ph type="title"/>
          </p:nvPr>
        </p:nvSpPr>
        <p:spPr/>
        <p:txBody>
          <a:bodyPr/>
          <a:lstStyle/>
          <a:p>
            <a:r>
              <a:rPr lang="pl-PL" dirty="0"/>
              <a:t>Okres ochronny</a:t>
            </a:r>
          </a:p>
        </p:txBody>
      </p:sp>
      <p:sp>
        <p:nvSpPr>
          <p:cNvPr id="3" name="Symbol zastępczy zawartości 2">
            <a:extLst>
              <a:ext uri="{FF2B5EF4-FFF2-40B4-BE49-F238E27FC236}">
                <a16:creationId xmlns:a16="http://schemas.microsoft.com/office/drawing/2014/main" id="{81ED0B22-43FD-40D2-B850-C7DF8C739339}"/>
              </a:ext>
            </a:extLst>
          </p:cNvPr>
          <p:cNvSpPr>
            <a:spLocks noGrp="1"/>
          </p:cNvSpPr>
          <p:nvPr>
            <p:ph idx="1"/>
          </p:nvPr>
        </p:nvSpPr>
        <p:spPr/>
        <p:txBody>
          <a:bodyPr/>
          <a:lstStyle/>
          <a:p>
            <a:pPr marL="0" indent="0" algn="just">
              <a:buNone/>
            </a:pPr>
            <a:r>
              <a:rPr lang="pl-PL" dirty="0"/>
              <a:t>Zasiłek chorobowy przysługuje również osobie, która stała się niezdolna do pracy po ustaniu tytułu ubezpieczenia chorobowego, jeżeli niezdolność do pracy trwała bez przerwy co najmniej 30 dni i powstała:</a:t>
            </a:r>
          </a:p>
          <a:p>
            <a:pPr marL="0" indent="0" algn="just">
              <a:buNone/>
            </a:pPr>
            <a:r>
              <a:rPr lang="pl-PL" dirty="0"/>
              <a:t>1)  nie później niż w ciągu 14 dni od ustania tytułu ubezpieczenia chorobowego;</a:t>
            </a:r>
          </a:p>
          <a:p>
            <a:pPr marL="0" indent="0" algn="just">
              <a:buNone/>
            </a:pPr>
            <a:r>
              <a:rPr lang="pl-PL" dirty="0"/>
              <a:t>2)  nie później niż w ciągu 3 miesięcy od ustania tytułu ubezpieczenia chorobowego - w razie choroby zakaźnej, której okres wylęgania jest dłuższy niż 14 dni, lub innej choroby, której objawy chorobowe ujawniają się po okresie dłuższym niż 14 dni od początku choroby.</a:t>
            </a:r>
          </a:p>
        </p:txBody>
      </p:sp>
    </p:spTree>
    <p:extLst>
      <p:ext uri="{BB962C8B-B14F-4D97-AF65-F5344CB8AC3E}">
        <p14:creationId xmlns:p14="http://schemas.microsoft.com/office/powerpoint/2010/main" val="2490629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C3587E8-97CA-4BC4-89E6-8401F2E16227}"/>
              </a:ext>
            </a:extLst>
          </p:cNvPr>
          <p:cNvSpPr>
            <a:spLocks noGrp="1"/>
          </p:cNvSpPr>
          <p:nvPr>
            <p:ph idx="1"/>
          </p:nvPr>
        </p:nvSpPr>
        <p:spPr/>
        <p:txBody>
          <a:bodyPr>
            <a:normAutofit/>
          </a:bodyPr>
          <a:lstStyle/>
          <a:p>
            <a:pPr marL="0" indent="0" algn="ctr">
              <a:buNone/>
            </a:pPr>
            <a:r>
              <a:rPr lang="pl-PL" sz="3200" b="1" u="sng" dirty="0"/>
              <a:t>Kazus nr 24</a:t>
            </a:r>
          </a:p>
          <a:p>
            <a:pPr marL="0" indent="0" algn="ctr">
              <a:buNone/>
            </a:pPr>
            <a:r>
              <a:rPr lang="pl-PL" sz="3200" b="1" u="sng" dirty="0"/>
              <a:t>Uchwała SN z dnia 12 czerwca 2002 roku III UZP 4/02</a:t>
            </a:r>
          </a:p>
        </p:txBody>
      </p:sp>
    </p:spTree>
    <p:extLst>
      <p:ext uri="{BB962C8B-B14F-4D97-AF65-F5344CB8AC3E}">
        <p14:creationId xmlns:p14="http://schemas.microsoft.com/office/powerpoint/2010/main" val="94132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5CEF14-DA09-4825-B00D-95D87AD7EA58}"/>
              </a:ext>
            </a:extLst>
          </p:cNvPr>
          <p:cNvSpPr>
            <a:spLocks noGrp="1"/>
          </p:cNvSpPr>
          <p:nvPr>
            <p:ph type="title"/>
          </p:nvPr>
        </p:nvSpPr>
        <p:spPr/>
        <p:txBody>
          <a:bodyPr/>
          <a:lstStyle/>
          <a:p>
            <a:r>
              <a:rPr lang="pl-PL" dirty="0"/>
              <a:t>Charakterystyka ubezpieczenia chorobowego</a:t>
            </a:r>
          </a:p>
        </p:txBody>
      </p:sp>
      <p:sp>
        <p:nvSpPr>
          <p:cNvPr id="3" name="Symbol zastępczy zawartości 2">
            <a:extLst>
              <a:ext uri="{FF2B5EF4-FFF2-40B4-BE49-F238E27FC236}">
                <a16:creationId xmlns:a16="http://schemas.microsoft.com/office/drawing/2014/main" id="{52CD3855-D583-4824-B376-043D52CBCFB5}"/>
              </a:ext>
            </a:extLst>
          </p:cNvPr>
          <p:cNvSpPr>
            <a:spLocks noGrp="1"/>
          </p:cNvSpPr>
          <p:nvPr>
            <p:ph idx="1"/>
          </p:nvPr>
        </p:nvSpPr>
        <p:spPr/>
        <p:txBody>
          <a:bodyPr/>
          <a:lstStyle/>
          <a:p>
            <a:pPr algn="just"/>
            <a:r>
              <a:rPr lang="pl-PL" dirty="0"/>
              <a:t>Ustawa przewiduje </a:t>
            </a:r>
            <a:r>
              <a:rPr lang="pl-PL" b="1" u="sng" dirty="0"/>
              <a:t>świadczenia pieniężne zastępujące w określonym stopniu zarobki </a:t>
            </a:r>
            <a:r>
              <a:rPr lang="pl-PL" dirty="0"/>
              <a:t>utracone w wyniku czasowej niezdolności do pracy z powodu choroby oraz sytuacji wynikających z macierzyństwa, które również wiążą się z niemożnością wykonywania pracy</a:t>
            </a:r>
          </a:p>
        </p:txBody>
      </p:sp>
    </p:spTree>
    <p:extLst>
      <p:ext uri="{BB962C8B-B14F-4D97-AF65-F5344CB8AC3E}">
        <p14:creationId xmlns:p14="http://schemas.microsoft.com/office/powerpoint/2010/main" val="1942169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8B0772-B919-4F73-BBBF-8674103D2727}"/>
              </a:ext>
            </a:extLst>
          </p:cNvPr>
          <p:cNvSpPr>
            <a:spLocks noGrp="1"/>
          </p:cNvSpPr>
          <p:nvPr>
            <p:ph type="title"/>
          </p:nvPr>
        </p:nvSpPr>
        <p:spPr/>
        <p:txBody>
          <a:bodyPr/>
          <a:lstStyle/>
          <a:p>
            <a:r>
              <a:rPr lang="pl-PL" sz="3600" dirty="0"/>
              <a:t>Wyłączenie prawa do zasiłku chorobowego po ustaniu ubezpieczenia</a:t>
            </a:r>
          </a:p>
        </p:txBody>
      </p:sp>
      <p:sp>
        <p:nvSpPr>
          <p:cNvPr id="3" name="Symbol zastępczy zawartości 2">
            <a:extLst>
              <a:ext uri="{FF2B5EF4-FFF2-40B4-BE49-F238E27FC236}">
                <a16:creationId xmlns:a16="http://schemas.microsoft.com/office/drawing/2014/main" id="{D2CCB7FC-C65A-43D5-AC9B-B143AB0772BE}"/>
              </a:ext>
            </a:extLst>
          </p:cNvPr>
          <p:cNvSpPr>
            <a:spLocks noGrp="1"/>
          </p:cNvSpPr>
          <p:nvPr>
            <p:ph idx="1"/>
          </p:nvPr>
        </p:nvSpPr>
        <p:spPr/>
        <p:txBody>
          <a:bodyPr>
            <a:normAutofit fontScale="77500" lnSpcReduction="20000"/>
          </a:bodyPr>
          <a:lstStyle/>
          <a:p>
            <a:pPr algn="just"/>
            <a:endParaRPr lang="pl-PL" dirty="0"/>
          </a:p>
          <a:p>
            <a:pPr marL="0" indent="0" algn="just">
              <a:buNone/>
            </a:pPr>
            <a:r>
              <a:rPr lang="pl-PL" dirty="0"/>
              <a:t>1. Zasiłek chorobowy z tytułu niezdolności do pracy powstałej w czasie trwania ubezpieczenia chorobowego, jak i z tytułu niezdolności do pracy powstałej po ustaniu tytułu ubezpieczenia nie przysługuje za okres po ustaniu tytułu ubezpieczenia chorobowego, jeżeli osoba niezdolna do pracy:</a:t>
            </a:r>
          </a:p>
          <a:p>
            <a:pPr marL="0" indent="0" algn="just">
              <a:buNone/>
            </a:pPr>
            <a:r>
              <a:rPr lang="pl-PL" dirty="0"/>
              <a:t>1)  ma ustalone prawo do emerytury lub renty z tytułu niezdolności do pracy;</a:t>
            </a:r>
          </a:p>
          <a:p>
            <a:pPr marL="0" indent="0" algn="just">
              <a:buNone/>
            </a:pPr>
            <a:r>
              <a:rPr lang="pl-PL" dirty="0"/>
              <a:t>2)  kontynuuje działalność zarobkową lub podjęła działalność zarobkową stanowiącą tytuł do objęcia obowiązkowo lub dobrowolnie ubezpieczeniem chorobowym albo zapewniającą prawo do świadczeń za okres niezdolności do pracy z powodu choroby;</a:t>
            </a:r>
          </a:p>
          <a:p>
            <a:pPr marL="0" indent="0" algn="just">
              <a:buNone/>
            </a:pPr>
            <a:r>
              <a:rPr lang="pl-PL" dirty="0"/>
              <a:t>3)  nie nabyła prawa do zasiłku w czasie ubezpieczenia, w przypadkach określonych w art. 4 ust. 1;</a:t>
            </a:r>
          </a:p>
          <a:p>
            <a:pPr marL="0" indent="0" algn="just">
              <a:buNone/>
            </a:pPr>
            <a:r>
              <a:rPr lang="pl-PL" dirty="0"/>
              <a:t>4)  jest uprawniona do zasiłku dla bezrobotnych, zasiłku przedemerytalnego, świadczenia przedemerytalnego lub nauczycielskiego świadczenia kompensacyjnego;</a:t>
            </a:r>
          </a:p>
          <a:p>
            <a:pPr marL="0" indent="0" algn="just">
              <a:buNone/>
            </a:pPr>
            <a:r>
              <a:rPr lang="pl-PL" dirty="0"/>
              <a:t>5)  podlega obowiązkowo ubezpieczeniu społecznemu rolników określonemu w przepisach o ubezpieczeniu społecznym rolników.</a:t>
            </a:r>
          </a:p>
          <a:p>
            <a:pPr marL="0" indent="0" algn="just">
              <a:buNone/>
            </a:pPr>
            <a:r>
              <a:rPr lang="pl-PL" dirty="0"/>
              <a:t>2. Zasiłek chorobowy nie przysługuje za okres niezdolności do pracy po ustaniu tytułu ubezpieczenia chorobowego, jeżeli ubezpieczenie to ustało po wyczerpaniu prawa do zasiłku chorobowego. (art. 13 ustawy zasiłkowej)</a:t>
            </a:r>
          </a:p>
        </p:txBody>
      </p:sp>
    </p:spTree>
    <p:extLst>
      <p:ext uri="{BB962C8B-B14F-4D97-AF65-F5344CB8AC3E}">
        <p14:creationId xmlns:p14="http://schemas.microsoft.com/office/powerpoint/2010/main" val="22976084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01CA63-74D8-498F-B434-9CBF2ABCCE73}"/>
              </a:ext>
            </a:extLst>
          </p:cNvPr>
          <p:cNvSpPr>
            <a:spLocks noGrp="1"/>
          </p:cNvSpPr>
          <p:nvPr>
            <p:ph type="title"/>
          </p:nvPr>
        </p:nvSpPr>
        <p:spPr/>
        <p:txBody>
          <a:bodyPr/>
          <a:lstStyle/>
          <a:p>
            <a:r>
              <a:rPr lang="pl-PL" dirty="0"/>
              <a:t>Okres wyczekiwania</a:t>
            </a:r>
          </a:p>
        </p:txBody>
      </p:sp>
      <p:sp>
        <p:nvSpPr>
          <p:cNvPr id="3" name="Symbol zastępczy zawartości 2">
            <a:extLst>
              <a:ext uri="{FF2B5EF4-FFF2-40B4-BE49-F238E27FC236}">
                <a16:creationId xmlns:a16="http://schemas.microsoft.com/office/drawing/2014/main" id="{179C4212-FD2E-4AD5-917F-C5EE1A2BF47E}"/>
              </a:ext>
            </a:extLst>
          </p:cNvPr>
          <p:cNvSpPr>
            <a:spLocks noGrp="1"/>
          </p:cNvSpPr>
          <p:nvPr>
            <p:ph idx="1"/>
          </p:nvPr>
        </p:nvSpPr>
        <p:spPr/>
        <p:txBody>
          <a:bodyPr/>
          <a:lstStyle/>
          <a:p>
            <a:pPr algn="just"/>
            <a:r>
              <a:rPr lang="pl-PL" dirty="0"/>
              <a:t>Ubezpieczony nabywa prawo do zasiłku chorobowego:</a:t>
            </a:r>
          </a:p>
          <a:p>
            <a:pPr marL="0" indent="0" algn="just">
              <a:buNone/>
            </a:pPr>
            <a:r>
              <a:rPr lang="pl-PL" dirty="0"/>
              <a:t>1)  po upływie 30 dni nieprzerwanego ubezpieczenia chorobowego - jeżeli podlega obowiązkowo temu ubezpieczeniu;</a:t>
            </a:r>
          </a:p>
          <a:p>
            <a:pPr algn="just">
              <a:buAutoNum type="arabicParenR" startAt="2"/>
            </a:pPr>
            <a:r>
              <a:rPr lang="pl-PL" dirty="0"/>
              <a:t>po upływie 90 dni nieprzerwanego ubezpieczenia chorobowego - jeżeli jest ubezpieczony dobrowolnie.</a:t>
            </a:r>
          </a:p>
          <a:p>
            <a:pPr algn="just"/>
            <a:r>
              <a:rPr lang="pl-PL" dirty="0"/>
              <a:t>Do okresów ubezpieczenia chorobowego, o których mowa powyżej, wlicza się poprzednie okresy ubezpieczenia chorobowego, jeżeli przerwa między nimi nie przekroczyła 30 dni lub była spowodowana urlopem wychowawczym, urlopem bezpłatnym albo odbywaniem czynnej służby wojskowej przez żołnierza niezawodowego.</a:t>
            </a:r>
          </a:p>
        </p:txBody>
      </p:sp>
    </p:spTree>
    <p:extLst>
      <p:ext uri="{BB962C8B-B14F-4D97-AF65-F5344CB8AC3E}">
        <p14:creationId xmlns:p14="http://schemas.microsoft.com/office/powerpoint/2010/main" val="579930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56FE61-E178-4E5E-B68B-34FA6DB56AFB}"/>
              </a:ext>
            </a:extLst>
          </p:cNvPr>
          <p:cNvSpPr>
            <a:spLocks noGrp="1"/>
          </p:cNvSpPr>
          <p:nvPr>
            <p:ph type="title"/>
          </p:nvPr>
        </p:nvSpPr>
        <p:spPr/>
        <p:txBody>
          <a:bodyPr/>
          <a:lstStyle/>
          <a:p>
            <a:r>
              <a:rPr lang="pl-PL" sz="2800" dirty="0"/>
              <a:t>Brak wymogu posiadania okresu wyczekiwania</a:t>
            </a:r>
          </a:p>
        </p:txBody>
      </p:sp>
      <p:sp>
        <p:nvSpPr>
          <p:cNvPr id="3" name="Symbol zastępczy zawartości 2">
            <a:extLst>
              <a:ext uri="{FF2B5EF4-FFF2-40B4-BE49-F238E27FC236}">
                <a16:creationId xmlns:a16="http://schemas.microsoft.com/office/drawing/2014/main" id="{445BE827-5078-4AE0-B4B0-93B76E3365F7}"/>
              </a:ext>
            </a:extLst>
          </p:cNvPr>
          <p:cNvSpPr>
            <a:spLocks noGrp="1"/>
          </p:cNvSpPr>
          <p:nvPr>
            <p:ph idx="1"/>
          </p:nvPr>
        </p:nvSpPr>
        <p:spPr/>
        <p:txBody>
          <a:bodyPr>
            <a:normAutofit fontScale="92500" lnSpcReduction="20000"/>
          </a:bodyPr>
          <a:lstStyle/>
          <a:p>
            <a:pPr algn="just"/>
            <a:r>
              <a:rPr lang="pl-PL" dirty="0"/>
              <a:t>Od pierwszego dnia ubezpieczenia chorobowego prawo do zasiłku chorobowego przysługuje:</a:t>
            </a:r>
          </a:p>
          <a:p>
            <a:pPr marL="0" indent="0" algn="just">
              <a:buNone/>
            </a:pPr>
            <a:r>
              <a:rPr lang="pl-PL" dirty="0"/>
              <a:t>1) absolwentom szkół lub uczelni lub osobom, które zakończyły kształcenie w szkole doktorskiej, którzy zostali objęci ubezpieczeniem chorobowym lub przystąpili do ubezpieczenia chorobowego w ciągu 90 dni od dnia ukończenia szkoły lub uzyskania dyplomu ukończenia studiów, lub zakończenia kształcenia w szkole doktorskiej;</a:t>
            </a:r>
          </a:p>
          <a:p>
            <a:pPr marL="0" indent="0" algn="just">
              <a:buNone/>
            </a:pPr>
            <a:r>
              <a:rPr lang="pl-PL" dirty="0"/>
              <a:t>2)  jeżeli niezdolność do pracy spowodowana została wypadkiem w drodze do pracy lub z pracy;</a:t>
            </a:r>
          </a:p>
          <a:p>
            <a:pPr marL="0" indent="0" algn="just">
              <a:buNone/>
            </a:pPr>
            <a:r>
              <a:rPr lang="pl-PL" dirty="0"/>
              <a:t>3)  ubezpieczonym obowiązkowo, którzy mają wcześniejszy co najmniej 10-letni okres obowiązkowego ubezpieczenia chorobowego;</a:t>
            </a:r>
          </a:p>
          <a:p>
            <a:pPr marL="0" indent="0" algn="just">
              <a:buNone/>
            </a:pPr>
            <a:r>
              <a:rPr lang="pl-PL" dirty="0"/>
              <a:t>4)  posłom i senatorom, którzy przystąpili do ubezpieczenia chorobowego w ciągu 90 dni od ukończenia kadencji;</a:t>
            </a:r>
          </a:p>
          <a:p>
            <a:pPr marL="0" indent="0" algn="just">
              <a:buNone/>
            </a:pPr>
            <a:r>
              <a:rPr lang="pl-PL" dirty="0"/>
              <a:t>5)  funkcjonariuszom Służby Celnej, którzy przyjęli propozycję pracy na podstawie art. 165 ust. 7 i art. 167 ust. 2 ustawy z dnia 16 listopada 2016 r. - Przepisy wprowadzające ustawę o Krajowej Administracji Skarbowej (Dz.U. poz. 1948 i 2255 oraz z 2017 r. poz. 379) i stali się pracownikami w jednostkach organizacyjnych Krajowej Administracji Skarbowej.</a:t>
            </a:r>
          </a:p>
        </p:txBody>
      </p:sp>
    </p:spTree>
    <p:extLst>
      <p:ext uri="{BB962C8B-B14F-4D97-AF65-F5344CB8AC3E}">
        <p14:creationId xmlns:p14="http://schemas.microsoft.com/office/powerpoint/2010/main" val="29100957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6D7321A-5932-469B-B026-511FD9914FFE}"/>
              </a:ext>
            </a:extLst>
          </p:cNvPr>
          <p:cNvSpPr>
            <a:spLocks noGrp="1"/>
          </p:cNvSpPr>
          <p:nvPr>
            <p:ph idx="1"/>
          </p:nvPr>
        </p:nvSpPr>
        <p:spPr/>
        <p:txBody>
          <a:bodyPr>
            <a:normAutofit/>
          </a:bodyPr>
          <a:lstStyle/>
          <a:p>
            <a:pPr marL="0" indent="0" algn="ctr">
              <a:buNone/>
            </a:pPr>
            <a:r>
              <a:rPr lang="pl-PL" sz="3200" b="1" u="sng" dirty="0"/>
              <a:t>Kazus nr 27</a:t>
            </a:r>
          </a:p>
        </p:txBody>
      </p:sp>
    </p:spTree>
    <p:extLst>
      <p:ext uri="{BB962C8B-B14F-4D97-AF65-F5344CB8AC3E}">
        <p14:creationId xmlns:p14="http://schemas.microsoft.com/office/powerpoint/2010/main" val="19246740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A0FF01-0D90-42B9-A7D6-1C1E5D77410D}"/>
              </a:ext>
            </a:extLst>
          </p:cNvPr>
          <p:cNvSpPr>
            <a:spLocks noGrp="1"/>
          </p:cNvSpPr>
          <p:nvPr>
            <p:ph type="title"/>
          </p:nvPr>
        </p:nvSpPr>
        <p:spPr/>
        <p:txBody>
          <a:bodyPr/>
          <a:lstStyle/>
          <a:p>
            <a:r>
              <a:rPr lang="pl-PL" dirty="0"/>
              <a:t>Okres pobierania zasiłku chorobowego – okres zasiłkowy</a:t>
            </a:r>
          </a:p>
        </p:txBody>
      </p:sp>
      <p:sp>
        <p:nvSpPr>
          <p:cNvPr id="3" name="Symbol zastępczy zawartości 2">
            <a:extLst>
              <a:ext uri="{FF2B5EF4-FFF2-40B4-BE49-F238E27FC236}">
                <a16:creationId xmlns:a16="http://schemas.microsoft.com/office/drawing/2014/main" id="{44BE43C9-BA74-4C2E-98F4-FE216A394AD7}"/>
              </a:ext>
            </a:extLst>
          </p:cNvPr>
          <p:cNvSpPr>
            <a:spLocks noGrp="1"/>
          </p:cNvSpPr>
          <p:nvPr>
            <p:ph idx="1"/>
          </p:nvPr>
        </p:nvSpPr>
        <p:spPr/>
        <p:txBody>
          <a:bodyPr/>
          <a:lstStyle/>
          <a:p>
            <a:pPr algn="just"/>
            <a:r>
              <a:rPr lang="pl-PL" dirty="0"/>
              <a:t>Okres zasiłkowy to ustalony przez ustawę okres czasowej niezdolności do pracy z powodu choroby, przez który ubezpieczony ma prawo do zasiłku chorobowego.</a:t>
            </a:r>
          </a:p>
          <a:p>
            <a:pPr algn="just"/>
            <a:endParaRPr lang="pl-PL" dirty="0"/>
          </a:p>
          <a:p>
            <a:pPr algn="just"/>
            <a:r>
              <a:rPr lang="pl-PL" dirty="0"/>
              <a:t>Zasiłek chorobowy przysługuje przez okres trwania niezdolności do pracy z powodu choroby lub niemożności wykonywania pracy z przyczyn określonych w art. 6 ust. 2 - nie dłużej jednak niż przez 182 dni, a jeżeli niezdolność do pracy została spowodowana gruźlicą lub występuje w trakcie ciąży - nie dłużej niż przez 270 dni.</a:t>
            </a:r>
          </a:p>
        </p:txBody>
      </p:sp>
    </p:spTree>
    <p:extLst>
      <p:ext uri="{BB962C8B-B14F-4D97-AF65-F5344CB8AC3E}">
        <p14:creationId xmlns:p14="http://schemas.microsoft.com/office/powerpoint/2010/main" val="7766367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D10A4F-F02B-4FAE-A999-EFFEA915567B}"/>
              </a:ext>
            </a:extLst>
          </p:cNvPr>
          <p:cNvSpPr>
            <a:spLocks noGrp="1"/>
          </p:cNvSpPr>
          <p:nvPr>
            <p:ph type="title"/>
          </p:nvPr>
        </p:nvSpPr>
        <p:spPr/>
        <p:txBody>
          <a:bodyPr/>
          <a:lstStyle/>
          <a:p>
            <a:r>
              <a:rPr lang="pl-PL" dirty="0"/>
              <a:t>Struktura okresu zasiłkowego</a:t>
            </a:r>
          </a:p>
        </p:txBody>
      </p:sp>
      <p:sp>
        <p:nvSpPr>
          <p:cNvPr id="3" name="Symbol zastępczy zawartości 2">
            <a:extLst>
              <a:ext uri="{FF2B5EF4-FFF2-40B4-BE49-F238E27FC236}">
                <a16:creationId xmlns:a16="http://schemas.microsoft.com/office/drawing/2014/main" id="{E2EA849B-A943-4B13-B0F6-A1F1D183BEE7}"/>
              </a:ext>
            </a:extLst>
          </p:cNvPr>
          <p:cNvSpPr>
            <a:spLocks noGrp="1"/>
          </p:cNvSpPr>
          <p:nvPr>
            <p:ph idx="1"/>
          </p:nvPr>
        </p:nvSpPr>
        <p:spPr/>
        <p:txBody>
          <a:bodyPr/>
          <a:lstStyle/>
          <a:p>
            <a:pPr marL="0" indent="0" algn="just">
              <a:buNone/>
            </a:pPr>
            <a:r>
              <a:rPr lang="pl-PL" dirty="0"/>
              <a:t>Do okresu zasiłkowego wlicza się stwierdzone zaświadczeniem lekarskim następujące okresy niezdolności do pracy:</a:t>
            </a:r>
          </a:p>
          <a:p>
            <a:pPr algn="just"/>
            <a:r>
              <a:rPr lang="pl-PL" dirty="0"/>
              <a:t>okres niewykonywania pracy w wyniku decyzji wydanej przez właściwy organ albo uprawniony podmiot na podstawie przepisów o zapobieganiu oraz zwalczaniu zakażeń i chorób zakaźnych u ludzi,</a:t>
            </a:r>
          </a:p>
          <a:p>
            <a:pPr algn="just"/>
            <a:r>
              <a:rPr lang="pl-PL" dirty="0"/>
              <a:t>okres przebywania w stacjonarnym zakładzie lecznictwa odwykowego w celu leczenia uzależnienia alkoholowego oraz w stacjonarnym zakładzie opieki zdrowotnej w celu leczenia uzależnienia od środków odurzających lub substancji psychotropowych,</a:t>
            </a:r>
          </a:p>
          <a:p>
            <a:pPr algn="just"/>
            <a:r>
              <a:rPr lang="pl-PL" dirty="0"/>
              <a:t>okres poddania się niezbędnym badaniom lekarskim przewidzianym dla kandydatów na dawców komórek, tkanek i narządów</a:t>
            </a:r>
          </a:p>
          <a:p>
            <a:pPr marL="0" indent="0">
              <a:buNone/>
            </a:pPr>
            <a:endParaRPr lang="pl-PL" dirty="0"/>
          </a:p>
        </p:txBody>
      </p:sp>
    </p:spTree>
    <p:extLst>
      <p:ext uri="{BB962C8B-B14F-4D97-AF65-F5344CB8AC3E}">
        <p14:creationId xmlns:p14="http://schemas.microsoft.com/office/powerpoint/2010/main" val="1310194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1A7C03-1853-428A-B514-91E92AADA766}"/>
              </a:ext>
            </a:extLst>
          </p:cNvPr>
          <p:cNvSpPr>
            <a:spLocks noGrp="1"/>
          </p:cNvSpPr>
          <p:nvPr>
            <p:ph type="title"/>
          </p:nvPr>
        </p:nvSpPr>
        <p:spPr/>
        <p:txBody>
          <a:bodyPr/>
          <a:lstStyle/>
          <a:p>
            <a:r>
              <a:rPr lang="pl-PL" dirty="0"/>
              <a:t>Struktura okresu zasiłkowego</a:t>
            </a:r>
          </a:p>
        </p:txBody>
      </p:sp>
      <p:sp>
        <p:nvSpPr>
          <p:cNvPr id="3" name="Symbol zastępczy zawartości 2">
            <a:extLst>
              <a:ext uri="{FF2B5EF4-FFF2-40B4-BE49-F238E27FC236}">
                <a16:creationId xmlns:a16="http://schemas.microsoft.com/office/drawing/2014/main" id="{F909C333-8F35-4974-9109-C6E413859198}"/>
              </a:ext>
            </a:extLst>
          </p:cNvPr>
          <p:cNvSpPr>
            <a:spLocks noGrp="1"/>
          </p:cNvSpPr>
          <p:nvPr>
            <p:ph idx="1"/>
          </p:nvPr>
        </p:nvSpPr>
        <p:spPr/>
        <p:txBody>
          <a:bodyPr>
            <a:normAutofit fontScale="92500" lnSpcReduction="20000"/>
          </a:bodyPr>
          <a:lstStyle/>
          <a:p>
            <a:pPr algn="just"/>
            <a:r>
              <a:rPr lang="pl-PL" dirty="0"/>
              <a:t>okres, w którym pracownik został pozbawiony prawa do zasiłku chorobowego z następujących przyczyn:</a:t>
            </a:r>
          </a:p>
          <a:p>
            <a:pPr marL="0" indent="0" algn="just">
              <a:buNone/>
            </a:pPr>
            <a:r>
              <a:rPr lang="pl-PL" dirty="0"/>
              <a:t>- pracownik został odsunięty od pracy z powodu podejrzenia o nosicielstwo zarazków choroby zakaźnej i pracodawca zaproponował mu inną pracę, niezabronioną takim osobom, odpowiadającą jego kwalifikacjom zawodowym, lub którą może wykonywać po uprzednim przeszkoleniu, a pracownik nie podjął proponowanej mu pracy,</a:t>
            </a:r>
          </a:p>
          <a:p>
            <a:pPr algn="just">
              <a:buFontTx/>
              <a:buChar char="-"/>
            </a:pPr>
            <a:r>
              <a:rPr lang="pl-PL" dirty="0"/>
              <a:t>niezdolność do pracy została  spowodowana w wyniku umyślnego przestępstwa lub wykroczenia,</a:t>
            </a:r>
          </a:p>
          <a:p>
            <a:pPr algn="just">
              <a:buFontTx/>
              <a:buChar char="-"/>
            </a:pPr>
            <a:r>
              <a:rPr lang="pl-PL" dirty="0"/>
              <a:t>niezdolność do pracy została spowodowana nadużyciem alkoholu,</a:t>
            </a:r>
          </a:p>
          <a:p>
            <a:pPr algn="just">
              <a:buFontTx/>
              <a:buChar char="-"/>
            </a:pPr>
            <a:r>
              <a:rPr lang="pl-PL" dirty="0"/>
              <a:t>pracownik w okresie orzeczonej niezdolności do pracy wykonywał pracę zarobkową lub wykorzystywał zwolnienie od pracy w sposób niezgodny z celem tego zwolnienia,</a:t>
            </a:r>
          </a:p>
          <a:p>
            <a:pPr algn="just">
              <a:buFontTx/>
              <a:buChar char="-"/>
            </a:pPr>
            <a:r>
              <a:rPr lang="pl-PL" dirty="0"/>
              <a:t>okres prawa do wynagrodzenia chorobowego na podstawie art. 92 </a:t>
            </a:r>
            <a:r>
              <a:rPr lang="pl-PL" dirty="0" err="1"/>
              <a:t>k.p</a:t>
            </a:r>
            <a:r>
              <a:rPr lang="pl-PL" dirty="0"/>
              <a:t>.,</a:t>
            </a:r>
          </a:p>
          <a:p>
            <a:pPr algn="just">
              <a:buFontTx/>
              <a:buChar char="-"/>
            </a:pPr>
            <a:r>
              <a:rPr lang="pl-PL" dirty="0"/>
              <a:t>okres zwolnienia lekarskiego niewykorzystanego wskutek wcześniejszego powrotu do pracy</a:t>
            </a:r>
          </a:p>
          <a:p>
            <a:pPr>
              <a:buFontTx/>
              <a:buChar char="-"/>
            </a:pPr>
            <a:endParaRPr lang="pl-PL" dirty="0"/>
          </a:p>
          <a:p>
            <a:pPr marL="0" indent="0">
              <a:buNone/>
            </a:pPr>
            <a:endParaRPr lang="pl-PL" dirty="0"/>
          </a:p>
        </p:txBody>
      </p:sp>
    </p:spTree>
    <p:extLst>
      <p:ext uri="{BB962C8B-B14F-4D97-AF65-F5344CB8AC3E}">
        <p14:creationId xmlns:p14="http://schemas.microsoft.com/office/powerpoint/2010/main" val="10174918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7E0A63-59FE-4315-96ED-79762E682D4E}"/>
              </a:ext>
            </a:extLst>
          </p:cNvPr>
          <p:cNvSpPr>
            <a:spLocks noGrp="1"/>
          </p:cNvSpPr>
          <p:nvPr>
            <p:ph type="title"/>
          </p:nvPr>
        </p:nvSpPr>
        <p:spPr/>
        <p:txBody>
          <a:bodyPr/>
          <a:lstStyle/>
          <a:p>
            <a:r>
              <a:rPr lang="pl-PL" dirty="0"/>
              <a:t>Struktura okresu zasiłkowego</a:t>
            </a:r>
          </a:p>
        </p:txBody>
      </p:sp>
      <p:sp>
        <p:nvSpPr>
          <p:cNvPr id="3" name="Symbol zastępczy zawartości 2">
            <a:extLst>
              <a:ext uri="{FF2B5EF4-FFF2-40B4-BE49-F238E27FC236}">
                <a16:creationId xmlns:a16="http://schemas.microsoft.com/office/drawing/2014/main" id="{9FDF98C7-3766-4F1F-AF66-72BE751444C4}"/>
              </a:ext>
            </a:extLst>
          </p:cNvPr>
          <p:cNvSpPr>
            <a:spLocks noGrp="1"/>
          </p:cNvSpPr>
          <p:nvPr>
            <p:ph idx="1"/>
          </p:nvPr>
        </p:nvSpPr>
        <p:spPr/>
        <p:txBody>
          <a:bodyPr>
            <a:normAutofit fontScale="92500" lnSpcReduction="10000"/>
          </a:bodyPr>
          <a:lstStyle/>
          <a:p>
            <a:pPr algn="just"/>
            <a:r>
              <a:rPr lang="pl-PL" dirty="0"/>
              <a:t>Do okresu zasiłkowego nie wlicza się okresu niezdolności do pracy trwającej w czasie:</a:t>
            </a:r>
          </a:p>
          <a:p>
            <a:pPr algn="just">
              <a:buFontTx/>
              <a:buChar char="-"/>
            </a:pPr>
            <a:r>
              <a:rPr lang="pl-PL" dirty="0"/>
              <a:t>wyczekiwania na prawo do zasiłku,</a:t>
            </a:r>
          </a:p>
          <a:p>
            <a:pPr algn="just">
              <a:buFontTx/>
              <a:buChar char="-"/>
            </a:pPr>
            <a:r>
              <a:rPr lang="pl-PL" dirty="0"/>
              <a:t>urlopu bezpłatnego,</a:t>
            </a:r>
          </a:p>
          <a:p>
            <a:pPr algn="just">
              <a:buFontTx/>
              <a:buChar char="-"/>
            </a:pPr>
            <a:r>
              <a:rPr lang="pl-PL" dirty="0"/>
              <a:t>urlopu wychowawczego,</a:t>
            </a:r>
          </a:p>
          <a:p>
            <a:pPr algn="just">
              <a:buFontTx/>
              <a:buChar char="-"/>
            </a:pPr>
            <a:r>
              <a:rPr lang="pl-PL" dirty="0"/>
              <a:t>tymczasowego aresztowania lub odbywania kary pozbawienia wolności, z wyjątkiem przypadków, w których prawo do zasiłku wynika z ubezpieczenia chorobowego osób wykonujących odpłatnie prace na podstawie skierowania do pracy w czasie odbywania kary pozbawienia wolności lub tymczasowego aresztowania</a:t>
            </a:r>
          </a:p>
          <a:p>
            <a:pPr algn="just">
              <a:buFontTx/>
              <a:buChar char="-"/>
            </a:pPr>
            <a:r>
              <a:rPr lang="pl-PL" dirty="0"/>
              <a:t>usprawiedliwionej nieobecności w pracy, o której mowa w art. 63(2) § 8 ustawy z dnia 26 czerwca 1974 r. - Kodeks pracy Dz.U. z 2018 r. poz. 917, 1000, 1076, 1608 i 1629  </a:t>
            </a:r>
            <a:r>
              <a:rPr lang="pl-PL" u="sng" dirty="0">
                <a:solidFill>
                  <a:srgbClr val="C00000"/>
                </a:solidFill>
              </a:rPr>
              <a:t>(od 25 listopada 2018 roku), przy czym przepisu tego nie stosuje się gdy  niezdolność do pracy powstała do dnia śmierci pracodawcy i trwa nieprzerwanie  po tym dniu</a:t>
            </a:r>
          </a:p>
          <a:p>
            <a:pPr>
              <a:buFontTx/>
              <a:buChar char="-"/>
            </a:pPr>
            <a:endParaRPr lang="pl-PL" dirty="0"/>
          </a:p>
        </p:txBody>
      </p:sp>
    </p:spTree>
    <p:extLst>
      <p:ext uri="{BB962C8B-B14F-4D97-AF65-F5344CB8AC3E}">
        <p14:creationId xmlns:p14="http://schemas.microsoft.com/office/powerpoint/2010/main" val="3462817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CB70DC-14E5-4A74-9EBD-24C8074FB3C7}"/>
              </a:ext>
            </a:extLst>
          </p:cNvPr>
          <p:cNvSpPr>
            <a:spLocks noGrp="1"/>
          </p:cNvSpPr>
          <p:nvPr>
            <p:ph type="title"/>
          </p:nvPr>
        </p:nvSpPr>
        <p:spPr/>
        <p:txBody>
          <a:bodyPr/>
          <a:lstStyle/>
          <a:p>
            <a:r>
              <a:rPr lang="pl-PL" dirty="0"/>
              <a:t>Zasady liczenia okresu zasiłkowego</a:t>
            </a:r>
          </a:p>
        </p:txBody>
      </p:sp>
      <p:sp>
        <p:nvSpPr>
          <p:cNvPr id="3" name="Symbol zastępczy zawartości 2">
            <a:extLst>
              <a:ext uri="{FF2B5EF4-FFF2-40B4-BE49-F238E27FC236}">
                <a16:creationId xmlns:a16="http://schemas.microsoft.com/office/drawing/2014/main" id="{8FAA02D5-DC66-4D0B-B08F-D1A09DFE2593}"/>
              </a:ext>
            </a:extLst>
          </p:cNvPr>
          <p:cNvSpPr>
            <a:spLocks noGrp="1"/>
          </p:cNvSpPr>
          <p:nvPr>
            <p:ph idx="1"/>
          </p:nvPr>
        </p:nvSpPr>
        <p:spPr/>
        <p:txBody>
          <a:bodyPr/>
          <a:lstStyle/>
          <a:p>
            <a:pPr marL="0" indent="0">
              <a:buNone/>
            </a:pPr>
            <a:r>
              <a:rPr lang="pl-PL" dirty="0"/>
              <a:t>Okres zasiłkowy jest powiązany:</a:t>
            </a:r>
          </a:p>
          <a:p>
            <a:pPr>
              <a:buFontTx/>
              <a:buChar char="-"/>
            </a:pPr>
            <a:r>
              <a:rPr lang="pl-PL" dirty="0"/>
              <a:t>z trwaniem nieprzerwanej niezdolności do pracy,</a:t>
            </a:r>
          </a:p>
          <a:p>
            <a:pPr>
              <a:buFontTx/>
              <a:buChar char="-"/>
            </a:pPr>
            <a:r>
              <a:rPr lang="pl-PL" dirty="0"/>
              <a:t>z konkretną chorobą</a:t>
            </a:r>
          </a:p>
          <a:p>
            <a:pPr>
              <a:buFontTx/>
              <a:buChar char="-"/>
            </a:pPr>
            <a:endParaRPr lang="pl-PL" dirty="0"/>
          </a:p>
        </p:txBody>
      </p:sp>
    </p:spTree>
    <p:extLst>
      <p:ext uri="{BB962C8B-B14F-4D97-AF65-F5344CB8AC3E}">
        <p14:creationId xmlns:p14="http://schemas.microsoft.com/office/powerpoint/2010/main" val="28293196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0EE5FA-5D5B-4007-9D79-F63D22FBAEF4}"/>
              </a:ext>
            </a:extLst>
          </p:cNvPr>
          <p:cNvSpPr>
            <a:spLocks noGrp="1"/>
          </p:cNvSpPr>
          <p:nvPr>
            <p:ph type="title"/>
          </p:nvPr>
        </p:nvSpPr>
        <p:spPr/>
        <p:txBody>
          <a:bodyPr/>
          <a:lstStyle/>
          <a:p>
            <a:r>
              <a:rPr lang="pl-PL" dirty="0"/>
              <a:t>Zasady liczenia okresu zasiłkowego</a:t>
            </a:r>
          </a:p>
        </p:txBody>
      </p:sp>
      <p:sp>
        <p:nvSpPr>
          <p:cNvPr id="3" name="Symbol zastępczy zawartości 2">
            <a:extLst>
              <a:ext uri="{FF2B5EF4-FFF2-40B4-BE49-F238E27FC236}">
                <a16:creationId xmlns:a16="http://schemas.microsoft.com/office/drawing/2014/main" id="{3861B1B1-4D40-405A-8575-42BCB7A3944D}"/>
              </a:ext>
            </a:extLst>
          </p:cNvPr>
          <p:cNvSpPr>
            <a:spLocks noGrp="1"/>
          </p:cNvSpPr>
          <p:nvPr>
            <p:ph idx="1"/>
          </p:nvPr>
        </p:nvSpPr>
        <p:spPr/>
        <p:txBody>
          <a:bodyPr/>
          <a:lstStyle/>
          <a:p>
            <a:pPr algn="just"/>
            <a:r>
              <a:rPr lang="pl-PL" dirty="0"/>
              <a:t>Okres zasiłkowy zaczyna bieg z początkiem każdej niezdolności do pracy, ale dolicza się do niego </a:t>
            </a:r>
            <a:r>
              <a:rPr lang="pl-PL" b="1" u="sng" dirty="0"/>
              <a:t>okresy poprzedniej niezdolności z powodu tej samej choroby</a:t>
            </a:r>
            <a:r>
              <a:rPr lang="pl-PL" dirty="0"/>
              <a:t>, jeżeli przerwy między poszczególnymi okresami niezdolności nie były </a:t>
            </a:r>
            <a:r>
              <a:rPr lang="pl-PL" b="1" u="sng" dirty="0"/>
              <a:t>dłuższe niż 60 dni.</a:t>
            </a:r>
          </a:p>
          <a:p>
            <a:pPr algn="just"/>
            <a:r>
              <a:rPr lang="pl-PL" dirty="0"/>
              <a:t>Okres zasiłkowy zaczyna bieg od początku, jeżeli niezdolność do pracy z powodu tej samej choroby wystąpiła po przerwie dłuższej  niż 60 dni.</a:t>
            </a:r>
          </a:p>
        </p:txBody>
      </p:sp>
    </p:spTree>
    <p:extLst>
      <p:ext uri="{BB962C8B-B14F-4D97-AF65-F5344CB8AC3E}">
        <p14:creationId xmlns:p14="http://schemas.microsoft.com/office/powerpoint/2010/main" val="3326742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F2C928-E1C3-4898-87DA-66BE822E0B4F}"/>
              </a:ext>
            </a:extLst>
          </p:cNvPr>
          <p:cNvSpPr>
            <a:spLocks noGrp="1"/>
          </p:cNvSpPr>
          <p:nvPr>
            <p:ph type="title"/>
          </p:nvPr>
        </p:nvSpPr>
        <p:spPr/>
        <p:txBody>
          <a:bodyPr/>
          <a:lstStyle/>
          <a:p>
            <a:r>
              <a:rPr lang="pl-PL" dirty="0"/>
              <a:t> Charakterystyka ubezpieczenia chorobowego</a:t>
            </a:r>
          </a:p>
        </p:txBody>
      </p:sp>
      <p:sp>
        <p:nvSpPr>
          <p:cNvPr id="3" name="Symbol zastępczy zawartości 2">
            <a:extLst>
              <a:ext uri="{FF2B5EF4-FFF2-40B4-BE49-F238E27FC236}">
                <a16:creationId xmlns:a16="http://schemas.microsoft.com/office/drawing/2014/main" id="{BE206B8C-4636-42DB-93B9-46C82042948E}"/>
              </a:ext>
            </a:extLst>
          </p:cNvPr>
          <p:cNvSpPr>
            <a:spLocks noGrp="1"/>
          </p:cNvSpPr>
          <p:nvPr>
            <p:ph idx="1"/>
          </p:nvPr>
        </p:nvSpPr>
        <p:spPr/>
        <p:txBody>
          <a:bodyPr/>
          <a:lstStyle/>
          <a:p>
            <a:pPr marL="0" indent="0" algn="just">
              <a:buNone/>
            </a:pPr>
            <a:r>
              <a:rPr lang="pl-PL" dirty="0"/>
              <a:t>W zakresie ryzyka chorobowego ustawa zasiłkowa określa zasady i warunki nabywania prawa do:</a:t>
            </a:r>
          </a:p>
          <a:p>
            <a:pPr algn="just">
              <a:buFontTx/>
              <a:buChar char="-"/>
            </a:pPr>
            <a:r>
              <a:rPr lang="pl-PL" dirty="0"/>
              <a:t>zasiłku chorobowego,</a:t>
            </a:r>
          </a:p>
          <a:p>
            <a:pPr algn="just">
              <a:buFontTx/>
              <a:buChar char="-"/>
            </a:pPr>
            <a:r>
              <a:rPr lang="pl-PL" dirty="0"/>
              <a:t>świadczenia rehabilitacyjnego,</a:t>
            </a:r>
          </a:p>
          <a:p>
            <a:pPr algn="just">
              <a:buFontTx/>
              <a:buChar char="-"/>
            </a:pPr>
            <a:r>
              <a:rPr lang="pl-PL" dirty="0"/>
              <a:t>zasiłku wyrównawczego</a:t>
            </a:r>
          </a:p>
          <a:p>
            <a:pPr>
              <a:buFontTx/>
              <a:buChar char="-"/>
            </a:pPr>
            <a:endParaRPr lang="pl-PL" dirty="0"/>
          </a:p>
          <a:p>
            <a:pPr>
              <a:buFontTx/>
              <a:buChar char="-"/>
            </a:pPr>
            <a:endParaRPr lang="pl-PL" dirty="0"/>
          </a:p>
        </p:txBody>
      </p:sp>
    </p:spTree>
    <p:extLst>
      <p:ext uri="{BB962C8B-B14F-4D97-AF65-F5344CB8AC3E}">
        <p14:creationId xmlns:p14="http://schemas.microsoft.com/office/powerpoint/2010/main" val="1866512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56DBA53-D487-4B53-AE02-1E09158E54C2}"/>
              </a:ext>
            </a:extLst>
          </p:cNvPr>
          <p:cNvSpPr>
            <a:spLocks noGrp="1"/>
          </p:cNvSpPr>
          <p:nvPr>
            <p:ph idx="1"/>
          </p:nvPr>
        </p:nvSpPr>
        <p:spPr/>
        <p:txBody>
          <a:bodyPr>
            <a:normAutofit/>
          </a:bodyPr>
          <a:lstStyle/>
          <a:p>
            <a:pPr marL="0" indent="0" algn="ctr">
              <a:buNone/>
            </a:pPr>
            <a:r>
              <a:rPr lang="pl-PL" sz="3200" b="1" u="sng" dirty="0"/>
              <a:t>Kazus nr 28</a:t>
            </a:r>
          </a:p>
        </p:txBody>
      </p:sp>
    </p:spTree>
    <p:extLst>
      <p:ext uri="{BB962C8B-B14F-4D97-AF65-F5344CB8AC3E}">
        <p14:creationId xmlns:p14="http://schemas.microsoft.com/office/powerpoint/2010/main" val="1872994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2ABCA1-C03F-46EB-976F-7D6694F38150}"/>
              </a:ext>
            </a:extLst>
          </p:cNvPr>
          <p:cNvSpPr>
            <a:spLocks noGrp="1"/>
          </p:cNvSpPr>
          <p:nvPr>
            <p:ph type="title"/>
          </p:nvPr>
        </p:nvSpPr>
        <p:spPr/>
        <p:txBody>
          <a:bodyPr/>
          <a:lstStyle/>
          <a:p>
            <a:r>
              <a:rPr lang="pl-PL" dirty="0"/>
              <a:t>Utrata a brak prawa do zasiłku</a:t>
            </a:r>
          </a:p>
        </p:txBody>
      </p:sp>
      <p:sp>
        <p:nvSpPr>
          <p:cNvPr id="3" name="Symbol zastępczy zawartości 2">
            <a:extLst>
              <a:ext uri="{FF2B5EF4-FFF2-40B4-BE49-F238E27FC236}">
                <a16:creationId xmlns:a16="http://schemas.microsoft.com/office/drawing/2014/main" id="{33D53A11-F89C-4601-A6B4-FEADE2E5D9DA}"/>
              </a:ext>
            </a:extLst>
          </p:cNvPr>
          <p:cNvSpPr>
            <a:spLocks noGrp="1"/>
          </p:cNvSpPr>
          <p:nvPr>
            <p:ph idx="1"/>
          </p:nvPr>
        </p:nvSpPr>
        <p:spPr/>
        <p:txBody>
          <a:bodyPr/>
          <a:lstStyle/>
          <a:p>
            <a:pPr algn="just"/>
            <a:r>
              <a:rPr lang="pl-PL" dirty="0"/>
              <a:t>Wina poszkodowanego nie jest elementem konstrukcyjnym ryzyka (zdarzenia) ubezpieczeniowego. Nie oznacza to jednak, że prawo ubezpieczenia społecznego nie reaguje na zawinione zachowania ubezpieczonego.</a:t>
            </a:r>
          </a:p>
          <a:p>
            <a:pPr algn="just"/>
            <a:r>
              <a:rPr lang="pl-PL" dirty="0"/>
              <a:t>W zakresie ubezpieczenia chorobowego prawie wszystkie systemy prawne przewidują możliwość pozbawienia ubezpieczonego prawa do zasiłku chorobowego, gdy jego zachowanie ma wpływ na powstanie sytuacji chronionej albo na jej trwanie, jeżeli nieakceptowane zachowanie ubezpieczonego ma miejsce w czasie niezdolności do pracy.</a:t>
            </a:r>
          </a:p>
        </p:txBody>
      </p:sp>
    </p:spTree>
    <p:extLst>
      <p:ext uri="{BB962C8B-B14F-4D97-AF65-F5344CB8AC3E}">
        <p14:creationId xmlns:p14="http://schemas.microsoft.com/office/powerpoint/2010/main" val="23713877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BF1119-B18E-4C5F-A829-B1337A6A3453}"/>
              </a:ext>
            </a:extLst>
          </p:cNvPr>
          <p:cNvSpPr>
            <a:spLocks noGrp="1"/>
          </p:cNvSpPr>
          <p:nvPr>
            <p:ph type="title"/>
          </p:nvPr>
        </p:nvSpPr>
        <p:spPr/>
        <p:txBody>
          <a:bodyPr/>
          <a:lstStyle/>
          <a:p>
            <a:r>
              <a:rPr lang="pl-PL" dirty="0"/>
              <a:t>Utrata a brak prawa do zasiłku chorobowego</a:t>
            </a:r>
          </a:p>
        </p:txBody>
      </p:sp>
      <p:sp>
        <p:nvSpPr>
          <p:cNvPr id="3" name="Symbol zastępczy zawartości 2">
            <a:extLst>
              <a:ext uri="{FF2B5EF4-FFF2-40B4-BE49-F238E27FC236}">
                <a16:creationId xmlns:a16="http://schemas.microsoft.com/office/drawing/2014/main" id="{AFCEC8E6-A649-4320-BBEC-BA2D36084B53}"/>
              </a:ext>
            </a:extLst>
          </p:cNvPr>
          <p:cNvSpPr>
            <a:spLocks noGrp="1"/>
          </p:cNvSpPr>
          <p:nvPr>
            <p:ph idx="1"/>
          </p:nvPr>
        </p:nvSpPr>
        <p:spPr/>
        <p:txBody>
          <a:bodyPr/>
          <a:lstStyle/>
          <a:p>
            <a:pPr algn="just"/>
            <a:r>
              <a:rPr lang="pl-PL" dirty="0"/>
              <a:t>Prawo do świadczeń z ubezpieczenia społecznego może albo nie przysługiwać (brak prawa), albo można zostać go pozbawionym (utrata prawa)</a:t>
            </a:r>
          </a:p>
          <a:p>
            <a:pPr algn="just"/>
            <a:r>
              <a:rPr lang="pl-PL" dirty="0"/>
              <a:t>Brak prawa może wynikać z :</a:t>
            </a:r>
          </a:p>
          <a:p>
            <a:pPr algn="just">
              <a:buFontTx/>
              <a:buChar char="-"/>
            </a:pPr>
            <a:r>
              <a:rPr lang="pl-PL" dirty="0"/>
              <a:t>wyłączenia ochrony ubezpieczeniowej danej sytuacji życiowej,</a:t>
            </a:r>
          </a:p>
          <a:p>
            <a:pPr algn="just">
              <a:buFontTx/>
              <a:buChar char="-"/>
            </a:pPr>
            <a:r>
              <a:rPr lang="pl-PL" dirty="0"/>
              <a:t>nienabycia prawa wskutek niespełnienia warunków</a:t>
            </a:r>
          </a:p>
          <a:p>
            <a:pPr>
              <a:buFontTx/>
              <a:buChar char="-"/>
            </a:pPr>
            <a:endParaRPr lang="pl-PL" dirty="0"/>
          </a:p>
        </p:txBody>
      </p:sp>
    </p:spTree>
    <p:extLst>
      <p:ext uri="{BB962C8B-B14F-4D97-AF65-F5344CB8AC3E}">
        <p14:creationId xmlns:p14="http://schemas.microsoft.com/office/powerpoint/2010/main" val="22595737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B2F915-CE86-4C3B-9291-6FB5B5A45098}"/>
              </a:ext>
            </a:extLst>
          </p:cNvPr>
          <p:cNvSpPr>
            <a:spLocks noGrp="1"/>
          </p:cNvSpPr>
          <p:nvPr>
            <p:ph type="title"/>
          </p:nvPr>
        </p:nvSpPr>
        <p:spPr/>
        <p:txBody>
          <a:bodyPr/>
          <a:lstStyle/>
          <a:p>
            <a:r>
              <a:rPr lang="pl-PL" dirty="0"/>
              <a:t>Utrata a brak prawa do zasiłku</a:t>
            </a:r>
          </a:p>
        </p:txBody>
      </p:sp>
      <p:sp>
        <p:nvSpPr>
          <p:cNvPr id="3" name="Symbol zastępczy zawartości 2">
            <a:extLst>
              <a:ext uri="{FF2B5EF4-FFF2-40B4-BE49-F238E27FC236}">
                <a16:creationId xmlns:a16="http://schemas.microsoft.com/office/drawing/2014/main" id="{6DCFABA4-EC99-439C-88BF-C294568E6111}"/>
              </a:ext>
            </a:extLst>
          </p:cNvPr>
          <p:cNvSpPr>
            <a:spLocks noGrp="1"/>
          </p:cNvSpPr>
          <p:nvPr>
            <p:ph idx="1"/>
          </p:nvPr>
        </p:nvSpPr>
        <p:spPr/>
        <p:txBody>
          <a:bodyPr/>
          <a:lstStyle/>
          <a:p>
            <a:pPr marL="0" indent="0" algn="just">
              <a:buNone/>
            </a:pPr>
            <a:r>
              <a:rPr lang="pl-PL" dirty="0"/>
              <a:t>Wyłączenie ochrony dotyczy niezdolności do pracy </a:t>
            </a:r>
            <a:r>
              <a:rPr lang="pl-PL" dirty="0" err="1"/>
              <a:t>zaszłej</a:t>
            </a:r>
            <a:r>
              <a:rPr lang="pl-PL" dirty="0"/>
              <a:t> w czasie:</a:t>
            </a:r>
          </a:p>
          <a:p>
            <a:pPr algn="just">
              <a:buAutoNum type="arabicParenR"/>
            </a:pPr>
            <a:r>
              <a:rPr lang="pl-PL" dirty="0"/>
              <a:t>urlopu bezpłatnego,</a:t>
            </a:r>
          </a:p>
          <a:p>
            <a:pPr algn="just">
              <a:buAutoNum type="arabicParenR"/>
            </a:pPr>
            <a:r>
              <a:rPr lang="pl-PL" dirty="0"/>
              <a:t>urlopy wychowawczego,</a:t>
            </a:r>
          </a:p>
          <a:p>
            <a:pPr algn="just">
              <a:buAutoNum type="arabicParenR"/>
            </a:pPr>
            <a:r>
              <a:rPr lang="pl-PL" dirty="0"/>
              <a:t>tymczasowego aresztowania lub odbywania kary pozbawienia wolności</a:t>
            </a:r>
          </a:p>
          <a:p>
            <a:pPr algn="just"/>
            <a:r>
              <a:rPr lang="pl-PL" dirty="0"/>
              <a:t>W przypadku natomiast utraty prawa do zasiłku dochodzi do indywidualnego odebrania prawa w sytuacjach chronionych, ale zawinionych przez ubezpieczonego.</a:t>
            </a:r>
          </a:p>
          <a:p>
            <a:endParaRPr lang="pl-PL" dirty="0"/>
          </a:p>
        </p:txBody>
      </p:sp>
    </p:spTree>
    <p:extLst>
      <p:ext uri="{BB962C8B-B14F-4D97-AF65-F5344CB8AC3E}">
        <p14:creationId xmlns:p14="http://schemas.microsoft.com/office/powerpoint/2010/main" val="34381834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AE8CD7-2695-4D42-819F-1552DAD00438}"/>
              </a:ext>
            </a:extLst>
          </p:cNvPr>
          <p:cNvSpPr>
            <a:spLocks noGrp="1"/>
          </p:cNvSpPr>
          <p:nvPr>
            <p:ph type="title"/>
          </p:nvPr>
        </p:nvSpPr>
        <p:spPr/>
        <p:txBody>
          <a:bodyPr/>
          <a:lstStyle/>
          <a:p>
            <a:r>
              <a:rPr lang="pl-PL" dirty="0"/>
              <a:t>Utrata a brak prawa do zasiłku</a:t>
            </a:r>
          </a:p>
        </p:txBody>
      </p:sp>
      <p:sp>
        <p:nvSpPr>
          <p:cNvPr id="3" name="Symbol zastępczy zawartości 2">
            <a:extLst>
              <a:ext uri="{FF2B5EF4-FFF2-40B4-BE49-F238E27FC236}">
                <a16:creationId xmlns:a16="http://schemas.microsoft.com/office/drawing/2014/main" id="{D47BAA4F-3FB5-4F19-80A6-9B3C7C922ECF}"/>
              </a:ext>
            </a:extLst>
          </p:cNvPr>
          <p:cNvSpPr>
            <a:spLocks noGrp="1"/>
          </p:cNvSpPr>
          <p:nvPr>
            <p:ph idx="1"/>
          </p:nvPr>
        </p:nvSpPr>
        <p:spPr/>
        <p:txBody>
          <a:bodyPr/>
          <a:lstStyle/>
          <a:p>
            <a:pPr algn="just"/>
            <a:r>
              <a:rPr lang="pl-PL" dirty="0"/>
              <a:t>Zachowania powodujące utratę prawa do zasiłku chorobowego można podzielić na:</a:t>
            </a:r>
          </a:p>
          <a:p>
            <a:pPr algn="just">
              <a:buFontTx/>
              <a:buChar char="-"/>
            </a:pPr>
            <a:r>
              <a:rPr lang="pl-PL" dirty="0"/>
              <a:t>zachowania doprowadzające do zajścia zdarzenia ubezpieczeniowego (art. 15 i 16)</a:t>
            </a:r>
          </a:p>
          <a:p>
            <a:pPr algn="just">
              <a:buFontTx/>
              <a:buChar char="-"/>
            </a:pPr>
            <a:r>
              <a:rPr lang="pl-PL" dirty="0"/>
              <a:t>zachowania ubezpieczonego po zajściu zdarzenia (art. 14 i 17)</a:t>
            </a:r>
          </a:p>
          <a:p>
            <a:pPr algn="just"/>
            <a:r>
              <a:rPr lang="pl-PL" dirty="0"/>
              <a:t>Pozbawienie ubezpieczonego prawa do zasiłku może obejmować cały okres niezdolności do pracy z tego powodu, cały okres danego zwolnienia albo tylko określony czas tej niezdolności.</a:t>
            </a:r>
          </a:p>
          <a:p>
            <a:pPr>
              <a:buFontTx/>
              <a:buChar char="-"/>
            </a:pPr>
            <a:endParaRPr lang="pl-PL" dirty="0"/>
          </a:p>
          <a:p>
            <a:endParaRPr lang="pl-PL" dirty="0"/>
          </a:p>
        </p:txBody>
      </p:sp>
    </p:spTree>
    <p:extLst>
      <p:ext uri="{BB962C8B-B14F-4D97-AF65-F5344CB8AC3E}">
        <p14:creationId xmlns:p14="http://schemas.microsoft.com/office/powerpoint/2010/main" val="1958707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89D162-D98F-48C4-8200-AC9A934D884B}"/>
              </a:ext>
            </a:extLst>
          </p:cNvPr>
          <p:cNvSpPr>
            <a:spLocks noGrp="1"/>
          </p:cNvSpPr>
          <p:nvPr>
            <p:ph type="title"/>
          </p:nvPr>
        </p:nvSpPr>
        <p:spPr/>
        <p:txBody>
          <a:bodyPr/>
          <a:lstStyle/>
          <a:p>
            <a:r>
              <a:rPr lang="pl-PL" dirty="0"/>
              <a:t>Okoliczności pozbawiające prawa do zasiłku chorobowego</a:t>
            </a:r>
          </a:p>
        </p:txBody>
      </p:sp>
      <p:sp>
        <p:nvSpPr>
          <p:cNvPr id="3" name="Symbol zastępczy zawartości 2">
            <a:extLst>
              <a:ext uri="{FF2B5EF4-FFF2-40B4-BE49-F238E27FC236}">
                <a16:creationId xmlns:a16="http://schemas.microsoft.com/office/drawing/2014/main" id="{38DE314A-3A07-468B-8CBC-D26D4F84E8EE}"/>
              </a:ext>
            </a:extLst>
          </p:cNvPr>
          <p:cNvSpPr>
            <a:spLocks noGrp="1"/>
          </p:cNvSpPr>
          <p:nvPr>
            <p:ph idx="1"/>
          </p:nvPr>
        </p:nvSpPr>
        <p:spPr/>
        <p:txBody>
          <a:bodyPr/>
          <a:lstStyle/>
          <a:p>
            <a:pPr marL="0" indent="0" algn="just">
              <a:buNone/>
            </a:pPr>
            <a:r>
              <a:rPr lang="pl-PL" dirty="0"/>
              <a:t>Ustawa zasiłkowa wiąże pozbawienie prawa do zasiłku chorobowego z następującymi okolicznościami:</a:t>
            </a:r>
          </a:p>
          <a:p>
            <a:pPr algn="just">
              <a:buFontTx/>
              <a:buChar char="-"/>
            </a:pPr>
            <a:r>
              <a:rPr lang="pl-PL" dirty="0"/>
              <a:t>spowodowanie niezdolności do pracy w wyniku umyślnego przestępstwa lub wykroczenia,</a:t>
            </a:r>
          </a:p>
          <a:p>
            <a:pPr algn="just">
              <a:buFontTx/>
              <a:buChar char="-"/>
            </a:pPr>
            <a:r>
              <a:rPr lang="pl-PL" dirty="0"/>
              <a:t>spowodowanie niezdolności do pracy nadużyciem alkoholu,</a:t>
            </a:r>
          </a:p>
          <a:p>
            <a:pPr algn="just">
              <a:buFontTx/>
              <a:buChar char="-"/>
            </a:pPr>
            <a:r>
              <a:rPr lang="pl-PL" dirty="0"/>
              <a:t>wykonywanie w czasie zwolnienia pracy zarobkowej,</a:t>
            </a:r>
          </a:p>
          <a:p>
            <a:pPr algn="just">
              <a:buFontTx/>
              <a:buChar char="-"/>
            </a:pPr>
            <a:r>
              <a:rPr lang="pl-PL" dirty="0"/>
              <a:t>wykorzystywanie zwolnienia lekarskiego w sposób niezgodny z celem tego zwolnienia,</a:t>
            </a:r>
          </a:p>
          <a:p>
            <a:pPr algn="just">
              <a:buFontTx/>
              <a:buChar char="-"/>
            </a:pPr>
            <a:r>
              <a:rPr lang="pl-PL" dirty="0"/>
              <a:t>sfałszowanie zaświadczenia lekarskiego,</a:t>
            </a:r>
          </a:p>
          <a:p>
            <a:pPr algn="just">
              <a:buFontTx/>
              <a:buChar char="-"/>
            </a:pPr>
            <a:r>
              <a:rPr lang="pl-PL" dirty="0"/>
              <a:t>niepodjęcie pracy zaproponowanej nosicielowi choroby zakaźnej</a:t>
            </a:r>
          </a:p>
          <a:p>
            <a:pPr>
              <a:buFontTx/>
              <a:buChar char="-"/>
            </a:pPr>
            <a:endParaRPr lang="pl-PL" dirty="0"/>
          </a:p>
        </p:txBody>
      </p:sp>
    </p:spTree>
    <p:extLst>
      <p:ext uri="{BB962C8B-B14F-4D97-AF65-F5344CB8AC3E}">
        <p14:creationId xmlns:p14="http://schemas.microsoft.com/office/powerpoint/2010/main" val="13444014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B6DEA3-4C86-42FE-BC81-6F59A9D08CF7}"/>
              </a:ext>
            </a:extLst>
          </p:cNvPr>
          <p:cNvSpPr>
            <a:spLocks noGrp="1"/>
          </p:cNvSpPr>
          <p:nvPr>
            <p:ph type="title"/>
          </p:nvPr>
        </p:nvSpPr>
        <p:spPr/>
        <p:txBody>
          <a:bodyPr/>
          <a:lstStyle/>
          <a:p>
            <a:r>
              <a:rPr lang="pl-PL" sz="2800" dirty="0"/>
              <a:t>Spowodowanie niezdolności do pracy w wyniku umyślnego przestępstwa lub wykroczenia</a:t>
            </a:r>
          </a:p>
        </p:txBody>
      </p:sp>
      <p:sp>
        <p:nvSpPr>
          <p:cNvPr id="3" name="Symbol zastępczy zawartości 2">
            <a:extLst>
              <a:ext uri="{FF2B5EF4-FFF2-40B4-BE49-F238E27FC236}">
                <a16:creationId xmlns:a16="http://schemas.microsoft.com/office/drawing/2014/main" id="{39A25504-9880-4318-A690-E5CED9EF38AF}"/>
              </a:ext>
            </a:extLst>
          </p:cNvPr>
          <p:cNvSpPr>
            <a:spLocks noGrp="1"/>
          </p:cNvSpPr>
          <p:nvPr>
            <p:ph idx="1"/>
          </p:nvPr>
        </p:nvSpPr>
        <p:spPr/>
        <p:txBody>
          <a:bodyPr/>
          <a:lstStyle/>
          <a:p>
            <a:pPr algn="just"/>
            <a:r>
              <a:rPr lang="pl-PL" dirty="0"/>
              <a:t>Zasiłek chorobowy nie przysługuje w sytuacji, gdy niezdolność do pracy została spowodowana w wyniku umyślnego przestępstwa lub wykroczenia (art. 15 ustawy zasiłkowej)</a:t>
            </a:r>
          </a:p>
          <a:p>
            <a:pPr algn="just"/>
            <a:r>
              <a:rPr lang="pl-PL" dirty="0"/>
              <a:t>Np. złamanie nogi podczas ucieczki z miejsca przestępstwa, potrącenie przez samochód podczas przechodzenia przez jezdnię w miejscu niedozwolonym</a:t>
            </a:r>
          </a:p>
          <a:p>
            <a:pPr algn="just"/>
            <a:r>
              <a:rPr lang="pl-PL" dirty="0"/>
              <a:t>Zastosowanie tej sankcji może nastąpić dopiero po stwierdzeniu prawomocnym wyrokiem, że zostało popełnione umyślne przestępstwo i że jest ono bezpośrednią przyczyną powstania niezdolności do pracy</a:t>
            </a:r>
          </a:p>
        </p:txBody>
      </p:sp>
    </p:spTree>
    <p:extLst>
      <p:ext uri="{BB962C8B-B14F-4D97-AF65-F5344CB8AC3E}">
        <p14:creationId xmlns:p14="http://schemas.microsoft.com/office/powerpoint/2010/main" val="7855483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3E56B0-5946-4AB0-AFF3-3902806BD6F8}"/>
              </a:ext>
            </a:extLst>
          </p:cNvPr>
          <p:cNvSpPr>
            <a:spLocks noGrp="1"/>
          </p:cNvSpPr>
          <p:nvPr>
            <p:ph type="title"/>
          </p:nvPr>
        </p:nvSpPr>
        <p:spPr/>
        <p:txBody>
          <a:bodyPr/>
          <a:lstStyle/>
          <a:p>
            <a:r>
              <a:rPr lang="pl-PL" dirty="0"/>
              <a:t>Spowodowanie niezdolności do pracy nadużyciem alkoholu</a:t>
            </a:r>
          </a:p>
        </p:txBody>
      </p:sp>
      <p:sp>
        <p:nvSpPr>
          <p:cNvPr id="3" name="Symbol zastępczy zawartości 2">
            <a:extLst>
              <a:ext uri="{FF2B5EF4-FFF2-40B4-BE49-F238E27FC236}">
                <a16:creationId xmlns:a16="http://schemas.microsoft.com/office/drawing/2014/main" id="{6F6CBA87-0D64-44C0-B523-9FF24C089466}"/>
              </a:ext>
            </a:extLst>
          </p:cNvPr>
          <p:cNvSpPr>
            <a:spLocks noGrp="1"/>
          </p:cNvSpPr>
          <p:nvPr>
            <p:ph idx="1"/>
          </p:nvPr>
        </p:nvSpPr>
        <p:spPr/>
        <p:txBody>
          <a:bodyPr/>
          <a:lstStyle/>
          <a:p>
            <a:pPr algn="just"/>
            <a:r>
              <a:rPr lang="pl-PL" dirty="0"/>
              <a:t>Zasiłek chorobowy nie przysługuje za pierwsze 5 dni niezdolności do pracy, która została spowodowana nadużyciem alkoholu (art. 16 ustawy zasiłkowej)</a:t>
            </a:r>
          </a:p>
          <a:p>
            <a:pPr algn="just"/>
            <a:r>
              <a:rPr lang="pl-PL" dirty="0"/>
              <a:t>Dotyczy wyłącznie tych sytuacji, gdy nadużycie alkoholu doprowadzi do zaburzeń w funkcjonowaniu organizmu, albo do innych powikłań wewnętrznych. </a:t>
            </a:r>
          </a:p>
          <a:p>
            <a:pPr algn="just"/>
            <a:r>
              <a:rPr lang="pl-PL" dirty="0"/>
              <a:t>Art. 16 nie dotyczy jednak absencji spowodowanej urazami powstałymi u pracownika będącego po wpływem alkoholu.</a:t>
            </a:r>
          </a:p>
        </p:txBody>
      </p:sp>
    </p:spTree>
    <p:extLst>
      <p:ext uri="{BB962C8B-B14F-4D97-AF65-F5344CB8AC3E}">
        <p14:creationId xmlns:p14="http://schemas.microsoft.com/office/powerpoint/2010/main" val="38488933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ED5A46-DC9C-4785-95C9-9B990F740278}"/>
              </a:ext>
            </a:extLst>
          </p:cNvPr>
          <p:cNvSpPr>
            <a:spLocks noGrp="1"/>
          </p:cNvSpPr>
          <p:nvPr>
            <p:ph type="title"/>
          </p:nvPr>
        </p:nvSpPr>
        <p:spPr/>
        <p:txBody>
          <a:bodyPr/>
          <a:lstStyle/>
          <a:p>
            <a:r>
              <a:rPr lang="pl-PL" dirty="0"/>
              <a:t>Wykonywanie pracy zarobkowej w czasie zwolnienia lekarskiego</a:t>
            </a:r>
          </a:p>
        </p:txBody>
      </p:sp>
      <p:sp>
        <p:nvSpPr>
          <p:cNvPr id="3" name="Symbol zastępczy zawartości 2">
            <a:extLst>
              <a:ext uri="{FF2B5EF4-FFF2-40B4-BE49-F238E27FC236}">
                <a16:creationId xmlns:a16="http://schemas.microsoft.com/office/drawing/2014/main" id="{6256C016-F912-481E-9651-B357AA733D4E}"/>
              </a:ext>
            </a:extLst>
          </p:cNvPr>
          <p:cNvSpPr>
            <a:spLocks noGrp="1"/>
          </p:cNvSpPr>
          <p:nvPr>
            <p:ph idx="1"/>
          </p:nvPr>
        </p:nvSpPr>
        <p:spPr/>
        <p:txBody>
          <a:bodyPr/>
          <a:lstStyle/>
          <a:p>
            <a:pPr algn="just"/>
            <a:r>
              <a:rPr lang="pl-PL" dirty="0"/>
              <a:t>Zgodnie z art. 17 ustawy zasiłkowej ubezpieczony traci prawo do zasiłku jeżeli w okresie niezdolności do pracy wykonuje pracę zarobkową.</a:t>
            </a:r>
          </a:p>
          <a:p>
            <a:pPr algn="just"/>
            <a:r>
              <a:rPr lang="pl-PL" dirty="0"/>
              <a:t>Aktualne brzmienie art. 17 ustawy zasiłkowej pozwala pozbawić zasiłku chorobowego bez konieczności wykazywania niezgodności z celem zwolnienia ubezpieczonego będącego pracownikiem, który wykorzystał zwolnienie lekarskie albo do podjęcia innej pracy, albo w okresie zwolnienia wykonywał dotychczasową (drugą) pracę nawet innego rodzaju niż praca, od której się powstrzymywał, a także ubezpieczonego niebędącego pracownikiem, który w okresie zwolnienia lekarskiego kontynuował działalność. </a:t>
            </a:r>
          </a:p>
        </p:txBody>
      </p:sp>
    </p:spTree>
    <p:extLst>
      <p:ext uri="{BB962C8B-B14F-4D97-AF65-F5344CB8AC3E}">
        <p14:creationId xmlns:p14="http://schemas.microsoft.com/office/powerpoint/2010/main" val="41803591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967F36E-9284-4196-9E46-0A2511E565C8}"/>
              </a:ext>
            </a:extLst>
          </p:cNvPr>
          <p:cNvSpPr>
            <a:spLocks noGrp="1"/>
          </p:cNvSpPr>
          <p:nvPr>
            <p:ph idx="1"/>
          </p:nvPr>
        </p:nvSpPr>
        <p:spPr/>
        <p:txBody>
          <a:bodyPr>
            <a:normAutofit/>
          </a:bodyPr>
          <a:lstStyle/>
          <a:p>
            <a:pPr marL="0" indent="0" algn="ctr">
              <a:buNone/>
            </a:pPr>
            <a:r>
              <a:rPr lang="pl-PL" sz="3200" b="1" u="sng" dirty="0"/>
              <a:t>Kazus nr 33</a:t>
            </a:r>
          </a:p>
        </p:txBody>
      </p:sp>
    </p:spTree>
    <p:extLst>
      <p:ext uri="{BB962C8B-B14F-4D97-AF65-F5344CB8AC3E}">
        <p14:creationId xmlns:p14="http://schemas.microsoft.com/office/powerpoint/2010/main" val="695344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16B968-D012-4014-8FEE-F0CDDE56F19F}"/>
              </a:ext>
            </a:extLst>
          </p:cNvPr>
          <p:cNvSpPr>
            <a:spLocks noGrp="1"/>
          </p:cNvSpPr>
          <p:nvPr>
            <p:ph type="title"/>
          </p:nvPr>
        </p:nvSpPr>
        <p:spPr/>
        <p:txBody>
          <a:bodyPr/>
          <a:lstStyle/>
          <a:p>
            <a:r>
              <a:rPr lang="pl-PL" dirty="0"/>
              <a:t>Charakterystyka ubezpieczenia chorobowego</a:t>
            </a:r>
          </a:p>
        </p:txBody>
      </p:sp>
      <p:sp>
        <p:nvSpPr>
          <p:cNvPr id="3" name="Symbol zastępczy zawartości 2">
            <a:extLst>
              <a:ext uri="{FF2B5EF4-FFF2-40B4-BE49-F238E27FC236}">
                <a16:creationId xmlns:a16="http://schemas.microsoft.com/office/drawing/2014/main" id="{FF2EF6A3-E4DA-47B0-9071-9E8CEFE88662}"/>
              </a:ext>
            </a:extLst>
          </p:cNvPr>
          <p:cNvSpPr>
            <a:spLocks noGrp="1"/>
          </p:cNvSpPr>
          <p:nvPr>
            <p:ph idx="1"/>
          </p:nvPr>
        </p:nvSpPr>
        <p:spPr/>
        <p:txBody>
          <a:bodyPr/>
          <a:lstStyle/>
          <a:p>
            <a:pPr marL="0" indent="0">
              <a:buNone/>
            </a:pPr>
            <a:r>
              <a:rPr lang="pl-PL" dirty="0"/>
              <a:t>Niezdolność do pracy z powodu choroby:</a:t>
            </a:r>
          </a:p>
          <a:p>
            <a:pPr>
              <a:buFontTx/>
              <a:buChar char="-"/>
            </a:pPr>
            <a:r>
              <a:rPr lang="pl-PL" dirty="0"/>
              <a:t>z ogólnego stanu zdrowia,</a:t>
            </a:r>
          </a:p>
          <a:p>
            <a:pPr>
              <a:buFontTx/>
              <a:buChar char="-"/>
            </a:pPr>
            <a:r>
              <a:rPr lang="pl-PL" dirty="0"/>
              <a:t>będąca skutkiem wypadku w drodze do pracy lub z pracy</a:t>
            </a:r>
          </a:p>
        </p:txBody>
      </p:sp>
    </p:spTree>
    <p:extLst>
      <p:ext uri="{BB962C8B-B14F-4D97-AF65-F5344CB8AC3E}">
        <p14:creationId xmlns:p14="http://schemas.microsoft.com/office/powerpoint/2010/main" val="35827073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90513E-5217-47AC-BBD4-F1E969990DF0}"/>
              </a:ext>
            </a:extLst>
          </p:cNvPr>
          <p:cNvSpPr>
            <a:spLocks noGrp="1"/>
          </p:cNvSpPr>
          <p:nvPr>
            <p:ph type="title"/>
          </p:nvPr>
        </p:nvSpPr>
        <p:spPr/>
        <p:txBody>
          <a:bodyPr/>
          <a:lstStyle/>
          <a:p>
            <a:r>
              <a:rPr lang="pl-PL" dirty="0"/>
              <a:t>Wykorzystywanie zwolnienia lekarskiego w sposób niezgodny z celem</a:t>
            </a:r>
          </a:p>
        </p:txBody>
      </p:sp>
      <p:sp>
        <p:nvSpPr>
          <p:cNvPr id="3" name="Symbol zastępczy zawartości 2">
            <a:extLst>
              <a:ext uri="{FF2B5EF4-FFF2-40B4-BE49-F238E27FC236}">
                <a16:creationId xmlns:a16="http://schemas.microsoft.com/office/drawing/2014/main" id="{EAC25949-5556-4CFD-9136-D426BEF66BEA}"/>
              </a:ext>
            </a:extLst>
          </p:cNvPr>
          <p:cNvSpPr>
            <a:spLocks noGrp="1"/>
          </p:cNvSpPr>
          <p:nvPr>
            <p:ph idx="1"/>
          </p:nvPr>
        </p:nvSpPr>
        <p:spPr/>
        <p:txBody>
          <a:bodyPr/>
          <a:lstStyle/>
          <a:p>
            <a:pPr algn="just"/>
            <a:r>
              <a:rPr lang="pl-PL" dirty="0"/>
              <a:t>Zgodnie z art. 17 ustawy zasiłkowej ubezpieczony, który wykorzystuje zwolnienie od pracy w sposób niezgodny z celem tego zwolnienia traci prawo do zasiłku za cały okres tego zwolnienia.</a:t>
            </a:r>
          </a:p>
          <a:p>
            <a:pPr algn="just"/>
            <a:r>
              <a:rPr lang="pl-PL" dirty="0"/>
              <a:t>W treści powyższej przesłanki mieszczą się więc takie zachowania, które zaprzeczają celowi zwolnienia i wskazują, że zostało ono uzyskane dla innych celów  (np. wyjazd turystyczny, wykonywanie prac w zakresie własnym jeżeli nie były życiowo uzasadnione)</a:t>
            </a:r>
          </a:p>
        </p:txBody>
      </p:sp>
    </p:spTree>
    <p:extLst>
      <p:ext uri="{BB962C8B-B14F-4D97-AF65-F5344CB8AC3E}">
        <p14:creationId xmlns:p14="http://schemas.microsoft.com/office/powerpoint/2010/main" val="26206590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8128D5-545F-4662-9A9D-9E27F7B2127B}"/>
              </a:ext>
            </a:extLst>
          </p:cNvPr>
          <p:cNvSpPr>
            <a:spLocks noGrp="1"/>
          </p:cNvSpPr>
          <p:nvPr>
            <p:ph type="title"/>
          </p:nvPr>
        </p:nvSpPr>
        <p:spPr/>
        <p:txBody>
          <a:bodyPr/>
          <a:lstStyle/>
          <a:p>
            <a:r>
              <a:rPr lang="pl-PL" dirty="0"/>
              <a:t>Sfałszowanie zaświadczenia lekarskiego</a:t>
            </a:r>
          </a:p>
        </p:txBody>
      </p:sp>
      <p:sp>
        <p:nvSpPr>
          <p:cNvPr id="3" name="Symbol zastępczy zawartości 2">
            <a:extLst>
              <a:ext uri="{FF2B5EF4-FFF2-40B4-BE49-F238E27FC236}">
                <a16:creationId xmlns:a16="http://schemas.microsoft.com/office/drawing/2014/main" id="{5E65FA02-6C9A-4503-8102-8F872029A8E1}"/>
              </a:ext>
            </a:extLst>
          </p:cNvPr>
          <p:cNvSpPr>
            <a:spLocks noGrp="1"/>
          </p:cNvSpPr>
          <p:nvPr>
            <p:ph idx="1"/>
          </p:nvPr>
        </p:nvSpPr>
        <p:spPr/>
        <p:txBody>
          <a:bodyPr>
            <a:normAutofit fontScale="92500"/>
          </a:bodyPr>
          <a:lstStyle/>
          <a:p>
            <a:r>
              <a:rPr lang="pl-PL" dirty="0"/>
              <a:t>Zaświadczenie lekarskie należy uznać za sfałszowane w rozumieniu ustawy zasiłkowej jeżeli:</a:t>
            </a:r>
          </a:p>
          <a:p>
            <a:pPr>
              <a:buFontTx/>
              <a:buChar char="-"/>
            </a:pPr>
            <a:r>
              <a:rPr lang="pl-PL" dirty="0"/>
              <a:t>zostało wystawione przez osobę nieuprawnioną a ubezpieczony będzie miał tego świadomość,</a:t>
            </a:r>
          </a:p>
          <a:p>
            <a:pPr>
              <a:buFontTx/>
              <a:buChar char="-"/>
            </a:pPr>
            <a:r>
              <a:rPr lang="pl-PL" dirty="0"/>
              <a:t>zostało podrobione </a:t>
            </a:r>
          </a:p>
          <a:p>
            <a:pPr>
              <a:buFontTx/>
              <a:buChar char="-"/>
            </a:pPr>
            <a:r>
              <a:rPr lang="pl-PL" dirty="0"/>
              <a:t>zostało przerobione</a:t>
            </a:r>
          </a:p>
          <a:p>
            <a:r>
              <a:rPr lang="pl-PL" dirty="0"/>
              <a:t>Zastosowanie art. 17 ust. 2 skutkuje pozbawieniem ubezpieczonego prawa do zasiłku za cały okres fałszywego zwolnienia. Jeżeli jednak zwolnienie zostało sfałszowane przez przerobienie daty to, to należałoby pozbawić ubezpieczonego zasiłku tylko za ten przedłużony okres.</a:t>
            </a:r>
          </a:p>
          <a:p>
            <a:r>
              <a:rPr lang="pl-PL" dirty="0"/>
              <a:t>Okoliczność sfałszowania zaświadczenia ustala się w trybie kontroli ubezpieczonych przez ZUS co do prawidłowości w wykorzystania zwolnień od pracy   zgodnie z ich celem.</a:t>
            </a:r>
          </a:p>
        </p:txBody>
      </p:sp>
    </p:spTree>
    <p:extLst>
      <p:ext uri="{BB962C8B-B14F-4D97-AF65-F5344CB8AC3E}">
        <p14:creationId xmlns:p14="http://schemas.microsoft.com/office/powerpoint/2010/main" val="10928502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B04400-0349-4B79-888F-BAC095FD3F62}"/>
              </a:ext>
            </a:extLst>
          </p:cNvPr>
          <p:cNvSpPr>
            <a:spLocks noGrp="1"/>
          </p:cNvSpPr>
          <p:nvPr>
            <p:ph type="title"/>
          </p:nvPr>
        </p:nvSpPr>
        <p:spPr/>
        <p:txBody>
          <a:bodyPr/>
          <a:lstStyle/>
          <a:p>
            <a:r>
              <a:rPr lang="pl-PL" dirty="0"/>
              <a:t>Niepodjęcie pracy zaproponowanej nosicielowi choroby zakaźnej</a:t>
            </a:r>
          </a:p>
        </p:txBody>
      </p:sp>
      <p:sp>
        <p:nvSpPr>
          <p:cNvPr id="3" name="Symbol zastępczy zawartości 2">
            <a:extLst>
              <a:ext uri="{FF2B5EF4-FFF2-40B4-BE49-F238E27FC236}">
                <a16:creationId xmlns:a16="http://schemas.microsoft.com/office/drawing/2014/main" id="{D4F444A6-1185-4953-80DC-C66A3546A460}"/>
              </a:ext>
            </a:extLst>
          </p:cNvPr>
          <p:cNvSpPr>
            <a:spLocks noGrp="1"/>
          </p:cNvSpPr>
          <p:nvPr>
            <p:ph idx="1"/>
          </p:nvPr>
        </p:nvSpPr>
        <p:spPr/>
        <p:txBody>
          <a:bodyPr/>
          <a:lstStyle/>
          <a:p>
            <a:pPr algn="just"/>
            <a:r>
              <a:rPr lang="pl-PL" dirty="0"/>
              <a:t>Ubezpieczonemu będącemu pracownikiem, odsuniętemu od pracy w trybie określonym w art. 6 ust. 2 pkt 1, z powodu podejrzenia o nosicielstwo zarazków choroby zakaźnej, zasiłek chorobowy nie przysługuje, jeżeli nie podjął proponowanej mu przez pracodawcę innej pracy niezabronionej takim osobom, odpowiadającej jego kwalifikacjom zawodowym lub którą może wykonywać po uprzednim przeszkoleniu (art. 14 ustawy zasiłkowej)</a:t>
            </a:r>
          </a:p>
          <a:p>
            <a:pPr algn="just"/>
            <a:r>
              <a:rPr lang="pl-PL" dirty="0"/>
              <a:t>Jednakże ustawa z dnia 5 grudnia 2008 roku o zapobieganiu oraz zwalczaniu zakażeń i chorób zakaźnych u ludzi w odróżnieniu od poprzednio obowiązującego aktu prawnego dotyczącego tego zagadnienia nie przewiduje obowiązku wskazania nosicielowi innej pracy. </a:t>
            </a:r>
            <a:r>
              <a:rPr lang="pl-PL" b="1" u="sng" dirty="0"/>
              <a:t>Sankcja ta nie ma już zastosowania.</a:t>
            </a:r>
          </a:p>
          <a:p>
            <a:pPr algn="just"/>
            <a:endParaRPr lang="pl-PL" dirty="0"/>
          </a:p>
        </p:txBody>
      </p:sp>
    </p:spTree>
    <p:extLst>
      <p:ext uri="{BB962C8B-B14F-4D97-AF65-F5344CB8AC3E}">
        <p14:creationId xmlns:p14="http://schemas.microsoft.com/office/powerpoint/2010/main" val="12371700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7A85DA-3580-4739-BAEA-88F54C451926}"/>
              </a:ext>
            </a:extLst>
          </p:cNvPr>
          <p:cNvSpPr>
            <a:spLocks noGrp="1"/>
          </p:cNvSpPr>
          <p:nvPr>
            <p:ph type="title"/>
          </p:nvPr>
        </p:nvSpPr>
        <p:spPr/>
        <p:txBody>
          <a:bodyPr/>
          <a:lstStyle/>
          <a:p>
            <a:r>
              <a:rPr lang="pl-PL" dirty="0"/>
              <a:t>Wstrzymanie wypłaty zasiłku chorobowego</a:t>
            </a:r>
          </a:p>
        </p:txBody>
      </p:sp>
      <p:sp>
        <p:nvSpPr>
          <p:cNvPr id="3" name="Symbol zastępczy zawartości 2">
            <a:extLst>
              <a:ext uri="{FF2B5EF4-FFF2-40B4-BE49-F238E27FC236}">
                <a16:creationId xmlns:a16="http://schemas.microsoft.com/office/drawing/2014/main" id="{26F3681E-6126-4602-9EED-A197B21C4DA4}"/>
              </a:ext>
            </a:extLst>
          </p:cNvPr>
          <p:cNvSpPr>
            <a:spLocks noGrp="1"/>
          </p:cNvSpPr>
          <p:nvPr>
            <p:ph idx="1"/>
          </p:nvPr>
        </p:nvSpPr>
        <p:spPr/>
        <p:txBody>
          <a:bodyPr>
            <a:normAutofit fontScale="85000" lnSpcReduction="10000"/>
          </a:bodyPr>
          <a:lstStyle/>
          <a:p>
            <a:pPr algn="just"/>
            <a:r>
              <a:rPr lang="pl-PL" dirty="0"/>
              <a:t>Wypłatę zasiłku wstrzymuje się, jeżeli prawo do zasiłku ustało albo okaże się, że prawo takie w ogóle nie istniało (art. 66 ust 1 ustawy zasiłkowej).</a:t>
            </a:r>
          </a:p>
          <a:p>
            <a:pPr algn="just"/>
            <a:r>
              <a:rPr lang="pl-PL" dirty="0"/>
              <a:t>Wypłatę wstrzymuje się w następujących sytuacjach:</a:t>
            </a:r>
          </a:p>
          <a:p>
            <a:pPr algn="just">
              <a:buFontTx/>
              <a:buChar char="-"/>
            </a:pPr>
            <a:r>
              <a:rPr lang="pl-PL" dirty="0"/>
              <a:t>wyczerpania okresu zasiłkowego,</a:t>
            </a:r>
          </a:p>
          <a:p>
            <a:pPr algn="just">
              <a:buFontTx/>
              <a:buChar char="-"/>
            </a:pPr>
            <a:r>
              <a:rPr lang="pl-PL" dirty="0"/>
              <a:t>skrócenia okresu niezdolności do pracy przez lekarza orzecznika,</a:t>
            </a:r>
          </a:p>
          <a:p>
            <a:pPr algn="just">
              <a:buFontTx/>
              <a:buChar char="-"/>
            </a:pPr>
            <a:r>
              <a:rPr lang="pl-PL" dirty="0"/>
              <a:t>niestawienia się na badania lub niedostarczenia wyników badań w terminie,</a:t>
            </a:r>
          </a:p>
          <a:p>
            <a:pPr algn="just">
              <a:buFontTx/>
              <a:buChar char="-"/>
            </a:pPr>
            <a:r>
              <a:rPr lang="pl-PL" dirty="0"/>
              <a:t>pozbawienia prawa</a:t>
            </a:r>
          </a:p>
          <a:p>
            <a:pPr marL="0" indent="0" algn="just">
              <a:buNone/>
            </a:pPr>
            <a:endParaRPr lang="pl-PL" dirty="0"/>
          </a:p>
          <a:p>
            <a:pPr algn="just"/>
            <a:r>
              <a:rPr lang="pl-PL" dirty="0"/>
              <a:t>Jeżeli świadczenie zostało pobrane nienależnie z winy ubezpieczonego lub wskutek okoliczności, o których mowa w art. 15-17 i art. 59 ust. 6 i 7, wypłacone kwoty podlegają potrąceniu z należnych ubezpieczonemu zasiłków bieżących oraz z innych świadczeń z ubezpieczeń społecznych lub ściągnięciu w trybie przepisów o postępowaniu egzekucyjnym w administracji.</a:t>
            </a:r>
          </a:p>
        </p:txBody>
      </p:sp>
    </p:spTree>
    <p:extLst>
      <p:ext uri="{BB962C8B-B14F-4D97-AF65-F5344CB8AC3E}">
        <p14:creationId xmlns:p14="http://schemas.microsoft.com/office/powerpoint/2010/main" val="9668924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524930-CDB1-411E-B052-F3DCF91A930B}"/>
              </a:ext>
            </a:extLst>
          </p:cNvPr>
          <p:cNvSpPr>
            <a:spLocks noGrp="1"/>
          </p:cNvSpPr>
          <p:nvPr>
            <p:ph type="title"/>
          </p:nvPr>
        </p:nvSpPr>
        <p:spPr/>
        <p:txBody>
          <a:bodyPr/>
          <a:lstStyle/>
          <a:p>
            <a:r>
              <a:rPr lang="pl-PL" dirty="0"/>
              <a:t>Nienależna wypłata zasiłku</a:t>
            </a:r>
          </a:p>
        </p:txBody>
      </p:sp>
      <p:sp>
        <p:nvSpPr>
          <p:cNvPr id="3" name="Symbol zastępczy zawartości 2">
            <a:extLst>
              <a:ext uri="{FF2B5EF4-FFF2-40B4-BE49-F238E27FC236}">
                <a16:creationId xmlns:a16="http://schemas.microsoft.com/office/drawing/2014/main" id="{220D948F-A1D2-4377-9305-5DCFFFB9F86C}"/>
              </a:ext>
            </a:extLst>
          </p:cNvPr>
          <p:cNvSpPr>
            <a:spLocks noGrp="1"/>
          </p:cNvSpPr>
          <p:nvPr>
            <p:ph idx="1"/>
          </p:nvPr>
        </p:nvSpPr>
        <p:spPr/>
        <p:txBody>
          <a:bodyPr/>
          <a:lstStyle/>
          <a:p>
            <a:pPr algn="just"/>
            <a:r>
              <a:rPr lang="pl-PL" dirty="0"/>
              <a:t>Wypłata zasiłku chorobowego dokonana w sytuacji, gdy prawo do zasiłku ustało albo w ogóle nie istniało, albo gdy zachodzą okoliczności utraty prawa jest </a:t>
            </a:r>
            <a:r>
              <a:rPr lang="pl-PL" b="1" u="sng" dirty="0"/>
              <a:t>wypłatą dokonaną nienależnie.</a:t>
            </a:r>
          </a:p>
          <a:p>
            <a:pPr algn="just"/>
            <a:r>
              <a:rPr lang="pl-PL" dirty="0"/>
              <a:t>W takim wypadku dalszą wypłatę należy wstrzymać. Wypłacone już świadczenia będą podlegały zwrotowi, jeżeli będą nienależnie pobrane.</a:t>
            </a:r>
          </a:p>
          <a:p>
            <a:pPr algn="just"/>
            <a:r>
              <a:rPr lang="pl-PL" dirty="0"/>
              <a:t>Jeżeli zwrot nie nastąpi dobrowolnie, to nienależnie pobrane kwoty podlegają potrąceniu z przysługujących pracownikowi zasiłków bieżących lub ściągnięciu w trybie egzekucji administracyjnej.</a:t>
            </a:r>
          </a:p>
          <a:p>
            <a:pPr algn="just"/>
            <a:r>
              <a:rPr lang="pl-PL" dirty="0"/>
              <a:t>Organ rentowy może odstąpić od żądania   zawrotu kwot nienależnie pobranych zasiłków w całości lub części, jeżeli zachodzą szczególnie uzasadnione okoliczności (art. 84 ust. 8 </a:t>
            </a:r>
            <a:r>
              <a:rPr lang="pl-PL" dirty="0" err="1"/>
              <a:t>u.s.u.s</a:t>
            </a:r>
            <a:r>
              <a:rPr lang="pl-PL" dirty="0"/>
              <a:t>.)</a:t>
            </a:r>
          </a:p>
        </p:txBody>
      </p:sp>
    </p:spTree>
    <p:extLst>
      <p:ext uri="{BB962C8B-B14F-4D97-AF65-F5344CB8AC3E}">
        <p14:creationId xmlns:p14="http://schemas.microsoft.com/office/powerpoint/2010/main" val="41405765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00F2F1-AC16-4E8F-BBAC-5C6350EFCBBB}"/>
              </a:ext>
            </a:extLst>
          </p:cNvPr>
          <p:cNvSpPr>
            <a:spLocks noGrp="1"/>
          </p:cNvSpPr>
          <p:nvPr>
            <p:ph type="title"/>
          </p:nvPr>
        </p:nvSpPr>
        <p:spPr/>
        <p:txBody>
          <a:bodyPr/>
          <a:lstStyle/>
          <a:p>
            <a:r>
              <a:rPr lang="pl-PL" dirty="0"/>
              <a:t>Przedawnienie roszczeń </a:t>
            </a:r>
          </a:p>
        </p:txBody>
      </p:sp>
      <p:sp>
        <p:nvSpPr>
          <p:cNvPr id="3" name="Symbol zastępczy zawartości 2">
            <a:extLst>
              <a:ext uri="{FF2B5EF4-FFF2-40B4-BE49-F238E27FC236}">
                <a16:creationId xmlns:a16="http://schemas.microsoft.com/office/drawing/2014/main" id="{B90877E4-AA95-40EE-BA41-FD8F55E60F40}"/>
              </a:ext>
            </a:extLst>
          </p:cNvPr>
          <p:cNvSpPr>
            <a:spLocks noGrp="1"/>
          </p:cNvSpPr>
          <p:nvPr>
            <p:ph idx="1"/>
          </p:nvPr>
        </p:nvSpPr>
        <p:spPr/>
        <p:txBody>
          <a:bodyPr/>
          <a:lstStyle/>
          <a:p>
            <a:pPr algn="just"/>
            <a:r>
              <a:rPr lang="pl-PL" dirty="0"/>
              <a:t>Roszczenie o wypłatę zasiłku chorobowego (zasiłku macierzyńskiego, opiekuńczego, wyrównawczego) przedawnia się po upływie 6 miesięcy od ostatniego dnia okresu, za który zasiłek przysługuje.</a:t>
            </a:r>
          </a:p>
          <a:p>
            <a:pPr algn="just"/>
            <a:r>
              <a:rPr lang="pl-PL" dirty="0"/>
              <a:t>Jeżeli niezgłoszenie roszczenia o wypłatę zasiłku nastąpiło z przyczyn niezależnych od osoby uprawnionej, termin 6 miesięcy liczy się od dnia, w którym ustała przeszkoda uniemożliwiająca zgłoszenie roszczenia.</a:t>
            </a:r>
          </a:p>
          <a:p>
            <a:pPr algn="just"/>
            <a:r>
              <a:rPr lang="pl-PL" dirty="0"/>
              <a:t>Roszczenie o zasiłek przedawnia się z upływem 3 lat, jeżeli niewypłacenie zasiłku w całości lub części było następstwem błędu płatnika składek lub ZUS.</a:t>
            </a:r>
          </a:p>
          <a:p>
            <a:pPr algn="just"/>
            <a:r>
              <a:rPr lang="pl-PL" dirty="0"/>
              <a:t>Przedawnienie prawa do wynagrodzenia chorobowego następuje na zasadach przewidzianych w </a:t>
            </a:r>
            <a:r>
              <a:rPr lang="pl-PL" dirty="0" err="1"/>
              <a:t>k.p</a:t>
            </a:r>
            <a:r>
              <a:rPr lang="pl-PL" dirty="0"/>
              <a:t>.</a:t>
            </a:r>
          </a:p>
        </p:txBody>
      </p:sp>
    </p:spTree>
    <p:extLst>
      <p:ext uri="{BB962C8B-B14F-4D97-AF65-F5344CB8AC3E}">
        <p14:creationId xmlns:p14="http://schemas.microsoft.com/office/powerpoint/2010/main" val="2803772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302B1D-7A45-4584-9EAC-07C92E8B36D3}"/>
              </a:ext>
            </a:extLst>
          </p:cNvPr>
          <p:cNvSpPr>
            <a:spLocks noGrp="1"/>
          </p:cNvSpPr>
          <p:nvPr>
            <p:ph type="title"/>
          </p:nvPr>
        </p:nvSpPr>
        <p:spPr/>
        <p:txBody>
          <a:bodyPr/>
          <a:lstStyle/>
          <a:p>
            <a:r>
              <a:rPr lang="pl-PL" sz="3200" dirty="0"/>
              <a:t>Pojęcie wypadku w drodze do pracy lub z pracy – art. 57b ustawy o emeryturach i rentach z FUS</a:t>
            </a:r>
          </a:p>
        </p:txBody>
      </p:sp>
      <p:sp>
        <p:nvSpPr>
          <p:cNvPr id="3" name="Symbol zastępczy zawartości 2">
            <a:extLst>
              <a:ext uri="{FF2B5EF4-FFF2-40B4-BE49-F238E27FC236}">
                <a16:creationId xmlns:a16="http://schemas.microsoft.com/office/drawing/2014/main" id="{4564B5FD-1ACE-43D8-9576-4672C0A87DC2}"/>
              </a:ext>
            </a:extLst>
          </p:cNvPr>
          <p:cNvSpPr>
            <a:spLocks noGrp="1"/>
          </p:cNvSpPr>
          <p:nvPr>
            <p:ph idx="1"/>
          </p:nvPr>
        </p:nvSpPr>
        <p:spPr/>
        <p:txBody>
          <a:bodyPr>
            <a:normAutofit fontScale="85000" lnSpcReduction="10000"/>
          </a:bodyPr>
          <a:lstStyle/>
          <a:p>
            <a:endParaRPr lang="pl-PL" dirty="0"/>
          </a:p>
          <a:p>
            <a:pPr algn="just"/>
            <a:r>
              <a:rPr lang="pl-PL" dirty="0"/>
              <a:t>Za wypadek w drodze do pracy lub z pracy uważa się nagłe zdarzenie wywołane przyczyną zewnętrzną, które nastąpiło w drodze do lub z miejsca wykonywania zatrudnienia lub innej działalności stanowiącej tytuł ubezpieczenia rentowego, jeżeli droga ta była najkrótsza i nie została przerwana. Jednakże uważa się, że wypadek nastąpił w drodze do pracy lub z pracy, mimo że droga została przerwana jeżeli przerwa była życiowo uzasadniona i jej czas nie przekraczał granic potrzeby, a także wówczas, gdy droga, nie będąc drogą najkrótszą, była dla ubezpieczonego, ze względów komunikacyjnych, najdogodniejsza.</a:t>
            </a:r>
          </a:p>
          <a:p>
            <a:pPr algn="just"/>
            <a:r>
              <a:rPr lang="pl-PL" dirty="0"/>
              <a:t> Za drogę do pracy lub z pracy uważa się oprócz drogi z domu do pracy lub z pracy do domu również drogę do miejsca lub z miejsca:</a:t>
            </a:r>
          </a:p>
          <a:p>
            <a:pPr marL="0" indent="0" algn="just">
              <a:buNone/>
            </a:pPr>
            <a:r>
              <a:rPr lang="pl-PL" dirty="0"/>
              <a:t>1)  innego zatrudnienia lub innej działalności stanowiącej tytuł ubezpieczenia rentowego;</a:t>
            </a:r>
          </a:p>
          <a:p>
            <a:pPr marL="0" indent="0" algn="just">
              <a:buNone/>
            </a:pPr>
            <a:r>
              <a:rPr lang="pl-PL" dirty="0"/>
              <a:t>2)  zwykłego wykonywania funkcji lub zadań zawodowych albo społecznych;</a:t>
            </a:r>
          </a:p>
          <a:p>
            <a:pPr marL="0" indent="0" algn="just">
              <a:buNone/>
            </a:pPr>
            <a:r>
              <a:rPr lang="pl-PL" dirty="0"/>
              <a:t>3)  zwykłego spożywania posiłków;</a:t>
            </a:r>
          </a:p>
          <a:p>
            <a:pPr marL="0" indent="0" algn="just">
              <a:buNone/>
            </a:pPr>
            <a:r>
              <a:rPr lang="pl-PL" dirty="0"/>
              <a:t>4)  odbywania nauki lub studiów.</a:t>
            </a:r>
          </a:p>
        </p:txBody>
      </p:sp>
    </p:spTree>
    <p:extLst>
      <p:ext uri="{BB962C8B-B14F-4D97-AF65-F5344CB8AC3E}">
        <p14:creationId xmlns:p14="http://schemas.microsoft.com/office/powerpoint/2010/main" val="1264732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B8E07C-6E5E-4EE9-A2D1-4CBB0E295D27}"/>
              </a:ext>
            </a:extLst>
          </p:cNvPr>
          <p:cNvSpPr>
            <a:spLocks noGrp="1"/>
          </p:cNvSpPr>
          <p:nvPr>
            <p:ph type="title"/>
          </p:nvPr>
        </p:nvSpPr>
        <p:spPr/>
        <p:txBody>
          <a:bodyPr/>
          <a:lstStyle/>
          <a:p>
            <a:r>
              <a:rPr lang="pl-PL" sz="2800" dirty="0"/>
              <a:t>Czasowa niezdolność do pracy spowodowana wypadkiem w drodze do pracy lub z pracy</a:t>
            </a:r>
          </a:p>
        </p:txBody>
      </p:sp>
      <p:sp>
        <p:nvSpPr>
          <p:cNvPr id="3" name="Symbol zastępczy zawartości 2">
            <a:extLst>
              <a:ext uri="{FF2B5EF4-FFF2-40B4-BE49-F238E27FC236}">
                <a16:creationId xmlns:a16="http://schemas.microsoft.com/office/drawing/2014/main" id="{33BE3E17-9BBB-4F28-93C6-2DBF633C0605}"/>
              </a:ext>
            </a:extLst>
          </p:cNvPr>
          <p:cNvSpPr>
            <a:spLocks noGrp="1"/>
          </p:cNvSpPr>
          <p:nvPr>
            <p:ph idx="1"/>
          </p:nvPr>
        </p:nvSpPr>
        <p:spPr/>
        <p:txBody>
          <a:bodyPr/>
          <a:lstStyle/>
          <a:p>
            <a:pPr marL="0" indent="0" algn="just">
              <a:buNone/>
            </a:pPr>
            <a:r>
              <a:rPr lang="pl-PL" dirty="0"/>
              <a:t>Skutkami zakwalifikowania czasowej niezdolności do pracy jako ,,z wypadku w drodze do pracy lub z pracy” są:</a:t>
            </a:r>
          </a:p>
          <a:p>
            <a:pPr algn="just">
              <a:buFontTx/>
              <a:buChar char="-"/>
            </a:pPr>
            <a:r>
              <a:rPr lang="pl-PL" dirty="0"/>
              <a:t>wypłata wynagrodzenia chorobowego i zasiłku chorobowego bez potrzeby wykazania pozostawania w ubezpieczeniu przez wymagany okres,</a:t>
            </a:r>
          </a:p>
          <a:p>
            <a:pPr algn="just">
              <a:buFontTx/>
              <a:buChar char="-"/>
            </a:pPr>
            <a:r>
              <a:rPr lang="pl-PL" dirty="0"/>
              <a:t>wynagrodzenie chorobowe i zasiłek chorobowy są wypłacane w wysokości 100% podstawy wymiaru</a:t>
            </a:r>
          </a:p>
          <a:p>
            <a:pPr algn="just">
              <a:buFontTx/>
              <a:buChar char="-"/>
            </a:pPr>
            <a:r>
              <a:rPr lang="pl-PL" dirty="0"/>
              <a:t>zasiłek chorobowy wypłaca fundusz chorobowy</a:t>
            </a:r>
          </a:p>
        </p:txBody>
      </p:sp>
    </p:spTree>
    <p:extLst>
      <p:ext uri="{BB962C8B-B14F-4D97-AF65-F5344CB8AC3E}">
        <p14:creationId xmlns:p14="http://schemas.microsoft.com/office/powerpoint/2010/main" val="1698887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A80A27-960B-4FBC-83D9-2B3167DCAD48}"/>
              </a:ext>
            </a:extLst>
          </p:cNvPr>
          <p:cNvSpPr>
            <a:spLocks noGrp="1"/>
          </p:cNvSpPr>
          <p:nvPr>
            <p:ph type="title"/>
          </p:nvPr>
        </p:nvSpPr>
        <p:spPr/>
        <p:txBody>
          <a:bodyPr/>
          <a:lstStyle/>
          <a:p>
            <a:r>
              <a:rPr lang="pl-PL" dirty="0"/>
              <a:t>Ryzyko w ubezpieczeniu chorobowym</a:t>
            </a:r>
          </a:p>
        </p:txBody>
      </p:sp>
      <p:sp>
        <p:nvSpPr>
          <p:cNvPr id="3" name="Symbol zastępczy zawartości 2">
            <a:extLst>
              <a:ext uri="{FF2B5EF4-FFF2-40B4-BE49-F238E27FC236}">
                <a16:creationId xmlns:a16="http://schemas.microsoft.com/office/drawing/2014/main" id="{FE48BA44-1EA4-498C-A1A1-66F8C1611137}"/>
              </a:ext>
            </a:extLst>
          </p:cNvPr>
          <p:cNvSpPr>
            <a:spLocks noGrp="1"/>
          </p:cNvSpPr>
          <p:nvPr>
            <p:ph idx="1"/>
          </p:nvPr>
        </p:nvSpPr>
        <p:spPr/>
        <p:txBody>
          <a:bodyPr/>
          <a:lstStyle/>
          <a:p>
            <a:pPr marL="0" indent="0">
              <a:buNone/>
            </a:pPr>
            <a:r>
              <a:rPr lang="pl-PL" dirty="0"/>
              <a:t>Ryzykiem w ubezpieczeniu chorobowym są:</a:t>
            </a:r>
          </a:p>
          <a:p>
            <a:pPr>
              <a:buFontTx/>
              <a:buChar char="-"/>
            </a:pPr>
            <a:r>
              <a:rPr lang="pl-PL" dirty="0"/>
              <a:t>czasowa niezdolność do pracy,</a:t>
            </a:r>
          </a:p>
          <a:p>
            <a:pPr>
              <a:buFontTx/>
              <a:buChar char="-"/>
            </a:pPr>
            <a:r>
              <a:rPr lang="pl-PL" dirty="0"/>
              <a:t>zmniejszona zdolność do pracy,</a:t>
            </a:r>
          </a:p>
          <a:p>
            <a:pPr>
              <a:buFontTx/>
              <a:buChar char="-"/>
            </a:pPr>
            <a:endParaRPr lang="pl-PL" dirty="0"/>
          </a:p>
        </p:txBody>
      </p:sp>
    </p:spTree>
    <p:extLst>
      <p:ext uri="{BB962C8B-B14F-4D97-AF65-F5344CB8AC3E}">
        <p14:creationId xmlns:p14="http://schemas.microsoft.com/office/powerpoint/2010/main" val="1584996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B8318B-5057-47BA-B042-BEF0D65B09C0}"/>
              </a:ext>
            </a:extLst>
          </p:cNvPr>
          <p:cNvSpPr>
            <a:spLocks noGrp="1"/>
          </p:cNvSpPr>
          <p:nvPr>
            <p:ph type="title"/>
          </p:nvPr>
        </p:nvSpPr>
        <p:spPr/>
        <p:txBody>
          <a:bodyPr/>
          <a:lstStyle/>
          <a:p>
            <a:r>
              <a:rPr lang="pl-PL" dirty="0"/>
              <a:t>Ryzyko w ubezpieczeniu chorobowym</a:t>
            </a:r>
          </a:p>
        </p:txBody>
      </p:sp>
      <p:sp>
        <p:nvSpPr>
          <p:cNvPr id="3" name="Symbol zastępczy zawartości 2">
            <a:extLst>
              <a:ext uri="{FF2B5EF4-FFF2-40B4-BE49-F238E27FC236}">
                <a16:creationId xmlns:a16="http://schemas.microsoft.com/office/drawing/2014/main" id="{ED01D04A-50C4-4BD9-A176-24E7CC47C905}"/>
              </a:ext>
            </a:extLst>
          </p:cNvPr>
          <p:cNvSpPr>
            <a:spLocks noGrp="1"/>
          </p:cNvSpPr>
          <p:nvPr>
            <p:ph idx="1"/>
          </p:nvPr>
        </p:nvSpPr>
        <p:spPr/>
        <p:txBody>
          <a:bodyPr/>
          <a:lstStyle/>
          <a:p>
            <a:pPr algn="just"/>
            <a:r>
              <a:rPr lang="pl-PL" dirty="0"/>
              <a:t>Choroba może wpłynąć na zdolność do pracy w dwojaki sposób:</a:t>
            </a:r>
          </a:p>
          <a:p>
            <a:pPr algn="just">
              <a:buFontTx/>
              <a:buChar char="-"/>
            </a:pPr>
            <a:r>
              <a:rPr lang="pl-PL" dirty="0"/>
              <a:t>czasowo przeszkodzi w jej wykonywaniu</a:t>
            </a:r>
          </a:p>
          <a:p>
            <a:pPr algn="just">
              <a:buFontTx/>
              <a:buChar char="-"/>
            </a:pPr>
            <a:r>
              <a:rPr lang="pl-PL" dirty="0"/>
              <a:t>uniemożliwi jej wykonywanie trwale</a:t>
            </a:r>
          </a:p>
          <a:p>
            <a:pPr algn="just"/>
            <a:r>
              <a:rPr lang="pl-PL" dirty="0"/>
              <a:t>Wszystkie formy trwałego wpływu zakłóceń w funkcjonowaniu organizmu na zdolność do pracy są jednak przedmiotem ochrony udzielanej przez </a:t>
            </a:r>
            <a:r>
              <a:rPr lang="pl-PL" b="1" u="sng" dirty="0"/>
              <a:t>ubezpieczenie rentowe</a:t>
            </a:r>
          </a:p>
          <a:p>
            <a:pPr algn="just"/>
            <a:r>
              <a:rPr lang="pl-PL" b="1" u="sng" dirty="0"/>
              <a:t>Ubezpieczenie chorobowe chroni jedynie sytuację niezdolności do pracy o charakterze czasowym (przejściowym)</a:t>
            </a:r>
          </a:p>
        </p:txBody>
      </p:sp>
    </p:spTree>
    <p:extLst>
      <p:ext uri="{BB962C8B-B14F-4D97-AF65-F5344CB8AC3E}">
        <p14:creationId xmlns:p14="http://schemas.microsoft.com/office/powerpoint/2010/main" val="37677898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tat">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TM03457503[[fn=Cytat]]</Template>
  <TotalTime>570</TotalTime>
  <Words>3769</Words>
  <Application>Microsoft Office PowerPoint</Application>
  <PresentationFormat>Panoramiczny</PresentationFormat>
  <Paragraphs>241</Paragraphs>
  <Slides>55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55</vt:i4>
      </vt:variant>
    </vt:vector>
  </HeadingPairs>
  <TitlesOfParts>
    <vt:vector size="58" baseType="lpstr">
      <vt:lpstr>Century Gothic</vt:lpstr>
      <vt:lpstr>Wingdings 2</vt:lpstr>
      <vt:lpstr>Cytat</vt:lpstr>
      <vt:lpstr>Ubezpieczenie chorobowe – cz.1 </vt:lpstr>
      <vt:lpstr>Podstawa prawna</vt:lpstr>
      <vt:lpstr>Charakterystyka ubezpieczenia chorobowego</vt:lpstr>
      <vt:lpstr> Charakterystyka ubezpieczenia chorobowego</vt:lpstr>
      <vt:lpstr>Charakterystyka ubezpieczenia chorobowego</vt:lpstr>
      <vt:lpstr>Pojęcie wypadku w drodze do pracy lub z pracy – art. 57b ustawy o emeryturach i rentach z FUS</vt:lpstr>
      <vt:lpstr>Czasowa niezdolność do pracy spowodowana wypadkiem w drodze do pracy lub z pracy</vt:lpstr>
      <vt:lpstr>Ryzyko w ubezpieczeniu chorobowym</vt:lpstr>
      <vt:lpstr>Ryzyko w ubezpieczeniu chorobowym</vt:lpstr>
      <vt:lpstr>Ryzyko w ubezpieczaniu chorobowym</vt:lpstr>
      <vt:lpstr>Ryzyko w ubezpieczeniu chorobowym</vt:lpstr>
      <vt:lpstr>Stwierdzanie zajścia ryzyka niezdolności do pracy z powodu choroby</vt:lpstr>
      <vt:lpstr>Sytuacje zrównane z niezdolnością do pracy z powodu choroby</vt:lpstr>
      <vt:lpstr>Ryzyko w ubezpieczeniu chorobowym</vt:lpstr>
      <vt:lpstr>Ryzyko w ubezpieczeniu chorobowym</vt:lpstr>
      <vt:lpstr>Świadczenia z ubezpieczenia chorobowego – zasiłek chorobowy</vt:lpstr>
      <vt:lpstr>Zasiłek chorobowy a wynagrodzenie chorobowe</vt:lpstr>
      <vt:lpstr>Wysokość zasiłku chorobowego</vt:lpstr>
      <vt:lpstr>Zasady ustalania podstawy wymiaru zasiłku chorobowego</vt:lpstr>
      <vt:lpstr>Świadczenie rehabilitacyjne</vt:lpstr>
      <vt:lpstr>Świadczenie rehabilitacyjne</vt:lpstr>
      <vt:lpstr>Zasiłek wyrównawczy</vt:lpstr>
      <vt:lpstr>Zasiłek wyrównawczy</vt:lpstr>
      <vt:lpstr>Prezentacja programu PowerPoint</vt:lpstr>
      <vt:lpstr>Warunki nabycia prawa do świadczeń z ubezpieczenia chorobowego</vt:lpstr>
      <vt:lpstr>Zajście ryzyka niezdolności do pracy w czasie trwania ubezpieczenia</vt:lpstr>
      <vt:lpstr>Kontynuacja niezdolności do pracy po ustaniu ubezpieczenia</vt:lpstr>
      <vt:lpstr>Okres ochronny</vt:lpstr>
      <vt:lpstr>Prezentacja programu PowerPoint</vt:lpstr>
      <vt:lpstr>Wyłączenie prawa do zasiłku chorobowego po ustaniu ubezpieczenia</vt:lpstr>
      <vt:lpstr>Okres wyczekiwania</vt:lpstr>
      <vt:lpstr>Brak wymogu posiadania okresu wyczekiwania</vt:lpstr>
      <vt:lpstr>Prezentacja programu PowerPoint</vt:lpstr>
      <vt:lpstr>Okres pobierania zasiłku chorobowego – okres zasiłkowy</vt:lpstr>
      <vt:lpstr>Struktura okresu zasiłkowego</vt:lpstr>
      <vt:lpstr>Struktura okresu zasiłkowego</vt:lpstr>
      <vt:lpstr>Struktura okresu zasiłkowego</vt:lpstr>
      <vt:lpstr>Zasady liczenia okresu zasiłkowego</vt:lpstr>
      <vt:lpstr>Zasady liczenia okresu zasiłkowego</vt:lpstr>
      <vt:lpstr>Prezentacja programu PowerPoint</vt:lpstr>
      <vt:lpstr>Utrata a brak prawa do zasiłku</vt:lpstr>
      <vt:lpstr>Utrata a brak prawa do zasiłku chorobowego</vt:lpstr>
      <vt:lpstr>Utrata a brak prawa do zasiłku</vt:lpstr>
      <vt:lpstr>Utrata a brak prawa do zasiłku</vt:lpstr>
      <vt:lpstr>Okoliczności pozbawiające prawa do zasiłku chorobowego</vt:lpstr>
      <vt:lpstr>Spowodowanie niezdolności do pracy w wyniku umyślnego przestępstwa lub wykroczenia</vt:lpstr>
      <vt:lpstr>Spowodowanie niezdolności do pracy nadużyciem alkoholu</vt:lpstr>
      <vt:lpstr>Wykonywanie pracy zarobkowej w czasie zwolnienia lekarskiego</vt:lpstr>
      <vt:lpstr>Prezentacja programu PowerPoint</vt:lpstr>
      <vt:lpstr>Wykorzystywanie zwolnienia lekarskiego w sposób niezgodny z celem</vt:lpstr>
      <vt:lpstr>Sfałszowanie zaświadczenia lekarskiego</vt:lpstr>
      <vt:lpstr>Niepodjęcie pracy zaproponowanej nosicielowi choroby zakaźnej</vt:lpstr>
      <vt:lpstr>Wstrzymanie wypłaty zasiłku chorobowego</vt:lpstr>
      <vt:lpstr>Nienależna wypłata zasiłku</vt:lpstr>
      <vt:lpstr>Przedawnienie roszczeń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Ubezpieczenie chorobowe – cz.1</dc:title>
  <dc:creator>Sabina Pochopien</dc:creator>
  <cp:lastModifiedBy>Sabina Pochopien</cp:lastModifiedBy>
  <cp:revision>47</cp:revision>
  <dcterms:created xsi:type="dcterms:W3CDTF">2018-11-11T14:00:38Z</dcterms:created>
  <dcterms:modified xsi:type="dcterms:W3CDTF">2019-10-20T10:51:02Z</dcterms:modified>
</cp:coreProperties>
</file>