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5" r:id="rId19"/>
    <p:sldId id="276" r:id="rId20"/>
    <p:sldId id="277" r:id="rId21"/>
    <p:sldId id="278" r:id="rId22"/>
    <p:sldId id="273" r:id="rId23"/>
    <p:sldId id="293" r:id="rId24"/>
    <p:sldId id="294" r:id="rId25"/>
    <p:sldId id="295" r:id="rId26"/>
    <p:sldId id="279" r:id="rId27"/>
    <p:sldId id="280" r:id="rId28"/>
    <p:sldId id="281" r:id="rId29"/>
    <p:sldId id="282" r:id="rId30"/>
    <p:sldId id="283" r:id="rId31"/>
    <p:sldId id="284" r:id="rId32"/>
    <p:sldId id="300" r:id="rId33"/>
    <p:sldId id="274" r:id="rId34"/>
    <p:sldId id="296" r:id="rId35"/>
    <p:sldId id="285" r:id="rId36"/>
    <p:sldId id="286" r:id="rId37"/>
    <p:sldId id="287" r:id="rId38"/>
    <p:sldId id="288" r:id="rId39"/>
    <p:sldId id="289" r:id="rId40"/>
    <p:sldId id="290" r:id="rId41"/>
    <p:sldId id="291" r:id="rId42"/>
    <p:sldId id="298" r:id="rId43"/>
    <p:sldId id="292"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2" d="100"/>
          <a:sy n="82" d="100"/>
        </p:scale>
        <p:origin x="55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C93CAF-65AB-4A21-9B58-90E157F8C33F}" type="datetimeFigureOut">
              <a:rPr lang="pl-PL" smtClean="0"/>
              <a:t>17.11.2019</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551619-AE23-49E0-BC76-F994F59BBBDD}" type="slidenum">
              <a:rPr lang="pl-PL" smtClean="0"/>
              <a:t>‹#›</a:t>
            </a:fld>
            <a:endParaRPr lang="pl-PL"/>
          </a:p>
        </p:txBody>
      </p:sp>
    </p:spTree>
    <p:extLst>
      <p:ext uri="{BB962C8B-B14F-4D97-AF65-F5344CB8AC3E}">
        <p14:creationId xmlns:p14="http://schemas.microsoft.com/office/powerpoint/2010/main" val="460193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l-PL"/>
              <a:t>Kliknij, aby edytować styl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dirty="0"/>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dirty="0"/>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dirty="0"/>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dirty="0"/>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pl-PL"/>
              <a:t>Kliknij, aby edytować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86F077B-A50F-4D64-8574-E2D6A98A5553}" type="datetimeFigureOut">
              <a:rPr lang="en-US" dirty="0"/>
              <a:t>11/17/2019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pl-PL"/>
              <a:t>Kliknij, aby edytować styl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dirty="0"/>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pl-PL"/>
              <a:t>Kliknij, aby edytować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97280" y="2582334"/>
            <a:ext cx="4937760" cy="337820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217920" y="2582334"/>
            <a:ext cx="4937760" cy="337820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dirty="0"/>
              <a:t>11/17/2019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dirty="0"/>
              <a:t>11/17/2019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dirty="0"/>
              <a:t>11/17/2019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pl-PL"/>
              <a:t>Kliknij, aby edytować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dirty="0"/>
              <a:t>11/17/2019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pl-PL"/>
              <a:t>Kliknij, aby edytować styl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65B747F8-9654-4282-85D2-65F41AAE7A75}" type="datetimeFigureOut">
              <a:rPr lang="en-US" dirty="0"/>
              <a:t>11/17/2019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l-PL"/>
              <a:t>Kliknij, aby edytować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dirty="0"/>
              <a:t>11/17/2019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BABA72E-E06B-4C91-8CEC-652F58F4DC77}"/>
              </a:ext>
            </a:extLst>
          </p:cNvPr>
          <p:cNvSpPr>
            <a:spLocks noGrp="1"/>
          </p:cNvSpPr>
          <p:nvPr>
            <p:ph type="ctrTitle"/>
          </p:nvPr>
        </p:nvSpPr>
        <p:spPr/>
        <p:txBody>
          <a:bodyPr>
            <a:normAutofit/>
          </a:bodyPr>
          <a:lstStyle/>
          <a:p>
            <a:pPr algn="ctr"/>
            <a:r>
              <a:rPr lang="pl-PL" sz="5400" dirty="0"/>
              <a:t>Ubezpieczenie wypadkowe</a:t>
            </a:r>
          </a:p>
        </p:txBody>
      </p:sp>
      <p:sp>
        <p:nvSpPr>
          <p:cNvPr id="3" name="Podtytuł 2">
            <a:extLst>
              <a:ext uri="{FF2B5EF4-FFF2-40B4-BE49-F238E27FC236}">
                <a16:creationId xmlns:a16="http://schemas.microsoft.com/office/drawing/2014/main" id="{B6FF731E-1540-4C83-8AD3-42009B6697D2}"/>
              </a:ext>
            </a:extLst>
          </p:cNvPr>
          <p:cNvSpPr>
            <a:spLocks noGrp="1"/>
          </p:cNvSpPr>
          <p:nvPr>
            <p:ph type="subTitle" idx="1"/>
          </p:nvPr>
        </p:nvSpPr>
        <p:spPr/>
        <p:txBody>
          <a:bodyPr/>
          <a:lstStyle/>
          <a:p>
            <a:r>
              <a:rPr lang="pl-PL" dirty="0"/>
              <a:t>Mgr Sabina </a:t>
            </a:r>
            <a:r>
              <a:rPr lang="pl-PL" dirty="0" err="1"/>
              <a:t>pochopień</a:t>
            </a:r>
            <a:endParaRPr lang="pl-PL" dirty="0"/>
          </a:p>
        </p:txBody>
      </p:sp>
    </p:spTree>
    <p:extLst>
      <p:ext uri="{BB962C8B-B14F-4D97-AF65-F5344CB8AC3E}">
        <p14:creationId xmlns:p14="http://schemas.microsoft.com/office/powerpoint/2010/main" val="1655935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66AAB9E-0D11-4025-9238-2B80692FC172}"/>
              </a:ext>
            </a:extLst>
          </p:cNvPr>
          <p:cNvSpPr>
            <a:spLocks noGrp="1"/>
          </p:cNvSpPr>
          <p:nvPr>
            <p:ph type="title"/>
          </p:nvPr>
        </p:nvSpPr>
        <p:spPr/>
        <p:txBody>
          <a:bodyPr/>
          <a:lstStyle/>
          <a:p>
            <a:r>
              <a:rPr lang="pl-PL" dirty="0"/>
              <a:t>Pojmowanie przyczyny zewnętrznej w orzecznictwie SN</a:t>
            </a:r>
          </a:p>
        </p:txBody>
      </p:sp>
      <p:sp>
        <p:nvSpPr>
          <p:cNvPr id="3" name="Symbol zastępczy zawartości 2">
            <a:extLst>
              <a:ext uri="{FF2B5EF4-FFF2-40B4-BE49-F238E27FC236}">
                <a16:creationId xmlns:a16="http://schemas.microsoft.com/office/drawing/2014/main" id="{06C6A63B-53E7-477D-BBF9-398F195E89B0}"/>
              </a:ext>
            </a:extLst>
          </p:cNvPr>
          <p:cNvSpPr>
            <a:spLocks noGrp="1"/>
          </p:cNvSpPr>
          <p:nvPr>
            <p:ph idx="1"/>
          </p:nvPr>
        </p:nvSpPr>
        <p:spPr/>
        <p:txBody>
          <a:bodyPr/>
          <a:lstStyle/>
          <a:p>
            <a:pPr algn="just">
              <a:buFont typeface="Wingdings" panose="05000000000000000000" pitchFamily="2" charset="2"/>
              <a:buChar char="v"/>
            </a:pPr>
            <a:r>
              <a:rPr lang="pl-PL" dirty="0"/>
              <a:t>  Przyczyną zewnętrzną doznanego wypadku przy pracy może być każdy czynnik zewnętrzny zdolny wywołać w istniejących warunkach szkodliwe skutki na osobie ubezpieczonego.</a:t>
            </a:r>
          </a:p>
          <a:p>
            <a:pPr algn="just">
              <a:buFont typeface="Wingdings" panose="05000000000000000000" pitchFamily="2" charset="2"/>
              <a:buChar char="v"/>
            </a:pPr>
            <a:r>
              <a:rPr lang="pl-PL" dirty="0"/>
              <a:t> Przyczyną zewnętrzną może być:</a:t>
            </a:r>
          </a:p>
          <a:p>
            <a:pPr algn="just">
              <a:buFontTx/>
              <a:buChar char="-"/>
            </a:pPr>
            <a:r>
              <a:rPr lang="pl-PL" dirty="0"/>
              <a:t>Zjawisko natury mechanicznej (uderzenie, zgniecenie, przecięcie)</a:t>
            </a:r>
          </a:p>
          <a:p>
            <a:pPr algn="just">
              <a:buFontTx/>
              <a:buChar char="-"/>
            </a:pPr>
            <a:r>
              <a:rPr lang="pl-PL" dirty="0"/>
              <a:t>Chemicznej</a:t>
            </a:r>
          </a:p>
          <a:p>
            <a:pPr algn="just">
              <a:buFontTx/>
              <a:buChar char="-"/>
            </a:pPr>
            <a:r>
              <a:rPr lang="pl-PL" dirty="0"/>
              <a:t>Termicznej</a:t>
            </a:r>
          </a:p>
          <a:p>
            <a:pPr algn="just">
              <a:buFont typeface="Wingdings" panose="05000000000000000000" pitchFamily="2" charset="2"/>
              <a:buChar char="v"/>
            </a:pPr>
            <a:r>
              <a:rPr lang="pl-PL" dirty="0"/>
              <a:t> Przyczyną zewnętrzną może być zachowanie samego poszkodowanego (np. potknięcie się i upadek), czy atak innego człowieka bądź zwierzęcia.</a:t>
            </a:r>
          </a:p>
          <a:p>
            <a:pPr>
              <a:buFontTx/>
              <a:buChar char="-"/>
            </a:pPr>
            <a:endParaRPr lang="pl-PL" dirty="0"/>
          </a:p>
        </p:txBody>
      </p:sp>
    </p:spTree>
    <p:extLst>
      <p:ext uri="{BB962C8B-B14F-4D97-AF65-F5344CB8AC3E}">
        <p14:creationId xmlns:p14="http://schemas.microsoft.com/office/powerpoint/2010/main" val="935144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812A42-9D8B-4A4C-98D1-6FB9124DEFFE}"/>
              </a:ext>
            </a:extLst>
          </p:cNvPr>
          <p:cNvSpPr>
            <a:spLocks noGrp="1"/>
          </p:cNvSpPr>
          <p:nvPr>
            <p:ph type="title"/>
          </p:nvPr>
        </p:nvSpPr>
        <p:spPr/>
        <p:txBody>
          <a:bodyPr/>
          <a:lstStyle/>
          <a:p>
            <a:r>
              <a:rPr lang="pl-PL" dirty="0"/>
              <a:t>Pojmowanie przyczyny zewnętrznej w orzecznictwie SN</a:t>
            </a:r>
          </a:p>
        </p:txBody>
      </p:sp>
      <p:sp>
        <p:nvSpPr>
          <p:cNvPr id="3" name="Symbol zastępczy zawartości 2">
            <a:extLst>
              <a:ext uri="{FF2B5EF4-FFF2-40B4-BE49-F238E27FC236}">
                <a16:creationId xmlns:a16="http://schemas.microsoft.com/office/drawing/2014/main" id="{6A3ED801-86C1-4099-8912-1A50BE7CEDD4}"/>
              </a:ext>
            </a:extLst>
          </p:cNvPr>
          <p:cNvSpPr>
            <a:spLocks noGrp="1"/>
          </p:cNvSpPr>
          <p:nvPr>
            <p:ph idx="1"/>
          </p:nvPr>
        </p:nvSpPr>
        <p:spPr/>
        <p:txBody>
          <a:bodyPr/>
          <a:lstStyle/>
          <a:p>
            <a:pPr algn="just">
              <a:buFont typeface="Wingdings" panose="05000000000000000000" pitchFamily="2" charset="2"/>
              <a:buChar char="v"/>
            </a:pPr>
            <a:r>
              <a:rPr lang="pl-PL" dirty="0"/>
              <a:t>  Przyczyną zewnętrzną wypadku może być brak dostatecznego nadzoru ze strony kierownika, między innymi dopuszczenie do pracy pracownika dotkniętego schorzeniem samoistnym, które w danym dniu czyniło go niezdolnym do pracy albo bez aktualnego orzeczenia lekarskiego o zdolności do wykonywania danej pracy.</a:t>
            </a:r>
          </a:p>
          <a:p>
            <a:pPr algn="just">
              <a:buFont typeface="Wingdings" panose="05000000000000000000" pitchFamily="2" charset="2"/>
              <a:buChar char="v"/>
            </a:pPr>
            <a:r>
              <a:rPr lang="pl-PL" dirty="0"/>
              <a:t>Uznawaną przez orzecznictwo przyczyną zewnętrzną jest fakt nieudzielenia pomocy lekarskiej pracownikowi. Jeżeli brak pomocy doprowadzi do śmierci pracownika, to śmierć będzie wypadkiem przy pracy.</a:t>
            </a:r>
          </a:p>
        </p:txBody>
      </p:sp>
    </p:spTree>
    <p:extLst>
      <p:ext uri="{BB962C8B-B14F-4D97-AF65-F5344CB8AC3E}">
        <p14:creationId xmlns:p14="http://schemas.microsoft.com/office/powerpoint/2010/main" val="3589932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6EA47B-E66B-482B-9B1E-B0649139C6CC}"/>
              </a:ext>
            </a:extLst>
          </p:cNvPr>
          <p:cNvSpPr>
            <a:spLocks noGrp="1"/>
          </p:cNvSpPr>
          <p:nvPr>
            <p:ph type="title"/>
          </p:nvPr>
        </p:nvSpPr>
        <p:spPr/>
        <p:txBody>
          <a:bodyPr/>
          <a:lstStyle/>
          <a:p>
            <a:r>
              <a:rPr lang="pl-PL" dirty="0"/>
              <a:t>Pojmowanie przyczyny zewnętrznej w orzecznictwie SN</a:t>
            </a:r>
          </a:p>
        </p:txBody>
      </p:sp>
      <p:sp>
        <p:nvSpPr>
          <p:cNvPr id="3" name="Symbol zastępczy zawartości 2">
            <a:extLst>
              <a:ext uri="{FF2B5EF4-FFF2-40B4-BE49-F238E27FC236}">
                <a16:creationId xmlns:a16="http://schemas.microsoft.com/office/drawing/2014/main" id="{ED9BBC9F-A949-46F1-A580-EC8D85FB0DA9}"/>
              </a:ext>
            </a:extLst>
          </p:cNvPr>
          <p:cNvSpPr>
            <a:spLocks noGrp="1"/>
          </p:cNvSpPr>
          <p:nvPr>
            <p:ph idx="1"/>
          </p:nvPr>
        </p:nvSpPr>
        <p:spPr/>
        <p:txBody>
          <a:bodyPr/>
          <a:lstStyle/>
          <a:p>
            <a:pPr marL="0" indent="0" algn="just">
              <a:buNone/>
            </a:pPr>
            <a:r>
              <a:rPr lang="pl-PL" dirty="0"/>
              <a:t> Za przyczynę zewnętrzną w orzecznictwie  uznano nadmierny wysiłek pracownika, wynikający ze złej organizacji pracy doprowadzającej do nadmiernego przeciążenia pracą i przemęczenia pracownika, a także zdeterminowany szczególnymi warunkami wykonywania pracy i jej rodzajem, jeżeli stał się istotną i współdziałającą przyczyna wypadku. </a:t>
            </a:r>
            <a:r>
              <a:rPr lang="pl-PL" b="1" dirty="0"/>
              <a:t>Nadmierny wysiłek pracownika musi jednak wynikać z zakłócenia przebiegu procesu pracy, a nie z cech osobniczych pracownika. Z tego powodu praca wykonywana w normalnych warunkach nie może stanowić przyczyny zewnętrznej w rozumieniu definicji wypadku pracy. Jest nią dopiero określona nadzwyczajna sytuacja związana z tą pracą, doprowadzająca do  nadmiernego wysiłku.</a:t>
            </a:r>
          </a:p>
        </p:txBody>
      </p:sp>
    </p:spTree>
    <p:extLst>
      <p:ext uri="{BB962C8B-B14F-4D97-AF65-F5344CB8AC3E}">
        <p14:creationId xmlns:p14="http://schemas.microsoft.com/office/powerpoint/2010/main" val="1415740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9160C3-DAB0-4A12-AA16-5B4F39D9C715}"/>
              </a:ext>
            </a:extLst>
          </p:cNvPr>
          <p:cNvSpPr>
            <a:spLocks noGrp="1"/>
          </p:cNvSpPr>
          <p:nvPr>
            <p:ph type="title"/>
          </p:nvPr>
        </p:nvSpPr>
        <p:spPr/>
        <p:txBody>
          <a:bodyPr/>
          <a:lstStyle/>
          <a:p>
            <a:r>
              <a:rPr lang="pl-PL" dirty="0"/>
              <a:t>Pojmowanie przyczyny zewnętrznej w orzecznictwie SN</a:t>
            </a:r>
          </a:p>
        </p:txBody>
      </p:sp>
      <p:sp>
        <p:nvSpPr>
          <p:cNvPr id="3" name="Symbol zastępczy zawartości 2">
            <a:extLst>
              <a:ext uri="{FF2B5EF4-FFF2-40B4-BE49-F238E27FC236}">
                <a16:creationId xmlns:a16="http://schemas.microsoft.com/office/drawing/2014/main" id="{FCE872FD-1C82-4033-924A-46A502BAEB8D}"/>
              </a:ext>
            </a:extLst>
          </p:cNvPr>
          <p:cNvSpPr>
            <a:spLocks noGrp="1"/>
          </p:cNvSpPr>
          <p:nvPr>
            <p:ph idx="1"/>
          </p:nvPr>
        </p:nvSpPr>
        <p:spPr/>
        <p:txBody>
          <a:bodyPr/>
          <a:lstStyle/>
          <a:p>
            <a:pPr algn="just"/>
            <a:r>
              <a:rPr lang="pl-PL" dirty="0"/>
              <a:t>Wymóg zewnętrzności przyczyny wypadku przy pracy nie oznacza jednak, że ma ona być wyłączną przyczyną doprowadzającą bezpośrednio do urazu lub śmierci pracownika.  Zgodnie z przyjętą linią orzecznictwa do uznania wypadku przy pracy wystarczyło, że jej działanie miało choćby pośredni wpływ na skutek, wzmagając nasilenie dolegliwości natury wewnętrznej.</a:t>
            </a:r>
          </a:p>
        </p:txBody>
      </p:sp>
    </p:spTree>
    <p:extLst>
      <p:ext uri="{BB962C8B-B14F-4D97-AF65-F5344CB8AC3E}">
        <p14:creationId xmlns:p14="http://schemas.microsoft.com/office/powerpoint/2010/main" val="1950716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D1F50C-C7B0-448D-B5B8-B6BF00C798D3}"/>
              </a:ext>
            </a:extLst>
          </p:cNvPr>
          <p:cNvSpPr>
            <a:spLocks noGrp="1"/>
          </p:cNvSpPr>
          <p:nvPr>
            <p:ph type="title"/>
          </p:nvPr>
        </p:nvSpPr>
        <p:spPr/>
        <p:txBody>
          <a:bodyPr/>
          <a:lstStyle/>
          <a:p>
            <a:r>
              <a:rPr lang="pl-PL" dirty="0"/>
              <a:t>Elementy definicji wypadku przy pracy – wykonywanie pracy</a:t>
            </a:r>
          </a:p>
        </p:txBody>
      </p:sp>
      <p:sp>
        <p:nvSpPr>
          <p:cNvPr id="3" name="Symbol zastępczy zawartości 2">
            <a:extLst>
              <a:ext uri="{FF2B5EF4-FFF2-40B4-BE49-F238E27FC236}">
                <a16:creationId xmlns:a16="http://schemas.microsoft.com/office/drawing/2014/main" id="{22852792-9E58-437C-AAB6-54E0620035BE}"/>
              </a:ext>
            </a:extLst>
          </p:cNvPr>
          <p:cNvSpPr>
            <a:spLocks noGrp="1"/>
          </p:cNvSpPr>
          <p:nvPr>
            <p:ph idx="1"/>
          </p:nvPr>
        </p:nvSpPr>
        <p:spPr/>
        <p:txBody>
          <a:bodyPr/>
          <a:lstStyle/>
          <a:p>
            <a:pPr algn="just">
              <a:buFont typeface="Wingdings" panose="05000000000000000000" pitchFamily="2" charset="2"/>
              <a:buChar char="v"/>
            </a:pPr>
            <a:r>
              <a:rPr lang="pl-PL" dirty="0"/>
              <a:t> Trzecim elementem pojęcia wypadku przy pracy jest wykonywanie pracy</a:t>
            </a:r>
          </a:p>
          <a:p>
            <a:pPr algn="just">
              <a:buFont typeface="Wingdings" panose="05000000000000000000" pitchFamily="2" charset="2"/>
              <a:buChar char="v"/>
            </a:pPr>
            <a:r>
              <a:rPr lang="pl-PL" dirty="0"/>
              <a:t>W ujęciu definicji wypadku przy pracy pracownik wykonuję pracę, jeżeli:</a:t>
            </a:r>
          </a:p>
          <a:p>
            <a:pPr marL="457200" indent="-457200" algn="just">
              <a:buAutoNum type="arabicParenR"/>
            </a:pPr>
            <a:r>
              <a:rPr lang="pl-PL" dirty="0"/>
              <a:t>wykonuje swoje zwykłe czynności lub polecenia przełożonego</a:t>
            </a:r>
          </a:p>
          <a:p>
            <a:pPr marL="457200" indent="-457200" algn="just">
              <a:buAutoNum type="arabicParenR"/>
            </a:pPr>
            <a:r>
              <a:rPr lang="pl-PL" dirty="0"/>
              <a:t>wykonuje czynności na rzecz pracodawcy, nawet bez polecenia</a:t>
            </a:r>
          </a:p>
          <a:p>
            <a:pPr marL="457200" indent="-457200" algn="just">
              <a:buAutoNum type="arabicParenR"/>
            </a:pPr>
            <a:r>
              <a:rPr lang="pl-PL" dirty="0"/>
              <a:t>pozostaje w dyspozycji pracodawcy w drodze między siedzibą pracodawcy a miejscem wykonywania obowiązku wynikającego ze stosunku pracy </a:t>
            </a:r>
          </a:p>
        </p:txBody>
      </p:sp>
    </p:spTree>
    <p:extLst>
      <p:ext uri="{BB962C8B-B14F-4D97-AF65-F5344CB8AC3E}">
        <p14:creationId xmlns:p14="http://schemas.microsoft.com/office/powerpoint/2010/main" val="2547254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4DA9325-DD4D-4ABF-95D7-5F070FC4F051}"/>
              </a:ext>
            </a:extLst>
          </p:cNvPr>
          <p:cNvSpPr>
            <a:spLocks noGrp="1"/>
          </p:cNvSpPr>
          <p:nvPr>
            <p:ph type="title"/>
          </p:nvPr>
        </p:nvSpPr>
        <p:spPr/>
        <p:txBody>
          <a:bodyPr/>
          <a:lstStyle/>
          <a:p>
            <a:r>
              <a:rPr lang="pl-PL" dirty="0"/>
              <a:t>Elementy definicji wypadku przy pracy – wykonywanie pracy</a:t>
            </a:r>
          </a:p>
        </p:txBody>
      </p:sp>
      <p:sp>
        <p:nvSpPr>
          <p:cNvPr id="3" name="Symbol zastępczy zawartości 2">
            <a:extLst>
              <a:ext uri="{FF2B5EF4-FFF2-40B4-BE49-F238E27FC236}">
                <a16:creationId xmlns:a16="http://schemas.microsoft.com/office/drawing/2014/main" id="{1A024A45-91FB-458E-ABF9-5B2D93353305}"/>
              </a:ext>
            </a:extLst>
          </p:cNvPr>
          <p:cNvSpPr>
            <a:spLocks noGrp="1"/>
          </p:cNvSpPr>
          <p:nvPr>
            <p:ph idx="1"/>
          </p:nvPr>
        </p:nvSpPr>
        <p:spPr/>
        <p:txBody>
          <a:bodyPr/>
          <a:lstStyle/>
          <a:p>
            <a:pPr algn="just">
              <a:buFont typeface="Wingdings" panose="05000000000000000000" pitchFamily="2" charset="2"/>
              <a:buChar char="v"/>
            </a:pPr>
            <a:r>
              <a:rPr lang="pl-PL" dirty="0"/>
              <a:t> Zakres zwykłych czynności pracownika wynika z jego umowy o pracę. Orzecznictwo sądowe znacznie jednak rozszerzyło zakres pojęcia ,,zwykłe czynności”, obejmując nim w zasadzie wszystkie czynności pracownika wykonywane w miejscu pracy i w czasie godzin pracy, które służą wykonywaniu pracy.</a:t>
            </a:r>
          </a:p>
          <a:p>
            <a:pPr algn="just">
              <a:buFont typeface="Wingdings" panose="05000000000000000000" pitchFamily="2" charset="2"/>
              <a:buChar char="v"/>
            </a:pPr>
            <a:r>
              <a:rPr lang="pl-PL" dirty="0"/>
              <a:t> Zgodnie z powyższym pracownik wykonuje swoje zwykłe czynności w rozumieniu definicji wypadku przy pracy także wtedy, gdy przerwał pracę na przykład w celu zjedzenia śniadania, czy krótkiego odpoczynku.</a:t>
            </a:r>
          </a:p>
          <a:p>
            <a:pPr algn="just">
              <a:buFont typeface="Wingdings" panose="05000000000000000000" pitchFamily="2" charset="2"/>
              <a:buChar char="v"/>
            </a:pPr>
            <a:endParaRPr lang="pl-PL" dirty="0"/>
          </a:p>
        </p:txBody>
      </p:sp>
    </p:spTree>
    <p:extLst>
      <p:ext uri="{BB962C8B-B14F-4D97-AF65-F5344CB8AC3E}">
        <p14:creationId xmlns:p14="http://schemas.microsoft.com/office/powerpoint/2010/main" val="1739001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ED27AE-A229-45B4-A391-5E9AEB116FF6}"/>
              </a:ext>
            </a:extLst>
          </p:cNvPr>
          <p:cNvSpPr>
            <a:spLocks noGrp="1"/>
          </p:cNvSpPr>
          <p:nvPr>
            <p:ph type="title"/>
          </p:nvPr>
        </p:nvSpPr>
        <p:spPr/>
        <p:txBody>
          <a:bodyPr/>
          <a:lstStyle/>
          <a:p>
            <a:r>
              <a:rPr lang="pl-PL" dirty="0"/>
              <a:t>Elementy definicji wypadku przy pracy – wykonywanie pracy</a:t>
            </a:r>
          </a:p>
        </p:txBody>
      </p:sp>
      <p:sp>
        <p:nvSpPr>
          <p:cNvPr id="3" name="Symbol zastępczy zawartości 2">
            <a:extLst>
              <a:ext uri="{FF2B5EF4-FFF2-40B4-BE49-F238E27FC236}">
                <a16:creationId xmlns:a16="http://schemas.microsoft.com/office/drawing/2014/main" id="{41BF8DD5-2634-4AA2-AD9D-BA9D87A32A90}"/>
              </a:ext>
            </a:extLst>
          </p:cNvPr>
          <p:cNvSpPr>
            <a:spLocks noGrp="1"/>
          </p:cNvSpPr>
          <p:nvPr>
            <p:ph idx="1"/>
          </p:nvPr>
        </p:nvSpPr>
        <p:spPr/>
        <p:txBody>
          <a:bodyPr/>
          <a:lstStyle/>
          <a:p>
            <a:pPr algn="just">
              <a:buFont typeface="Wingdings" panose="05000000000000000000" pitchFamily="2" charset="2"/>
              <a:buChar char="v"/>
            </a:pPr>
            <a:r>
              <a:rPr lang="pl-PL" dirty="0"/>
              <a:t> Rozróżnienie na wykonywanie przez pracownika zwykłych czynności lub polecenia przełożonego, oznacza, że druga ze wskazanych kategorii dotyczy </a:t>
            </a:r>
            <a:r>
              <a:rPr lang="pl-PL" b="1" dirty="0"/>
              <a:t>poleceń wychodzących poza zakres zwykłych czynności pracownika.</a:t>
            </a:r>
          </a:p>
          <a:p>
            <a:pPr algn="just">
              <a:buFont typeface="Wingdings" panose="05000000000000000000" pitchFamily="2" charset="2"/>
              <a:buChar char="v"/>
            </a:pPr>
            <a:r>
              <a:rPr lang="pl-PL" dirty="0"/>
              <a:t>Do tej kategorii należą polecenia wydawane na podstawie art. 42§4 </a:t>
            </a:r>
            <a:r>
              <a:rPr lang="pl-PL" dirty="0" err="1"/>
              <a:t>k.p</a:t>
            </a:r>
            <a:r>
              <a:rPr lang="pl-PL" dirty="0"/>
              <a:t>., a także polecenia spoza spraw służbowych.</a:t>
            </a:r>
          </a:p>
        </p:txBody>
      </p:sp>
    </p:spTree>
    <p:extLst>
      <p:ext uri="{BB962C8B-B14F-4D97-AF65-F5344CB8AC3E}">
        <p14:creationId xmlns:p14="http://schemas.microsoft.com/office/powerpoint/2010/main" val="2810820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A8FB32-C153-4B70-8E6C-9E0AF872AA5A}"/>
              </a:ext>
            </a:extLst>
          </p:cNvPr>
          <p:cNvSpPr>
            <a:spLocks noGrp="1"/>
          </p:cNvSpPr>
          <p:nvPr>
            <p:ph type="title"/>
          </p:nvPr>
        </p:nvSpPr>
        <p:spPr/>
        <p:txBody>
          <a:bodyPr/>
          <a:lstStyle/>
          <a:p>
            <a:r>
              <a:rPr lang="pl-PL" dirty="0"/>
              <a:t>Elementy definicji wypadku przy pracy – wykonywanie pracy</a:t>
            </a:r>
          </a:p>
        </p:txBody>
      </p:sp>
      <p:sp>
        <p:nvSpPr>
          <p:cNvPr id="3" name="Symbol zastępczy zawartości 2">
            <a:extLst>
              <a:ext uri="{FF2B5EF4-FFF2-40B4-BE49-F238E27FC236}">
                <a16:creationId xmlns:a16="http://schemas.microsoft.com/office/drawing/2014/main" id="{351B3E2A-F948-4483-95FE-6666F6F9A644}"/>
              </a:ext>
            </a:extLst>
          </p:cNvPr>
          <p:cNvSpPr>
            <a:spLocks noGrp="1"/>
          </p:cNvSpPr>
          <p:nvPr>
            <p:ph idx="1"/>
          </p:nvPr>
        </p:nvSpPr>
        <p:spPr/>
        <p:txBody>
          <a:bodyPr/>
          <a:lstStyle/>
          <a:p>
            <a:pPr algn="just">
              <a:buFont typeface="Wingdings" panose="05000000000000000000" pitchFamily="2" charset="2"/>
              <a:buChar char="v"/>
            </a:pPr>
            <a:r>
              <a:rPr lang="pl-PL" dirty="0"/>
              <a:t> Ochronie na podstawie przesłanki ,,wykonywanie czynności na rzecz pracodawcy” podlegają czynności, które pracownik podjął z własnej inicjatywy, a więc bez wiedzy pracodawcy.</a:t>
            </a:r>
          </a:p>
          <a:p>
            <a:pPr algn="just">
              <a:buFont typeface="Wingdings" panose="05000000000000000000" pitchFamily="2" charset="2"/>
              <a:buChar char="v"/>
            </a:pPr>
            <a:r>
              <a:rPr lang="pl-PL" dirty="0"/>
              <a:t> Czynności podejmowane przez pracownika w interesie pracodawcy muszą się ograniczać do wykonywania ich za pracodawcę, a więc polegać na </a:t>
            </a:r>
            <a:r>
              <a:rPr lang="pl-PL" dirty="0" err="1"/>
              <a:t>zachowaniach</a:t>
            </a:r>
            <a:r>
              <a:rPr lang="pl-PL" dirty="0"/>
              <a:t>, które pracodawca podjąłby sam, realizując swój interes. (Wyrok SN z 29 maja 2001 roku, II UKN 374/00, OSNP 2003/4, poz. 104)</a:t>
            </a:r>
          </a:p>
        </p:txBody>
      </p:sp>
    </p:spTree>
    <p:extLst>
      <p:ext uri="{BB962C8B-B14F-4D97-AF65-F5344CB8AC3E}">
        <p14:creationId xmlns:p14="http://schemas.microsoft.com/office/powerpoint/2010/main" val="1464785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65DC86-68A3-402D-803A-B330271AB008}"/>
              </a:ext>
            </a:extLst>
          </p:cNvPr>
          <p:cNvSpPr>
            <a:spLocks noGrp="1"/>
          </p:cNvSpPr>
          <p:nvPr>
            <p:ph type="title"/>
          </p:nvPr>
        </p:nvSpPr>
        <p:spPr/>
        <p:txBody>
          <a:bodyPr/>
          <a:lstStyle/>
          <a:p>
            <a:r>
              <a:rPr lang="pl-PL" dirty="0"/>
              <a:t>Charakter związku wypadku z pracą</a:t>
            </a:r>
          </a:p>
        </p:txBody>
      </p:sp>
      <p:sp>
        <p:nvSpPr>
          <p:cNvPr id="3" name="Symbol zastępczy zawartości 2">
            <a:extLst>
              <a:ext uri="{FF2B5EF4-FFF2-40B4-BE49-F238E27FC236}">
                <a16:creationId xmlns:a16="http://schemas.microsoft.com/office/drawing/2014/main" id="{FF1DF2DF-10F2-438B-9486-9B4CF285D7BA}"/>
              </a:ext>
            </a:extLst>
          </p:cNvPr>
          <p:cNvSpPr>
            <a:spLocks noGrp="1"/>
          </p:cNvSpPr>
          <p:nvPr>
            <p:ph idx="1"/>
          </p:nvPr>
        </p:nvSpPr>
        <p:spPr/>
        <p:txBody>
          <a:bodyPr/>
          <a:lstStyle/>
          <a:p>
            <a:pPr algn="just">
              <a:buFont typeface="Wingdings" panose="05000000000000000000" pitchFamily="2" charset="2"/>
              <a:buChar char="v"/>
            </a:pPr>
            <a:r>
              <a:rPr lang="pl-PL" dirty="0"/>
              <a:t> Związek z pracą oznacza </a:t>
            </a:r>
            <a:r>
              <a:rPr lang="pl-PL" b="1" dirty="0"/>
              <a:t>miejscowe i czasowe </a:t>
            </a:r>
            <a:r>
              <a:rPr lang="pl-PL" dirty="0"/>
              <a:t>lub </a:t>
            </a:r>
            <a:r>
              <a:rPr lang="pl-PL" b="1" dirty="0"/>
              <a:t>funkcjonalne</a:t>
            </a:r>
            <a:r>
              <a:rPr lang="pl-PL" dirty="0"/>
              <a:t> powiązanie zdarzenia z wykonywaniem ubezpieczonej czynności (pracy).</a:t>
            </a:r>
          </a:p>
          <a:p>
            <a:pPr algn="just">
              <a:buFont typeface="Wingdings" panose="05000000000000000000" pitchFamily="2" charset="2"/>
              <a:buChar char="v"/>
            </a:pPr>
            <a:r>
              <a:rPr lang="pl-PL" dirty="0"/>
              <a:t> Zdarzenie to musi zatem wystąpić w miejscu i czasie (podczas) wykonywania ubezpieczonej czynności (nawet poza zakładem pracy) albo w innych okolicznościach, ale wskazujących na jego związek z czynnościami (obowiązkami) pracownika.</a:t>
            </a:r>
          </a:p>
        </p:txBody>
      </p:sp>
    </p:spTree>
    <p:extLst>
      <p:ext uri="{BB962C8B-B14F-4D97-AF65-F5344CB8AC3E}">
        <p14:creationId xmlns:p14="http://schemas.microsoft.com/office/powerpoint/2010/main" val="3503725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153DC3-3344-490F-86F5-BB7FE96435F2}"/>
              </a:ext>
            </a:extLst>
          </p:cNvPr>
          <p:cNvSpPr>
            <a:spLocks noGrp="1"/>
          </p:cNvSpPr>
          <p:nvPr>
            <p:ph type="title"/>
          </p:nvPr>
        </p:nvSpPr>
        <p:spPr/>
        <p:txBody>
          <a:bodyPr/>
          <a:lstStyle/>
          <a:p>
            <a:r>
              <a:rPr lang="pl-PL" dirty="0"/>
              <a:t>Wyłączenie (zerwanie) związku z pracą</a:t>
            </a:r>
          </a:p>
        </p:txBody>
      </p:sp>
      <p:sp>
        <p:nvSpPr>
          <p:cNvPr id="3" name="Symbol zastępczy zawartości 2">
            <a:extLst>
              <a:ext uri="{FF2B5EF4-FFF2-40B4-BE49-F238E27FC236}">
                <a16:creationId xmlns:a16="http://schemas.microsoft.com/office/drawing/2014/main" id="{315530C7-4F23-4C33-BD0E-210738B3AA7D}"/>
              </a:ext>
            </a:extLst>
          </p:cNvPr>
          <p:cNvSpPr>
            <a:spLocks noGrp="1"/>
          </p:cNvSpPr>
          <p:nvPr>
            <p:ph idx="1"/>
          </p:nvPr>
        </p:nvSpPr>
        <p:spPr/>
        <p:txBody>
          <a:bodyPr/>
          <a:lstStyle/>
          <a:p>
            <a:pPr algn="just">
              <a:buFont typeface="Wingdings" panose="05000000000000000000" pitchFamily="2" charset="2"/>
              <a:buChar char="v"/>
            </a:pPr>
            <a:r>
              <a:rPr lang="pl-PL" dirty="0"/>
              <a:t> Zerwanie związku wypadku z pracą może wynikać z zaistnienia przerwy w jej wykonywaniu.</a:t>
            </a:r>
          </a:p>
          <a:p>
            <a:pPr algn="just">
              <a:buFont typeface="Wingdings" panose="05000000000000000000" pitchFamily="2" charset="2"/>
              <a:buChar char="v"/>
            </a:pPr>
            <a:r>
              <a:rPr lang="pl-PL" dirty="0"/>
              <a:t> Nie zachodzi wówczas związek z pracą, gdyż pracownik nie znajduje się w sferze spraw służbowych.</a:t>
            </a:r>
          </a:p>
          <a:p>
            <a:pPr algn="just">
              <a:buFont typeface="Wingdings" panose="05000000000000000000" pitchFamily="2" charset="2"/>
              <a:buChar char="v"/>
            </a:pPr>
            <a:r>
              <a:rPr lang="pl-PL" dirty="0"/>
              <a:t>,, Przeniesienie się” pracownika do sfery spraw prywatnych może nastąpić także w miejscu i czasie pracy. Nastąpi to wówczas, gdy pracownik bez usprawiedliwienia prawnego nie wykonuje pracy w miejscu i czasie, w których powinien je wykonywać.</a:t>
            </a:r>
          </a:p>
        </p:txBody>
      </p:sp>
    </p:spTree>
    <p:extLst>
      <p:ext uri="{BB962C8B-B14F-4D97-AF65-F5344CB8AC3E}">
        <p14:creationId xmlns:p14="http://schemas.microsoft.com/office/powerpoint/2010/main" val="3247272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31E3E7-1C05-4AD6-B2B5-8847D1406F85}"/>
              </a:ext>
            </a:extLst>
          </p:cNvPr>
          <p:cNvSpPr>
            <a:spLocks noGrp="1"/>
          </p:cNvSpPr>
          <p:nvPr>
            <p:ph type="title"/>
          </p:nvPr>
        </p:nvSpPr>
        <p:spPr/>
        <p:txBody>
          <a:bodyPr/>
          <a:lstStyle/>
          <a:p>
            <a:r>
              <a:rPr lang="pl-PL" dirty="0"/>
              <a:t>Podstawa prawna</a:t>
            </a:r>
          </a:p>
        </p:txBody>
      </p:sp>
      <p:sp>
        <p:nvSpPr>
          <p:cNvPr id="3" name="Symbol zastępczy zawartości 2">
            <a:extLst>
              <a:ext uri="{FF2B5EF4-FFF2-40B4-BE49-F238E27FC236}">
                <a16:creationId xmlns:a16="http://schemas.microsoft.com/office/drawing/2014/main" id="{E7B78C0C-FFA1-4856-807C-BAC0F57FE468}"/>
              </a:ext>
            </a:extLst>
          </p:cNvPr>
          <p:cNvSpPr>
            <a:spLocks noGrp="1"/>
          </p:cNvSpPr>
          <p:nvPr>
            <p:ph idx="1"/>
          </p:nvPr>
        </p:nvSpPr>
        <p:spPr/>
        <p:txBody>
          <a:bodyPr/>
          <a:lstStyle/>
          <a:p>
            <a:pPr algn="ctr"/>
            <a:endParaRPr lang="pl-PL" dirty="0"/>
          </a:p>
          <a:p>
            <a:pPr algn="ctr"/>
            <a:endParaRPr lang="pl-PL" dirty="0"/>
          </a:p>
          <a:p>
            <a:pPr algn="ctr"/>
            <a:r>
              <a:rPr lang="pl-PL" dirty="0"/>
              <a:t>Ustawa z dnia 30 października 2002 r. o ubezpieczeniu społecznym z tytułu wypadków przy pracy i chorób zawodowych (Dz. U. z 2019 r. poz. 1205.)</a:t>
            </a:r>
          </a:p>
          <a:p>
            <a:endParaRPr lang="pl-PL" dirty="0"/>
          </a:p>
        </p:txBody>
      </p:sp>
    </p:spTree>
    <p:extLst>
      <p:ext uri="{BB962C8B-B14F-4D97-AF65-F5344CB8AC3E}">
        <p14:creationId xmlns:p14="http://schemas.microsoft.com/office/powerpoint/2010/main" val="1577099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C26BC79-7BB9-4D10-89C6-FA0C1F0132A4}"/>
              </a:ext>
            </a:extLst>
          </p:cNvPr>
          <p:cNvSpPr>
            <a:spLocks noGrp="1"/>
          </p:cNvSpPr>
          <p:nvPr>
            <p:ph type="title"/>
          </p:nvPr>
        </p:nvSpPr>
        <p:spPr/>
        <p:txBody>
          <a:bodyPr/>
          <a:lstStyle/>
          <a:p>
            <a:r>
              <a:rPr lang="pl-PL" dirty="0"/>
              <a:t>Wyłączenie (zerwanie) związku z pracą</a:t>
            </a:r>
          </a:p>
        </p:txBody>
      </p:sp>
      <p:sp>
        <p:nvSpPr>
          <p:cNvPr id="3" name="Symbol zastępczy zawartości 2">
            <a:extLst>
              <a:ext uri="{FF2B5EF4-FFF2-40B4-BE49-F238E27FC236}">
                <a16:creationId xmlns:a16="http://schemas.microsoft.com/office/drawing/2014/main" id="{5A1BC462-1557-4137-9C6F-D100CD9D9125}"/>
              </a:ext>
            </a:extLst>
          </p:cNvPr>
          <p:cNvSpPr>
            <a:spLocks noGrp="1"/>
          </p:cNvSpPr>
          <p:nvPr>
            <p:ph idx="1"/>
          </p:nvPr>
        </p:nvSpPr>
        <p:spPr/>
        <p:txBody>
          <a:bodyPr/>
          <a:lstStyle/>
          <a:p>
            <a:pPr algn="just">
              <a:buFont typeface="Wingdings" panose="05000000000000000000" pitchFamily="2" charset="2"/>
              <a:buChar char="v"/>
            </a:pPr>
            <a:r>
              <a:rPr lang="pl-PL" dirty="0"/>
              <a:t>W wyroku z dnia 30 stycznia 1986 roku (</a:t>
            </a:r>
            <a:r>
              <a:rPr lang="pl-PL" dirty="0" err="1"/>
              <a:t>PiZS</a:t>
            </a:r>
            <a:r>
              <a:rPr lang="pl-PL" dirty="0"/>
              <a:t> 1986/9) SN uznał, że krótkotrwały, pozasłużbowy kontakt pracownika z innym pracownikiem lub inną osobą podczas lub w czasie wykonywania obowiązków pracowniczych bez uszczerbku dla biegu i dyscypliny pracy, nie stanowi przy uwzględnieniu całokształtu okoliczności, o zerwaniu więzi pracowniczej uzasadniającej odmowę uznania zaistniałego w tym czasie  zdarzenia za wypadek przy pracy.</a:t>
            </a:r>
          </a:p>
          <a:p>
            <a:pPr algn="just">
              <a:buFont typeface="Wingdings" panose="05000000000000000000" pitchFamily="2" charset="2"/>
              <a:buChar char="v"/>
            </a:pPr>
            <a:r>
              <a:rPr lang="pl-PL" dirty="0"/>
              <a:t>Natomiast w wyroku z dnia 25 lipca 1990 roku, II PRN 5/90 (LEX nr 161786) SN stwierdził, że nie można z góry zakładać, że udział pracownika w strajku na terenie zakładu pracy oznacza automatyczne zerwanie związku z pracą.</a:t>
            </a:r>
          </a:p>
        </p:txBody>
      </p:sp>
    </p:spTree>
    <p:extLst>
      <p:ext uri="{BB962C8B-B14F-4D97-AF65-F5344CB8AC3E}">
        <p14:creationId xmlns:p14="http://schemas.microsoft.com/office/powerpoint/2010/main" val="33854193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9197A5-C886-40FA-AF78-61B0429C3C86}"/>
              </a:ext>
            </a:extLst>
          </p:cNvPr>
          <p:cNvSpPr>
            <a:spLocks noGrp="1"/>
          </p:cNvSpPr>
          <p:nvPr>
            <p:ph type="title"/>
          </p:nvPr>
        </p:nvSpPr>
        <p:spPr/>
        <p:txBody>
          <a:bodyPr/>
          <a:lstStyle/>
          <a:p>
            <a:r>
              <a:rPr lang="pl-PL" dirty="0"/>
              <a:t>Wyłączenie (zerwanie) związku z pracą</a:t>
            </a:r>
          </a:p>
        </p:txBody>
      </p:sp>
      <p:sp>
        <p:nvSpPr>
          <p:cNvPr id="3" name="Symbol zastępczy zawartości 2">
            <a:extLst>
              <a:ext uri="{FF2B5EF4-FFF2-40B4-BE49-F238E27FC236}">
                <a16:creationId xmlns:a16="http://schemas.microsoft.com/office/drawing/2014/main" id="{377D8152-8FBD-450F-8C36-D7A7D94A38B2}"/>
              </a:ext>
            </a:extLst>
          </p:cNvPr>
          <p:cNvSpPr>
            <a:spLocks noGrp="1"/>
          </p:cNvSpPr>
          <p:nvPr>
            <p:ph idx="1"/>
          </p:nvPr>
        </p:nvSpPr>
        <p:spPr/>
        <p:txBody>
          <a:bodyPr/>
          <a:lstStyle/>
          <a:p>
            <a:pPr algn="just">
              <a:buFont typeface="Wingdings" panose="05000000000000000000" pitchFamily="2" charset="2"/>
              <a:buChar char="v"/>
            </a:pPr>
            <a:r>
              <a:rPr lang="pl-PL" dirty="0"/>
              <a:t>  Stan nietrzeźwości ma wpływ na pojęcie wypadku przy pracy dopiero gdy doprowadzi do zerwania związku z praca.</a:t>
            </a:r>
          </a:p>
          <a:p>
            <a:pPr algn="just">
              <a:buFont typeface="Wingdings" panose="05000000000000000000" pitchFamily="2" charset="2"/>
              <a:buChar char="v"/>
            </a:pPr>
            <a:r>
              <a:rPr lang="pl-PL" dirty="0"/>
              <a:t> Niezależnie od stanu w jakim znajduje się pracownik, ulega on wypadkowi przy pracy jeżeli zachodziły okoliczności wskazane w definicji wypadku przy pracy. Wyłączenie związku z pracą oznaczałoby konieczność przyjęcia domniemania, że pracownik, który w chwili wypadku był pod wpływem alkoholu, nie wykonywał czynności wskazanych w definicji.</a:t>
            </a:r>
          </a:p>
        </p:txBody>
      </p:sp>
    </p:spTree>
    <p:extLst>
      <p:ext uri="{BB962C8B-B14F-4D97-AF65-F5344CB8AC3E}">
        <p14:creationId xmlns:p14="http://schemas.microsoft.com/office/powerpoint/2010/main" val="2261174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8AB3F2-EA71-4C6E-9BB7-023E842DA868}"/>
              </a:ext>
            </a:extLst>
          </p:cNvPr>
          <p:cNvSpPr>
            <a:spLocks noGrp="1"/>
          </p:cNvSpPr>
          <p:nvPr>
            <p:ph type="title"/>
          </p:nvPr>
        </p:nvSpPr>
        <p:spPr/>
        <p:txBody>
          <a:bodyPr/>
          <a:lstStyle/>
          <a:p>
            <a:r>
              <a:rPr lang="pl-PL" dirty="0"/>
              <a:t>Elementy definicji wypadku przy pracy – skutek w postaci urazu lub śmierci</a:t>
            </a:r>
          </a:p>
        </p:txBody>
      </p:sp>
      <p:sp>
        <p:nvSpPr>
          <p:cNvPr id="3" name="Symbol zastępczy zawartości 2">
            <a:extLst>
              <a:ext uri="{FF2B5EF4-FFF2-40B4-BE49-F238E27FC236}">
                <a16:creationId xmlns:a16="http://schemas.microsoft.com/office/drawing/2014/main" id="{BD2BF724-9842-41F6-9EBD-CFF02F9502B8}"/>
              </a:ext>
            </a:extLst>
          </p:cNvPr>
          <p:cNvSpPr>
            <a:spLocks noGrp="1"/>
          </p:cNvSpPr>
          <p:nvPr>
            <p:ph idx="1"/>
          </p:nvPr>
        </p:nvSpPr>
        <p:spPr/>
        <p:txBody>
          <a:bodyPr/>
          <a:lstStyle/>
          <a:p>
            <a:pPr marL="0" indent="0">
              <a:buNone/>
            </a:pPr>
            <a:endParaRPr lang="pl-PL" dirty="0"/>
          </a:p>
          <a:p>
            <a:pPr marL="0" indent="0">
              <a:buNone/>
            </a:pPr>
            <a:endParaRPr lang="pl-PL" dirty="0"/>
          </a:p>
          <a:p>
            <a:pPr marL="0" indent="0">
              <a:buNone/>
            </a:pPr>
            <a:r>
              <a:rPr lang="pl-PL" dirty="0"/>
              <a:t>Urazem w rozumieniu ustawy wypadkowej jest uszkodzenie tkanki ciała lub narządów wskutek zadziałania czynnika zewnętrznego.</a:t>
            </a:r>
          </a:p>
        </p:txBody>
      </p:sp>
    </p:spTree>
    <p:extLst>
      <p:ext uri="{BB962C8B-B14F-4D97-AF65-F5344CB8AC3E}">
        <p14:creationId xmlns:p14="http://schemas.microsoft.com/office/powerpoint/2010/main" val="2034151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23B2295-B262-46D6-95EE-2FEEA1D613B1}"/>
              </a:ext>
            </a:extLst>
          </p:cNvPr>
          <p:cNvSpPr>
            <a:spLocks noGrp="1"/>
          </p:cNvSpPr>
          <p:nvPr>
            <p:ph type="title"/>
          </p:nvPr>
        </p:nvSpPr>
        <p:spPr/>
        <p:txBody>
          <a:bodyPr/>
          <a:lstStyle/>
          <a:p>
            <a:pPr algn="ctr"/>
            <a:r>
              <a:rPr lang="pl-PL" dirty="0"/>
              <a:t>Kazus 50</a:t>
            </a:r>
          </a:p>
        </p:txBody>
      </p:sp>
    </p:spTree>
    <p:extLst>
      <p:ext uri="{BB962C8B-B14F-4D97-AF65-F5344CB8AC3E}">
        <p14:creationId xmlns:p14="http://schemas.microsoft.com/office/powerpoint/2010/main" val="3113313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4EBB8A-BA15-4FD6-B217-DF78D461067C}"/>
              </a:ext>
            </a:extLst>
          </p:cNvPr>
          <p:cNvSpPr>
            <a:spLocks noGrp="1"/>
          </p:cNvSpPr>
          <p:nvPr>
            <p:ph type="title"/>
          </p:nvPr>
        </p:nvSpPr>
        <p:spPr/>
        <p:txBody>
          <a:bodyPr/>
          <a:lstStyle/>
          <a:p>
            <a:pPr algn="ctr"/>
            <a:r>
              <a:rPr lang="pl-PL" dirty="0"/>
              <a:t>Kazus 51</a:t>
            </a:r>
          </a:p>
        </p:txBody>
      </p:sp>
    </p:spTree>
    <p:extLst>
      <p:ext uri="{BB962C8B-B14F-4D97-AF65-F5344CB8AC3E}">
        <p14:creationId xmlns:p14="http://schemas.microsoft.com/office/powerpoint/2010/main" val="2971546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31FA75-BF88-4266-96F4-AD02F4966FFC}"/>
              </a:ext>
            </a:extLst>
          </p:cNvPr>
          <p:cNvSpPr>
            <a:spLocks noGrp="1"/>
          </p:cNvSpPr>
          <p:nvPr>
            <p:ph type="title"/>
          </p:nvPr>
        </p:nvSpPr>
        <p:spPr/>
        <p:txBody>
          <a:bodyPr/>
          <a:lstStyle/>
          <a:p>
            <a:pPr algn="ctr"/>
            <a:r>
              <a:rPr lang="pl-PL" dirty="0"/>
              <a:t>Kazus 53</a:t>
            </a:r>
          </a:p>
        </p:txBody>
      </p:sp>
    </p:spTree>
    <p:extLst>
      <p:ext uri="{BB962C8B-B14F-4D97-AF65-F5344CB8AC3E}">
        <p14:creationId xmlns:p14="http://schemas.microsoft.com/office/powerpoint/2010/main" val="2737690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F93F11-DD70-4816-9B31-2652B7D11BB6}"/>
              </a:ext>
            </a:extLst>
          </p:cNvPr>
          <p:cNvSpPr>
            <a:spLocks noGrp="1"/>
          </p:cNvSpPr>
          <p:nvPr>
            <p:ph type="title"/>
          </p:nvPr>
        </p:nvSpPr>
        <p:spPr/>
        <p:txBody>
          <a:bodyPr/>
          <a:lstStyle/>
          <a:p>
            <a:r>
              <a:rPr lang="pl-PL" dirty="0"/>
              <a:t>Stwierdzenie zajścia wypadku przy pracy</a:t>
            </a:r>
          </a:p>
        </p:txBody>
      </p:sp>
      <p:sp>
        <p:nvSpPr>
          <p:cNvPr id="3" name="Symbol zastępczy zawartości 2">
            <a:extLst>
              <a:ext uri="{FF2B5EF4-FFF2-40B4-BE49-F238E27FC236}">
                <a16:creationId xmlns:a16="http://schemas.microsoft.com/office/drawing/2014/main" id="{BC7387E5-B0E9-43F4-A65B-7F924F62CE99}"/>
              </a:ext>
            </a:extLst>
          </p:cNvPr>
          <p:cNvSpPr>
            <a:spLocks noGrp="1"/>
          </p:cNvSpPr>
          <p:nvPr>
            <p:ph idx="1"/>
          </p:nvPr>
        </p:nvSpPr>
        <p:spPr/>
        <p:txBody>
          <a:bodyPr/>
          <a:lstStyle/>
          <a:p>
            <a:pPr algn="just"/>
            <a:r>
              <a:rPr lang="pl-PL" dirty="0"/>
              <a:t>Stwierdzenie zajścia wypadku przy pracy wymaga ustalenia, że:</a:t>
            </a:r>
          </a:p>
          <a:p>
            <a:pPr algn="just"/>
            <a:r>
              <a:rPr lang="pl-PL" dirty="0"/>
              <a:t>1) ubezpieczony doznał urazu lub zmarł</a:t>
            </a:r>
          </a:p>
          <a:p>
            <a:pPr algn="just"/>
            <a:r>
              <a:rPr lang="pl-PL" dirty="0"/>
              <a:t>2) uraz lub śmierć były spowodowane przyczyną zewnętrzną,</a:t>
            </a:r>
          </a:p>
          <a:p>
            <a:pPr algn="just"/>
            <a:r>
              <a:rPr lang="pl-PL" dirty="0"/>
              <a:t>3) zdarzenie to nastąpiło w związku z pracą, czyli w okolicznościach wykonywania pracy</a:t>
            </a:r>
          </a:p>
        </p:txBody>
      </p:sp>
    </p:spTree>
    <p:extLst>
      <p:ext uri="{BB962C8B-B14F-4D97-AF65-F5344CB8AC3E}">
        <p14:creationId xmlns:p14="http://schemas.microsoft.com/office/powerpoint/2010/main" val="3967003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24AEC0-1E78-4F44-BC11-8F26F9C33EBC}"/>
              </a:ext>
            </a:extLst>
          </p:cNvPr>
          <p:cNvSpPr>
            <a:spLocks noGrp="1"/>
          </p:cNvSpPr>
          <p:nvPr>
            <p:ph type="title"/>
          </p:nvPr>
        </p:nvSpPr>
        <p:spPr/>
        <p:txBody>
          <a:bodyPr/>
          <a:lstStyle/>
          <a:p>
            <a:r>
              <a:rPr lang="pl-PL" dirty="0"/>
              <a:t>Stwierdzenie zajścia wypadku przy pracy</a:t>
            </a:r>
          </a:p>
        </p:txBody>
      </p:sp>
      <p:sp>
        <p:nvSpPr>
          <p:cNvPr id="3" name="Symbol zastępczy zawartości 2">
            <a:extLst>
              <a:ext uri="{FF2B5EF4-FFF2-40B4-BE49-F238E27FC236}">
                <a16:creationId xmlns:a16="http://schemas.microsoft.com/office/drawing/2014/main" id="{F394A8D9-0961-4881-90CD-1656520A3E8C}"/>
              </a:ext>
            </a:extLst>
          </p:cNvPr>
          <p:cNvSpPr>
            <a:spLocks noGrp="1"/>
          </p:cNvSpPr>
          <p:nvPr>
            <p:ph idx="1"/>
          </p:nvPr>
        </p:nvSpPr>
        <p:spPr/>
        <p:txBody>
          <a:bodyPr/>
          <a:lstStyle/>
          <a:p>
            <a:pPr algn="just">
              <a:buFont typeface="Wingdings" panose="05000000000000000000" pitchFamily="2" charset="2"/>
              <a:buChar char="v"/>
            </a:pPr>
            <a:r>
              <a:rPr lang="pl-PL" dirty="0"/>
              <a:t> Doznanie urazu lub śmierci stwierdza lekarz. Ustala on również, czy przyczyną śmierci były zmiany samoistne (wewnętrzne), czy czynnik zewnętrzny.</a:t>
            </a:r>
          </a:p>
          <a:p>
            <a:pPr algn="just">
              <a:buFont typeface="Wingdings" panose="05000000000000000000" pitchFamily="2" charset="2"/>
              <a:buChar char="v"/>
            </a:pPr>
            <a:r>
              <a:rPr lang="pl-PL" dirty="0"/>
              <a:t> Postępowanie powypadkowe prowadzi zespół powypadkowy, w skład którego wchodzą pracownik służby bhp oraz społeczny inspektor pracy.</a:t>
            </a:r>
          </a:p>
          <a:p>
            <a:pPr algn="just">
              <a:buFont typeface="Wingdings" panose="05000000000000000000" pitchFamily="2" charset="2"/>
              <a:buChar char="v"/>
            </a:pPr>
            <a:r>
              <a:rPr lang="pl-PL" dirty="0"/>
              <a:t>  Zespół powypadkowy niezwłocznie po otrzymaniu wiadomości o doznanym przez pracownika urazie lub śmierci jest zobowiązany przystąpić do ustalenia okoliczności i przyczyn wypadku.</a:t>
            </a:r>
          </a:p>
          <a:p>
            <a:pPr algn="just">
              <a:buFont typeface="Wingdings" panose="05000000000000000000" pitchFamily="2" charset="2"/>
              <a:buChar char="v"/>
            </a:pPr>
            <a:r>
              <a:rPr lang="pl-PL" dirty="0"/>
              <a:t> Po dokonaniu niezbędnych ustaleń, nie później niż w ciągu 14 dni od dnia uzyskania zawiadomienia o wypadku, zespół powypadkowy sporządza protokół ustalający okoliczności i przyczyny wypadku przy pracy.</a:t>
            </a:r>
          </a:p>
          <a:p>
            <a:pPr>
              <a:buFont typeface="Wingdings" panose="05000000000000000000" pitchFamily="2" charset="2"/>
              <a:buChar char="v"/>
            </a:pPr>
            <a:endParaRPr lang="pl-PL" dirty="0"/>
          </a:p>
        </p:txBody>
      </p:sp>
    </p:spTree>
    <p:extLst>
      <p:ext uri="{BB962C8B-B14F-4D97-AF65-F5344CB8AC3E}">
        <p14:creationId xmlns:p14="http://schemas.microsoft.com/office/powerpoint/2010/main" val="33022333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D0AB9C-2A9C-4DF8-95CE-6165E7D5AFE8}"/>
              </a:ext>
            </a:extLst>
          </p:cNvPr>
          <p:cNvSpPr>
            <a:spLocks noGrp="1"/>
          </p:cNvSpPr>
          <p:nvPr>
            <p:ph type="title"/>
          </p:nvPr>
        </p:nvSpPr>
        <p:spPr/>
        <p:txBody>
          <a:bodyPr/>
          <a:lstStyle/>
          <a:p>
            <a:r>
              <a:rPr lang="pl-PL" dirty="0"/>
              <a:t>Stwierdzenie zajścia wypadku przy pracy</a:t>
            </a:r>
          </a:p>
        </p:txBody>
      </p:sp>
      <p:sp>
        <p:nvSpPr>
          <p:cNvPr id="3" name="Symbol zastępczy zawartości 2">
            <a:extLst>
              <a:ext uri="{FF2B5EF4-FFF2-40B4-BE49-F238E27FC236}">
                <a16:creationId xmlns:a16="http://schemas.microsoft.com/office/drawing/2014/main" id="{D81FDA47-6155-4356-8DA3-2F13C26939F8}"/>
              </a:ext>
            </a:extLst>
          </p:cNvPr>
          <p:cNvSpPr>
            <a:spLocks noGrp="1"/>
          </p:cNvSpPr>
          <p:nvPr>
            <p:ph idx="1"/>
          </p:nvPr>
        </p:nvSpPr>
        <p:spPr/>
        <p:txBody>
          <a:bodyPr/>
          <a:lstStyle/>
          <a:p>
            <a:pPr algn="just">
              <a:buFont typeface="Wingdings" panose="05000000000000000000" pitchFamily="2" charset="2"/>
              <a:buChar char="v"/>
            </a:pPr>
            <a:r>
              <a:rPr lang="pl-PL" dirty="0"/>
              <a:t> W protokole powypadkowym stwierdza się, że pracownik uległ wypadkowi przy pracy, albo odmawia się zdarzeniu takiej kwalifikacji, bądź uznając zdarzenie za wypadek przy pracy stwierdza się zaistnienie okoliczności wyłączające prawo do świadczeń.</a:t>
            </a:r>
          </a:p>
          <a:p>
            <a:pPr algn="just">
              <a:buFont typeface="Wingdings" panose="05000000000000000000" pitchFamily="2" charset="2"/>
              <a:buChar char="v"/>
            </a:pPr>
            <a:r>
              <a:rPr lang="pl-PL" dirty="0"/>
              <a:t> Zespół powypadkowy jest obowiązany zapoznać pracownika z treścią protokołu przed jego zatwierdzeniem. Poszkodowany pracownik, a w razie jego śmierci, pozostała po nim rodzina, mają prawo zgłoszenia uwag i zastrzeżeń do ustaleń zawartych w protokole, o czym zespół powypadkowy obowiązany jest ubezpieczonego pouczyć. </a:t>
            </a:r>
          </a:p>
          <a:p>
            <a:pPr algn="just">
              <a:buFont typeface="Wingdings" panose="05000000000000000000" pitchFamily="2" charset="2"/>
              <a:buChar char="v"/>
            </a:pPr>
            <a:r>
              <a:rPr lang="pl-PL" dirty="0"/>
              <a:t> Protokół powypadkowy zatwierdza pracodawca. </a:t>
            </a:r>
          </a:p>
          <a:p>
            <a:pPr algn="just">
              <a:buFont typeface="Wingdings" panose="05000000000000000000" pitchFamily="2" charset="2"/>
              <a:buChar char="v"/>
            </a:pPr>
            <a:r>
              <a:rPr lang="pl-PL" dirty="0"/>
              <a:t> Zatwierdzony protokół pracodawca niezwłocznie przesyła pracownikowi, a w razie jego śmierci- członkom jego rodziny.</a:t>
            </a:r>
          </a:p>
        </p:txBody>
      </p:sp>
    </p:spTree>
    <p:extLst>
      <p:ext uri="{BB962C8B-B14F-4D97-AF65-F5344CB8AC3E}">
        <p14:creationId xmlns:p14="http://schemas.microsoft.com/office/powerpoint/2010/main" val="37861996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48CAEA-3643-4B4A-A345-27C8CE548A28}"/>
              </a:ext>
            </a:extLst>
          </p:cNvPr>
          <p:cNvSpPr>
            <a:spLocks noGrp="1"/>
          </p:cNvSpPr>
          <p:nvPr>
            <p:ph type="title"/>
          </p:nvPr>
        </p:nvSpPr>
        <p:spPr/>
        <p:txBody>
          <a:bodyPr/>
          <a:lstStyle/>
          <a:p>
            <a:r>
              <a:rPr lang="pl-PL" dirty="0"/>
              <a:t>Choroba zawodowa</a:t>
            </a:r>
          </a:p>
        </p:txBody>
      </p:sp>
      <p:sp>
        <p:nvSpPr>
          <p:cNvPr id="3" name="Symbol zastępczy zawartości 2">
            <a:extLst>
              <a:ext uri="{FF2B5EF4-FFF2-40B4-BE49-F238E27FC236}">
                <a16:creationId xmlns:a16="http://schemas.microsoft.com/office/drawing/2014/main" id="{681D1A14-0D26-4959-9F84-FEB127A82887}"/>
              </a:ext>
            </a:extLst>
          </p:cNvPr>
          <p:cNvSpPr>
            <a:spLocks noGrp="1"/>
          </p:cNvSpPr>
          <p:nvPr>
            <p:ph idx="1"/>
          </p:nvPr>
        </p:nvSpPr>
        <p:spPr/>
        <p:txBody>
          <a:bodyPr/>
          <a:lstStyle/>
          <a:p>
            <a:endParaRPr lang="pl-PL" dirty="0"/>
          </a:p>
          <a:p>
            <a:endParaRPr lang="pl-PL" dirty="0"/>
          </a:p>
          <a:p>
            <a:pPr algn="just"/>
            <a:r>
              <a:rPr lang="pl-PL" dirty="0">
                <a:solidFill>
                  <a:srgbClr val="333333"/>
                </a:solidFill>
                <a:latin typeface="Open Sans"/>
              </a:rPr>
              <a:t>Za chorobę zawodową uważa się chorobę, </a:t>
            </a:r>
            <a:r>
              <a:rPr lang="pl-PL" b="1" dirty="0">
                <a:solidFill>
                  <a:srgbClr val="333333"/>
                </a:solidFill>
                <a:latin typeface="Open Sans"/>
              </a:rPr>
              <a:t>wymienioną w wykazie chorób zawodowych</a:t>
            </a:r>
            <a:r>
              <a:rPr lang="pl-PL" dirty="0">
                <a:solidFill>
                  <a:srgbClr val="333333"/>
                </a:solidFill>
                <a:latin typeface="Open Sans"/>
              </a:rPr>
              <a:t>, jeżeli w wyniku oceny warunków pracy można stwierdzić bezspornie lub z wysokim prawdopodobieństwem, że </a:t>
            </a:r>
            <a:r>
              <a:rPr lang="pl-PL" b="1" dirty="0">
                <a:solidFill>
                  <a:srgbClr val="333333"/>
                </a:solidFill>
                <a:latin typeface="Open Sans"/>
              </a:rPr>
              <a:t>została ona spowodowana działaniem czynników szkodliwych dla zdrowia występujących w środowisku pracy albo w związku ze sposobem wykonywania pracy</a:t>
            </a:r>
            <a:r>
              <a:rPr lang="pl-PL" dirty="0">
                <a:solidFill>
                  <a:srgbClr val="333333"/>
                </a:solidFill>
                <a:latin typeface="Open Sans"/>
              </a:rPr>
              <a:t>, zwanych "narażeniem zawodowym".</a:t>
            </a:r>
          </a:p>
          <a:p>
            <a:pPr algn="just"/>
            <a:r>
              <a:rPr lang="pl-PL" b="1" dirty="0">
                <a:solidFill>
                  <a:srgbClr val="333333"/>
                </a:solidFill>
                <a:latin typeface="Open Sans"/>
              </a:rPr>
              <a:t>art.  235</a:t>
            </a:r>
            <a:r>
              <a:rPr lang="pl-PL" b="1" baseline="30000" dirty="0">
                <a:solidFill>
                  <a:srgbClr val="333333"/>
                </a:solidFill>
                <a:latin typeface="Open Sans"/>
              </a:rPr>
              <a:t>1</a:t>
            </a:r>
            <a:r>
              <a:rPr lang="pl-PL" b="1" dirty="0">
                <a:solidFill>
                  <a:srgbClr val="333333"/>
                </a:solidFill>
                <a:latin typeface="Open Sans"/>
              </a:rPr>
              <a:t>.  [Definicja choroby zawodowej]</a:t>
            </a:r>
            <a:endParaRPr lang="pl-PL" dirty="0">
              <a:solidFill>
                <a:srgbClr val="333333"/>
              </a:solidFill>
              <a:latin typeface="Open Sans"/>
            </a:endParaRPr>
          </a:p>
          <a:p>
            <a:endParaRPr lang="pl-PL" dirty="0"/>
          </a:p>
        </p:txBody>
      </p:sp>
    </p:spTree>
    <p:extLst>
      <p:ext uri="{BB962C8B-B14F-4D97-AF65-F5344CB8AC3E}">
        <p14:creationId xmlns:p14="http://schemas.microsoft.com/office/powerpoint/2010/main" val="1232134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8DA380E-05DF-4B9B-A5B9-7ABA4670BC30}"/>
              </a:ext>
            </a:extLst>
          </p:cNvPr>
          <p:cNvSpPr>
            <a:spLocks noGrp="1"/>
          </p:cNvSpPr>
          <p:nvPr>
            <p:ph type="title"/>
          </p:nvPr>
        </p:nvSpPr>
        <p:spPr/>
        <p:txBody>
          <a:bodyPr/>
          <a:lstStyle/>
          <a:p>
            <a:r>
              <a:rPr lang="pl-PL" dirty="0"/>
              <a:t>Zakres regulacji</a:t>
            </a:r>
          </a:p>
        </p:txBody>
      </p:sp>
      <p:sp>
        <p:nvSpPr>
          <p:cNvPr id="3" name="Symbol zastępczy zawartości 2">
            <a:extLst>
              <a:ext uri="{FF2B5EF4-FFF2-40B4-BE49-F238E27FC236}">
                <a16:creationId xmlns:a16="http://schemas.microsoft.com/office/drawing/2014/main" id="{0E10B155-39C6-4F5F-8D88-AD47D5B5BFF6}"/>
              </a:ext>
            </a:extLst>
          </p:cNvPr>
          <p:cNvSpPr>
            <a:spLocks noGrp="1"/>
          </p:cNvSpPr>
          <p:nvPr>
            <p:ph idx="1"/>
          </p:nvPr>
        </p:nvSpPr>
        <p:spPr/>
        <p:txBody>
          <a:bodyPr/>
          <a:lstStyle/>
          <a:p>
            <a:pPr algn="just"/>
            <a:r>
              <a:rPr lang="pl-PL" dirty="0"/>
              <a:t>Ubezpieczenie wypadkowe obejmuje ochroną skutki zdarzeń losowych określanych jako:</a:t>
            </a:r>
          </a:p>
          <a:p>
            <a:pPr algn="just"/>
            <a:r>
              <a:rPr lang="pl-PL" dirty="0"/>
              <a:t>- wypadek przy pracy,</a:t>
            </a:r>
          </a:p>
          <a:p>
            <a:pPr algn="just"/>
            <a:r>
              <a:rPr lang="pl-PL" dirty="0"/>
              <a:t>- wypadek zrównany z wypadkiem przy pracy,</a:t>
            </a:r>
          </a:p>
          <a:p>
            <a:pPr algn="just"/>
            <a:r>
              <a:rPr lang="pl-PL" dirty="0"/>
              <a:t>- choroba zawodowa</a:t>
            </a:r>
          </a:p>
        </p:txBody>
      </p:sp>
    </p:spTree>
    <p:extLst>
      <p:ext uri="{BB962C8B-B14F-4D97-AF65-F5344CB8AC3E}">
        <p14:creationId xmlns:p14="http://schemas.microsoft.com/office/powerpoint/2010/main" val="2401103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8D7EA2-33B0-499E-B449-D62B69A894DD}"/>
              </a:ext>
            </a:extLst>
          </p:cNvPr>
          <p:cNvSpPr>
            <a:spLocks noGrp="1"/>
          </p:cNvSpPr>
          <p:nvPr>
            <p:ph type="title"/>
          </p:nvPr>
        </p:nvSpPr>
        <p:spPr/>
        <p:txBody>
          <a:bodyPr/>
          <a:lstStyle/>
          <a:p>
            <a:r>
              <a:rPr lang="pl-PL" dirty="0"/>
              <a:t>Stwierdzanie choroby zawodowej</a:t>
            </a:r>
          </a:p>
        </p:txBody>
      </p:sp>
      <p:sp>
        <p:nvSpPr>
          <p:cNvPr id="3" name="Symbol zastępczy zawartości 2">
            <a:extLst>
              <a:ext uri="{FF2B5EF4-FFF2-40B4-BE49-F238E27FC236}">
                <a16:creationId xmlns:a16="http://schemas.microsoft.com/office/drawing/2014/main" id="{7A982EA8-EA5E-4599-BB6E-2053B739BA6F}"/>
              </a:ext>
            </a:extLst>
          </p:cNvPr>
          <p:cNvSpPr>
            <a:spLocks noGrp="1"/>
          </p:cNvSpPr>
          <p:nvPr>
            <p:ph idx="1"/>
          </p:nvPr>
        </p:nvSpPr>
        <p:spPr/>
        <p:txBody>
          <a:bodyPr/>
          <a:lstStyle/>
          <a:p>
            <a:pPr algn="just">
              <a:buFont typeface="Wingdings" panose="05000000000000000000" pitchFamily="2" charset="2"/>
              <a:buChar char="v"/>
            </a:pPr>
            <a:r>
              <a:rPr lang="pl-PL" dirty="0"/>
              <a:t> Do uznania choroby zawodowej niezbędne jest stwierdzenie, że:</a:t>
            </a:r>
          </a:p>
          <a:p>
            <a:pPr algn="just"/>
            <a:r>
              <a:rPr lang="pl-PL" dirty="0"/>
              <a:t>1) doszło do zachorowania wymienionego w wykazie</a:t>
            </a:r>
          </a:p>
          <a:p>
            <a:pPr algn="just"/>
            <a:r>
              <a:rPr lang="pl-PL" dirty="0"/>
              <a:t>2) praca była wykonywana w warunkach narażających na to zachorowanie</a:t>
            </a:r>
          </a:p>
          <a:p>
            <a:pPr algn="just">
              <a:buFont typeface="Wingdings" panose="05000000000000000000" pitchFamily="2" charset="2"/>
              <a:buChar char="v"/>
            </a:pPr>
            <a:r>
              <a:rPr lang="pl-PL" dirty="0"/>
              <a:t> Ustalenie choroby zawodowej następuje w dwóch etapach. Pierwszy etap to stwierdzenie choroby przez lekarza, a drugi to nadanie jej kwalifikacji prawnej przez inspektora sanitarnego, po stwierdzeniu wystąpienia zagrożeń środowiskowych.</a:t>
            </a:r>
          </a:p>
        </p:txBody>
      </p:sp>
    </p:spTree>
    <p:extLst>
      <p:ext uri="{BB962C8B-B14F-4D97-AF65-F5344CB8AC3E}">
        <p14:creationId xmlns:p14="http://schemas.microsoft.com/office/powerpoint/2010/main" val="1438462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676318-9B48-429A-9E49-4FC9B7AC18BF}"/>
              </a:ext>
            </a:extLst>
          </p:cNvPr>
          <p:cNvSpPr>
            <a:spLocks noGrp="1"/>
          </p:cNvSpPr>
          <p:nvPr>
            <p:ph type="title"/>
          </p:nvPr>
        </p:nvSpPr>
        <p:spPr/>
        <p:txBody>
          <a:bodyPr/>
          <a:lstStyle/>
          <a:p>
            <a:r>
              <a:rPr lang="pl-PL" dirty="0"/>
              <a:t>Stwierdzanie choroby zawodowej</a:t>
            </a:r>
          </a:p>
        </p:txBody>
      </p:sp>
      <p:sp>
        <p:nvSpPr>
          <p:cNvPr id="3" name="Symbol zastępczy zawartości 2">
            <a:extLst>
              <a:ext uri="{FF2B5EF4-FFF2-40B4-BE49-F238E27FC236}">
                <a16:creationId xmlns:a16="http://schemas.microsoft.com/office/drawing/2014/main" id="{0ADBDB44-B602-46F2-B5F3-1E2EC44E711B}"/>
              </a:ext>
            </a:extLst>
          </p:cNvPr>
          <p:cNvSpPr>
            <a:spLocks noGrp="1"/>
          </p:cNvSpPr>
          <p:nvPr>
            <p:ph idx="1"/>
          </p:nvPr>
        </p:nvSpPr>
        <p:spPr/>
        <p:txBody>
          <a:bodyPr>
            <a:normAutofit lnSpcReduction="10000"/>
          </a:bodyPr>
          <a:lstStyle/>
          <a:p>
            <a:pPr algn="just">
              <a:buFont typeface="Wingdings" panose="05000000000000000000" pitchFamily="2" charset="2"/>
              <a:buChar char="v"/>
            </a:pPr>
            <a:r>
              <a:rPr lang="pl-PL" dirty="0"/>
              <a:t>Na pierwszym etapie lekarz spełniający odpowiednie wymagania kwalifikacyjne wydaje orzeczenie o stwierdzeniu choroby zawodowej lub braku podstaw do jej stwierdzenia.</a:t>
            </a:r>
          </a:p>
          <a:p>
            <a:pPr algn="just">
              <a:buFont typeface="Wingdings" panose="05000000000000000000" pitchFamily="2" charset="2"/>
              <a:buChar char="v"/>
            </a:pPr>
            <a:r>
              <a:rPr lang="pl-PL" dirty="0"/>
              <a:t>Ubezpieczony, który nie zgadza się z treścią orzeczenia może w terminie 14 dni od dnia otrzymania orzeczenia lekarskiego wystąpić o ponowne przeprowadzane badania przez jednostkę orzeczniczą drugiego stopnia. Wniosek składa się za pośrednictwem jednostki orzeczniczej pierwszego stopnia.</a:t>
            </a:r>
          </a:p>
          <a:p>
            <a:pPr algn="just">
              <a:buFont typeface="Wingdings" panose="05000000000000000000" pitchFamily="2" charset="2"/>
              <a:buChar char="v"/>
            </a:pPr>
            <a:r>
              <a:rPr lang="pl-PL" dirty="0"/>
              <a:t>Drugi etap to działania państwowego inspektora sanitarnego, który na podstawie danych zawartych w orzeczeniu lekarskim o rozpoznaniu choroby zamieszczonej wykazie, po dokonaniu oceny narażenia zawodowego, wydaje decyzję o stwierdzeniu choroby zawodowej albo decyzje o braku podstaw do jej stwierdzenia.</a:t>
            </a:r>
          </a:p>
          <a:p>
            <a:pPr algn="just">
              <a:buFont typeface="Wingdings" panose="05000000000000000000" pitchFamily="2" charset="2"/>
              <a:buChar char="v"/>
            </a:pPr>
            <a:r>
              <a:rPr lang="pl-PL" dirty="0"/>
              <a:t>Odwołanie od negatywnej decyzji państwowego inspektora sanitarnego przysługuje do właściwego wojewódzkiego państwowego inspektora sanitarnego, a od decyzji tego ostatniego – skarga do wojewódzkiego sądu administracyjnego.</a:t>
            </a:r>
          </a:p>
          <a:p>
            <a:pPr>
              <a:buFont typeface="Wingdings" panose="05000000000000000000" pitchFamily="2" charset="2"/>
              <a:buChar char="v"/>
            </a:pPr>
            <a:endParaRPr lang="pl-PL" dirty="0"/>
          </a:p>
        </p:txBody>
      </p:sp>
    </p:spTree>
    <p:extLst>
      <p:ext uri="{BB962C8B-B14F-4D97-AF65-F5344CB8AC3E}">
        <p14:creationId xmlns:p14="http://schemas.microsoft.com/office/powerpoint/2010/main" val="3816674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D11A944-B3EF-459A-A956-3AC304255680}"/>
              </a:ext>
            </a:extLst>
          </p:cNvPr>
          <p:cNvSpPr>
            <a:spLocks noGrp="1"/>
          </p:cNvSpPr>
          <p:nvPr>
            <p:ph type="title"/>
          </p:nvPr>
        </p:nvSpPr>
        <p:spPr/>
        <p:txBody>
          <a:bodyPr/>
          <a:lstStyle/>
          <a:p>
            <a:pPr algn="ctr"/>
            <a:r>
              <a:rPr lang="pl-PL" dirty="0"/>
              <a:t>Kazus 61</a:t>
            </a:r>
          </a:p>
        </p:txBody>
      </p:sp>
    </p:spTree>
    <p:extLst>
      <p:ext uri="{BB962C8B-B14F-4D97-AF65-F5344CB8AC3E}">
        <p14:creationId xmlns:p14="http://schemas.microsoft.com/office/powerpoint/2010/main" val="17021980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D1EA7B-0A47-4D54-9AED-7478254C2C00}"/>
              </a:ext>
            </a:extLst>
          </p:cNvPr>
          <p:cNvSpPr>
            <a:spLocks noGrp="1"/>
          </p:cNvSpPr>
          <p:nvPr>
            <p:ph type="title"/>
          </p:nvPr>
        </p:nvSpPr>
        <p:spPr/>
        <p:txBody>
          <a:bodyPr/>
          <a:lstStyle/>
          <a:p>
            <a:r>
              <a:rPr lang="pl-PL" dirty="0"/>
              <a:t>Wypadek zrównany z wypadkiem przy pracy</a:t>
            </a:r>
          </a:p>
        </p:txBody>
      </p:sp>
      <p:sp>
        <p:nvSpPr>
          <p:cNvPr id="3" name="Symbol zastępczy zawartości 2">
            <a:extLst>
              <a:ext uri="{FF2B5EF4-FFF2-40B4-BE49-F238E27FC236}">
                <a16:creationId xmlns:a16="http://schemas.microsoft.com/office/drawing/2014/main" id="{D7CDBC31-2337-4C8A-9D19-CC26949C7CD2}"/>
              </a:ext>
            </a:extLst>
          </p:cNvPr>
          <p:cNvSpPr>
            <a:spLocks noGrp="1"/>
          </p:cNvSpPr>
          <p:nvPr>
            <p:ph idx="1"/>
          </p:nvPr>
        </p:nvSpPr>
        <p:spPr/>
        <p:txBody>
          <a:bodyPr/>
          <a:lstStyle/>
          <a:p>
            <a:pPr algn="just"/>
            <a:r>
              <a:rPr lang="pl-PL" dirty="0">
                <a:solidFill>
                  <a:srgbClr val="333333"/>
                </a:solidFill>
                <a:latin typeface="Open Sans"/>
              </a:rPr>
              <a:t>Na równi z wypadkiem przy pracy, w zakresie uprawnienia do świadczeń określonych w ustawie, traktuje się wypadek, któremu pracownik uległ:</a:t>
            </a:r>
          </a:p>
          <a:p>
            <a:pPr algn="just"/>
            <a:r>
              <a:rPr lang="pl-PL" dirty="0">
                <a:solidFill>
                  <a:srgbClr val="333333"/>
                </a:solidFill>
                <a:latin typeface="Open Sans"/>
              </a:rPr>
              <a:t>1) w czasie podróży służbowej w okolicznościach innych niż określone w ust. 1, chyba że wypadek spowodowany został postępowaniem pracownika, które nie pozostaje w związku z wykonywaniem powierzonych mu zadań;</a:t>
            </a:r>
          </a:p>
          <a:p>
            <a:pPr algn="just"/>
            <a:r>
              <a:rPr lang="pl-PL" dirty="0">
                <a:solidFill>
                  <a:srgbClr val="333333"/>
                </a:solidFill>
                <a:latin typeface="Open Sans"/>
              </a:rPr>
              <a:t>2) podczas szkolenia w zakresie powszechnej samoobrony;</a:t>
            </a:r>
          </a:p>
          <a:p>
            <a:pPr algn="just"/>
            <a:r>
              <a:rPr lang="pl-PL" dirty="0">
                <a:solidFill>
                  <a:srgbClr val="333333"/>
                </a:solidFill>
                <a:latin typeface="Open Sans"/>
              </a:rPr>
              <a:t>3) przy wykonywaniu zadań zleconych przez działające u pracodawcy organizacje związkowe.</a:t>
            </a:r>
          </a:p>
          <a:p>
            <a:endParaRPr lang="pl-PL" dirty="0"/>
          </a:p>
        </p:txBody>
      </p:sp>
    </p:spTree>
    <p:extLst>
      <p:ext uri="{BB962C8B-B14F-4D97-AF65-F5344CB8AC3E}">
        <p14:creationId xmlns:p14="http://schemas.microsoft.com/office/powerpoint/2010/main" val="31780310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8D3844-B5CA-47FE-BEF3-9DD9DA9B15DA}"/>
              </a:ext>
            </a:extLst>
          </p:cNvPr>
          <p:cNvSpPr>
            <a:spLocks noGrp="1"/>
          </p:cNvSpPr>
          <p:nvPr>
            <p:ph type="title"/>
          </p:nvPr>
        </p:nvSpPr>
        <p:spPr/>
        <p:txBody>
          <a:bodyPr/>
          <a:lstStyle/>
          <a:p>
            <a:pPr algn="ctr"/>
            <a:r>
              <a:rPr lang="pl-PL" dirty="0"/>
              <a:t>Kazus 58</a:t>
            </a:r>
          </a:p>
        </p:txBody>
      </p:sp>
    </p:spTree>
    <p:extLst>
      <p:ext uri="{BB962C8B-B14F-4D97-AF65-F5344CB8AC3E}">
        <p14:creationId xmlns:p14="http://schemas.microsoft.com/office/powerpoint/2010/main" val="36196114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01D7B6-DA86-42AE-BF7B-E084C7513A20}"/>
              </a:ext>
            </a:extLst>
          </p:cNvPr>
          <p:cNvSpPr>
            <a:spLocks noGrp="1"/>
          </p:cNvSpPr>
          <p:nvPr>
            <p:ph type="title"/>
          </p:nvPr>
        </p:nvSpPr>
        <p:spPr/>
        <p:txBody>
          <a:bodyPr/>
          <a:lstStyle/>
          <a:p>
            <a:r>
              <a:rPr lang="pl-PL" dirty="0"/>
              <a:t>Zakres świadczeń z ubezpieczenia wypadkowego</a:t>
            </a:r>
          </a:p>
        </p:txBody>
      </p:sp>
      <p:sp>
        <p:nvSpPr>
          <p:cNvPr id="3" name="Symbol zastępczy zawartości 2">
            <a:extLst>
              <a:ext uri="{FF2B5EF4-FFF2-40B4-BE49-F238E27FC236}">
                <a16:creationId xmlns:a16="http://schemas.microsoft.com/office/drawing/2014/main" id="{5F25F57D-C665-4931-8178-E8B23EEB3974}"/>
              </a:ext>
            </a:extLst>
          </p:cNvPr>
          <p:cNvSpPr>
            <a:spLocks noGrp="1"/>
          </p:cNvSpPr>
          <p:nvPr>
            <p:ph idx="1"/>
          </p:nvPr>
        </p:nvSpPr>
        <p:spPr/>
        <p:txBody>
          <a:bodyPr/>
          <a:lstStyle/>
          <a:p>
            <a:pPr algn="just"/>
            <a:r>
              <a:rPr lang="pl-PL" dirty="0"/>
              <a:t>Ubezpieczenie wypadkowe gwarantuje świadczenia w razie:</a:t>
            </a:r>
          </a:p>
          <a:p>
            <a:pPr algn="just"/>
            <a:r>
              <a:rPr lang="pl-PL" dirty="0"/>
              <a:t>1) czasowej niezdolności do pracy</a:t>
            </a:r>
          </a:p>
          <a:p>
            <a:pPr algn="just"/>
            <a:r>
              <a:rPr lang="pl-PL" dirty="0"/>
              <a:t>2) zmniejszonej zdolności do pracy</a:t>
            </a:r>
          </a:p>
          <a:p>
            <a:pPr algn="just"/>
            <a:r>
              <a:rPr lang="pl-PL" dirty="0"/>
              <a:t>3) trwałej całkowitej lub częściowej niezdolności do pracy</a:t>
            </a:r>
          </a:p>
          <a:p>
            <a:pPr algn="just"/>
            <a:r>
              <a:rPr lang="pl-PL" dirty="0"/>
              <a:t>4) utraty żywiciela</a:t>
            </a:r>
          </a:p>
          <a:p>
            <a:endParaRPr lang="pl-PL" dirty="0"/>
          </a:p>
        </p:txBody>
      </p:sp>
    </p:spTree>
    <p:extLst>
      <p:ext uri="{BB962C8B-B14F-4D97-AF65-F5344CB8AC3E}">
        <p14:creationId xmlns:p14="http://schemas.microsoft.com/office/powerpoint/2010/main" val="14810856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AB94E05-92BE-439E-8321-8EA21031ED84}"/>
              </a:ext>
            </a:extLst>
          </p:cNvPr>
          <p:cNvSpPr>
            <a:spLocks noGrp="1"/>
          </p:cNvSpPr>
          <p:nvPr>
            <p:ph type="title"/>
          </p:nvPr>
        </p:nvSpPr>
        <p:spPr/>
        <p:txBody>
          <a:bodyPr>
            <a:normAutofit fontScale="90000"/>
          </a:bodyPr>
          <a:lstStyle/>
          <a:p>
            <a:r>
              <a:rPr lang="pl-PL" dirty="0"/>
              <a:t>Świadczenia z tytułu skutków wypadku przy pracy w zakresie zdolności do zarobkowania</a:t>
            </a:r>
          </a:p>
        </p:txBody>
      </p:sp>
      <p:sp>
        <p:nvSpPr>
          <p:cNvPr id="3" name="Symbol zastępczy zawartości 2">
            <a:extLst>
              <a:ext uri="{FF2B5EF4-FFF2-40B4-BE49-F238E27FC236}">
                <a16:creationId xmlns:a16="http://schemas.microsoft.com/office/drawing/2014/main" id="{CCA507EA-49DF-4375-AC0C-35332D176BF7}"/>
              </a:ext>
            </a:extLst>
          </p:cNvPr>
          <p:cNvSpPr>
            <a:spLocks noGrp="1"/>
          </p:cNvSpPr>
          <p:nvPr>
            <p:ph idx="1"/>
          </p:nvPr>
        </p:nvSpPr>
        <p:spPr/>
        <p:txBody>
          <a:bodyPr/>
          <a:lstStyle/>
          <a:p>
            <a:pPr algn="just"/>
            <a:r>
              <a:rPr lang="pl-PL" dirty="0"/>
              <a:t>1) zasiłek chorobowy</a:t>
            </a:r>
          </a:p>
          <a:p>
            <a:pPr algn="just"/>
            <a:r>
              <a:rPr lang="pl-PL" dirty="0"/>
              <a:t>2) świadczenie rehabilitacyjne</a:t>
            </a:r>
          </a:p>
          <a:p>
            <a:pPr algn="just"/>
            <a:r>
              <a:rPr lang="pl-PL" dirty="0"/>
              <a:t>3) zasiłek wyrównawczy</a:t>
            </a:r>
          </a:p>
          <a:p>
            <a:pPr algn="just"/>
            <a:r>
              <a:rPr lang="pl-PL" dirty="0"/>
              <a:t>4) renta z tytułu niezdolności do pracy</a:t>
            </a:r>
          </a:p>
          <a:p>
            <a:pPr algn="just"/>
            <a:r>
              <a:rPr lang="pl-PL" dirty="0"/>
              <a:t>5)renta szkoleniowa</a:t>
            </a:r>
          </a:p>
          <a:p>
            <a:pPr algn="just"/>
            <a:r>
              <a:rPr lang="pl-PL" dirty="0"/>
              <a:t>6) renta rodzinna</a:t>
            </a:r>
          </a:p>
          <a:p>
            <a:pPr algn="just"/>
            <a:r>
              <a:rPr lang="pl-PL" dirty="0"/>
              <a:t>7) dodatki do rent wypadkowych</a:t>
            </a:r>
          </a:p>
        </p:txBody>
      </p:sp>
    </p:spTree>
    <p:extLst>
      <p:ext uri="{BB962C8B-B14F-4D97-AF65-F5344CB8AC3E}">
        <p14:creationId xmlns:p14="http://schemas.microsoft.com/office/powerpoint/2010/main" val="7280873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1D38B62-7EEA-4069-B126-883BBC8BE107}"/>
              </a:ext>
            </a:extLst>
          </p:cNvPr>
          <p:cNvSpPr>
            <a:spLocks noGrp="1"/>
          </p:cNvSpPr>
          <p:nvPr>
            <p:ph type="title"/>
          </p:nvPr>
        </p:nvSpPr>
        <p:spPr/>
        <p:txBody>
          <a:bodyPr>
            <a:normAutofit fontScale="90000"/>
          </a:bodyPr>
          <a:lstStyle/>
          <a:p>
            <a:r>
              <a:rPr lang="pl-PL" dirty="0"/>
              <a:t>Świadczenia odszkodowawcze z tytułu doznanego uszczerbku na zdrowiu lub śmierci</a:t>
            </a:r>
          </a:p>
        </p:txBody>
      </p:sp>
      <p:sp>
        <p:nvSpPr>
          <p:cNvPr id="3" name="Symbol zastępczy zawartości 2">
            <a:extLst>
              <a:ext uri="{FF2B5EF4-FFF2-40B4-BE49-F238E27FC236}">
                <a16:creationId xmlns:a16="http://schemas.microsoft.com/office/drawing/2014/main" id="{BC752E43-72A1-493F-B37E-51F2CF7319D9}"/>
              </a:ext>
            </a:extLst>
          </p:cNvPr>
          <p:cNvSpPr>
            <a:spLocks noGrp="1"/>
          </p:cNvSpPr>
          <p:nvPr>
            <p:ph idx="1"/>
          </p:nvPr>
        </p:nvSpPr>
        <p:spPr/>
        <p:txBody>
          <a:bodyPr/>
          <a:lstStyle/>
          <a:p>
            <a:r>
              <a:rPr lang="pl-PL" dirty="0"/>
              <a:t>1) jednorazowe odszkodowanie należne poszkodowanemu</a:t>
            </a:r>
          </a:p>
          <a:p>
            <a:r>
              <a:rPr lang="pl-PL" dirty="0"/>
              <a:t>2) odszkodowanie należne rodzinie poszkodowanego</a:t>
            </a:r>
          </a:p>
        </p:txBody>
      </p:sp>
    </p:spTree>
    <p:extLst>
      <p:ext uri="{BB962C8B-B14F-4D97-AF65-F5344CB8AC3E}">
        <p14:creationId xmlns:p14="http://schemas.microsoft.com/office/powerpoint/2010/main" val="20093508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75462272-3602-4727-B683-E506DF193D03}"/>
              </a:ext>
            </a:extLst>
          </p:cNvPr>
          <p:cNvSpPr txBox="1"/>
          <p:nvPr/>
        </p:nvSpPr>
        <p:spPr>
          <a:xfrm>
            <a:off x="1007707" y="1707502"/>
            <a:ext cx="8854751" cy="646331"/>
          </a:xfrm>
          <a:prstGeom prst="rect">
            <a:avLst/>
          </a:prstGeom>
          <a:noFill/>
        </p:spPr>
        <p:txBody>
          <a:bodyPr wrap="square" rtlCol="0">
            <a:spAutoFit/>
          </a:bodyPr>
          <a:lstStyle/>
          <a:p>
            <a:pPr algn="ctr"/>
            <a:r>
              <a:rPr lang="pl-PL" sz="3600" dirty="0"/>
              <a:t>Świadczenia zdrowotne</a:t>
            </a:r>
          </a:p>
        </p:txBody>
      </p:sp>
    </p:spTree>
    <p:extLst>
      <p:ext uri="{BB962C8B-B14F-4D97-AF65-F5344CB8AC3E}">
        <p14:creationId xmlns:p14="http://schemas.microsoft.com/office/powerpoint/2010/main" val="36242616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F996F0-656A-454C-B192-D639C8B3F1BA}"/>
              </a:ext>
            </a:extLst>
          </p:cNvPr>
          <p:cNvSpPr>
            <a:spLocks noGrp="1"/>
          </p:cNvSpPr>
          <p:nvPr>
            <p:ph type="title"/>
          </p:nvPr>
        </p:nvSpPr>
        <p:spPr/>
        <p:txBody>
          <a:bodyPr/>
          <a:lstStyle/>
          <a:p>
            <a:r>
              <a:rPr lang="pl-PL" dirty="0"/>
              <a:t>Okoliczności wyłączające prawo do świadczeń</a:t>
            </a:r>
          </a:p>
        </p:txBody>
      </p:sp>
      <p:sp>
        <p:nvSpPr>
          <p:cNvPr id="3" name="Symbol zastępczy zawartości 2">
            <a:extLst>
              <a:ext uri="{FF2B5EF4-FFF2-40B4-BE49-F238E27FC236}">
                <a16:creationId xmlns:a16="http://schemas.microsoft.com/office/drawing/2014/main" id="{BA5C3B4C-2985-454A-B09A-D23BED1B577E}"/>
              </a:ext>
            </a:extLst>
          </p:cNvPr>
          <p:cNvSpPr>
            <a:spLocks noGrp="1"/>
          </p:cNvSpPr>
          <p:nvPr>
            <p:ph idx="1"/>
          </p:nvPr>
        </p:nvSpPr>
        <p:spPr/>
        <p:txBody>
          <a:bodyPr/>
          <a:lstStyle/>
          <a:p>
            <a:pPr algn="just"/>
            <a:br>
              <a:rPr lang="pl-PL" dirty="0"/>
            </a:br>
            <a:r>
              <a:rPr lang="pl-PL" dirty="0"/>
              <a:t>Świadczenia z ubezpieczenia wypadkowego nie przysługują ubezpieczonemu, gdy </a:t>
            </a:r>
            <a:r>
              <a:rPr lang="pl-PL" b="1" dirty="0"/>
              <a:t>wyłączną przyczyną wypadków,</a:t>
            </a:r>
            <a:r>
              <a:rPr lang="pl-PL" dirty="0"/>
              <a:t> o których mowa w art. 3, było </a:t>
            </a:r>
            <a:r>
              <a:rPr lang="pl-PL" b="1" dirty="0"/>
              <a:t>udowodnione naruszenie przez ubezpieczonego przepisów dotyczących ochrony życia i zdrowia, spowodowane przez niego umyślnie lub wskutek rażącego niedbalstwa.</a:t>
            </a:r>
          </a:p>
          <a:p>
            <a:pPr algn="just"/>
            <a:r>
              <a:rPr lang="pl-PL" dirty="0"/>
              <a:t>art. 21 ust. 1 ustawy wypadkowej</a:t>
            </a:r>
          </a:p>
        </p:txBody>
      </p:sp>
    </p:spTree>
    <p:extLst>
      <p:ext uri="{BB962C8B-B14F-4D97-AF65-F5344CB8AC3E}">
        <p14:creationId xmlns:p14="http://schemas.microsoft.com/office/powerpoint/2010/main" val="1015754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FE00C0-2A2C-4FD1-92D6-3EA0FB49355E}"/>
              </a:ext>
            </a:extLst>
          </p:cNvPr>
          <p:cNvSpPr>
            <a:spLocks noGrp="1"/>
          </p:cNvSpPr>
          <p:nvPr>
            <p:ph type="title"/>
          </p:nvPr>
        </p:nvSpPr>
        <p:spPr/>
        <p:txBody>
          <a:bodyPr/>
          <a:lstStyle/>
          <a:p>
            <a:r>
              <a:rPr lang="pl-PL" dirty="0"/>
              <a:t>Pojęcie wypadku przy pracy</a:t>
            </a:r>
          </a:p>
        </p:txBody>
      </p:sp>
      <p:sp>
        <p:nvSpPr>
          <p:cNvPr id="3" name="Symbol zastępczy zawartości 2">
            <a:extLst>
              <a:ext uri="{FF2B5EF4-FFF2-40B4-BE49-F238E27FC236}">
                <a16:creationId xmlns:a16="http://schemas.microsoft.com/office/drawing/2014/main" id="{83064BAC-1165-427B-A463-9CD4749CDA60}"/>
              </a:ext>
            </a:extLst>
          </p:cNvPr>
          <p:cNvSpPr>
            <a:spLocks noGrp="1"/>
          </p:cNvSpPr>
          <p:nvPr>
            <p:ph idx="1"/>
          </p:nvPr>
        </p:nvSpPr>
        <p:spPr/>
        <p:txBody>
          <a:bodyPr/>
          <a:lstStyle/>
          <a:p>
            <a:pPr algn="just"/>
            <a:br>
              <a:rPr lang="pl-PL" dirty="0"/>
            </a:br>
            <a:r>
              <a:rPr lang="pl-PL" dirty="0"/>
              <a:t>Za wypadek przy pracy uważa się </a:t>
            </a:r>
            <a:r>
              <a:rPr lang="pl-PL" b="1" u="sng" dirty="0"/>
              <a:t>nagłe zdarzenie wywołane przyczyną zewnętrzną powodujące uraz lub śmierć, które nastąpiło w związku z pracą</a:t>
            </a:r>
            <a:r>
              <a:rPr lang="pl-PL" dirty="0"/>
              <a:t>:</a:t>
            </a:r>
          </a:p>
          <a:p>
            <a:pPr algn="just"/>
            <a:r>
              <a:rPr lang="pl-PL" dirty="0"/>
              <a:t>1) podczas lub w związku z wykonywaniem przez pracownika zwykłych czynności lub poleceń przełożonych;</a:t>
            </a:r>
          </a:p>
          <a:p>
            <a:pPr algn="just"/>
            <a:r>
              <a:rPr lang="pl-PL" dirty="0"/>
              <a:t>2) podczas lub w związku z wykonywaniem przez pracownika czynności na rzecz pracodawcy, nawet bez polecenia;</a:t>
            </a:r>
          </a:p>
          <a:p>
            <a:pPr algn="just"/>
            <a:r>
              <a:rPr lang="pl-PL" dirty="0"/>
              <a:t>3) w czasie pozostawania pracownika w dyspozycji pracodawcy w drodze między siedzibą pracodawcy a miejscem wykonywania obowiązku wynikającego ze stosunku pracy.</a:t>
            </a:r>
          </a:p>
          <a:p>
            <a:pPr algn="just"/>
            <a:r>
              <a:rPr lang="pl-PL" dirty="0"/>
              <a:t>art. 3 ust. 1 ustawy wypadkowej</a:t>
            </a:r>
          </a:p>
          <a:p>
            <a:endParaRPr lang="pl-PL" dirty="0"/>
          </a:p>
        </p:txBody>
      </p:sp>
    </p:spTree>
    <p:extLst>
      <p:ext uri="{BB962C8B-B14F-4D97-AF65-F5344CB8AC3E}">
        <p14:creationId xmlns:p14="http://schemas.microsoft.com/office/powerpoint/2010/main" val="35056501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000364-CAAF-40A5-8297-78C3A980931C}"/>
              </a:ext>
            </a:extLst>
          </p:cNvPr>
          <p:cNvSpPr>
            <a:spLocks noGrp="1"/>
          </p:cNvSpPr>
          <p:nvPr>
            <p:ph type="title"/>
          </p:nvPr>
        </p:nvSpPr>
        <p:spPr/>
        <p:txBody>
          <a:bodyPr/>
          <a:lstStyle/>
          <a:p>
            <a:r>
              <a:rPr lang="pl-PL" dirty="0"/>
              <a:t>Okoliczności wyłączające prawo do świadczeń</a:t>
            </a:r>
          </a:p>
        </p:txBody>
      </p:sp>
      <p:sp>
        <p:nvSpPr>
          <p:cNvPr id="3" name="Symbol zastępczy zawartości 2">
            <a:extLst>
              <a:ext uri="{FF2B5EF4-FFF2-40B4-BE49-F238E27FC236}">
                <a16:creationId xmlns:a16="http://schemas.microsoft.com/office/drawing/2014/main" id="{83F98215-BC0F-43C0-9D5E-1D5E8844A38A}"/>
              </a:ext>
            </a:extLst>
          </p:cNvPr>
          <p:cNvSpPr>
            <a:spLocks noGrp="1"/>
          </p:cNvSpPr>
          <p:nvPr>
            <p:ph idx="1"/>
          </p:nvPr>
        </p:nvSpPr>
        <p:spPr/>
        <p:txBody>
          <a:bodyPr/>
          <a:lstStyle/>
          <a:p>
            <a:pPr algn="just"/>
            <a:r>
              <a:rPr lang="pl-PL" dirty="0"/>
              <a:t>Świadczenia z ubezpieczenia wypadkowego nie przysługują również ubezpieczonemu, który, </a:t>
            </a:r>
            <a:r>
              <a:rPr lang="pl-PL" b="1" dirty="0"/>
              <a:t>będąc w stanie nietrzeźwości lub pod wpływem środków odurzających lub substancji psychotropowych, przyczynił się w znacznym stopniu do spowodowania wypadku.</a:t>
            </a:r>
          </a:p>
          <a:p>
            <a:pPr algn="just"/>
            <a:r>
              <a:rPr lang="pl-PL" dirty="0"/>
              <a:t>art. 21 ust. 2 ustawy wypadkowej</a:t>
            </a:r>
          </a:p>
        </p:txBody>
      </p:sp>
    </p:spTree>
    <p:extLst>
      <p:ext uri="{BB962C8B-B14F-4D97-AF65-F5344CB8AC3E}">
        <p14:creationId xmlns:p14="http://schemas.microsoft.com/office/powerpoint/2010/main" val="2469530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D05A687-4225-4257-ADB2-DA8B601DBBC5}"/>
              </a:ext>
            </a:extLst>
          </p:cNvPr>
          <p:cNvSpPr>
            <a:spLocks noGrp="1"/>
          </p:cNvSpPr>
          <p:nvPr>
            <p:ph type="title"/>
          </p:nvPr>
        </p:nvSpPr>
        <p:spPr/>
        <p:txBody>
          <a:bodyPr/>
          <a:lstStyle/>
          <a:p>
            <a:r>
              <a:rPr lang="pl-PL" dirty="0"/>
              <a:t>Realizacja prawa do świadczeń</a:t>
            </a:r>
          </a:p>
        </p:txBody>
      </p:sp>
      <p:sp>
        <p:nvSpPr>
          <p:cNvPr id="3" name="Symbol zastępczy zawartości 2">
            <a:extLst>
              <a:ext uri="{FF2B5EF4-FFF2-40B4-BE49-F238E27FC236}">
                <a16:creationId xmlns:a16="http://schemas.microsoft.com/office/drawing/2014/main" id="{0FFD4617-A9B2-46FB-A410-2A2248669AFF}"/>
              </a:ext>
            </a:extLst>
          </p:cNvPr>
          <p:cNvSpPr>
            <a:spLocks noGrp="1"/>
          </p:cNvSpPr>
          <p:nvPr>
            <p:ph idx="1"/>
          </p:nvPr>
        </p:nvSpPr>
        <p:spPr/>
        <p:txBody>
          <a:bodyPr>
            <a:normAutofit/>
          </a:bodyPr>
          <a:lstStyle/>
          <a:p>
            <a:pPr algn="just">
              <a:buFont typeface="Wingdings" panose="05000000000000000000" pitchFamily="2" charset="2"/>
              <a:buChar char="v"/>
            </a:pPr>
            <a:r>
              <a:rPr lang="pl-PL" dirty="0"/>
              <a:t>  Przyznanie lub odmowa przyznania świadczeń rentowych i jednorazowego odszkodowania następuje w drodze decyzji wydanej przez organ rentowy. </a:t>
            </a:r>
          </a:p>
          <a:p>
            <a:pPr algn="just">
              <a:buFont typeface="Wingdings" panose="05000000000000000000" pitchFamily="2" charset="2"/>
              <a:buChar char="v"/>
            </a:pPr>
            <a:r>
              <a:rPr lang="pl-PL" b="1" dirty="0"/>
              <a:t> </a:t>
            </a:r>
            <a:r>
              <a:rPr lang="pl-PL" dirty="0"/>
              <a:t>Zakład odmawia przyznania świadczeń z ubezpieczenia wypadkowego w przypadku:</a:t>
            </a:r>
          </a:p>
          <a:p>
            <a:pPr algn="just"/>
            <a:r>
              <a:rPr lang="pl-PL" dirty="0"/>
              <a:t>1) nieprzedstawienia protokołu powypadkowego lub karty wypadku;</a:t>
            </a:r>
          </a:p>
          <a:p>
            <a:pPr algn="just"/>
            <a:r>
              <a:rPr lang="pl-PL" dirty="0"/>
              <a:t>2) nieuznania w protokole powypadkowym lub karcie wypadku zdarzenia za wypadek przy pracy w rozumieniu ustawy;</a:t>
            </a:r>
          </a:p>
          <a:p>
            <a:pPr algn="just"/>
            <a:r>
              <a:rPr lang="pl-PL" dirty="0"/>
              <a:t>3) gdy protokół powypadkowy lub karta wypadku zawierają stwierdzenia bezpodstawne.</a:t>
            </a:r>
          </a:p>
          <a:p>
            <a:pPr marL="0" indent="0">
              <a:buNone/>
            </a:pPr>
            <a:endParaRPr lang="pl-PL" dirty="0"/>
          </a:p>
        </p:txBody>
      </p:sp>
    </p:spTree>
    <p:extLst>
      <p:ext uri="{BB962C8B-B14F-4D97-AF65-F5344CB8AC3E}">
        <p14:creationId xmlns:p14="http://schemas.microsoft.com/office/powerpoint/2010/main" val="11035677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4D6100F-72AD-477A-8CAD-7DE4B378E7F6}"/>
              </a:ext>
            </a:extLst>
          </p:cNvPr>
          <p:cNvSpPr>
            <a:spLocks noGrp="1"/>
          </p:cNvSpPr>
          <p:nvPr>
            <p:ph type="title"/>
          </p:nvPr>
        </p:nvSpPr>
        <p:spPr/>
        <p:txBody>
          <a:bodyPr/>
          <a:lstStyle/>
          <a:p>
            <a:pPr algn="ctr"/>
            <a:r>
              <a:rPr lang="pl-PL" dirty="0"/>
              <a:t>Kazus 52</a:t>
            </a:r>
          </a:p>
        </p:txBody>
      </p:sp>
    </p:spTree>
    <p:extLst>
      <p:ext uri="{BB962C8B-B14F-4D97-AF65-F5344CB8AC3E}">
        <p14:creationId xmlns:p14="http://schemas.microsoft.com/office/powerpoint/2010/main" val="10590344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8E90862-57D0-4C06-9B6E-99AC4F1FA2D8}"/>
              </a:ext>
            </a:extLst>
          </p:cNvPr>
          <p:cNvSpPr>
            <a:spLocks noGrp="1"/>
          </p:cNvSpPr>
          <p:nvPr>
            <p:ph type="title"/>
          </p:nvPr>
        </p:nvSpPr>
        <p:spPr/>
        <p:txBody>
          <a:bodyPr/>
          <a:lstStyle/>
          <a:p>
            <a:r>
              <a:rPr lang="pl-PL" dirty="0"/>
              <a:t>Opracowano na podstawie</a:t>
            </a:r>
          </a:p>
        </p:txBody>
      </p:sp>
      <p:sp>
        <p:nvSpPr>
          <p:cNvPr id="3" name="Symbol zastępczy zawartości 2">
            <a:extLst>
              <a:ext uri="{FF2B5EF4-FFF2-40B4-BE49-F238E27FC236}">
                <a16:creationId xmlns:a16="http://schemas.microsoft.com/office/drawing/2014/main" id="{180B7A12-D310-4CC2-83B8-AADC26983045}"/>
              </a:ext>
            </a:extLst>
          </p:cNvPr>
          <p:cNvSpPr>
            <a:spLocks noGrp="1"/>
          </p:cNvSpPr>
          <p:nvPr>
            <p:ph idx="1"/>
          </p:nvPr>
        </p:nvSpPr>
        <p:spPr/>
        <p:txBody>
          <a:bodyPr/>
          <a:lstStyle/>
          <a:p>
            <a:r>
              <a:rPr lang="pl-PL" dirty="0"/>
              <a:t>1. I. Jędrasik-Jankowska, </a:t>
            </a:r>
            <a:r>
              <a:rPr lang="pl-PL" i="1" dirty="0"/>
              <a:t>Pojęcia i konstrukcje prawne ubezpieczenia społecznego, </a:t>
            </a:r>
            <a:r>
              <a:rPr lang="pl-PL" dirty="0"/>
              <a:t>Warszawa 2018</a:t>
            </a:r>
          </a:p>
          <a:p>
            <a:r>
              <a:rPr lang="pl-PL" dirty="0"/>
              <a:t>2. Ustawy z dnia 30 października 2002 r. o ubezpieczeniu społecznym z tytułu wypadków przy pracy i chorób zawodowych (Dz. U. z 2019 r. poz. 1205.)</a:t>
            </a:r>
          </a:p>
          <a:p>
            <a:endParaRPr lang="pl-PL" dirty="0"/>
          </a:p>
        </p:txBody>
      </p:sp>
    </p:spTree>
    <p:extLst>
      <p:ext uri="{BB962C8B-B14F-4D97-AF65-F5344CB8AC3E}">
        <p14:creationId xmlns:p14="http://schemas.microsoft.com/office/powerpoint/2010/main" val="1726692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EB8B92-2601-4C80-8FB8-DDDFF7CB0CC0}"/>
              </a:ext>
            </a:extLst>
          </p:cNvPr>
          <p:cNvSpPr>
            <a:spLocks noGrp="1"/>
          </p:cNvSpPr>
          <p:nvPr>
            <p:ph type="title"/>
          </p:nvPr>
        </p:nvSpPr>
        <p:spPr/>
        <p:txBody>
          <a:bodyPr/>
          <a:lstStyle/>
          <a:p>
            <a:r>
              <a:rPr lang="pl-PL" dirty="0"/>
              <a:t>Elementy definicji wypadku przy pracy - nagłość</a:t>
            </a:r>
          </a:p>
        </p:txBody>
      </p:sp>
      <p:sp>
        <p:nvSpPr>
          <p:cNvPr id="3" name="Symbol zastępczy zawartości 2">
            <a:extLst>
              <a:ext uri="{FF2B5EF4-FFF2-40B4-BE49-F238E27FC236}">
                <a16:creationId xmlns:a16="http://schemas.microsoft.com/office/drawing/2014/main" id="{7E5EE235-9F4C-4E53-BC67-E39D88BA14A6}"/>
              </a:ext>
            </a:extLst>
          </p:cNvPr>
          <p:cNvSpPr>
            <a:spLocks noGrp="1"/>
          </p:cNvSpPr>
          <p:nvPr>
            <p:ph idx="1"/>
          </p:nvPr>
        </p:nvSpPr>
        <p:spPr/>
        <p:txBody>
          <a:bodyPr/>
          <a:lstStyle/>
          <a:p>
            <a:pPr algn="just">
              <a:buFont typeface="Wingdings" panose="05000000000000000000" pitchFamily="2" charset="2"/>
              <a:buChar char="v"/>
            </a:pPr>
            <a:r>
              <a:rPr lang="pl-PL" dirty="0"/>
              <a:t> W ujęciu obecnej definicji wypadku przy pracy nagłość nie odnosi się do zdarzenia losowego, to jest faktu doznania uszkodzenia zdrowia lub utraty życia.</a:t>
            </a:r>
          </a:p>
          <a:p>
            <a:pPr algn="just">
              <a:buFont typeface="Wingdings" panose="05000000000000000000" pitchFamily="2" charset="2"/>
              <a:buChar char="v"/>
            </a:pPr>
            <a:r>
              <a:rPr lang="pl-PL" dirty="0"/>
              <a:t> Odnosi się ona do zjawiska świata zewnętrznego będącego przyczyną urazu lub śmierci (wybuch gazu, pożar, osunięcie się ziemi, katastrofa samolotu itp.)</a:t>
            </a:r>
          </a:p>
        </p:txBody>
      </p:sp>
    </p:spTree>
    <p:extLst>
      <p:ext uri="{BB962C8B-B14F-4D97-AF65-F5344CB8AC3E}">
        <p14:creationId xmlns:p14="http://schemas.microsoft.com/office/powerpoint/2010/main" val="67626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9A747A-3B80-4A49-81EB-1F70BA535BDE}"/>
              </a:ext>
            </a:extLst>
          </p:cNvPr>
          <p:cNvSpPr>
            <a:spLocks noGrp="1"/>
          </p:cNvSpPr>
          <p:nvPr>
            <p:ph type="title"/>
          </p:nvPr>
        </p:nvSpPr>
        <p:spPr/>
        <p:txBody>
          <a:bodyPr/>
          <a:lstStyle/>
          <a:p>
            <a:r>
              <a:rPr lang="pl-PL" dirty="0"/>
              <a:t>Elementy definicji wypadku przy pracy – zewnętrzność przyczyny</a:t>
            </a:r>
          </a:p>
        </p:txBody>
      </p:sp>
      <p:sp>
        <p:nvSpPr>
          <p:cNvPr id="3" name="Symbol zastępczy zawartości 2">
            <a:extLst>
              <a:ext uri="{FF2B5EF4-FFF2-40B4-BE49-F238E27FC236}">
                <a16:creationId xmlns:a16="http://schemas.microsoft.com/office/drawing/2014/main" id="{CAE794EF-DFE8-484E-A38E-3D5410F88778}"/>
              </a:ext>
            </a:extLst>
          </p:cNvPr>
          <p:cNvSpPr>
            <a:spLocks noGrp="1"/>
          </p:cNvSpPr>
          <p:nvPr>
            <p:ph idx="1"/>
          </p:nvPr>
        </p:nvSpPr>
        <p:spPr/>
        <p:txBody>
          <a:bodyPr/>
          <a:lstStyle/>
          <a:p>
            <a:pPr algn="just">
              <a:buFont typeface="Wingdings" panose="05000000000000000000" pitchFamily="2" charset="2"/>
              <a:buChar char="v"/>
            </a:pPr>
            <a:r>
              <a:rPr lang="pl-PL" dirty="0"/>
              <a:t> Definicja wypadku przy pracy zawarta w art. 3 ustawy wypadkowej wymaga, aby przyczyna zewnętrzna wywołała zdarzenie będące przyczyną urazu lub śmierci</a:t>
            </a:r>
          </a:p>
          <a:p>
            <a:pPr algn="just">
              <a:buFont typeface="Wingdings" panose="05000000000000000000" pitchFamily="2" charset="2"/>
              <a:buChar char="v"/>
            </a:pPr>
            <a:r>
              <a:rPr lang="pl-PL" dirty="0"/>
              <a:t> Ustawa wymaga następujących powiązań: </a:t>
            </a:r>
          </a:p>
          <a:p>
            <a:pPr marL="0" indent="0" algn="just">
              <a:buNone/>
            </a:pPr>
            <a:r>
              <a:rPr lang="pl-PL" dirty="0"/>
              <a:t>przyczyna zewnętrzna ----&gt; zdarzenie ---&gt; uraz lub śmierć</a:t>
            </a:r>
          </a:p>
          <a:p>
            <a:pPr marL="0" indent="0" algn="just">
              <a:buNone/>
            </a:pPr>
            <a:r>
              <a:rPr lang="pl-PL" dirty="0"/>
              <a:t>zdarzenie ---&gt; praca</a:t>
            </a:r>
          </a:p>
        </p:txBody>
      </p:sp>
    </p:spTree>
    <p:extLst>
      <p:ext uri="{BB962C8B-B14F-4D97-AF65-F5344CB8AC3E}">
        <p14:creationId xmlns:p14="http://schemas.microsoft.com/office/powerpoint/2010/main" val="3122189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035EAEF-1A1B-4546-BEEB-858ADA41FF9C}"/>
              </a:ext>
            </a:extLst>
          </p:cNvPr>
          <p:cNvSpPr>
            <a:spLocks noGrp="1"/>
          </p:cNvSpPr>
          <p:nvPr>
            <p:ph type="title"/>
          </p:nvPr>
        </p:nvSpPr>
        <p:spPr/>
        <p:txBody>
          <a:bodyPr/>
          <a:lstStyle/>
          <a:p>
            <a:r>
              <a:rPr lang="pl-PL" dirty="0"/>
              <a:t>Elementy definicji wypadku przy pracy – zewnętrzność przyczyny</a:t>
            </a:r>
          </a:p>
        </p:txBody>
      </p:sp>
      <p:sp>
        <p:nvSpPr>
          <p:cNvPr id="3" name="Symbol zastępczy zawartości 2">
            <a:extLst>
              <a:ext uri="{FF2B5EF4-FFF2-40B4-BE49-F238E27FC236}">
                <a16:creationId xmlns:a16="http://schemas.microsoft.com/office/drawing/2014/main" id="{6D492DC4-87FA-4FF5-B9D0-351ED585AF87}"/>
              </a:ext>
            </a:extLst>
          </p:cNvPr>
          <p:cNvSpPr>
            <a:spLocks noGrp="1"/>
          </p:cNvSpPr>
          <p:nvPr>
            <p:ph idx="1"/>
          </p:nvPr>
        </p:nvSpPr>
        <p:spPr/>
        <p:txBody>
          <a:bodyPr/>
          <a:lstStyle/>
          <a:p>
            <a:r>
              <a:rPr lang="pl-PL" dirty="0"/>
              <a:t>Wspomniane wcześniej powiązania determinują więc konieczność ustalenia:</a:t>
            </a:r>
          </a:p>
          <a:p>
            <a:r>
              <a:rPr lang="pl-PL" dirty="0"/>
              <a:t>1) przyczyny zewnętrznej zdarzenia (przyczyny pożaru, upadku windy, osunięcia się ziemi)</a:t>
            </a:r>
          </a:p>
          <a:p>
            <a:r>
              <a:rPr lang="pl-PL" dirty="0"/>
              <a:t>2) związku między zdarzeniem wywołanym przyczyną zewnętrzną a urazem lub śmiercią</a:t>
            </a:r>
          </a:p>
          <a:p>
            <a:r>
              <a:rPr lang="pl-PL" dirty="0"/>
              <a:t>3) związku tego zdarzenia z pracą</a:t>
            </a:r>
          </a:p>
          <a:p>
            <a:endParaRPr lang="pl-PL" dirty="0"/>
          </a:p>
        </p:txBody>
      </p:sp>
    </p:spTree>
    <p:extLst>
      <p:ext uri="{BB962C8B-B14F-4D97-AF65-F5344CB8AC3E}">
        <p14:creationId xmlns:p14="http://schemas.microsoft.com/office/powerpoint/2010/main" val="370677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A16E70-8F2B-4796-BB15-9946CA1AF46E}"/>
              </a:ext>
            </a:extLst>
          </p:cNvPr>
          <p:cNvSpPr>
            <a:spLocks noGrp="1"/>
          </p:cNvSpPr>
          <p:nvPr>
            <p:ph type="title"/>
          </p:nvPr>
        </p:nvSpPr>
        <p:spPr/>
        <p:txBody>
          <a:bodyPr/>
          <a:lstStyle/>
          <a:p>
            <a:r>
              <a:rPr lang="pl-PL" dirty="0"/>
              <a:t>Elementy definicji wypadku przy pracy –zewnętrzność przyczyny</a:t>
            </a:r>
          </a:p>
        </p:txBody>
      </p:sp>
      <p:sp>
        <p:nvSpPr>
          <p:cNvPr id="3" name="Symbol zastępczy zawartości 2">
            <a:extLst>
              <a:ext uri="{FF2B5EF4-FFF2-40B4-BE49-F238E27FC236}">
                <a16:creationId xmlns:a16="http://schemas.microsoft.com/office/drawing/2014/main" id="{763289EB-B1DF-49D3-A2B4-2DFAE160BAF3}"/>
              </a:ext>
            </a:extLst>
          </p:cNvPr>
          <p:cNvSpPr>
            <a:spLocks noGrp="1"/>
          </p:cNvSpPr>
          <p:nvPr>
            <p:ph idx="1"/>
          </p:nvPr>
        </p:nvSpPr>
        <p:spPr/>
        <p:txBody>
          <a:bodyPr/>
          <a:lstStyle/>
          <a:p>
            <a:pPr algn="just">
              <a:buFont typeface="Wingdings" panose="05000000000000000000" pitchFamily="2" charset="2"/>
              <a:buChar char="v"/>
            </a:pPr>
            <a:r>
              <a:rPr lang="pl-PL" dirty="0"/>
              <a:t> Wynikający z definicji wymóg, aby przyczyną zewnętrzną zostało spowodowane zdarzenie wywołujące uraz lub śmierć wskazuje, że definicja wypadku przy pracy spełniać ma zadania z zakresu bezpieczeństwa i higieny pracy, gdyż tylko z tego punktu widzenia ma znaczenie z jakiej przyczyny doszło do zdarzenia (np. wybuchu gazu) powodującego uraz lub śmierć.</a:t>
            </a:r>
          </a:p>
          <a:p>
            <a:pPr algn="just">
              <a:buFont typeface="Wingdings" panose="05000000000000000000" pitchFamily="2" charset="2"/>
              <a:buChar char="v"/>
            </a:pPr>
            <a:r>
              <a:rPr lang="pl-PL" dirty="0"/>
              <a:t>Z punktu widzenia ochrony ubezpieczeniowej znaczenie ma natomiast to, czy uraz lub śmierć zostały spowodowane zdarzeniem zewnętrznym (np. wybuch gazu) w stosunku do osoby ubezpieczonego, a to z jakiego powodu doszło do wybuchu nie jest ważne.</a:t>
            </a:r>
          </a:p>
          <a:p>
            <a:pPr algn="just">
              <a:buFont typeface="Wingdings" panose="05000000000000000000" pitchFamily="2" charset="2"/>
              <a:buChar char="v"/>
            </a:pPr>
            <a:r>
              <a:rPr lang="pl-PL" dirty="0"/>
              <a:t>W związku z powyższym w literaturze przedmiotu postuluje się pominięcie powiązania przyczyna zewnętrzna – zdarzenie i pozostawienie go specjalistom z zakresu bezpieczeństwa i higieny pracy, a dla celów ubezpieczeniowych rozpatrywanie powiązania: </a:t>
            </a:r>
            <a:r>
              <a:rPr lang="pl-PL" b="1" dirty="0"/>
              <a:t>zdarzenie-uraz lub śmierć oraz zdarzenie – praca.</a:t>
            </a:r>
          </a:p>
        </p:txBody>
      </p:sp>
    </p:spTree>
    <p:extLst>
      <p:ext uri="{BB962C8B-B14F-4D97-AF65-F5344CB8AC3E}">
        <p14:creationId xmlns:p14="http://schemas.microsoft.com/office/powerpoint/2010/main" val="570412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628EA0-ACB6-4DBB-9080-2DC01CBAF79C}"/>
              </a:ext>
            </a:extLst>
          </p:cNvPr>
          <p:cNvSpPr>
            <a:spLocks noGrp="1"/>
          </p:cNvSpPr>
          <p:nvPr>
            <p:ph type="title"/>
          </p:nvPr>
        </p:nvSpPr>
        <p:spPr/>
        <p:txBody>
          <a:bodyPr/>
          <a:lstStyle/>
          <a:p>
            <a:r>
              <a:rPr lang="pl-PL" dirty="0"/>
              <a:t>Elementy definicji wypadku przy pracy – zewnętrzność przyczyny</a:t>
            </a:r>
          </a:p>
        </p:txBody>
      </p:sp>
      <p:sp>
        <p:nvSpPr>
          <p:cNvPr id="3" name="Symbol zastępczy zawartości 2">
            <a:extLst>
              <a:ext uri="{FF2B5EF4-FFF2-40B4-BE49-F238E27FC236}">
                <a16:creationId xmlns:a16="http://schemas.microsoft.com/office/drawing/2014/main" id="{C0D7DF23-3FB2-4ADF-B96C-DA28AF3332C8}"/>
              </a:ext>
            </a:extLst>
          </p:cNvPr>
          <p:cNvSpPr>
            <a:spLocks noGrp="1"/>
          </p:cNvSpPr>
          <p:nvPr>
            <p:ph idx="1"/>
          </p:nvPr>
        </p:nvSpPr>
        <p:spPr/>
        <p:txBody>
          <a:bodyPr/>
          <a:lstStyle/>
          <a:p>
            <a:pPr algn="just">
              <a:buFont typeface="Wingdings" panose="05000000000000000000" pitchFamily="2" charset="2"/>
              <a:buChar char="v"/>
            </a:pPr>
            <a:r>
              <a:rPr lang="pl-PL" dirty="0"/>
              <a:t> Zewnętrzny charakter przyczyny szkody na osobie (choroby, kalectwa, śmierci) oznacza, że nie może ona tkwić w organizmie poszkodowanego (wynikać z właściwości tego organizmu).</a:t>
            </a:r>
          </a:p>
          <a:p>
            <a:pPr algn="just">
              <a:buFont typeface="Wingdings" panose="05000000000000000000" pitchFamily="2" charset="2"/>
              <a:buChar char="v"/>
            </a:pPr>
            <a:r>
              <a:rPr lang="pl-PL" dirty="0"/>
              <a:t> Przyczyną zewnętrzną może być zatem każdy element świata zewnętrznego, który w zetknięciu z człowiekiem może spowodować uraz lub śmierć. </a:t>
            </a:r>
          </a:p>
        </p:txBody>
      </p:sp>
    </p:spTree>
    <p:extLst>
      <p:ext uri="{BB962C8B-B14F-4D97-AF65-F5344CB8AC3E}">
        <p14:creationId xmlns:p14="http://schemas.microsoft.com/office/powerpoint/2010/main" val="606003328"/>
      </p:ext>
    </p:extLst>
  </p:cSld>
  <p:clrMapOvr>
    <a:masterClrMapping/>
  </p:clrMapOvr>
</p:sld>
</file>

<file path=ppt/theme/theme1.xml><?xml version="1.0" encoding="utf-8"?>
<a:theme xmlns:a="http://schemas.openxmlformats.org/drawingml/2006/main" name="Retrospekcja">
  <a:themeElements>
    <a:clrScheme name="Retrospect">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249</TotalTime>
  <Words>2467</Words>
  <Application>Microsoft Office PowerPoint</Application>
  <PresentationFormat>Panoramiczny</PresentationFormat>
  <Paragraphs>157</Paragraphs>
  <Slides>43</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43</vt:i4>
      </vt:variant>
    </vt:vector>
  </HeadingPairs>
  <TitlesOfParts>
    <vt:vector size="48" baseType="lpstr">
      <vt:lpstr>Calibri</vt:lpstr>
      <vt:lpstr>Calibri Light</vt:lpstr>
      <vt:lpstr>Open Sans</vt:lpstr>
      <vt:lpstr>Wingdings</vt:lpstr>
      <vt:lpstr>Retrospekcja</vt:lpstr>
      <vt:lpstr>Ubezpieczenie wypadkowe</vt:lpstr>
      <vt:lpstr>Podstawa prawna</vt:lpstr>
      <vt:lpstr>Zakres regulacji</vt:lpstr>
      <vt:lpstr>Pojęcie wypadku przy pracy</vt:lpstr>
      <vt:lpstr>Elementy definicji wypadku przy pracy - nagłość</vt:lpstr>
      <vt:lpstr>Elementy definicji wypadku przy pracy – zewnętrzność przyczyny</vt:lpstr>
      <vt:lpstr>Elementy definicji wypadku przy pracy – zewnętrzność przyczyny</vt:lpstr>
      <vt:lpstr>Elementy definicji wypadku przy pracy –zewnętrzność przyczyny</vt:lpstr>
      <vt:lpstr>Elementy definicji wypadku przy pracy – zewnętrzność przyczyny</vt:lpstr>
      <vt:lpstr>Pojmowanie przyczyny zewnętrznej w orzecznictwie SN</vt:lpstr>
      <vt:lpstr>Pojmowanie przyczyny zewnętrznej w orzecznictwie SN</vt:lpstr>
      <vt:lpstr>Pojmowanie przyczyny zewnętrznej w orzecznictwie SN</vt:lpstr>
      <vt:lpstr>Pojmowanie przyczyny zewnętrznej w orzecznictwie SN</vt:lpstr>
      <vt:lpstr>Elementy definicji wypadku przy pracy – wykonywanie pracy</vt:lpstr>
      <vt:lpstr>Elementy definicji wypadku przy pracy – wykonywanie pracy</vt:lpstr>
      <vt:lpstr>Elementy definicji wypadku przy pracy – wykonywanie pracy</vt:lpstr>
      <vt:lpstr>Elementy definicji wypadku przy pracy – wykonywanie pracy</vt:lpstr>
      <vt:lpstr>Charakter związku wypadku z pracą</vt:lpstr>
      <vt:lpstr>Wyłączenie (zerwanie) związku z pracą</vt:lpstr>
      <vt:lpstr>Wyłączenie (zerwanie) związku z pracą</vt:lpstr>
      <vt:lpstr>Wyłączenie (zerwanie) związku z pracą</vt:lpstr>
      <vt:lpstr>Elementy definicji wypadku przy pracy – skutek w postaci urazu lub śmierci</vt:lpstr>
      <vt:lpstr>Kazus 50</vt:lpstr>
      <vt:lpstr>Kazus 51</vt:lpstr>
      <vt:lpstr>Kazus 53</vt:lpstr>
      <vt:lpstr>Stwierdzenie zajścia wypadku przy pracy</vt:lpstr>
      <vt:lpstr>Stwierdzenie zajścia wypadku przy pracy</vt:lpstr>
      <vt:lpstr>Stwierdzenie zajścia wypadku przy pracy</vt:lpstr>
      <vt:lpstr>Choroba zawodowa</vt:lpstr>
      <vt:lpstr>Stwierdzanie choroby zawodowej</vt:lpstr>
      <vt:lpstr>Stwierdzanie choroby zawodowej</vt:lpstr>
      <vt:lpstr>Kazus 61</vt:lpstr>
      <vt:lpstr>Wypadek zrównany z wypadkiem przy pracy</vt:lpstr>
      <vt:lpstr>Kazus 58</vt:lpstr>
      <vt:lpstr>Zakres świadczeń z ubezpieczenia wypadkowego</vt:lpstr>
      <vt:lpstr>Świadczenia z tytułu skutków wypadku przy pracy w zakresie zdolności do zarobkowania</vt:lpstr>
      <vt:lpstr>Świadczenia odszkodowawcze z tytułu doznanego uszczerbku na zdrowiu lub śmierci</vt:lpstr>
      <vt:lpstr>Prezentacja programu PowerPoint</vt:lpstr>
      <vt:lpstr>Okoliczności wyłączające prawo do świadczeń</vt:lpstr>
      <vt:lpstr>Okoliczności wyłączające prawo do świadczeń</vt:lpstr>
      <vt:lpstr>Realizacja prawa do świadczeń</vt:lpstr>
      <vt:lpstr>Kazus 52</vt:lpstr>
      <vt:lpstr>Opracowano na podstawie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Ubezpieczenie wypadkowe</dc:title>
  <dc:creator>Sabina Pochopien</dc:creator>
  <cp:lastModifiedBy>Sabina Pochopien</cp:lastModifiedBy>
  <cp:revision>26</cp:revision>
  <dcterms:created xsi:type="dcterms:W3CDTF">2019-11-14T18:27:25Z</dcterms:created>
  <dcterms:modified xsi:type="dcterms:W3CDTF">2019-11-17T14:06:20Z</dcterms:modified>
</cp:coreProperties>
</file>