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0" r:id="rId4"/>
    <p:sldId id="268" r:id="rId5"/>
    <p:sldId id="269" r:id="rId6"/>
    <p:sldId id="259" r:id="rId7"/>
    <p:sldId id="260" r:id="rId8"/>
    <p:sldId id="261" r:id="rId9"/>
    <p:sldId id="262" r:id="rId10"/>
    <p:sldId id="271" r:id="rId11"/>
    <p:sldId id="263" r:id="rId12"/>
    <p:sldId id="264" r:id="rId13"/>
    <p:sldId id="265" r:id="rId14"/>
    <p:sldId id="266" r:id="rId15"/>
    <p:sldId id="267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6989FB-23B3-4025-8D07-BEFB0B8B668A}" type="datetimeFigureOut">
              <a:rPr lang="pl-PL" smtClean="0"/>
              <a:t>2020-03-16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F245E1-660C-48F8-A659-59EA2386372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989FB-23B3-4025-8D07-BEFB0B8B668A}" type="datetimeFigureOut">
              <a:rPr lang="pl-PL" smtClean="0"/>
              <a:t>2020-03-16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245E1-660C-48F8-A659-59EA2386372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989FB-23B3-4025-8D07-BEFB0B8B668A}" type="datetimeFigureOut">
              <a:rPr lang="pl-PL" smtClean="0"/>
              <a:t>2020-03-16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245E1-660C-48F8-A659-59EA2386372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989FB-23B3-4025-8D07-BEFB0B8B668A}" type="datetimeFigureOut">
              <a:rPr lang="pl-PL" smtClean="0"/>
              <a:t>2020-03-16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245E1-660C-48F8-A659-59EA2386372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989FB-23B3-4025-8D07-BEFB0B8B668A}" type="datetimeFigureOut">
              <a:rPr lang="pl-PL" smtClean="0"/>
              <a:t>2020-03-16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245E1-660C-48F8-A659-59EA2386372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989FB-23B3-4025-8D07-BEFB0B8B668A}" type="datetimeFigureOut">
              <a:rPr lang="pl-PL" smtClean="0"/>
              <a:t>2020-03-16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245E1-660C-48F8-A659-59EA2386372E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989FB-23B3-4025-8D07-BEFB0B8B668A}" type="datetimeFigureOut">
              <a:rPr lang="pl-PL" smtClean="0"/>
              <a:t>2020-03-16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245E1-660C-48F8-A659-59EA2386372E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989FB-23B3-4025-8D07-BEFB0B8B668A}" type="datetimeFigureOut">
              <a:rPr lang="pl-PL" smtClean="0"/>
              <a:t>2020-03-16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245E1-660C-48F8-A659-59EA2386372E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6989FB-23B3-4025-8D07-BEFB0B8B668A}" type="datetimeFigureOut">
              <a:rPr lang="pl-PL" smtClean="0"/>
              <a:t>2020-03-16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245E1-660C-48F8-A659-59EA2386372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26989FB-23B3-4025-8D07-BEFB0B8B668A}" type="datetimeFigureOut">
              <a:rPr lang="pl-PL" smtClean="0"/>
              <a:t>2020-03-16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F245E1-660C-48F8-A659-59EA2386372E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6989FB-23B3-4025-8D07-BEFB0B8B668A}" type="datetimeFigureOut">
              <a:rPr lang="pl-PL" smtClean="0"/>
              <a:t>2020-03-16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F245E1-660C-48F8-A659-59EA2386372E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26989FB-23B3-4025-8D07-BEFB0B8B668A}" type="datetimeFigureOut">
              <a:rPr lang="pl-PL" smtClean="0"/>
              <a:t>2020-03-16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F245E1-660C-48F8-A659-59EA2386372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Umowa o </a:t>
            </a:r>
            <a:r>
              <a:rPr lang="pl-PL" dirty="0" smtClean="0"/>
              <a:t>pracę – zagadnienia wstępne 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r"/>
            <a:endParaRPr lang="pl-PL" dirty="0" smtClean="0"/>
          </a:p>
          <a:p>
            <a:pPr algn="r"/>
            <a:r>
              <a:rPr lang="pl-PL" dirty="0" smtClean="0"/>
              <a:t>Podstawy Prawa Pracy SSA/SNA</a:t>
            </a:r>
          </a:p>
          <a:p>
            <a:pPr algn="r"/>
            <a:r>
              <a:rPr lang="pl-PL" dirty="0" smtClean="0"/>
              <a:t>Dr </a:t>
            </a:r>
            <a:r>
              <a:rPr lang="pl-PL" dirty="0" smtClean="0"/>
              <a:t>Jacek Borowicz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643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UMOWA O PRACĘ NA OKRES PRÓBNY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umów o pracę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626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Art. 25. </a:t>
            </a:r>
            <a:r>
              <a:rPr lang="pl-PL" dirty="0" smtClean="0"/>
              <a:t>§ 2. </a:t>
            </a:r>
            <a:endParaRPr lang="pl-PL" baseline="30000" dirty="0"/>
          </a:p>
          <a:p>
            <a:endParaRPr lang="pl-PL" baseline="30000" dirty="0" smtClean="0"/>
          </a:p>
          <a:p>
            <a:pPr>
              <a:buNone/>
            </a:pPr>
            <a:r>
              <a:rPr lang="pl-PL" dirty="0" smtClean="0"/>
              <a:t>	Umowę </a:t>
            </a:r>
            <a:r>
              <a:rPr lang="pl-PL" dirty="0"/>
              <a:t>o pracę na okres próbny, nieprzekraczający 3 miesięcy, zawiera się w celu sprawdzenia kwalifikacji pracownika i możliwości jego zatrudnienia w celu wykonywania określonego rodzaju pracy.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  <a:endParaRPr lang="pl-PL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3077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  <a:r>
              <a:rPr lang="pl-PL" i="1" dirty="0" smtClean="0"/>
              <a:t>Czy w trakcie umowy na okres próbny można pracownika skierować do wykonywania „normalnych” obowiązków</a:t>
            </a:r>
            <a:r>
              <a:rPr lang="pl-PL" i="1" dirty="0" smtClean="0"/>
              <a:t>?</a:t>
            </a:r>
          </a:p>
          <a:p>
            <a:pPr>
              <a:buNone/>
            </a:pPr>
            <a:endParaRPr lang="pl-PL" i="1" dirty="0"/>
          </a:p>
          <a:p>
            <a:pPr>
              <a:buNone/>
            </a:pPr>
            <a:r>
              <a:rPr lang="pl-PL" i="1" dirty="0" smtClean="0"/>
              <a:t>	…To pracodawca decyduje o formie „sprowadzania” pracownika…Zawsze może twierdzić, że robi to obserwując go przy pracy…</a:t>
            </a:r>
            <a:endParaRPr lang="pl-PL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76226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endParaRPr lang="pl-PL" b="1" dirty="0" smtClean="0"/>
          </a:p>
          <a:p>
            <a:pPr algn="just">
              <a:buNone/>
            </a:pPr>
            <a:r>
              <a:rPr lang="pl-PL" dirty="0" smtClean="0"/>
              <a:t>	Umowa na okres próbny ma sprawdzać przygotowanie pracownika do wykonywania pracy określonego rodzaju. </a:t>
            </a:r>
          </a:p>
          <a:p>
            <a:pPr algn="just">
              <a:buNone/>
            </a:pPr>
            <a:r>
              <a:rPr lang="pl-PL" dirty="0" smtClean="0"/>
              <a:t>	Cechą charakterystyczną umowy na okres próbny jest jej "usługowy" charakter wobec pozostałych umów. </a:t>
            </a:r>
          </a:p>
          <a:p>
            <a:pPr algn="just">
              <a:buNone/>
            </a:pPr>
            <a:r>
              <a:rPr lang="pl-PL" dirty="0" smtClean="0"/>
              <a:t>	Bezpośrednim celem tej umowy nie jest bowiem osiągnięcie gospodarczego celu zatrudnienia w sposób właściwy dla każdej z umów wymienionych w art. 25 § 1 </a:t>
            </a:r>
            <a:r>
              <a:rPr lang="pl-PL" dirty="0" err="1" smtClean="0"/>
              <a:t>k.p</a:t>
            </a:r>
            <a:r>
              <a:rPr lang="pl-PL" dirty="0" smtClean="0"/>
              <a:t>., ale "wypróbowanie" pracownika przed nawiązaniem właściwego zatrudnienia, tzn. sprawdzenie jego przydatności na zajmowanym stanowisku i zapewnienie niekłopotliwego (automatycznego) rozwiązania umowy w razie niepomyślnego wyniku próby. </a:t>
            </a:r>
          </a:p>
          <a:p>
            <a:pPr algn="just">
              <a:buNone/>
            </a:pPr>
            <a:r>
              <a:rPr lang="pl-PL" dirty="0" smtClean="0"/>
              <a:t>	Dlatego umowa na okres próbny, jeżeli strony decydują się na jej zawarcie, z reguły poprzedza umowę innego rodzaju, którą nawiązuje się w razie pomyślnego wyniku próby.</a:t>
            </a:r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Wyrok SN z 2013.09.04, II PK 358/12, LEX nr 1375650</a:t>
            </a:r>
          </a:p>
          <a:p>
            <a:pPr algn="just">
              <a:buNone/>
            </a:pPr>
            <a:endParaRPr lang="pl-PL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89468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b="1" dirty="0" smtClean="0"/>
              <a:t>Przypadek Zenona B.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i="1" dirty="0" smtClean="0"/>
              <a:t>Zenon B. był zatrudniony na umowę próbną na 1 </a:t>
            </a:r>
            <a:r>
              <a:rPr lang="pl-PL" i="1" dirty="0" smtClean="0"/>
              <a:t>miesiąc jako operator tokarki. </a:t>
            </a:r>
            <a:r>
              <a:rPr lang="pl-PL" i="1" dirty="0" smtClean="0"/>
              <a:t>Jego przełożony poinformował pracodawcę, że w związku ze swoją nieobecności nie był w stanie w tym czasie ocenić przydatności dalszego zatrudnienia Zenona B.  Czy – biorąc pod uwagę, że umowa na okres próbny może być zawarta na czas do 3 miesięcy - można by zatrudnić Zenona na </a:t>
            </a:r>
            <a:r>
              <a:rPr lang="pl-PL" i="1" dirty="0" smtClean="0"/>
              <a:t>drugą </a:t>
            </a:r>
            <a:r>
              <a:rPr lang="pl-PL" i="1" dirty="0" smtClean="0"/>
              <a:t>umowę na okres próbny </a:t>
            </a:r>
            <a:r>
              <a:rPr lang="pl-PL" i="1" dirty="0" smtClean="0"/>
              <a:t>jako operatora tokarki np</a:t>
            </a:r>
            <a:r>
              <a:rPr lang="pl-PL" i="1" dirty="0" smtClean="0"/>
              <a:t>. do wyczerpania okresu 3-miesięcznego?</a:t>
            </a:r>
            <a:endParaRPr lang="pl-PL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99434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	Dopuszczalne jest zawarcie między tymi samymi stronami kolejnej umowy o pracę na okres próbny na innym stanowisku pracy (</a:t>
            </a:r>
            <a:r>
              <a:rPr lang="pl-PL" u="sng" dirty="0" smtClean="0"/>
              <a:t>przy pracach różnych rodzajów</a:t>
            </a:r>
            <a:r>
              <a:rPr lang="pl-PL" dirty="0" smtClean="0"/>
              <a:t>).</a:t>
            </a:r>
          </a:p>
          <a:p>
            <a:pPr algn="ctr">
              <a:buNone/>
            </a:pPr>
            <a:endParaRPr lang="pl-PL" i="1" dirty="0" smtClean="0"/>
          </a:p>
          <a:p>
            <a:pPr algn="ctr">
              <a:buNone/>
            </a:pPr>
            <a:r>
              <a:rPr lang="pl-PL" dirty="0" smtClean="0"/>
              <a:t>Wyrok SN, II PK 358/12 z 2013.09.04, OSNP 2014/5/70</a:t>
            </a:r>
          </a:p>
          <a:p>
            <a:pPr algn="ctr">
              <a:buNone/>
            </a:pPr>
            <a:endParaRPr lang="pl-PL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31334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dirty="0" smtClean="0"/>
              <a:t>	</a:t>
            </a:r>
            <a:r>
              <a:rPr lang="pl-PL" dirty="0" smtClean="0"/>
              <a:t>Art</a:t>
            </a:r>
            <a:r>
              <a:rPr lang="pl-PL" dirty="0"/>
              <a:t>.  25.  §  </a:t>
            </a:r>
            <a:r>
              <a:rPr lang="pl-PL" dirty="0" smtClean="0"/>
              <a:t>3 </a:t>
            </a:r>
            <a:r>
              <a:rPr lang="pl-PL" dirty="0" err="1" smtClean="0"/>
              <a:t>k.p</a:t>
            </a:r>
            <a:r>
              <a:rPr lang="pl-PL" dirty="0" smtClean="0"/>
              <a:t>.  </a:t>
            </a:r>
          </a:p>
          <a:p>
            <a:pPr marL="109728" indent="0" algn="ctr">
              <a:buNone/>
            </a:pPr>
            <a:r>
              <a:rPr lang="pl-PL" dirty="0" smtClean="0"/>
              <a:t>Ponowne </a:t>
            </a:r>
            <a:r>
              <a:rPr lang="pl-PL" dirty="0"/>
              <a:t>zawarcie umowy o pracę na okres </a:t>
            </a:r>
            <a:r>
              <a:rPr lang="pl-PL" dirty="0" smtClean="0"/>
              <a:t>próbny</a:t>
            </a:r>
          </a:p>
          <a:p>
            <a:pPr marL="109728" indent="0" algn="ctr">
              <a:buNone/>
            </a:pPr>
            <a:r>
              <a:rPr lang="pl-PL" dirty="0" smtClean="0"/>
              <a:t> </a:t>
            </a:r>
          </a:p>
          <a:p>
            <a:pPr algn="just"/>
            <a:r>
              <a:rPr lang="pl-PL" dirty="0" smtClean="0"/>
              <a:t>zatrudnienie </a:t>
            </a:r>
            <a:r>
              <a:rPr lang="pl-PL" dirty="0"/>
              <a:t>w celu wykonywania innego rodzaju pracy;</a:t>
            </a:r>
          </a:p>
          <a:p>
            <a:pPr algn="just"/>
            <a:r>
              <a:rPr lang="pl-PL" dirty="0" smtClean="0"/>
              <a:t>zatrudnienie </a:t>
            </a:r>
            <a:r>
              <a:rPr lang="pl-PL" dirty="0"/>
              <a:t>w celu wykonywania </a:t>
            </a:r>
            <a:r>
              <a:rPr lang="pl-PL" dirty="0" smtClean="0"/>
              <a:t>tego samego innego </a:t>
            </a:r>
            <a:r>
              <a:rPr lang="pl-PL" dirty="0"/>
              <a:t>rodzaju </a:t>
            </a:r>
            <a:r>
              <a:rPr lang="pl-PL" dirty="0" smtClean="0"/>
              <a:t>pracy - po </a:t>
            </a:r>
            <a:r>
              <a:rPr lang="pl-PL" dirty="0"/>
              <a:t>upływie co najmniej 3 lat od dnia rozwiązania lub wygaśnięcia poprzedniej umowy o pracę, </a:t>
            </a:r>
            <a:r>
              <a:rPr lang="pl-PL" dirty="0" smtClean="0"/>
              <a:t>w </a:t>
            </a:r>
            <a:r>
              <a:rPr lang="pl-PL" dirty="0"/>
              <a:t>tym przypadku dopuszczalne jest jednokrotne ponowne zawarcie umowy na okres próbny</a:t>
            </a:r>
            <a:r>
              <a:rPr lang="pl-PL" i="1" dirty="0"/>
              <a:t>.</a:t>
            </a:r>
          </a:p>
          <a:p>
            <a:pPr algn="just">
              <a:buNone/>
            </a:pPr>
            <a:endParaRPr lang="pl-PL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35124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dirty="0" smtClean="0"/>
              <a:t>	</a:t>
            </a:r>
            <a:endParaRPr lang="pl-PL" dirty="0" smtClean="0"/>
          </a:p>
          <a:p>
            <a:pPr algn="ctr">
              <a:buNone/>
            </a:pPr>
            <a:r>
              <a:rPr lang="pl-PL" i="1" dirty="0" smtClean="0"/>
              <a:t>Czy istnieje obligatoryjna, kodeksowa kolejność umów o pracę zawieranych z tym samym pracownikiem ( najpierw dostaje umowę na okres próbny, potem na czas określony  i dopiero potem na czas nieokreślony?)</a:t>
            </a:r>
            <a:endParaRPr lang="pl-PL" i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4542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dirty="0" smtClean="0"/>
              <a:t>	</a:t>
            </a:r>
            <a:endParaRPr lang="pl-PL" dirty="0" smtClean="0"/>
          </a:p>
          <a:p>
            <a:r>
              <a:rPr lang="pl-PL" dirty="0" smtClean="0"/>
              <a:t>Poza pewnymi przypadkami uregulowanymi w przepisach szczególnych, przy zatrudnianiu wg. przepisów </a:t>
            </a:r>
            <a:r>
              <a:rPr lang="pl-PL" dirty="0" err="1" smtClean="0"/>
              <a:t>k.p</a:t>
            </a:r>
            <a:r>
              <a:rPr lang="pl-PL" dirty="0" smtClean="0"/>
              <a:t>. pracodawca sam decyduje czy użyć umowy na okres próbny czy od razu proponować którąś z pozostałych umów o pracę.</a:t>
            </a: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45243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dirty="0" smtClean="0"/>
              <a:t>	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UMOWA O PRACĄ NA CZAS OKREŚLONY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 smtClean="0"/>
              <a:t>…czyli strony z góry przewidują moment jej zakończenia wskazując datę albo zamknięty okres trwania umowy albo zdarzenie pewne kończące tą umowę.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99926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Art</a:t>
            </a:r>
            <a:r>
              <a:rPr lang="pl-PL" dirty="0"/>
              <a:t>.  22. </a:t>
            </a:r>
            <a:r>
              <a:rPr lang="pl-PL" dirty="0" smtClean="0"/>
              <a:t>§  </a:t>
            </a:r>
            <a:r>
              <a:rPr lang="pl-PL" dirty="0"/>
              <a:t>1.  </a:t>
            </a:r>
            <a:r>
              <a:rPr lang="pl-PL" dirty="0" smtClean="0"/>
              <a:t>k.p.</a:t>
            </a:r>
          </a:p>
          <a:p>
            <a:r>
              <a:rPr lang="pl-PL" dirty="0" smtClean="0"/>
              <a:t>Przez </a:t>
            </a:r>
            <a:r>
              <a:rPr lang="pl-PL" dirty="0"/>
              <a:t>nawiązanie stosunku pracy pracownik zobowiązuje się do wykonywania pracy określonego rodzaju na rzecz pracodawcy i pod jego kierownictwem oraz w miejscu i czasie wyznaczonym przez pracodawcę, a pracodawca - do zatrudniania pracownika za wynagrodzeniem.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Stosunek pracy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4435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Strony stosunku pracy – partnerzy prawni</a:t>
            </a: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Pracownik</a:t>
            </a:r>
          </a:p>
          <a:p>
            <a:pPr marL="109728" indent="0" algn="ctr">
              <a:buNone/>
            </a:pPr>
            <a:r>
              <a:rPr lang="pl-PL" dirty="0" smtClean="0"/>
              <a:t>Pracodawca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Stosunek pracy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215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pracownik </a:t>
            </a:r>
            <a:r>
              <a:rPr lang="pl-PL" dirty="0"/>
              <a:t>zobowiązuje się </a:t>
            </a:r>
            <a:r>
              <a:rPr lang="pl-PL" dirty="0" smtClean="0"/>
              <a:t>do:</a:t>
            </a:r>
          </a:p>
          <a:p>
            <a:pPr marL="109728" indent="0">
              <a:buNone/>
            </a:pPr>
            <a:r>
              <a:rPr lang="pl-PL" dirty="0" smtClean="0"/>
              <a:t>1/</a:t>
            </a:r>
            <a:r>
              <a:rPr lang="pl-PL" dirty="0" smtClean="0"/>
              <a:t> </a:t>
            </a:r>
            <a:r>
              <a:rPr lang="pl-PL" dirty="0"/>
              <a:t>wykonywania pracy określonego rodzaju </a:t>
            </a: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2/ </a:t>
            </a:r>
            <a:r>
              <a:rPr lang="pl-PL" dirty="0" smtClean="0"/>
              <a:t>na </a:t>
            </a:r>
            <a:r>
              <a:rPr lang="pl-PL" dirty="0"/>
              <a:t>rzecz pracodawcy i </a:t>
            </a: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3/ pod </a:t>
            </a:r>
            <a:r>
              <a:rPr lang="pl-PL" dirty="0"/>
              <a:t>jego kierownictwem oraz </a:t>
            </a: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4/w </a:t>
            </a:r>
            <a:r>
              <a:rPr lang="pl-PL" dirty="0"/>
              <a:t>miejscu i czasie wyznaczonym przez pracodawcę,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Stosunek pracy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3144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dirty="0" smtClean="0"/>
              <a:t>pracodawca zobowiązuje się do:</a:t>
            </a:r>
          </a:p>
          <a:p>
            <a:pPr marL="109728" indent="0">
              <a:buNone/>
            </a:pPr>
            <a:r>
              <a:rPr lang="pl-PL" dirty="0" smtClean="0"/>
              <a:t>1/ </a:t>
            </a:r>
            <a:r>
              <a:rPr lang="pl-PL" dirty="0"/>
              <a:t>zatrudniania pracownika </a:t>
            </a:r>
            <a:endParaRPr lang="pl-PL" dirty="0" smtClean="0"/>
          </a:p>
          <a:p>
            <a:pPr marL="109728" indent="0">
              <a:buNone/>
            </a:pPr>
            <a:r>
              <a:rPr lang="pl-PL" dirty="0" smtClean="0"/>
              <a:t>2/za </a:t>
            </a:r>
            <a:r>
              <a:rPr lang="pl-PL" dirty="0"/>
              <a:t>wynagrodzeniem.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Stosunek pracy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8433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pl-PL" b="1" dirty="0" smtClean="0"/>
          </a:p>
          <a:p>
            <a:pPr algn="ctr">
              <a:buNone/>
            </a:pPr>
            <a:r>
              <a:rPr lang="pl-PL" dirty="0" smtClean="0"/>
              <a:t>Stosunek pracy (</a:t>
            </a:r>
            <a:r>
              <a:rPr lang="pl-PL" b="1" dirty="0" smtClean="0"/>
              <a:t>Art. 22. </a:t>
            </a:r>
            <a:r>
              <a:rPr lang="pl-PL" dirty="0" smtClean="0"/>
              <a:t>§ 1k.p.)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pozaumowne </a:t>
            </a:r>
            <a:r>
              <a:rPr lang="pl-PL" dirty="0" err="1" smtClean="0"/>
              <a:t>p.n.s.p</a:t>
            </a:r>
            <a:r>
              <a:rPr lang="pl-PL" dirty="0" smtClean="0"/>
              <a:t>.      </a:t>
            </a:r>
            <a:r>
              <a:rPr lang="pl-PL" dirty="0" smtClean="0"/>
              <a:t>  </a:t>
            </a:r>
            <a:r>
              <a:rPr lang="pl-PL" dirty="0" smtClean="0"/>
              <a:t>umowne </a:t>
            </a:r>
            <a:r>
              <a:rPr lang="pl-PL" dirty="0" err="1" smtClean="0"/>
              <a:t>p.n.s.p</a:t>
            </a: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Art. 2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600" i="1" u="sng" dirty="0" smtClean="0"/>
              <a:t>Podstawy nawiązania stosunku pracy</a:t>
            </a:r>
            <a:endParaRPr lang="pl-PL" sz="3600" i="1" u="sng" dirty="0"/>
          </a:p>
        </p:txBody>
      </p:sp>
      <p:sp>
        <p:nvSpPr>
          <p:cNvPr id="4" name="Strzałka w prawo 3"/>
          <p:cNvSpPr/>
          <p:nvPr/>
        </p:nvSpPr>
        <p:spPr>
          <a:xfrm rot="18752913">
            <a:off x="2418641" y="2770845"/>
            <a:ext cx="1791460" cy="580064"/>
          </a:xfrm>
          <a:prstGeom prst="rightArrow">
            <a:avLst>
              <a:gd name="adj1" fmla="val 4388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prawo 4"/>
          <p:cNvSpPr/>
          <p:nvPr/>
        </p:nvSpPr>
        <p:spPr>
          <a:xfrm rot="13024488">
            <a:off x="4910335" y="2766618"/>
            <a:ext cx="2015406" cy="6038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górę 5"/>
          <p:cNvSpPr/>
          <p:nvPr/>
        </p:nvSpPr>
        <p:spPr>
          <a:xfrm>
            <a:off x="4133745" y="4581128"/>
            <a:ext cx="1086327" cy="648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53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POZAUMOWNE P.N.S.P. </a:t>
            </a:r>
          </a:p>
          <a:p>
            <a:pPr algn="ctr">
              <a:buNone/>
            </a:pPr>
            <a:r>
              <a:rPr lang="pl-PL" dirty="0" smtClean="0"/>
              <a:t>(Art. 2, 68-72, 73-75,76 K.P.)</a:t>
            </a:r>
          </a:p>
          <a:p>
            <a:pPr algn="ctr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POWOŁANIE</a:t>
            </a:r>
          </a:p>
          <a:p>
            <a:pPr algn="ctr">
              <a:buNone/>
            </a:pPr>
            <a:r>
              <a:rPr lang="pl-PL" dirty="0" smtClean="0"/>
              <a:t>WYBÓR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MIANOWANIE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600" i="1" u="sng" dirty="0" smtClean="0"/>
              <a:t>Podstawy nawiązania stosunku pracy</a:t>
            </a:r>
            <a:endParaRPr lang="pl-PL" sz="3600" i="1" u="sng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1763688" y="2420888"/>
            <a:ext cx="252028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283968" y="2420888"/>
            <a:ext cx="288032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283968" y="2420888"/>
            <a:ext cx="3312368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94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 smtClean="0"/>
              <a:t>UMOWNE P.N.S.P.</a:t>
            </a:r>
          </a:p>
          <a:p>
            <a:pPr algn="ctr">
              <a:buNone/>
            </a:pPr>
            <a:r>
              <a:rPr lang="pl-PL" dirty="0" smtClean="0"/>
              <a:t> (Art. 2,77 </a:t>
            </a:r>
            <a:r>
              <a:rPr lang="pl-PL" dirty="0" smtClean="0"/>
              <a:t>,191,194 </a:t>
            </a:r>
            <a:r>
              <a:rPr lang="pl-PL" dirty="0" smtClean="0"/>
              <a:t>- 195 K.P.)</a:t>
            </a:r>
          </a:p>
          <a:p>
            <a:pPr algn="ctr">
              <a:buNone/>
            </a:pPr>
            <a:endParaRPr lang="pl-PL" dirty="0" smtClean="0"/>
          </a:p>
          <a:p>
            <a:pPr algn="just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UMOWA O PRACĘ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SPÓŁDZIELCZA UMOWA O PRACĘ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                     </a:t>
            </a:r>
            <a:r>
              <a:rPr lang="pl-PL" dirty="0" smtClean="0"/>
              <a:t>UMOWY </a:t>
            </a:r>
            <a:r>
              <a:rPr lang="pl-PL" dirty="0" smtClean="0"/>
              <a:t>O PRACĘ                                            W CELU PRZYGOTOWANIA                   ZAWODOWEGO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600" i="1" u="sng" dirty="0" smtClean="0"/>
              <a:t>Podstawy nawiązania stosunku pracy</a:t>
            </a:r>
            <a:endParaRPr lang="pl-PL" sz="3600" i="1" u="sng" dirty="0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1763688" y="2420888"/>
            <a:ext cx="2520280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283968" y="2420888"/>
            <a:ext cx="360040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283968" y="2420888"/>
            <a:ext cx="3312368" cy="17281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93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 25. </a:t>
            </a:r>
            <a:r>
              <a:rPr lang="pl-PL" dirty="0" smtClean="0"/>
              <a:t>§ 1</a:t>
            </a:r>
            <a:r>
              <a:rPr lang="en-US" dirty="0" smtClean="0"/>
              <a:t>-</a:t>
            </a:r>
            <a:r>
              <a:rPr lang="pl-PL" dirty="0" smtClean="0"/>
              <a:t>3.k.p</a:t>
            </a:r>
            <a:r>
              <a:rPr lang="pl-PL" dirty="0" smtClean="0"/>
              <a:t>. </a:t>
            </a:r>
            <a:endParaRPr lang="pl-PL" baseline="30000" dirty="0"/>
          </a:p>
          <a:p>
            <a:endParaRPr lang="pl-PL" baseline="30000" dirty="0" smtClean="0"/>
          </a:p>
          <a:p>
            <a:pPr>
              <a:buNone/>
            </a:pPr>
            <a:endParaRPr lang="pl-PL" baseline="30000" dirty="0" smtClean="0"/>
          </a:p>
          <a:p>
            <a:pPr>
              <a:buNone/>
            </a:pPr>
            <a:r>
              <a:rPr lang="pl-PL" dirty="0" smtClean="0"/>
              <a:t>na czas nie określony </a:t>
            </a:r>
          </a:p>
          <a:p>
            <a:pPr>
              <a:buNone/>
            </a:pPr>
            <a:endParaRPr lang="pl-PL" dirty="0" smtClean="0"/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na czas określony</a:t>
            </a:r>
          </a:p>
          <a:p>
            <a:pPr algn="r">
              <a:buNone/>
            </a:pPr>
            <a:r>
              <a:rPr lang="pl-PL" dirty="0" smtClean="0"/>
              <a:t>na okres próbny</a:t>
            </a:r>
          </a:p>
          <a:p>
            <a:pPr>
              <a:buNone/>
            </a:pPr>
            <a:endParaRPr lang="en-US" dirty="0" smtClean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3600" i="1" u="sng" dirty="0" smtClean="0"/>
              <a:t>Rodzaje umów o pracę</a:t>
            </a:r>
            <a:endParaRPr lang="pl-PL" sz="36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411760" y="2060848"/>
            <a:ext cx="2088232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99992" y="2060848"/>
            <a:ext cx="2088232" cy="18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51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</TotalTime>
  <Words>275</Words>
  <Application>Microsoft Office PowerPoint</Application>
  <PresentationFormat>Pokaz na ekranie (4:3)</PresentationFormat>
  <Paragraphs>120</Paragraphs>
  <Slides>19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Hol</vt:lpstr>
      <vt:lpstr>Umowa o pracę – zagadnienia wstępne </vt:lpstr>
      <vt:lpstr>Stosunek pracy </vt:lpstr>
      <vt:lpstr>Stosunek pracy </vt:lpstr>
      <vt:lpstr>Stosunek pracy </vt:lpstr>
      <vt:lpstr>Stosunek pracy </vt:lpstr>
      <vt:lpstr>Podstawy nawiązania stosunku pracy</vt:lpstr>
      <vt:lpstr>Podstawy nawiązania stosunku pracy</vt:lpstr>
      <vt:lpstr>Podstawy nawiązania stosunku pracy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  <vt:lpstr>Rodzaje umów o pracę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Umowa o pracę</dc:title>
  <dc:creator>Jacek</dc:creator>
  <cp:lastModifiedBy>Jacek</cp:lastModifiedBy>
  <cp:revision>4</cp:revision>
  <dcterms:created xsi:type="dcterms:W3CDTF">2020-03-16T13:32:54Z</dcterms:created>
  <dcterms:modified xsi:type="dcterms:W3CDTF">2020-03-16T14:01:19Z</dcterms:modified>
</cp:coreProperties>
</file>