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75" r:id="rId3"/>
    <p:sldId id="276" r:id="rId4"/>
    <p:sldId id="277" r:id="rId5"/>
    <p:sldId id="278" r:id="rId6"/>
    <p:sldId id="279" r:id="rId7"/>
    <p:sldId id="280" r:id="rId8"/>
    <p:sldId id="293" r:id="rId9"/>
    <p:sldId id="294" r:id="rId10"/>
    <p:sldId id="285"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86" r:id="rId28"/>
    <p:sldId id="287" r:id="rId29"/>
    <p:sldId id="288" r:id="rId30"/>
    <p:sldId id="289" r:id="rId31"/>
    <p:sldId id="273" r:id="rId32"/>
    <p:sldId id="274" r:id="rId33"/>
    <p:sldId id="290" r:id="rId34"/>
    <p:sldId id="291" r:id="rId35"/>
    <p:sldId id="292"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5" d="100"/>
          <a:sy n="95" d="100"/>
        </p:scale>
        <p:origin x="1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pl-PL"/>
              <a:t>Kliknij, aby edytować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10/15/2019</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pl-PL"/>
              <a:t>Kliknij, aby edytować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10/15/2019</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10/15/2019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10/15/2019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10/15/2019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pl-PL"/>
              <a:t>Kliknij, aby edytować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8" name="Date Placeholder 7"/>
          <p:cNvSpPr>
            <a:spLocks noGrp="1"/>
          </p:cNvSpPr>
          <p:nvPr>
            <p:ph type="dt" sz="half" idx="10"/>
          </p:nvPr>
        </p:nvSpPr>
        <p:spPr/>
        <p:txBody>
          <a:bodyPr/>
          <a:lstStyle/>
          <a:p>
            <a:fld id="{FD0B8D63-E026-4E54-B301-C824E1BD14F3}" type="datetimeFigureOut">
              <a:rPr lang="en-US" dirty="0"/>
              <a:t>10/15/2019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pl-PL"/>
              <a:t>Kliknij, aby edytować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10/15/2019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10/15/2019</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F8D62D-2832-41A0-BE45-8047A10F09BF}"/>
              </a:ext>
            </a:extLst>
          </p:cNvPr>
          <p:cNvSpPr>
            <a:spLocks noGrp="1"/>
          </p:cNvSpPr>
          <p:nvPr>
            <p:ph type="ctrTitle"/>
          </p:nvPr>
        </p:nvSpPr>
        <p:spPr/>
        <p:txBody>
          <a:bodyPr/>
          <a:lstStyle/>
          <a:p>
            <a:r>
              <a:rPr lang="pl-PL" sz="2400" dirty="0"/>
              <a:t>Dane osobowe przetwarzane w związku z zatrudnieniem</a:t>
            </a:r>
          </a:p>
        </p:txBody>
      </p:sp>
      <p:sp>
        <p:nvSpPr>
          <p:cNvPr id="3" name="Podtytuł 2">
            <a:extLst>
              <a:ext uri="{FF2B5EF4-FFF2-40B4-BE49-F238E27FC236}">
                <a16:creationId xmlns:a16="http://schemas.microsoft.com/office/drawing/2014/main" id="{814CDD94-727F-4DC5-B147-8E1668EA23CA}"/>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331047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59132D-6E38-4D1E-A581-398529FF71BE}"/>
              </a:ext>
            </a:extLst>
          </p:cNvPr>
          <p:cNvSpPr>
            <a:spLocks noGrp="1"/>
          </p:cNvSpPr>
          <p:nvPr>
            <p:ph type="title"/>
          </p:nvPr>
        </p:nvSpPr>
        <p:spPr/>
        <p:txBody>
          <a:bodyPr/>
          <a:lstStyle/>
          <a:p>
            <a:r>
              <a:rPr lang="pl-PL" dirty="0"/>
              <a:t>Umowy o pracę</a:t>
            </a:r>
          </a:p>
        </p:txBody>
      </p:sp>
      <p:sp>
        <p:nvSpPr>
          <p:cNvPr id="3" name="Symbol zastępczy tekstu 2">
            <a:extLst>
              <a:ext uri="{FF2B5EF4-FFF2-40B4-BE49-F238E27FC236}">
                <a16:creationId xmlns:a16="http://schemas.microsoft.com/office/drawing/2014/main" id="{A22E423B-D263-456E-92EA-ED95D31DBD79}"/>
              </a:ext>
            </a:extLst>
          </p:cNvPr>
          <p:cNvSpPr>
            <a:spLocks noGrp="1"/>
          </p:cNvSpPr>
          <p:nvPr>
            <p:ph type="body" idx="1"/>
          </p:nvPr>
        </p:nvSpPr>
        <p:spPr/>
        <p:txBody>
          <a:bodyPr/>
          <a:lstStyle/>
          <a:p>
            <a:r>
              <a:rPr lang="pl-PL" dirty="0"/>
              <a:t>mgr Sabina Pochopień</a:t>
            </a:r>
          </a:p>
        </p:txBody>
      </p:sp>
    </p:spTree>
    <p:extLst>
      <p:ext uri="{BB962C8B-B14F-4D97-AF65-F5344CB8AC3E}">
        <p14:creationId xmlns:p14="http://schemas.microsoft.com/office/powerpoint/2010/main" val="1946098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A6F2A6-9E1A-422B-A00E-824BEBE9225F}"/>
              </a:ext>
            </a:extLst>
          </p:cNvPr>
          <p:cNvSpPr>
            <a:spLocks noGrp="1"/>
          </p:cNvSpPr>
          <p:nvPr>
            <p:ph type="title"/>
          </p:nvPr>
        </p:nvSpPr>
        <p:spPr/>
        <p:txBody>
          <a:bodyPr>
            <a:normAutofit fontScale="90000"/>
          </a:bodyPr>
          <a:lstStyle/>
          <a:p>
            <a:r>
              <a:rPr lang="pl-PL" dirty="0"/>
              <a:t>Ustawowe określenie rodzaju umów o pracę</a:t>
            </a:r>
          </a:p>
        </p:txBody>
      </p:sp>
      <p:sp>
        <p:nvSpPr>
          <p:cNvPr id="3" name="Symbol zastępczy zawartości 2">
            <a:extLst>
              <a:ext uri="{FF2B5EF4-FFF2-40B4-BE49-F238E27FC236}">
                <a16:creationId xmlns:a16="http://schemas.microsoft.com/office/drawing/2014/main" id="{23E2C178-E590-4C23-BC45-C75A43127CF2}"/>
              </a:ext>
            </a:extLst>
          </p:cNvPr>
          <p:cNvSpPr>
            <a:spLocks noGrp="1"/>
          </p:cNvSpPr>
          <p:nvPr>
            <p:ph idx="1"/>
          </p:nvPr>
        </p:nvSpPr>
        <p:spPr/>
        <p:txBody>
          <a:bodyPr/>
          <a:lstStyle/>
          <a:p>
            <a:pPr marL="0" indent="0" algn="just">
              <a:buNone/>
            </a:pPr>
            <a:r>
              <a:rPr lang="pl-PL" sz="2400" dirty="0"/>
              <a:t>Kodeks pracy ściśle i w </a:t>
            </a:r>
            <a:r>
              <a:rPr lang="pl-PL" sz="2400" b="1" dirty="0"/>
              <a:t>sposób bezwzględnie obowiązujący</a:t>
            </a:r>
            <a:r>
              <a:rPr lang="pl-PL" sz="2400" dirty="0"/>
              <a:t>  określa rodzaje umów o pracę, jakie mogą  stanowić podstawę stosunku pracy. Stosunek pracy nie  może być nawiązany na podstawie umowy </a:t>
            </a:r>
            <a:r>
              <a:rPr lang="pl-PL" sz="2400" b="1" dirty="0"/>
              <a:t>nienazwanej.</a:t>
            </a:r>
            <a:r>
              <a:rPr lang="pl-PL" sz="2400" dirty="0"/>
              <a:t>   Niemożliwe jest ponadto uznanie, że umowa ma </a:t>
            </a:r>
            <a:r>
              <a:rPr lang="pl-PL" sz="2400" b="1" dirty="0"/>
              <a:t>charakter mieszany </a:t>
            </a:r>
            <a:r>
              <a:rPr lang="pl-PL" sz="2400" dirty="0"/>
              <a:t> łączący elementy umowy o pracę i umowy  zlecenia albo umowy o pracę i umowy o zarządzanie. </a:t>
            </a:r>
          </a:p>
          <a:p>
            <a:endParaRPr lang="pl-PL" dirty="0"/>
          </a:p>
        </p:txBody>
      </p:sp>
    </p:spTree>
    <p:extLst>
      <p:ext uri="{BB962C8B-B14F-4D97-AF65-F5344CB8AC3E}">
        <p14:creationId xmlns:p14="http://schemas.microsoft.com/office/powerpoint/2010/main" val="960406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57916F-4EEA-4035-B791-D55851CBDC05}"/>
              </a:ext>
            </a:extLst>
          </p:cNvPr>
          <p:cNvSpPr>
            <a:spLocks noGrp="1"/>
          </p:cNvSpPr>
          <p:nvPr>
            <p:ph type="title"/>
          </p:nvPr>
        </p:nvSpPr>
        <p:spPr/>
        <p:txBody>
          <a:bodyPr/>
          <a:lstStyle/>
          <a:p>
            <a:r>
              <a:rPr lang="pl-PL" dirty="0"/>
              <a:t>Umowa o pracę na okres próbny</a:t>
            </a:r>
          </a:p>
        </p:txBody>
      </p:sp>
      <p:sp>
        <p:nvSpPr>
          <p:cNvPr id="3" name="Symbol zastępczy zawartości 2">
            <a:extLst>
              <a:ext uri="{FF2B5EF4-FFF2-40B4-BE49-F238E27FC236}">
                <a16:creationId xmlns:a16="http://schemas.microsoft.com/office/drawing/2014/main" id="{31F3621A-C767-487F-99F7-0856A040A106}"/>
              </a:ext>
            </a:extLst>
          </p:cNvPr>
          <p:cNvSpPr>
            <a:spLocks noGrp="1"/>
          </p:cNvSpPr>
          <p:nvPr>
            <p:ph idx="1"/>
          </p:nvPr>
        </p:nvSpPr>
        <p:spPr/>
        <p:txBody>
          <a:bodyPr/>
          <a:lstStyle/>
          <a:p>
            <a:pPr algn="just"/>
            <a:r>
              <a:rPr lang="pl-PL" sz="2400" dirty="0"/>
              <a:t>Umowę o pracę na okres próbny, nieprzekraczający  trzech miesięcy , zawiera się </a:t>
            </a:r>
            <a:r>
              <a:rPr lang="pl-PL" sz="2400" b="1" dirty="0"/>
              <a:t>w celu sprawdzenia kwalifikacji pracownika i możliwości jego zatrudnienia w celu  wykonywania pracy określonego rodzaju</a:t>
            </a:r>
            <a:r>
              <a:rPr lang="pl-PL" sz="2400" dirty="0"/>
              <a:t>  (art.  25 § 2 </a:t>
            </a:r>
            <a:r>
              <a:rPr lang="pl-PL" sz="2400" dirty="0" err="1"/>
              <a:t>k.p</a:t>
            </a:r>
            <a:r>
              <a:rPr lang="pl-PL" sz="2400" dirty="0"/>
              <a:t>.)</a:t>
            </a:r>
          </a:p>
          <a:p>
            <a:pPr lvl="1" algn="just"/>
            <a:endParaRPr lang="pl-PL" sz="2400" dirty="0"/>
          </a:p>
          <a:p>
            <a:pPr algn="just"/>
            <a:r>
              <a:rPr lang="pl-PL" sz="2400" dirty="0"/>
              <a:t> Ponowne zawarcie umowy na okres próbny jest możliwe w celu wykonywania innego rodzaju pracy, a tego samego rodzaju- po upływie 3 lat od dnia zakończenia poprzedniej umowy. (art. 25 §3 </a:t>
            </a:r>
            <a:r>
              <a:rPr lang="pl-PL" sz="2400" dirty="0" err="1"/>
              <a:t>k.p</a:t>
            </a:r>
            <a:r>
              <a:rPr lang="pl-PL" sz="2400" dirty="0"/>
              <a:t>.)</a:t>
            </a:r>
          </a:p>
          <a:p>
            <a:endParaRPr lang="pl-PL" dirty="0"/>
          </a:p>
        </p:txBody>
      </p:sp>
    </p:spTree>
    <p:extLst>
      <p:ext uri="{BB962C8B-B14F-4D97-AF65-F5344CB8AC3E}">
        <p14:creationId xmlns:p14="http://schemas.microsoft.com/office/powerpoint/2010/main" val="2340560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D11B13-38BE-4F37-A60B-DEEB892FA8B0}"/>
              </a:ext>
            </a:extLst>
          </p:cNvPr>
          <p:cNvSpPr>
            <a:spLocks noGrp="1"/>
          </p:cNvSpPr>
          <p:nvPr>
            <p:ph type="title"/>
          </p:nvPr>
        </p:nvSpPr>
        <p:spPr/>
        <p:txBody>
          <a:bodyPr/>
          <a:lstStyle/>
          <a:p>
            <a:r>
              <a:rPr lang="pl-PL" dirty="0"/>
              <a:t>Umowa o pracę na czas określony</a:t>
            </a:r>
          </a:p>
        </p:txBody>
      </p:sp>
      <p:sp>
        <p:nvSpPr>
          <p:cNvPr id="3" name="Symbol zastępczy zawartości 2">
            <a:extLst>
              <a:ext uri="{FF2B5EF4-FFF2-40B4-BE49-F238E27FC236}">
                <a16:creationId xmlns:a16="http://schemas.microsoft.com/office/drawing/2014/main" id="{0D37D99A-25C7-4657-956C-0D572A0DE43B}"/>
              </a:ext>
            </a:extLst>
          </p:cNvPr>
          <p:cNvSpPr>
            <a:spLocks noGrp="1"/>
          </p:cNvSpPr>
          <p:nvPr>
            <p:ph idx="1"/>
          </p:nvPr>
        </p:nvSpPr>
        <p:spPr/>
        <p:txBody>
          <a:bodyPr/>
          <a:lstStyle/>
          <a:p>
            <a:pPr marL="0" indent="0" algn="just">
              <a:buNone/>
            </a:pPr>
            <a:r>
              <a:rPr lang="pl-PL" sz="3200" dirty="0"/>
              <a:t>Umowa na czas określony jest zawierana do końca okresu  ustalonego kalendarzowo albo momentu dającego się  oznaczyć przez wskazanie faktu, który powinien w  przyszłości nastąpić.</a:t>
            </a:r>
          </a:p>
          <a:p>
            <a:endParaRPr lang="pl-PL" dirty="0"/>
          </a:p>
        </p:txBody>
      </p:sp>
    </p:spTree>
    <p:extLst>
      <p:ext uri="{BB962C8B-B14F-4D97-AF65-F5344CB8AC3E}">
        <p14:creationId xmlns:p14="http://schemas.microsoft.com/office/powerpoint/2010/main" val="2510793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1D1F17-FA28-40F0-B382-43214236BEBD}"/>
              </a:ext>
            </a:extLst>
          </p:cNvPr>
          <p:cNvSpPr>
            <a:spLocks noGrp="1"/>
          </p:cNvSpPr>
          <p:nvPr>
            <p:ph type="title"/>
          </p:nvPr>
        </p:nvSpPr>
        <p:spPr/>
        <p:txBody>
          <a:bodyPr/>
          <a:lstStyle/>
          <a:p>
            <a:r>
              <a:rPr lang="pl-PL" dirty="0"/>
              <a:t>Umowa o pracę na czas określony</a:t>
            </a:r>
          </a:p>
        </p:txBody>
      </p:sp>
      <p:sp>
        <p:nvSpPr>
          <p:cNvPr id="3" name="Symbol zastępczy zawartości 2">
            <a:extLst>
              <a:ext uri="{FF2B5EF4-FFF2-40B4-BE49-F238E27FC236}">
                <a16:creationId xmlns:a16="http://schemas.microsoft.com/office/drawing/2014/main" id="{A7D39483-9639-4D9B-B49A-AF933C62C068}"/>
              </a:ext>
            </a:extLst>
          </p:cNvPr>
          <p:cNvSpPr>
            <a:spLocks noGrp="1"/>
          </p:cNvSpPr>
          <p:nvPr>
            <p:ph idx="1"/>
          </p:nvPr>
        </p:nvSpPr>
        <p:spPr/>
        <p:txBody>
          <a:bodyPr/>
          <a:lstStyle/>
          <a:p>
            <a:pPr algn="just"/>
            <a:r>
              <a:rPr lang="pl-PL" sz="2400" dirty="0"/>
              <a:t>Okres zatrudnienia na podstawie umowy o pracę na czas  określony, a także łączny okres zatrudnienia na podstawie  umów o pracę na czas określony zawieranych między tymi  samymi stronami stosunku pracy, </a:t>
            </a:r>
            <a:r>
              <a:rPr lang="pl-PL" sz="2400" b="1" dirty="0"/>
              <a:t>nie może przekraczać 33 miesięcy,</a:t>
            </a:r>
            <a:r>
              <a:rPr lang="pl-PL" sz="2400" dirty="0"/>
              <a:t>  a łączna liczba tych umów nie może  przekraczać </a:t>
            </a:r>
            <a:r>
              <a:rPr lang="pl-PL" sz="2400" b="1" dirty="0"/>
              <a:t>trzech </a:t>
            </a:r>
            <a:r>
              <a:rPr lang="pl-PL" sz="2400" dirty="0"/>
              <a:t> (art. 25 (1)§1 </a:t>
            </a:r>
            <a:r>
              <a:rPr lang="pl-PL" sz="2400" dirty="0" err="1"/>
              <a:t>k.p</a:t>
            </a:r>
            <a:r>
              <a:rPr lang="pl-PL" sz="2400" dirty="0"/>
              <a:t>.)</a:t>
            </a:r>
            <a:r>
              <a:rPr lang="pl-PL" sz="2400" b="1" dirty="0"/>
              <a:t>. </a:t>
            </a:r>
            <a:endParaRPr lang="pl-PL" sz="2400" dirty="0"/>
          </a:p>
          <a:p>
            <a:pPr lvl="1" algn="just"/>
            <a:endParaRPr lang="pl-PL" sz="2400" dirty="0"/>
          </a:p>
          <a:p>
            <a:pPr algn="just"/>
            <a:r>
              <a:rPr lang="pl-PL" sz="2400" b="1" dirty="0"/>
              <a:t>    </a:t>
            </a:r>
            <a:r>
              <a:rPr lang="pl-PL" sz="2400" dirty="0"/>
              <a:t>Uzgodnienie między stronami w trakcie trwania umowy o  pracę na czas określony dłuższego okresu wykonywania  pracy na podstawie tej umowy uważa się za zawarcie, od  dnia następującego po dniu, w którym miało nastąpić jej  rozwiązanie, nowej umowy o pracę na czas określony.</a:t>
            </a:r>
          </a:p>
          <a:p>
            <a:endParaRPr lang="pl-PL" dirty="0"/>
          </a:p>
        </p:txBody>
      </p:sp>
    </p:spTree>
    <p:extLst>
      <p:ext uri="{BB962C8B-B14F-4D97-AF65-F5344CB8AC3E}">
        <p14:creationId xmlns:p14="http://schemas.microsoft.com/office/powerpoint/2010/main" val="2294866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659A68-C53D-4E80-99C3-EE07CFCB436D}"/>
              </a:ext>
            </a:extLst>
          </p:cNvPr>
          <p:cNvSpPr>
            <a:spLocks noGrp="1"/>
          </p:cNvSpPr>
          <p:nvPr>
            <p:ph type="title"/>
          </p:nvPr>
        </p:nvSpPr>
        <p:spPr/>
        <p:txBody>
          <a:bodyPr/>
          <a:lstStyle/>
          <a:p>
            <a:r>
              <a:rPr lang="pl-PL" dirty="0"/>
              <a:t>Umowa o pracę na czas określony</a:t>
            </a:r>
          </a:p>
        </p:txBody>
      </p:sp>
      <p:sp>
        <p:nvSpPr>
          <p:cNvPr id="3" name="Symbol zastępczy zawartości 2">
            <a:extLst>
              <a:ext uri="{FF2B5EF4-FFF2-40B4-BE49-F238E27FC236}">
                <a16:creationId xmlns:a16="http://schemas.microsoft.com/office/drawing/2014/main" id="{CF15692C-FB74-4965-AB55-54070A2EAFF3}"/>
              </a:ext>
            </a:extLst>
          </p:cNvPr>
          <p:cNvSpPr>
            <a:spLocks noGrp="1"/>
          </p:cNvSpPr>
          <p:nvPr>
            <p:ph idx="1"/>
          </p:nvPr>
        </p:nvSpPr>
        <p:spPr/>
        <p:txBody>
          <a:bodyPr/>
          <a:lstStyle/>
          <a:p>
            <a:pPr marL="274320" lvl="1" indent="0" algn="just">
              <a:buNone/>
            </a:pPr>
            <a:r>
              <a:rPr lang="pl-PL" sz="2800" dirty="0"/>
              <a:t>Jeżeli okres zatrudnienia na podstawie umowy o pracę na  czas określony jest </a:t>
            </a:r>
            <a:r>
              <a:rPr lang="pl-PL" sz="2800" b="1" dirty="0"/>
              <a:t>dłuższy niż okres 33 miesięcy</a:t>
            </a:r>
            <a:r>
              <a:rPr lang="pl-PL" sz="2800" dirty="0"/>
              <a:t> , lub  jeżeli liczba zawartych umów jest </a:t>
            </a:r>
            <a:r>
              <a:rPr lang="pl-PL" sz="2800" b="1" dirty="0"/>
              <a:t>większa niż trzy,</a:t>
            </a:r>
            <a:r>
              <a:rPr lang="pl-PL" sz="2800" dirty="0"/>
              <a:t>  uważa  się, że pracownik, odpowiednio od dnia następującego po  upływie okresu, o którym mowa w §1 , lub od dnia zawarcia czwartej umowy o pracę na czas określony , </a:t>
            </a:r>
            <a:r>
              <a:rPr lang="pl-PL" sz="2800" b="1" dirty="0"/>
              <a:t>jest zatrudniony na podstawie umowy o pracę na czas nieokreślony.  </a:t>
            </a:r>
            <a:endParaRPr lang="pl-PL" sz="2800" dirty="0"/>
          </a:p>
          <a:p>
            <a:pPr lvl="1"/>
            <a:endParaRPr lang="pl-PL" dirty="0"/>
          </a:p>
          <a:p>
            <a:endParaRPr lang="pl-PL" dirty="0"/>
          </a:p>
        </p:txBody>
      </p:sp>
    </p:spTree>
    <p:extLst>
      <p:ext uri="{BB962C8B-B14F-4D97-AF65-F5344CB8AC3E}">
        <p14:creationId xmlns:p14="http://schemas.microsoft.com/office/powerpoint/2010/main" val="2305874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3E4C7A-A8E5-471C-AF54-EDDC7789B40C}"/>
              </a:ext>
            </a:extLst>
          </p:cNvPr>
          <p:cNvSpPr>
            <a:spLocks noGrp="1"/>
          </p:cNvSpPr>
          <p:nvPr>
            <p:ph type="title"/>
          </p:nvPr>
        </p:nvSpPr>
        <p:spPr/>
        <p:txBody>
          <a:bodyPr/>
          <a:lstStyle/>
          <a:p>
            <a:r>
              <a:rPr lang="pl-PL" dirty="0"/>
              <a:t>Umowa o pracę na czas określony</a:t>
            </a:r>
          </a:p>
        </p:txBody>
      </p:sp>
      <p:sp>
        <p:nvSpPr>
          <p:cNvPr id="3" name="Symbol zastępczy zawartości 2">
            <a:extLst>
              <a:ext uri="{FF2B5EF4-FFF2-40B4-BE49-F238E27FC236}">
                <a16:creationId xmlns:a16="http://schemas.microsoft.com/office/drawing/2014/main" id="{66024B29-E868-41B9-9E82-D5B8A2041727}"/>
              </a:ext>
            </a:extLst>
          </p:cNvPr>
          <p:cNvSpPr>
            <a:spLocks noGrp="1"/>
          </p:cNvSpPr>
          <p:nvPr>
            <p:ph idx="1"/>
          </p:nvPr>
        </p:nvSpPr>
        <p:spPr/>
        <p:txBody>
          <a:bodyPr>
            <a:normAutofit fontScale="92500" lnSpcReduction="20000"/>
          </a:bodyPr>
          <a:lstStyle/>
          <a:p>
            <a:pPr marL="0" indent="0" algn="just">
              <a:buNone/>
            </a:pPr>
            <a:r>
              <a:rPr lang="pl-PL" dirty="0"/>
              <a:t>Określonego w art. 25 (1) § 1 </a:t>
            </a:r>
            <a:r>
              <a:rPr lang="pl-PL" dirty="0" err="1"/>
              <a:t>k.p</a:t>
            </a:r>
            <a:r>
              <a:rPr lang="pl-PL" dirty="0"/>
              <a:t>. limitu czasu trwania umowy nie stosuje się do umów o pracę zawartych na czas określony:</a:t>
            </a:r>
          </a:p>
          <a:p>
            <a:pPr marL="0" indent="0" algn="just">
              <a:buNone/>
            </a:pPr>
            <a:endParaRPr lang="pl-PL" sz="800" dirty="0"/>
          </a:p>
          <a:p>
            <a:pPr algn="just"/>
            <a:r>
              <a:rPr lang="pl-PL" dirty="0"/>
              <a:t> w celu zastępstwa pracownika w czasie jego usprawiedliwionej nieobecności w pracy,</a:t>
            </a:r>
            <a:endParaRPr lang="pl-PL" sz="2000" dirty="0"/>
          </a:p>
          <a:p>
            <a:pPr lvl="1" algn="just"/>
            <a:endParaRPr lang="pl-PL" dirty="0"/>
          </a:p>
          <a:p>
            <a:pPr algn="just"/>
            <a:r>
              <a:rPr lang="pl-PL" dirty="0"/>
              <a:t>w celu wykonywania pracy o charakterze dorywczym lub sezonowym,</a:t>
            </a:r>
            <a:endParaRPr lang="pl-PL" sz="2000" dirty="0"/>
          </a:p>
          <a:p>
            <a:pPr lvl="1" algn="just"/>
            <a:endParaRPr lang="pl-PL" dirty="0"/>
          </a:p>
          <a:p>
            <a:pPr algn="just"/>
            <a:r>
              <a:rPr lang="pl-PL" dirty="0"/>
              <a:t>w celu wykonywania pracy przez okres kadencji,</a:t>
            </a:r>
            <a:endParaRPr lang="pl-PL" sz="2000" dirty="0"/>
          </a:p>
          <a:p>
            <a:pPr lvl="1" algn="just"/>
            <a:endParaRPr lang="pl-PL" dirty="0"/>
          </a:p>
          <a:p>
            <a:pPr algn="just"/>
            <a:r>
              <a:rPr lang="pl-PL" dirty="0"/>
              <a:t> w przypadku gdy pracodawca wskaże obiektywne przyczyny leżące po jego stronie ( konieczność zawiadomienia okręgowego inspektora pracy w formie pisemnej lub elektronicznej wraz ze wskazaniem przyczyny zawarcia takiej umowy, w terminie 5 dni roboczych od dnia jej zawarcia) </a:t>
            </a:r>
            <a:endParaRPr lang="pl-PL" sz="2000" dirty="0"/>
          </a:p>
          <a:p>
            <a:pPr marL="0" indent="0" algn="just">
              <a:buNone/>
            </a:pPr>
            <a:r>
              <a:rPr lang="pl-PL" dirty="0"/>
              <a:t>- jeżeli ich zawarcie w danym przypadku służy zaspokojeniu rzeczywistego okresowego zapotrzebowania i jest niezbędne w tym zakresie w świetle wszystkich okoliczności zawarcia umowy.</a:t>
            </a:r>
            <a:endParaRPr lang="pl-PL" sz="1800" dirty="0"/>
          </a:p>
          <a:p>
            <a:endParaRPr lang="pl-PL" dirty="0"/>
          </a:p>
          <a:p>
            <a:endParaRPr lang="pl-PL" dirty="0"/>
          </a:p>
        </p:txBody>
      </p:sp>
    </p:spTree>
    <p:extLst>
      <p:ext uri="{BB962C8B-B14F-4D97-AF65-F5344CB8AC3E}">
        <p14:creationId xmlns:p14="http://schemas.microsoft.com/office/powerpoint/2010/main" val="1594332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5E9A1E-80DD-44A8-B01C-1063BAA6596E}"/>
              </a:ext>
            </a:extLst>
          </p:cNvPr>
          <p:cNvSpPr>
            <a:spLocks noGrp="1"/>
          </p:cNvSpPr>
          <p:nvPr>
            <p:ph type="title"/>
          </p:nvPr>
        </p:nvSpPr>
        <p:spPr/>
        <p:txBody>
          <a:bodyPr/>
          <a:lstStyle/>
          <a:p>
            <a:r>
              <a:rPr lang="pl-PL" dirty="0"/>
              <a:t>Umowa o pracę na czas nieokreślony</a:t>
            </a:r>
          </a:p>
        </p:txBody>
      </p:sp>
      <p:sp>
        <p:nvSpPr>
          <p:cNvPr id="3" name="Symbol zastępczy zawartości 2">
            <a:extLst>
              <a:ext uri="{FF2B5EF4-FFF2-40B4-BE49-F238E27FC236}">
                <a16:creationId xmlns:a16="http://schemas.microsoft.com/office/drawing/2014/main" id="{AC048CAE-B347-46BA-B344-6C7EC5EFFDCC}"/>
              </a:ext>
            </a:extLst>
          </p:cNvPr>
          <p:cNvSpPr>
            <a:spLocks noGrp="1"/>
          </p:cNvSpPr>
          <p:nvPr>
            <p:ph idx="1"/>
          </p:nvPr>
        </p:nvSpPr>
        <p:spPr/>
        <p:txBody>
          <a:bodyPr/>
          <a:lstStyle/>
          <a:p>
            <a:pPr algn="just"/>
            <a:r>
              <a:rPr lang="pl-PL" dirty="0"/>
              <a:t>Umowa o pracę na czas nieokreślony zawierana jest </a:t>
            </a:r>
            <a:r>
              <a:rPr lang="pl-PL" b="1" dirty="0"/>
              <a:t>bez oznaczenia końcowego terminu jej obowiązywania. </a:t>
            </a:r>
            <a:endParaRPr lang="pl-PL" dirty="0"/>
          </a:p>
          <a:p>
            <a:pPr lvl="1" algn="just"/>
            <a:endParaRPr lang="pl-PL" dirty="0"/>
          </a:p>
          <a:p>
            <a:pPr algn="just"/>
            <a:r>
              <a:rPr lang="pl-PL" dirty="0"/>
              <a:t>Umowa o pracę na czas nieokreślony jest najkorzystniejszą  dla pracownika podstawą stosunku pracy, gdyż stwarza </a:t>
            </a:r>
            <a:r>
              <a:rPr lang="pl-PL" b="1" dirty="0"/>
              <a:t>najdalej idącą ochronę jego trwałości.</a:t>
            </a:r>
            <a:endParaRPr lang="pl-PL" dirty="0"/>
          </a:p>
          <a:p>
            <a:pPr lvl="1" algn="just"/>
            <a:endParaRPr lang="pl-PL" dirty="0"/>
          </a:p>
          <a:p>
            <a:pPr algn="just"/>
            <a:r>
              <a:rPr lang="pl-PL" dirty="0"/>
              <a:t>Umowa o pracę na czas nieokreślony zostaje zawarta  wówczas, gdy strony wyraźnie to ustaliły lub gdy brak jest  ustalenia , jaką zawarto umowę, a z okoliczności  występujących przy zawarciu umowy </a:t>
            </a:r>
            <a:r>
              <a:rPr lang="pl-PL" b="1" dirty="0"/>
              <a:t>nie wynika, że zawarto umowę innego rodzaju. </a:t>
            </a:r>
            <a:endParaRPr lang="pl-PL" dirty="0"/>
          </a:p>
          <a:p>
            <a:endParaRPr lang="pl-PL" dirty="0"/>
          </a:p>
        </p:txBody>
      </p:sp>
    </p:spTree>
    <p:extLst>
      <p:ext uri="{BB962C8B-B14F-4D97-AF65-F5344CB8AC3E}">
        <p14:creationId xmlns:p14="http://schemas.microsoft.com/office/powerpoint/2010/main" val="1353524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3E56C4-2439-427A-AC1D-581ED251B0F4}"/>
              </a:ext>
            </a:extLst>
          </p:cNvPr>
          <p:cNvSpPr>
            <a:spLocks noGrp="1"/>
          </p:cNvSpPr>
          <p:nvPr>
            <p:ph type="title"/>
          </p:nvPr>
        </p:nvSpPr>
        <p:spPr/>
        <p:txBody>
          <a:bodyPr>
            <a:normAutofit fontScale="90000"/>
          </a:bodyPr>
          <a:lstStyle/>
          <a:p>
            <a:r>
              <a:rPr lang="pl-PL" dirty="0"/>
              <a:t>Umowa o pracę w celu przygotowania zawodowego</a:t>
            </a:r>
          </a:p>
        </p:txBody>
      </p:sp>
      <p:sp>
        <p:nvSpPr>
          <p:cNvPr id="3" name="Symbol zastępczy zawartości 2">
            <a:extLst>
              <a:ext uri="{FF2B5EF4-FFF2-40B4-BE49-F238E27FC236}">
                <a16:creationId xmlns:a16="http://schemas.microsoft.com/office/drawing/2014/main" id="{622EEA53-6714-4241-809F-66D271DC6042}"/>
              </a:ext>
            </a:extLst>
          </p:cNvPr>
          <p:cNvSpPr>
            <a:spLocks noGrp="1"/>
          </p:cNvSpPr>
          <p:nvPr>
            <p:ph idx="1"/>
          </p:nvPr>
        </p:nvSpPr>
        <p:spPr/>
        <p:txBody>
          <a:bodyPr/>
          <a:lstStyle/>
          <a:p>
            <a:pPr algn="just"/>
            <a:r>
              <a:rPr lang="pl-PL" dirty="0"/>
              <a:t>Umowy o pracę w celu przygotowania zawodowego  odróżniają się od umów o pracę wymienionych w art. 25  </a:t>
            </a:r>
            <a:r>
              <a:rPr lang="pl-PL" dirty="0" err="1"/>
              <a:t>k.p</a:t>
            </a:r>
            <a:r>
              <a:rPr lang="pl-PL" dirty="0"/>
              <a:t>. </a:t>
            </a:r>
            <a:r>
              <a:rPr lang="pl-PL" b="1" dirty="0"/>
              <a:t>celem, treścią oraz warunkami rozwiązania.</a:t>
            </a:r>
            <a:endParaRPr lang="pl-PL" dirty="0"/>
          </a:p>
          <a:p>
            <a:pPr lvl="1" algn="just"/>
            <a:endParaRPr lang="pl-PL" dirty="0"/>
          </a:p>
          <a:p>
            <a:pPr algn="just"/>
            <a:r>
              <a:rPr lang="pl-PL" dirty="0"/>
              <a:t> Celem charakteryzowanych tu umów o pracę jest  przygotowanie zawodowe, a nie tylko świadczenie pracy  zarobkowej na rzecz pracodawcy.</a:t>
            </a:r>
          </a:p>
          <a:p>
            <a:pPr lvl="1" algn="just"/>
            <a:endParaRPr lang="pl-PL" dirty="0"/>
          </a:p>
          <a:p>
            <a:pPr algn="just"/>
            <a:r>
              <a:rPr lang="pl-PL" dirty="0"/>
              <a:t>  Przygotowanie zawodowe młodocianego pracownika  może odbywać się przez naukę zawodu bądź przyuczenie  do wykonywania określonej pracy.</a:t>
            </a:r>
          </a:p>
          <a:p>
            <a:endParaRPr lang="pl-PL" dirty="0"/>
          </a:p>
        </p:txBody>
      </p:sp>
    </p:spTree>
    <p:extLst>
      <p:ext uri="{BB962C8B-B14F-4D97-AF65-F5344CB8AC3E}">
        <p14:creationId xmlns:p14="http://schemas.microsoft.com/office/powerpoint/2010/main" val="4225009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3F6CDE-95C0-41D0-B27A-A373AC8CC84C}"/>
              </a:ext>
            </a:extLst>
          </p:cNvPr>
          <p:cNvSpPr>
            <a:spLocks noGrp="1"/>
          </p:cNvSpPr>
          <p:nvPr>
            <p:ph type="title"/>
          </p:nvPr>
        </p:nvSpPr>
        <p:spPr/>
        <p:txBody>
          <a:bodyPr>
            <a:normAutofit fontScale="90000"/>
          </a:bodyPr>
          <a:lstStyle/>
          <a:p>
            <a:r>
              <a:rPr lang="pl-PL" dirty="0"/>
              <a:t>Umowa o pracę w celu przygotowania zawodowego</a:t>
            </a:r>
          </a:p>
        </p:txBody>
      </p:sp>
      <p:sp>
        <p:nvSpPr>
          <p:cNvPr id="3" name="Symbol zastępczy zawartości 2">
            <a:extLst>
              <a:ext uri="{FF2B5EF4-FFF2-40B4-BE49-F238E27FC236}">
                <a16:creationId xmlns:a16="http://schemas.microsoft.com/office/drawing/2014/main" id="{BC3F9FC0-D8F9-49F3-8521-B99BC42B72BE}"/>
              </a:ext>
            </a:extLst>
          </p:cNvPr>
          <p:cNvSpPr>
            <a:spLocks noGrp="1"/>
          </p:cNvSpPr>
          <p:nvPr>
            <p:ph idx="1"/>
          </p:nvPr>
        </p:nvSpPr>
        <p:spPr/>
        <p:txBody>
          <a:bodyPr/>
          <a:lstStyle/>
          <a:p>
            <a:pPr algn="just"/>
            <a:r>
              <a:rPr lang="pl-PL" dirty="0"/>
              <a:t>Nauka zawodu ma na celu przygotowania młodocianego  do pracy w charakterze wykwalifikowanego robotnika lub  czeladnika i obejmuje </a:t>
            </a:r>
            <a:r>
              <a:rPr lang="pl-PL" b="1" dirty="0"/>
              <a:t>praktyczną naukę zawodu</a:t>
            </a:r>
            <a:r>
              <a:rPr lang="pl-PL" dirty="0"/>
              <a:t>   organizowaną u pracodawcy na zasadach określonych w  odrębnych przepisach oraz </a:t>
            </a:r>
            <a:r>
              <a:rPr lang="pl-PL" b="1" dirty="0"/>
              <a:t>dokształcanie teoretyczne.</a:t>
            </a:r>
            <a:r>
              <a:rPr lang="pl-PL" dirty="0"/>
              <a:t>   Nauka zawodu trwa n</a:t>
            </a:r>
            <a:r>
              <a:rPr lang="pl-PL" b="1" dirty="0"/>
              <a:t>ie krócej niż 24 miesiące i nie dłużej niż 36 miesięcy.</a:t>
            </a:r>
            <a:endParaRPr lang="pl-PL" dirty="0"/>
          </a:p>
          <a:p>
            <a:pPr lvl="1" algn="just"/>
            <a:endParaRPr lang="pl-PL" dirty="0"/>
          </a:p>
          <a:p>
            <a:pPr algn="just"/>
            <a:r>
              <a:rPr lang="pl-PL" dirty="0"/>
              <a:t>    Przyuczenie młodocianego do wykonywania określonej  pracy trwa </a:t>
            </a:r>
            <a:r>
              <a:rPr lang="pl-PL" b="1" dirty="0"/>
              <a:t>od 3 do 6 miesięcy</a:t>
            </a:r>
            <a:r>
              <a:rPr lang="pl-PL" dirty="0"/>
              <a:t>  i kończy się egzaminem  sprawdzającym.</a:t>
            </a:r>
          </a:p>
          <a:p>
            <a:endParaRPr lang="pl-PL" dirty="0"/>
          </a:p>
        </p:txBody>
      </p:sp>
    </p:spTree>
    <p:extLst>
      <p:ext uri="{BB962C8B-B14F-4D97-AF65-F5344CB8AC3E}">
        <p14:creationId xmlns:p14="http://schemas.microsoft.com/office/powerpoint/2010/main" val="20664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230CFB-3947-46F1-9140-448B24A59494}"/>
              </a:ext>
            </a:extLst>
          </p:cNvPr>
          <p:cNvSpPr>
            <a:spLocks noGrp="1"/>
          </p:cNvSpPr>
          <p:nvPr>
            <p:ph type="title"/>
          </p:nvPr>
        </p:nvSpPr>
        <p:spPr/>
        <p:txBody>
          <a:bodyPr>
            <a:normAutofit/>
          </a:bodyPr>
          <a:lstStyle/>
          <a:p>
            <a:pPr algn="just"/>
            <a:r>
              <a:rPr lang="pl-PL" sz="3600" dirty="0"/>
              <a:t>Pracodawca żąda od osoby ubiegającej się o zatrudnienie podania danych osobowych obejmujących:</a:t>
            </a:r>
          </a:p>
        </p:txBody>
      </p:sp>
      <p:sp>
        <p:nvSpPr>
          <p:cNvPr id="3" name="Symbol zastępczy zawartości 2">
            <a:extLst>
              <a:ext uri="{FF2B5EF4-FFF2-40B4-BE49-F238E27FC236}">
                <a16:creationId xmlns:a16="http://schemas.microsoft.com/office/drawing/2014/main" id="{9FACC082-DC7C-4B3E-A821-F942159F440B}"/>
              </a:ext>
            </a:extLst>
          </p:cNvPr>
          <p:cNvSpPr>
            <a:spLocks noGrp="1"/>
          </p:cNvSpPr>
          <p:nvPr>
            <p:ph idx="1"/>
          </p:nvPr>
        </p:nvSpPr>
        <p:spPr/>
        <p:txBody>
          <a:bodyPr>
            <a:normAutofit fontScale="92500" lnSpcReduction="20000"/>
          </a:bodyPr>
          <a:lstStyle/>
          <a:p>
            <a:pPr algn="just"/>
            <a:r>
              <a:rPr lang="pl-PL" sz="2400" dirty="0"/>
              <a:t>imię (imiona) i nazwisko,</a:t>
            </a:r>
          </a:p>
          <a:p>
            <a:pPr algn="just"/>
            <a:r>
              <a:rPr lang="pl-PL" sz="2400" dirty="0"/>
              <a:t>datę urodzenia,</a:t>
            </a:r>
          </a:p>
          <a:p>
            <a:pPr algn="just"/>
            <a:r>
              <a:rPr lang="pl-PL" sz="2400" dirty="0"/>
              <a:t>dane kontaktowe wskazane przez taką osobę,</a:t>
            </a:r>
          </a:p>
          <a:p>
            <a:pPr algn="just"/>
            <a:r>
              <a:rPr lang="pl-PL" sz="2400" dirty="0"/>
              <a:t>wykształcenie,</a:t>
            </a:r>
          </a:p>
          <a:p>
            <a:pPr algn="just"/>
            <a:r>
              <a:rPr lang="pl-PL" sz="2400" dirty="0"/>
              <a:t>kwalifikacje zawodowe,</a:t>
            </a:r>
          </a:p>
          <a:p>
            <a:pPr algn="just"/>
            <a:r>
              <a:rPr lang="pl-PL" sz="2400" dirty="0"/>
              <a:t>przebieg dotychczasowego zatrudnienia </a:t>
            </a:r>
          </a:p>
          <a:p>
            <a:pPr marL="0" indent="0" algn="just">
              <a:buNone/>
            </a:pPr>
            <a:r>
              <a:rPr lang="pl-PL" sz="2400" dirty="0"/>
              <a:t>art. 22 (1) §1k.p.</a:t>
            </a:r>
          </a:p>
          <a:p>
            <a:pPr marL="0" indent="0" algn="just">
              <a:buNone/>
            </a:pPr>
            <a:r>
              <a:rPr lang="pl-PL" dirty="0"/>
              <a:t>- Pracodawca żąda podania danych osobowych, wskazanych w trzech ostatnich punktach, gdy jest to niezbędne do wykonywania pracy określonego rodzaju lub na określonym stanowisku.</a:t>
            </a:r>
            <a:endParaRPr lang="pl-PL" sz="2400" dirty="0"/>
          </a:p>
          <a:p>
            <a:pPr marL="0" indent="0" algn="just">
              <a:buNone/>
            </a:pPr>
            <a:r>
              <a:rPr lang="pl-PL" dirty="0"/>
              <a:t>- Pracodawca żąda podania innych danych osobowych, gdy jest to niezbędne do zrealizowania uprawnienia lub spełnienia obowiązku wynikającego z przepisu prawa.</a:t>
            </a:r>
            <a:endParaRPr lang="pl-PL" sz="2400" dirty="0"/>
          </a:p>
          <a:p>
            <a:pPr marL="0" indent="0">
              <a:buNone/>
            </a:pPr>
            <a:endParaRPr lang="pl-PL" dirty="0"/>
          </a:p>
          <a:p>
            <a:endParaRPr lang="pl-PL" dirty="0"/>
          </a:p>
          <a:p>
            <a:endParaRPr lang="pl-PL" dirty="0"/>
          </a:p>
        </p:txBody>
      </p:sp>
    </p:spTree>
    <p:extLst>
      <p:ext uri="{BB962C8B-B14F-4D97-AF65-F5344CB8AC3E}">
        <p14:creationId xmlns:p14="http://schemas.microsoft.com/office/powerpoint/2010/main" val="484817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27FE0-2DC9-43C0-BC38-78910D5A3B36}"/>
              </a:ext>
            </a:extLst>
          </p:cNvPr>
          <p:cNvSpPr>
            <a:spLocks noGrp="1"/>
          </p:cNvSpPr>
          <p:nvPr>
            <p:ph type="title"/>
          </p:nvPr>
        </p:nvSpPr>
        <p:spPr/>
        <p:txBody>
          <a:bodyPr>
            <a:normAutofit fontScale="90000"/>
          </a:bodyPr>
          <a:lstStyle/>
          <a:p>
            <a:r>
              <a:rPr lang="pl-PL" dirty="0"/>
              <a:t>Treść umowy w celu przygotowania zawodowego</a:t>
            </a:r>
          </a:p>
        </p:txBody>
      </p:sp>
      <p:sp>
        <p:nvSpPr>
          <p:cNvPr id="3" name="Symbol zastępczy zawartości 2">
            <a:extLst>
              <a:ext uri="{FF2B5EF4-FFF2-40B4-BE49-F238E27FC236}">
                <a16:creationId xmlns:a16="http://schemas.microsoft.com/office/drawing/2014/main" id="{BDE286FF-FE29-4AA9-AF06-C75BE9704CAB}"/>
              </a:ext>
            </a:extLst>
          </p:cNvPr>
          <p:cNvSpPr>
            <a:spLocks noGrp="1"/>
          </p:cNvSpPr>
          <p:nvPr>
            <p:ph idx="1"/>
          </p:nvPr>
        </p:nvSpPr>
        <p:spPr/>
        <p:txBody>
          <a:bodyPr/>
          <a:lstStyle/>
          <a:p>
            <a:pPr algn="just"/>
            <a:r>
              <a:rPr lang="pl-PL" dirty="0"/>
              <a:t>Umowa o pracę w celu przygotowania zawodowego powinna  określać:</a:t>
            </a:r>
          </a:p>
          <a:p>
            <a:pPr algn="just"/>
            <a:endParaRPr lang="pl-PL" dirty="0"/>
          </a:p>
          <a:p>
            <a:pPr marL="0" indent="0" algn="just">
              <a:buNone/>
            </a:pPr>
            <a:r>
              <a:rPr lang="pl-PL" dirty="0"/>
              <a:t>-   rodzaj przygotowania zawodowego (nauka zawodu lub  przyuczenie do wykonywania określonej pracy),</a:t>
            </a:r>
          </a:p>
          <a:p>
            <a:pPr algn="just"/>
            <a:endParaRPr lang="pl-PL" dirty="0"/>
          </a:p>
          <a:p>
            <a:pPr marL="0" indent="0" algn="just">
              <a:buNone/>
            </a:pPr>
            <a:r>
              <a:rPr lang="pl-PL" dirty="0"/>
              <a:t>-   czas trwania i miejsce odbywania przygotowania  zawodowego,</a:t>
            </a:r>
          </a:p>
          <a:p>
            <a:pPr algn="just"/>
            <a:endParaRPr lang="pl-PL" dirty="0"/>
          </a:p>
          <a:p>
            <a:pPr marL="0" indent="0" algn="just">
              <a:buNone/>
            </a:pPr>
            <a:r>
              <a:rPr lang="pl-PL" dirty="0"/>
              <a:t>- sposób dokształcania teoretycznego,</a:t>
            </a:r>
          </a:p>
          <a:p>
            <a:pPr algn="just"/>
            <a:endParaRPr lang="pl-PL" dirty="0"/>
          </a:p>
          <a:p>
            <a:pPr marL="0" indent="0" algn="just">
              <a:buNone/>
            </a:pPr>
            <a:r>
              <a:rPr lang="pl-PL" dirty="0"/>
              <a:t>-wysokość wynagrodzenia</a:t>
            </a:r>
          </a:p>
          <a:p>
            <a:endParaRPr lang="pl-PL" dirty="0"/>
          </a:p>
          <a:p>
            <a:endParaRPr lang="pl-PL" dirty="0"/>
          </a:p>
        </p:txBody>
      </p:sp>
    </p:spTree>
    <p:extLst>
      <p:ext uri="{BB962C8B-B14F-4D97-AF65-F5344CB8AC3E}">
        <p14:creationId xmlns:p14="http://schemas.microsoft.com/office/powerpoint/2010/main" val="415972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2CBE13-47D4-4D2B-861B-3D30907C1502}"/>
              </a:ext>
            </a:extLst>
          </p:cNvPr>
          <p:cNvSpPr>
            <a:spLocks noGrp="1"/>
          </p:cNvSpPr>
          <p:nvPr>
            <p:ph type="title"/>
          </p:nvPr>
        </p:nvSpPr>
        <p:spPr/>
        <p:txBody>
          <a:bodyPr>
            <a:normAutofit fontScale="90000"/>
          </a:bodyPr>
          <a:lstStyle/>
          <a:p>
            <a:r>
              <a:rPr lang="pl-PL" dirty="0"/>
              <a:t>Warunki rozwiązania umowy o pracę w celu przygotowania zawodowego</a:t>
            </a:r>
          </a:p>
        </p:txBody>
      </p:sp>
      <p:sp>
        <p:nvSpPr>
          <p:cNvPr id="3" name="Symbol zastępczy zawartości 2">
            <a:extLst>
              <a:ext uri="{FF2B5EF4-FFF2-40B4-BE49-F238E27FC236}">
                <a16:creationId xmlns:a16="http://schemas.microsoft.com/office/drawing/2014/main" id="{EC2C20E7-9A4F-485E-98FE-290D8CB47D42}"/>
              </a:ext>
            </a:extLst>
          </p:cNvPr>
          <p:cNvSpPr>
            <a:spLocks noGrp="1"/>
          </p:cNvSpPr>
          <p:nvPr>
            <p:ph idx="1"/>
          </p:nvPr>
        </p:nvSpPr>
        <p:spPr/>
        <p:txBody>
          <a:bodyPr>
            <a:normAutofit fontScale="92500" lnSpcReduction="20000"/>
          </a:bodyPr>
          <a:lstStyle/>
          <a:p>
            <a:pPr marL="0" indent="0" algn="just">
              <a:buNone/>
            </a:pPr>
            <a:r>
              <a:rPr lang="pl-PL" dirty="0"/>
              <a:t>Pracodawca może wypowiedzieć umowę o pracę w celu przygotowania zawodowego w razie:</a:t>
            </a:r>
          </a:p>
          <a:p>
            <a:pPr algn="just"/>
            <a:endParaRPr lang="pl-PL" dirty="0"/>
          </a:p>
          <a:p>
            <a:pPr marL="0" indent="0" algn="just">
              <a:buNone/>
            </a:pPr>
            <a:r>
              <a:rPr lang="pl-PL" dirty="0"/>
              <a:t>1) niewypełniania przez młodocianego obowiązków wynikających z umowy o pracę lub obowiązku dokształcania się pomimo stosowania wobec niego środków wychowawczych,</a:t>
            </a:r>
          </a:p>
          <a:p>
            <a:pPr algn="just"/>
            <a:endParaRPr lang="pl-PL" dirty="0"/>
          </a:p>
          <a:p>
            <a:pPr marL="0" indent="0" algn="just">
              <a:buNone/>
            </a:pPr>
            <a:r>
              <a:rPr lang="pl-PL" dirty="0"/>
              <a:t>2) ogłoszenia upadłości lub likwidacji pracodawcy,</a:t>
            </a:r>
          </a:p>
          <a:p>
            <a:pPr algn="just"/>
            <a:endParaRPr lang="pl-PL" dirty="0"/>
          </a:p>
          <a:p>
            <a:pPr marL="0" indent="0" algn="just">
              <a:buNone/>
            </a:pPr>
            <a:r>
              <a:rPr lang="pl-PL" dirty="0"/>
              <a:t>3) reorganizacji zakładu pracy uniemożliwiającej kontynuowanie przygotowania zawodowego,</a:t>
            </a:r>
          </a:p>
          <a:p>
            <a:pPr algn="just"/>
            <a:endParaRPr lang="pl-PL" dirty="0"/>
          </a:p>
          <a:p>
            <a:pPr marL="0" indent="0" algn="just">
              <a:buNone/>
            </a:pPr>
            <a:r>
              <a:rPr lang="pl-PL" dirty="0"/>
              <a:t>4) stwierdzenie nieprzydatności młodocianego do pracy w zakresie której odbywa przygotowanie zawodowe</a:t>
            </a:r>
          </a:p>
          <a:p>
            <a:pPr algn="just"/>
            <a:endParaRPr lang="pl-PL" dirty="0"/>
          </a:p>
          <a:p>
            <a:pPr marL="0" indent="0" algn="just">
              <a:buNone/>
            </a:pPr>
            <a:r>
              <a:rPr lang="pl-PL" dirty="0"/>
              <a:t>Młodociany może wypowiedzieć umowę o pracę w celu przygotowania zawodowego na ogólnych zasadach.</a:t>
            </a:r>
          </a:p>
          <a:p>
            <a:pPr marL="0" indent="0">
              <a:buNone/>
            </a:pPr>
            <a:endParaRPr lang="pl-PL" dirty="0"/>
          </a:p>
        </p:txBody>
      </p:sp>
    </p:spTree>
    <p:extLst>
      <p:ext uri="{BB962C8B-B14F-4D97-AF65-F5344CB8AC3E}">
        <p14:creationId xmlns:p14="http://schemas.microsoft.com/office/powerpoint/2010/main" val="3316570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02E4D4-B3E6-4E02-98BD-7CBE34A7240D}"/>
              </a:ext>
            </a:extLst>
          </p:cNvPr>
          <p:cNvSpPr>
            <a:spLocks noGrp="1"/>
          </p:cNvSpPr>
          <p:nvPr>
            <p:ph type="title"/>
          </p:nvPr>
        </p:nvSpPr>
        <p:spPr/>
        <p:txBody>
          <a:bodyPr/>
          <a:lstStyle/>
          <a:p>
            <a:r>
              <a:rPr lang="pl-PL" dirty="0"/>
              <a:t>Spółdzielcza umowa o pracę</a:t>
            </a:r>
          </a:p>
        </p:txBody>
      </p:sp>
      <p:sp>
        <p:nvSpPr>
          <p:cNvPr id="3" name="Symbol zastępczy zawartości 2">
            <a:extLst>
              <a:ext uri="{FF2B5EF4-FFF2-40B4-BE49-F238E27FC236}">
                <a16:creationId xmlns:a16="http://schemas.microsoft.com/office/drawing/2014/main" id="{F976C2C8-113B-4584-A3B5-405846A07605}"/>
              </a:ext>
            </a:extLst>
          </p:cNvPr>
          <p:cNvSpPr>
            <a:spLocks noGrp="1"/>
          </p:cNvSpPr>
          <p:nvPr>
            <p:ph idx="1"/>
          </p:nvPr>
        </p:nvSpPr>
        <p:spPr/>
        <p:txBody>
          <a:bodyPr/>
          <a:lstStyle/>
          <a:p>
            <a:pPr algn="just"/>
            <a:r>
              <a:rPr lang="pl-PL" dirty="0"/>
              <a:t>Spółdzielcza umowa o pracę jest umową związaną ze  stosunkiem członkostwa w spółdzielni pracy w tym  znaczeniu, że może być zawarta wyłącznie z członkiem  spółdzielni pracy, a wygasa z ustaniem członkostwa w tej  spółdzielni. </a:t>
            </a:r>
          </a:p>
          <a:p>
            <a:pPr lvl="1" algn="just"/>
            <a:endParaRPr lang="pl-PL" dirty="0"/>
          </a:p>
          <a:p>
            <a:pPr algn="just"/>
            <a:r>
              <a:rPr lang="pl-PL" dirty="0"/>
              <a:t>  Art. 182 ustawy z dnia 16 września 1982 roku Prawo  spółdzielcze przewiduje, że spółdzielnia pracy i członek tej  spółdzielni mają obowiązek pozostawania ze sobą w  stosunku pracy.</a:t>
            </a:r>
          </a:p>
          <a:p>
            <a:pPr lvl="1" algn="just"/>
            <a:endParaRPr lang="pl-PL" dirty="0"/>
          </a:p>
          <a:p>
            <a:pPr algn="just"/>
            <a:r>
              <a:rPr lang="pl-PL" dirty="0"/>
              <a:t> Stosunek pracy nawiązany na podstawie spółdzielczej  umowy o pracę określany jest w piśmiennictwie mianem  ,, spółdzielczego stosunku pracy”.</a:t>
            </a:r>
          </a:p>
          <a:p>
            <a:endParaRPr lang="pl-PL" dirty="0"/>
          </a:p>
        </p:txBody>
      </p:sp>
    </p:spTree>
    <p:extLst>
      <p:ext uri="{BB962C8B-B14F-4D97-AF65-F5344CB8AC3E}">
        <p14:creationId xmlns:p14="http://schemas.microsoft.com/office/powerpoint/2010/main" val="2562652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4B27D1-95FD-4484-B73C-5744852A4493}"/>
              </a:ext>
            </a:extLst>
          </p:cNvPr>
          <p:cNvSpPr>
            <a:spLocks noGrp="1"/>
          </p:cNvSpPr>
          <p:nvPr>
            <p:ph type="title"/>
          </p:nvPr>
        </p:nvSpPr>
        <p:spPr/>
        <p:txBody>
          <a:bodyPr/>
          <a:lstStyle/>
          <a:p>
            <a:r>
              <a:rPr lang="pl-PL" dirty="0"/>
              <a:t>Forma umowy o pracę</a:t>
            </a:r>
          </a:p>
        </p:txBody>
      </p:sp>
      <p:sp>
        <p:nvSpPr>
          <p:cNvPr id="3" name="Symbol zastępczy zawartości 2">
            <a:extLst>
              <a:ext uri="{FF2B5EF4-FFF2-40B4-BE49-F238E27FC236}">
                <a16:creationId xmlns:a16="http://schemas.microsoft.com/office/drawing/2014/main" id="{FFD91636-60D0-4F37-BAF6-1BE6E23BE66B}"/>
              </a:ext>
            </a:extLst>
          </p:cNvPr>
          <p:cNvSpPr>
            <a:spLocks noGrp="1"/>
          </p:cNvSpPr>
          <p:nvPr>
            <p:ph idx="1"/>
          </p:nvPr>
        </p:nvSpPr>
        <p:spPr/>
        <p:txBody>
          <a:bodyPr/>
          <a:lstStyle/>
          <a:p>
            <a:pPr algn="just"/>
            <a:r>
              <a:rPr lang="pl-PL" dirty="0"/>
              <a:t>Umowę o pracę zawiera się </a:t>
            </a:r>
            <a:r>
              <a:rPr lang="pl-PL" b="1" dirty="0"/>
              <a:t>na piśmie.</a:t>
            </a:r>
            <a:r>
              <a:rPr lang="pl-PL" dirty="0"/>
              <a:t> Jeżeli umowa o pracę nie została zawarta z zachowaniem formy pisemnej pracodawca powinien </a:t>
            </a:r>
            <a:r>
              <a:rPr lang="pl-PL" b="1" dirty="0"/>
              <a:t>przed dopuszczeniem pracownika do pracy</a:t>
            </a:r>
            <a:r>
              <a:rPr lang="pl-PL" dirty="0"/>
              <a:t> potwierdzić pracownikowi na piśmie ustalenia co do rodzaju umowy i jej warunków. ( art. 29 § 2 </a:t>
            </a:r>
            <a:r>
              <a:rPr lang="pl-PL" dirty="0" err="1"/>
              <a:t>k.p</a:t>
            </a:r>
            <a:r>
              <a:rPr lang="pl-PL" dirty="0"/>
              <a:t>.).</a:t>
            </a:r>
            <a:endParaRPr lang="pl-PL" sz="2000" dirty="0"/>
          </a:p>
          <a:p>
            <a:pPr lvl="1" algn="just"/>
            <a:endParaRPr lang="pl-PL" dirty="0"/>
          </a:p>
          <a:p>
            <a:pPr algn="just"/>
            <a:r>
              <a:rPr lang="pl-PL" dirty="0"/>
              <a:t>  Pisemna forma umowy o pracę nie została zastrzeżona pod rygorem </a:t>
            </a:r>
            <a:r>
              <a:rPr lang="pl-PL" b="1" dirty="0"/>
              <a:t>nieważności</a:t>
            </a:r>
            <a:r>
              <a:rPr lang="pl-PL" dirty="0"/>
              <a:t>, czy tez dla </a:t>
            </a:r>
            <a:r>
              <a:rPr lang="pl-PL" b="1" dirty="0"/>
              <a:t>celów dowodowych w rozumieniu art. 74 k.c.</a:t>
            </a:r>
            <a:r>
              <a:rPr lang="pl-PL" dirty="0"/>
              <a:t> Umowa o pracę może zostać skutecznie zawarta ustnie czy też przez czynności dorozumiane.</a:t>
            </a:r>
            <a:endParaRPr lang="pl-PL" sz="2000" dirty="0"/>
          </a:p>
          <a:p>
            <a:pPr lvl="1" algn="just"/>
            <a:endParaRPr lang="pl-PL" dirty="0"/>
          </a:p>
          <a:p>
            <a:pPr algn="just"/>
            <a:r>
              <a:rPr lang="pl-PL" dirty="0"/>
              <a:t>   Niezachowanie pisemnej formy umowy o pracę powoduje konsekwencje w postaci obowiązku potwierdzenia na piśmie ustaleń co do rodzaju umowy oraz jej warunków. Brak zachowania formy pisemnej nie czyni umowy o pracę nieważną. </a:t>
            </a:r>
            <a:r>
              <a:rPr lang="pl-PL" b="1" dirty="0"/>
              <a:t>Powstanie stosunku pracy nie jest uwarunkowane pisemną formą umowy o pracę.</a:t>
            </a:r>
            <a:endParaRPr lang="pl-PL" sz="2000" dirty="0"/>
          </a:p>
          <a:p>
            <a:endParaRPr lang="pl-PL" dirty="0"/>
          </a:p>
        </p:txBody>
      </p:sp>
    </p:spTree>
    <p:extLst>
      <p:ext uri="{BB962C8B-B14F-4D97-AF65-F5344CB8AC3E}">
        <p14:creationId xmlns:p14="http://schemas.microsoft.com/office/powerpoint/2010/main" val="1539014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DF5F22-D672-4DC7-8A72-8990F8441A55}"/>
              </a:ext>
            </a:extLst>
          </p:cNvPr>
          <p:cNvSpPr>
            <a:spLocks noGrp="1"/>
          </p:cNvSpPr>
          <p:nvPr>
            <p:ph type="title"/>
          </p:nvPr>
        </p:nvSpPr>
        <p:spPr/>
        <p:txBody>
          <a:bodyPr/>
          <a:lstStyle/>
          <a:p>
            <a:r>
              <a:rPr lang="pl-PL" dirty="0"/>
              <a:t>Treść umowy o pracę</a:t>
            </a:r>
          </a:p>
        </p:txBody>
      </p:sp>
      <p:sp>
        <p:nvSpPr>
          <p:cNvPr id="3" name="Symbol zastępczy zawartości 2">
            <a:extLst>
              <a:ext uri="{FF2B5EF4-FFF2-40B4-BE49-F238E27FC236}">
                <a16:creationId xmlns:a16="http://schemas.microsoft.com/office/drawing/2014/main" id="{73DA5A03-9078-4F0E-BC54-AFE47BAF7B2B}"/>
              </a:ext>
            </a:extLst>
          </p:cNvPr>
          <p:cNvSpPr>
            <a:spLocks noGrp="1"/>
          </p:cNvSpPr>
          <p:nvPr>
            <p:ph idx="1"/>
          </p:nvPr>
        </p:nvSpPr>
        <p:spPr/>
        <p:txBody>
          <a:bodyPr>
            <a:normAutofit fontScale="85000" lnSpcReduction="10000"/>
          </a:bodyPr>
          <a:lstStyle/>
          <a:p>
            <a:pPr algn="just"/>
            <a:r>
              <a:rPr lang="pl-PL" dirty="0"/>
              <a:t>Umowa o pracę powinna określać strony umowy, rodzaj  umowy, datę jej zawarcia  oraz warunki pracy i płacy, w   szczególności:</a:t>
            </a:r>
          </a:p>
          <a:p>
            <a:pPr marL="0" indent="0" algn="just">
              <a:buNone/>
            </a:pPr>
            <a:r>
              <a:rPr lang="pl-PL" dirty="0"/>
              <a:t>1) rodzaj pracy,</a:t>
            </a:r>
          </a:p>
          <a:p>
            <a:pPr algn="just"/>
            <a:endParaRPr lang="pl-PL" dirty="0"/>
          </a:p>
          <a:p>
            <a:pPr marL="0" indent="0" algn="just">
              <a:buNone/>
            </a:pPr>
            <a:r>
              <a:rPr lang="pl-PL" dirty="0"/>
              <a:t>2) miejsce wykonywania pracy,</a:t>
            </a:r>
          </a:p>
          <a:p>
            <a:pPr algn="just"/>
            <a:endParaRPr lang="pl-PL" dirty="0"/>
          </a:p>
          <a:p>
            <a:pPr marL="0" indent="0" algn="just">
              <a:buNone/>
            </a:pPr>
            <a:r>
              <a:rPr lang="pl-PL" dirty="0"/>
              <a:t>3) wynagrodzenie za pracę odpowiadające rodzajowi pracy, ze wskazaniem składników wynagrodzenia,</a:t>
            </a:r>
          </a:p>
          <a:p>
            <a:pPr algn="just"/>
            <a:endParaRPr lang="pl-PL" dirty="0"/>
          </a:p>
          <a:p>
            <a:pPr marL="0" indent="0" algn="just">
              <a:buNone/>
            </a:pPr>
            <a:r>
              <a:rPr lang="pl-PL" dirty="0"/>
              <a:t>4) wymiar czasu pracy,</a:t>
            </a:r>
          </a:p>
          <a:p>
            <a:pPr algn="just"/>
            <a:endParaRPr lang="pl-PL" dirty="0"/>
          </a:p>
          <a:p>
            <a:pPr marL="0" indent="0" algn="just">
              <a:buNone/>
            </a:pPr>
            <a:r>
              <a:rPr lang="pl-PL" dirty="0"/>
              <a:t>5) termin rozpoczęcia pracy</a:t>
            </a:r>
          </a:p>
          <a:p>
            <a:pPr marL="0" indent="0" algn="just">
              <a:buNone/>
            </a:pPr>
            <a:r>
              <a:rPr lang="pl-PL" dirty="0"/>
              <a:t>W przypadku zawarcia umowy o pracę na czas określony w celu, o którym mowa w art. 251 §4 pkt 1-3, lub w przypadku, o którym mowa w art. 251 § 4 pkt 4, w umowie określa się ten cel lub okoliczności tego przypadku, przez zamieszczenie informacji o obiektywnych przyczynach uzasadniających zawarcie takiej umowy.</a:t>
            </a:r>
          </a:p>
          <a:p>
            <a:endParaRPr lang="pl-PL" dirty="0"/>
          </a:p>
          <a:p>
            <a:endParaRPr lang="pl-PL" dirty="0"/>
          </a:p>
        </p:txBody>
      </p:sp>
    </p:spTree>
    <p:extLst>
      <p:ext uri="{BB962C8B-B14F-4D97-AF65-F5344CB8AC3E}">
        <p14:creationId xmlns:p14="http://schemas.microsoft.com/office/powerpoint/2010/main" val="765087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DDF9C4-97B5-471B-8549-B7AB5EB9DD5B}"/>
              </a:ext>
            </a:extLst>
          </p:cNvPr>
          <p:cNvSpPr>
            <a:spLocks noGrp="1"/>
          </p:cNvSpPr>
          <p:nvPr>
            <p:ph type="title"/>
          </p:nvPr>
        </p:nvSpPr>
        <p:spPr/>
        <p:txBody>
          <a:bodyPr/>
          <a:lstStyle/>
          <a:p>
            <a:r>
              <a:rPr lang="pl-PL" dirty="0"/>
              <a:t>Treść umowy o pracę</a:t>
            </a:r>
          </a:p>
        </p:txBody>
      </p:sp>
      <p:sp>
        <p:nvSpPr>
          <p:cNvPr id="3" name="Symbol zastępczy zawartości 2">
            <a:extLst>
              <a:ext uri="{FF2B5EF4-FFF2-40B4-BE49-F238E27FC236}">
                <a16:creationId xmlns:a16="http://schemas.microsoft.com/office/drawing/2014/main" id="{4F719C95-05E4-4F9B-BEE4-31E043C2E33F}"/>
              </a:ext>
            </a:extLst>
          </p:cNvPr>
          <p:cNvSpPr>
            <a:spLocks noGrp="1"/>
          </p:cNvSpPr>
          <p:nvPr>
            <p:ph idx="1"/>
          </p:nvPr>
        </p:nvSpPr>
        <p:spPr/>
        <p:txBody>
          <a:bodyPr/>
          <a:lstStyle/>
          <a:p>
            <a:pPr algn="just"/>
            <a:r>
              <a:rPr lang="pl-PL" dirty="0"/>
              <a:t>Rodzaj pracy jest elementem koniecznym umowy o  pracę. W przypadku braku jego określenia umowa o pracę  nie zostanie skutecznie zawarta. Art. 29 § 1 pozostawia stronom swobodę określenia rodzaju pracy. Mogą to uczynić przez wskazanie stanowiska pracy, zawodu lub specjalności.</a:t>
            </a:r>
          </a:p>
          <a:p>
            <a:pPr lvl="1" algn="just"/>
            <a:endParaRPr lang="pl-PL" dirty="0"/>
          </a:p>
          <a:p>
            <a:pPr algn="just"/>
            <a:r>
              <a:rPr lang="pl-PL" dirty="0"/>
              <a:t>    Wynagrodzenie za pracę określone w umowie o pracę powinno odpowiadać </a:t>
            </a:r>
            <a:r>
              <a:rPr lang="pl-PL" b="1" dirty="0"/>
              <a:t>rodzajowi pracy ze wskazaniem składników wynagrodzenia.</a:t>
            </a:r>
            <a:r>
              <a:rPr lang="pl-PL" dirty="0"/>
              <a:t> W systemie taryfowym wynagrodzenie odpowiadające rodzajowi pracy, to wynagrodzenie ustalone zgodnie z tabelą płac oraz taryfikatorem kwalifikacji. Strony mogą określić wynagrodzenie </a:t>
            </a:r>
            <a:r>
              <a:rPr lang="pl-PL" b="1" dirty="0"/>
              <a:t>bezpośrednio</a:t>
            </a:r>
            <a:r>
              <a:rPr lang="pl-PL" dirty="0"/>
              <a:t> – ustalając w umowie jego składniki i ich wysokość lub </a:t>
            </a:r>
            <a:r>
              <a:rPr lang="pl-PL" b="1" dirty="0"/>
              <a:t>pośrednio</a:t>
            </a:r>
            <a:r>
              <a:rPr lang="pl-PL" dirty="0"/>
              <a:t>-przez odesłanie w umowie do konkretnych przepisów płacowych.</a:t>
            </a:r>
          </a:p>
          <a:p>
            <a:endParaRPr lang="pl-PL" dirty="0"/>
          </a:p>
        </p:txBody>
      </p:sp>
    </p:spTree>
    <p:extLst>
      <p:ext uri="{BB962C8B-B14F-4D97-AF65-F5344CB8AC3E}">
        <p14:creationId xmlns:p14="http://schemas.microsoft.com/office/powerpoint/2010/main" val="1482007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3288D2-9C85-4C9B-B02B-7697B3F87B90}"/>
              </a:ext>
            </a:extLst>
          </p:cNvPr>
          <p:cNvSpPr>
            <a:spLocks noGrp="1"/>
          </p:cNvSpPr>
          <p:nvPr>
            <p:ph type="title"/>
          </p:nvPr>
        </p:nvSpPr>
        <p:spPr/>
        <p:txBody>
          <a:bodyPr/>
          <a:lstStyle/>
          <a:p>
            <a:r>
              <a:rPr lang="pl-PL" dirty="0"/>
              <a:t>Treść umowy o pracę</a:t>
            </a:r>
          </a:p>
        </p:txBody>
      </p:sp>
      <p:sp>
        <p:nvSpPr>
          <p:cNvPr id="3" name="Symbol zastępczy zawartości 2">
            <a:extLst>
              <a:ext uri="{FF2B5EF4-FFF2-40B4-BE49-F238E27FC236}">
                <a16:creationId xmlns:a16="http://schemas.microsoft.com/office/drawing/2014/main" id="{BE5CA4DD-91BF-44FD-A1B2-33537BBF40E6}"/>
              </a:ext>
            </a:extLst>
          </p:cNvPr>
          <p:cNvSpPr>
            <a:spLocks noGrp="1"/>
          </p:cNvSpPr>
          <p:nvPr>
            <p:ph idx="1"/>
          </p:nvPr>
        </p:nvSpPr>
        <p:spPr/>
        <p:txBody>
          <a:bodyPr/>
          <a:lstStyle/>
          <a:p>
            <a:pPr algn="just"/>
            <a:r>
              <a:rPr lang="pl-PL" dirty="0"/>
              <a:t>Miejsce wykonywania pracy oznacza jednostkę przestrzeni,  gdzie stale (z reguły)  pracownik rozpoczyna i kończy  codzienną pracę.  Miejsce to może mieć charakter stały lub  zmienny. Miejsce wykonywania pracy powinno być tak  określone, by pracownik miał możliwość wykonania zadań,  wliczając w to czas dojazdu do miejsca ich wykonywania, w  ramach umówionej dobowej i tygodniowej normy czasu  pracy w przyjętym okresie rozliczeniowym. </a:t>
            </a:r>
          </a:p>
          <a:p>
            <a:pPr lvl="1" algn="just"/>
            <a:endParaRPr lang="pl-PL" dirty="0"/>
          </a:p>
          <a:p>
            <a:pPr algn="just"/>
            <a:r>
              <a:rPr lang="pl-PL" dirty="0"/>
              <a:t> Umowa o pracę powinna określać czy pracownik jest  zatrudniony w pełnym wymiarze czasu pracy, czy w  wymiarze niepełnym. W tym ostatnim wypadku należy  określić wymiar czasu pracy przez podanie ułamkowej  części pełnego wymiaru.</a:t>
            </a:r>
          </a:p>
          <a:p>
            <a:endParaRPr lang="pl-PL" dirty="0"/>
          </a:p>
        </p:txBody>
      </p:sp>
    </p:spTree>
    <p:extLst>
      <p:ext uri="{BB962C8B-B14F-4D97-AF65-F5344CB8AC3E}">
        <p14:creationId xmlns:p14="http://schemas.microsoft.com/office/powerpoint/2010/main" val="1275711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9A3F0B-A989-42C5-891C-957A046E977A}"/>
              </a:ext>
            </a:extLst>
          </p:cNvPr>
          <p:cNvSpPr>
            <a:spLocks noGrp="1"/>
          </p:cNvSpPr>
          <p:nvPr>
            <p:ph type="title"/>
          </p:nvPr>
        </p:nvSpPr>
        <p:spPr/>
        <p:txBody>
          <a:bodyPr/>
          <a:lstStyle/>
          <a:p>
            <a:r>
              <a:rPr lang="pl-PL" dirty="0"/>
              <a:t>Sposób zawarcia umowy o pracę</a:t>
            </a:r>
          </a:p>
        </p:txBody>
      </p:sp>
      <p:sp>
        <p:nvSpPr>
          <p:cNvPr id="3" name="Symbol zastępczy zawartości 2">
            <a:extLst>
              <a:ext uri="{FF2B5EF4-FFF2-40B4-BE49-F238E27FC236}">
                <a16:creationId xmlns:a16="http://schemas.microsoft.com/office/drawing/2014/main" id="{77689622-106E-44E5-82FD-C8827AA97BFE}"/>
              </a:ext>
            </a:extLst>
          </p:cNvPr>
          <p:cNvSpPr>
            <a:spLocks noGrp="1"/>
          </p:cNvSpPr>
          <p:nvPr>
            <p:ph idx="1"/>
          </p:nvPr>
        </p:nvSpPr>
        <p:spPr/>
        <p:txBody>
          <a:bodyPr>
            <a:normAutofit/>
          </a:bodyPr>
          <a:lstStyle/>
          <a:p>
            <a:pPr marL="0" indent="0">
              <a:buNone/>
            </a:pPr>
            <a:r>
              <a:rPr lang="pl-PL" sz="2400" dirty="0"/>
              <a:t>Umowa o pracę może być zawarta:</a:t>
            </a:r>
          </a:p>
          <a:p>
            <a:pPr>
              <a:buFontTx/>
              <a:buChar char="-"/>
            </a:pPr>
            <a:r>
              <a:rPr lang="pl-PL" sz="2400" dirty="0"/>
              <a:t>w drodze negocjacji, </a:t>
            </a:r>
          </a:p>
          <a:p>
            <a:pPr>
              <a:buFontTx/>
              <a:buChar char="-"/>
            </a:pPr>
            <a:r>
              <a:rPr lang="pl-PL" sz="2400" dirty="0"/>
              <a:t>poprzez złożenie oferty i jej przyjęcie przez drugą stronę  </a:t>
            </a:r>
          </a:p>
        </p:txBody>
      </p:sp>
    </p:spTree>
    <p:extLst>
      <p:ext uri="{BB962C8B-B14F-4D97-AF65-F5344CB8AC3E}">
        <p14:creationId xmlns:p14="http://schemas.microsoft.com/office/powerpoint/2010/main" val="739612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D9095A-875F-4513-BD25-61A2AC3805C0}"/>
              </a:ext>
            </a:extLst>
          </p:cNvPr>
          <p:cNvSpPr>
            <a:spLocks noGrp="1"/>
          </p:cNvSpPr>
          <p:nvPr>
            <p:ph type="title"/>
          </p:nvPr>
        </p:nvSpPr>
        <p:spPr/>
        <p:txBody>
          <a:bodyPr/>
          <a:lstStyle/>
          <a:p>
            <a:r>
              <a:rPr lang="pl-PL" dirty="0"/>
              <a:t>Negocjacje</a:t>
            </a:r>
          </a:p>
        </p:txBody>
      </p:sp>
      <p:sp>
        <p:nvSpPr>
          <p:cNvPr id="3" name="Symbol zastępczy zawartości 2">
            <a:extLst>
              <a:ext uri="{FF2B5EF4-FFF2-40B4-BE49-F238E27FC236}">
                <a16:creationId xmlns:a16="http://schemas.microsoft.com/office/drawing/2014/main" id="{4D7DB2E4-78E2-4436-AA06-6EDFA04FF76F}"/>
              </a:ext>
            </a:extLst>
          </p:cNvPr>
          <p:cNvSpPr>
            <a:spLocks noGrp="1"/>
          </p:cNvSpPr>
          <p:nvPr>
            <p:ph idx="1"/>
          </p:nvPr>
        </p:nvSpPr>
        <p:spPr/>
        <p:txBody>
          <a:bodyPr/>
          <a:lstStyle/>
          <a:p>
            <a:pPr algn="just"/>
            <a:r>
              <a:rPr lang="pl-PL" dirty="0"/>
              <a:t>Jeżeli strony prowadzą negocjacje zmierzające do zawarcia umowy o pracę, to umowa zostaje zawarta, gdy uzgodnione zostaną wszystkie postanowienia objęte negocjacjami.</a:t>
            </a:r>
          </a:p>
          <a:p>
            <a:pPr algn="just"/>
            <a:r>
              <a:rPr lang="pl-PL" dirty="0"/>
              <a:t>W stosunkach pracy w związku z art. 100 KP ma zastosowanie przepis art. 72 KC przewidujący, że umowa między stronami prowadzącymi negocjacje w celu zawarcia umowy zostaje zawarta, gdy strony dojdą do porozumienia co do wszystkich postanowień będących przedmiotem negocjacji.</a:t>
            </a:r>
          </a:p>
          <a:p>
            <a:pPr algn="just"/>
            <a:r>
              <a:rPr lang="pl-PL" dirty="0"/>
              <a:t>Oznacza to, że porozumienie co do rodzaju pracy nie wystarcza, gdy przedmiotem pertraktacji były także inne warunki pracy </a:t>
            </a:r>
          </a:p>
          <a:p>
            <a:pPr marL="0" indent="0">
              <a:buNone/>
            </a:pPr>
            <a:r>
              <a:rPr lang="pl-PL" dirty="0"/>
              <a:t> </a:t>
            </a:r>
          </a:p>
        </p:txBody>
      </p:sp>
    </p:spTree>
    <p:extLst>
      <p:ext uri="{BB962C8B-B14F-4D97-AF65-F5344CB8AC3E}">
        <p14:creationId xmlns:p14="http://schemas.microsoft.com/office/powerpoint/2010/main" val="2022141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44EF98-3EB3-4531-826D-99B688161BF3}"/>
              </a:ext>
            </a:extLst>
          </p:cNvPr>
          <p:cNvSpPr>
            <a:spLocks noGrp="1"/>
          </p:cNvSpPr>
          <p:nvPr>
            <p:ph type="title"/>
          </p:nvPr>
        </p:nvSpPr>
        <p:spPr/>
        <p:txBody>
          <a:bodyPr/>
          <a:lstStyle/>
          <a:p>
            <a:r>
              <a:rPr lang="pl-PL" dirty="0"/>
              <a:t>Przyjęcie oferty</a:t>
            </a:r>
          </a:p>
        </p:txBody>
      </p:sp>
      <p:sp>
        <p:nvSpPr>
          <p:cNvPr id="3" name="Symbol zastępczy zawartości 2">
            <a:extLst>
              <a:ext uri="{FF2B5EF4-FFF2-40B4-BE49-F238E27FC236}">
                <a16:creationId xmlns:a16="http://schemas.microsoft.com/office/drawing/2014/main" id="{39A08994-AC7C-4EDD-8059-5DB8D2989658}"/>
              </a:ext>
            </a:extLst>
          </p:cNvPr>
          <p:cNvSpPr>
            <a:spLocks noGrp="1"/>
          </p:cNvSpPr>
          <p:nvPr>
            <p:ph idx="1"/>
          </p:nvPr>
        </p:nvSpPr>
        <p:spPr/>
        <p:txBody>
          <a:bodyPr/>
          <a:lstStyle/>
          <a:p>
            <a:pPr algn="just"/>
            <a:r>
              <a:rPr lang="pl-PL" dirty="0"/>
              <a:t>Zawarcie umowy polega w tym przypadku na złożeniu przez kandydata  na pracownika lub pracodawcę  oświadczenia wyrażającego wolę zawarcia oznaczonej umowy i na przyjęciu tej oferty przez drugą stronę</a:t>
            </a:r>
          </a:p>
          <a:p>
            <a:pPr algn="just"/>
            <a:r>
              <a:rPr lang="pl-PL" dirty="0"/>
              <a:t>Oferta musi zawierać co najmniej określenie rodzaju pracy</a:t>
            </a:r>
          </a:p>
          <a:p>
            <a:pPr algn="just"/>
            <a:r>
              <a:rPr lang="pl-PL" dirty="0"/>
              <a:t>Jednakże ogłoszenie o wolnych miejscach pracy zamieszczone np. w prasie lub w urzędzie pracy uważa się jedynie za zaproszenie do negocjacji.</a:t>
            </a:r>
          </a:p>
        </p:txBody>
      </p:sp>
    </p:spTree>
    <p:extLst>
      <p:ext uri="{BB962C8B-B14F-4D97-AF65-F5344CB8AC3E}">
        <p14:creationId xmlns:p14="http://schemas.microsoft.com/office/powerpoint/2010/main" val="55828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77C414-E0FF-4F5B-B68C-2FFB3265B811}"/>
              </a:ext>
            </a:extLst>
          </p:cNvPr>
          <p:cNvSpPr>
            <a:spLocks noGrp="1"/>
          </p:cNvSpPr>
          <p:nvPr>
            <p:ph type="title"/>
          </p:nvPr>
        </p:nvSpPr>
        <p:spPr/>
        <p:txBody>
          <a:bodyPr>
            <a:normAutofit/>
          </a:bodyPr>
          <a:lstStyle/>
          <a:p>
            <a:r>
              <a:rPr lang="pl-PL" dirty="0"/>
              <a:t>Informacja o obywatelstwie</a:t>
            </a:r>
          </a:p>
        </p:txBody>
      </p:sp>
      <p:sp>
        <p:nvSpPr>
          <p:cNvPr id="3" name="Symbol zastępczy zawartości 2">
            <a:extLst>
              <a:ext uri="{FF2B5EF4-FFF2-40B4-BE49-F238E27FC236}">
                <a16:creationId xmlns:a16="http://schemas.microsoft.com/office/drawing/2014/main" id="{35A3DD58-04DB-4342-84B8-3DEC3CAFF6B3}"/>
              </a:ext>
            </a:extLst>
          </p:cNvPr>
          <p:cNvSpPr>
            <a:spLocks noGrp="1"/>
          </p:cNvSpPr>
          <p:nvPr>
            <p:ph idx="1"/>
          </p:nvPr>
        </p:nvSpPr>
        <p:spPr/>
        <p:txBody>
          <a:bodyPr/>
          <a:lstStyle/>
          <a:p>
            <a:pPr algn="just"/>
            <a:r>
              <a:rPr lang="pl-PL" dirty="0"/>
              <a:t>Pracodawca może żądać takiej informacji wyłącznie jeżeli przepisy szczególne nakładają wobec określonej grupy pracowników wymóg posiadania obywatelstwa polskiego bądź np. innego państwa Unii Europejskiej. Jako przykład takich regulacji można wskazać:</a:t>
            </a:r>
          </a:p>
          <a:p>
            <a:pPr algn="just">
              <a:buFontTx/>
              <a:buChar char="-"/>
            </a:pPr>
            <a:r>
              <a:rPr lang="pl-PL" dirty="0"/>
              <a:t>art. 3 pkt 1 ustawy z dnia 16 września 1982 o pracownikach urzędów państwowych (urzędnicy państwowi – obywatelstwo polskie),</a:t>
            </a:r>
          </a:p>
          <a:p>
            <a:pPr algn="just">
              <a:buFontTx/>
              <a:buChar char="-"/>
            </a:pPr>
            <a:r>
              <a:rPr lang="pl-PL" dirty="0"/>
              <a:t>art. 4 pkt 1 ustawy z dnia 21 listopada 2008 roku o służbie cywilnej (co do zasady osoby zatrudnione w służbie cywilnej muszą posiadać obywatelstwo polskie),</a:t>
            </a:r>
          </a:p>
          <a:p>
            <a:pPr algn="just">
              <a:buFontTx/>
              <a:buChar char="-"/>
            </a:pPr>
            <a:r>
              <a:rPr lang="pl-PL" dirty="0"/>
              <a:t>art. 61 § 1 pkt 1 ustawy z dnia 27 lipca prawo o ustroju sądów powszechnych (sędzia- wyłącznie obywatelstwo polskie)</a:t>
            </a:r>
          </a:p>
          <a:p>
            <a:pPr algn="just">
              <a:buFontTx/>
              <a:buChar char="-"/>
            </a:pPr>
            <a:r>
              <a:rPr lang="pl-PL" dirty="0"/>
              <a:t>art. 5 ust. 1 oraz art. 5a-5c ustawy z 5.12.1996 r. o zawodach lekarza i lekarza dentysty (lekarz, lekarz dentysta – obywatelstwo polskie lub obywatelstwo innego państwa członkowskiego UE)</a:t>
            </a:r>
          </a:p>
        </p:txBody>
      </p:sp>
    </p:spTree>
    <p:extLst>
      <p:ext uri="{BB962C8B-B14F-4D97-AF65-F5344CB8AC3E}">
        <p14:creationId xmlns:p14="http://schemas.microsoft.com/office/powerpoint/2010/main" val="2315536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50BED5-6E2C-4B33-8B61-F2332EA2DA90}"/>
              </a:ext>
            </a:extLst>
          </p:cNvPr>
          <p:cNvSpPr>
            <a:spLocks noGrp="1"/>
          </p:cNvSpPr>
          <p:nvPr>
            <p:ph type="title"/>
          </p:nvPr>
        </p:nvSpPr>
        <p:spPr/>
        <p:txBody>
          <a:bodyPr>
            <a:normAutofit fontScale="90000"/>
          </a:bodyPr>
          <a:lstStyle/>
          <a:p>
            <a:r>
              <a:rPr lang="pl-PL" dirty="0"/>
              <a:t>Dopuszczenie do pracy jaka szczególna postać zawarcia umowy</a:t>
            </a:r>
          </a:p>
        </p:txBody>
      </p:sp>
      <p:sp>
        <p:nvSpPr>
          <p:cNvPr id="3" name="Symbol zastępczy zawartości 2">
            <a:extLst>
              <a:ext uri="{FF2B5EF4-FFF2-40B4-BE49-F238E27FC236}">
                <a16:creationId xmlns:a16="http://schemas.microsoft.com/office/drawing/2014/main" id="{CC5EE411-BAD6-48C9-B1CE-6EB053E26002}"/>
              </a:ext>
            </a:extLst>
          </p:cNvPr>
          <p:cNvSpPr>
            <a:spLocks noGrp="1"/>
          </p:cNvSpPr>
          <p:nvPr>
            <p:ph idx="1"/>
          </p:nvPr>
        </p:nvSpPr>
        <p:spPr/>
        <p:txBody>
          <a:bodyPr/>
          <a:lstStyle/>
          <a:p>
            <a:r>
              <a:rPr lang="pl-PL" dirty="0"/>
              <a:t>Dopuszczenie do pracy na określonym stanowisku oznacza dojście stron do porozumienia w przedmiocie rodzaju pracy, a to wystarcza do nawiązania stosunku pracy</a:t>
            </a:r>
          </a:p>
          <a:p>
            <a:r>
              <a:rPr lang="pl-PL" dirty="0"/>
              <a:t>Wola zawarcia umowy o pracę może być bowiem wyrażona przez każde zachowanie ujawniające tę wolę w sposób dostateczny (art. 60 k.c. w zw. z art. 300 </a:t>
            </a:r>
            <a:r>
              <a:rPr lang="pl-PL" dirty="0" err="1"/>
              <a:t>k.p</a:t>
            </a:r>
            <a:r>
              <a:rPr lang="pl-PL" dirty="0"/>
              <a:t>.)</a:t>
            </a:r>
          </a:p>
          <a:p>
            <a:r>
              <a:rPr lang="pl-PL" dirty="0"/>
              <a:t>Zawarcie umowy we wskazany sposób może wywoływać wątpliwości co do rodzaju zawartej umowy. Z reguły przyjmuje się, że w braku wyraźnych zastrzeżeń dopuszczenie pracownika do wykonywania pracy oznacza zawarcie umowy na czas nieokreślony</a:t>
            </a:r>
          </a:p>
          <a:p>
            <a:endParaRPr lang="pl-PL" dirty="0"/>
          </a:p>
        </p:txBody>
      </p:sp>
    </p:spTree>
    <p:extLst>
      <p:ext uri="{BB962C8B-B14F-4D97-AF65-F5344CB8AC3E}">
        <p14:creationId xmlns:p14="http://schemas.microsoft.com/office/powerpoint/2010/main" val="349199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571A6B-E2B1-41D8-B437-B9D05FE652DA}"/>
              </a:ext>
            </a:extLst>
          </p:cNvPr>
          <p:cNvSpPr>
            <a:spLocks noGrp="1"/>
          </p:cNvSpPr>
          <p:nvPr>
            <p:ph type="title"/>
          </p:nvPr>
        </p:nvSpPr>
        <p:spPr/>
        <p:txBody>
          <a:bodyPr/>
          <a:lstStyle/>
          <a:p>
            <a:r>
              <a:rPr lang="pl-PL" dirty="0"/>
              <a:t>Kazus nr 1 </a:t>
            </a:r>
          </a:p>
        </p:txBody>
      </p:sp>
      <p:sp>
        <p:nvSpPr>
          <p:cNvPr id="3" name="Symbol zastępczy zawartości 2">
            <a:extLst>
              <a:ext uri="{FF2B5EF4-FFF2-40B4-BE49-F238E27FC236}">
                <a16:creationId xmlns:a16="http://schemas.microsoft.com/office/drawing/2014/main" id="{E7F4F710-4227-4EC6-AAA6-FD0306D981CF}"/>
              </a:ext>
            </a:extLst>
          </p:cNvPr>
          <p:cNvSpPr>
            <a:spLocks noGrp="1"/>
          </p:cNvSpPr>
          <p:nvPr>
            <p:ph idx="1"/>
          </p:nvPr>
        </p:nvSpPr>
        <p:spPr/>
        <p:txBody>
          <a:bodyPr>
            <a:normAutofit fontScale="92500" lnSpcReduction="20000"/>
          </a:bodyPr>
          <a:lstStyle/>
          <a:p>
            <a:pPr marL="0" indent="0" algn="just">
              <a:buNone/>
            </a:pPr>
            <a:r>
              <a:rPr lang="pl-PL" dirty="0"/>
              <a:t>Jan K. od dłuższego czasu bezowocnie poszukiwał pracy. Podczas spotkania towarzyskiego organizowanego z okazji imienin opowiedział o swojej trudnej sytuacji Tomaszowi B – koledze prowadzącemu dużą firmę handlową. Jan K. był zaskoczony pozytywną reakcją kolegi, który od razu zaproponował mu zatrudnienie na stanowisku portiera w siedzibie swojej firmy. Tomasz B. poinformował, że póki co jest w stanie zapewnić jedynie minimalne wynagrodzenie, ale z czasem Jan K. będzie miał szansę na podwyżkę. Koledzy ustalili, że Jan K. stawi się do pracy już następnego dnia z samego rana. Jan K. przybył do siedziby firmy Tomasza B. w umówionym terminie i od razu przystąpił do wykonywania obowiązków na portierni, informując pozostałych pracowników, że wczoraj zawarł z Tomaszem B. umowę o pracę. Tomasz B. zjawił się w siedzibie firmy dopiero 2 dni później i bardzo się zdziwił widząc Jana K. na portierni. Oświadczył, że jego propozycja nie była złożona na serio i miał nadzieję, że Jan K. zdaje sobie z tego sprawę. Tomasz B. powiedział także, że niezależnie od  tego nie sposób uznać za ważną i wiążącą umowę o pracę zawartą w czasie rozmowy na spotkaniu towarzyskim, ponieważ Kodeks pracy wskazuje wyraźnie, że taką umowę zawiera się na piśmie i musi ona zawierać wiele elementów, których na spotkaniu nie uzgodnili.</a:t>
            </a:r>
          </a:p>
          <a:p>
            <a:pPr marL="0" indent="0" algn="just">
              <a:buNone/>
            </a:pPr>
            <a:r>
              <a:rPr lang="pl-PL" dirty="0"/>
              <a:t>Oceń, czy umowa zawarta przez Jana K. i Tomasza B. była ważna biorąc pod uwagę  jej formę oraz treść. Jakie kroki prawne może w tej sytuacji podjąć Jan K.? Czy w ewentualnym postępowaniu sądowym znajdą zastosowanie jakiekolwiek ograniczenia dowodowe?</a:t>
            </a:r>
          </a:p>
          <a:p>
            <a:pPr marL="0" indent="0" algn="just">
              <a:buNone/>
            </a:pPr>
            <a:r>
              <a:rPr lang="pl-PL" dirty="0"/>
              <a:t>Opracowano na podstawie: M. </a:t>
            </a:r>
            <a:r>
              <a:rPr lang="pl-PL" dirty="0" err="1"/>
              <a:t>Barzycka-Banaszczyk</a:t>
            </a:r>
            <a:r>
              <a:rPr lang="pl-PL" dirty="0"/>
              <a:t>, A. </a:t>
            </a:r>
            <a:r>
              <a:rPr lang="pl-PL" dirty="0" err="1"/>
              <a:t>Grzelachowska-Larek</a:t>
            </a:r>
            <a:r>
              <a:rPr lang="pl-PL" dirty="0"/>
              <a:t>, G. </a:t>
            </a:r>
            <a:r>
              <a:rPr lang="pl-PL" dirty="0" err="1"/>
              <a:t>Larek</a:t>
            </a:r>
            <a:r>
              <a:rPr lang="pl-PL" dirty="0"/>
              <a:t>, </a:t>
            </a:r>
            <a:r>
              <a:rPr lang="pl-PL" i="1" dirty="0"/>
              <a:t>Prawo pracy, Pytania. Kazusy. Tablice. Testy, </a:t>
            </a:r>
            <a:r>
              <a:rPr lang="pl-PL" dirty="0"/>
              <a:t>Warszawa 2015 </a:t>
            </a:r>
          </a:p>
        </p:txBody>
      </p:sp>
    </p:spTree>
    <p:extLst>
      <p:ext uri="{BB962C8B-B14F-4D97-AF65-F5344CB8AC3E}">
        <p14:creationId xmlns:p14="http://schemas.microsoft.com/office/powerpoint/2010/main" val="1762535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62BC90-43A7-4BC8-BC89-FEAEBB178833}"/>
              </a:ext>
            </a:extLst>
          </p:cNvPr>
          <p:cNvSpPr>
            <a:spLocks noGrp="1"/>
          </p:cNvSpPr>
          <p:nvPr>
            <p:ph type="title"/>
          </p:nvPr>
        </p:nvSpPr>
        <p:spPr/>
        <p:txBody>
          <a:bodyPr/>
          <a:lstStyle/>
          <a:p>
            <a:r>
              <a:rPr lang="pl-PL" dirty="0"/>
              <a:t>Kazus nr 2 </a:t>
            </a:r>
          </a:p>
        </p:txBody>
      </p:sp>
      <p:sp>
        <p:nvSpPr>
          <p:cNvPr id="3" name="Symbol zastępczy zawartości 2">
            <a:extLst>
              <a:ext uri="{FF2B5EF4-FFF2-40B4-BE49-F238E27FC236}">
                <a16:creationId xmlns:a16="http://schemas.microsoft.com/office/drawing/2014/main" id="{CA25917A-C623-481E-B93A-4F2DDE3A7625}"/>
              </a:ext>
            </a:extLst>
          </p:cNvPr>
          <p:cNvSpPr>
            <a:spLocks noGrp="1"/>
          </p:cNvSpPr>
          <p:nvPr>
            <p:ph idx="1"/>
          </p:nvPr>
        </p:nvSpPr>
        <p:spPr/>
        <p:txBody>
          <a:bodyPr/>
          <a:lstStyle/>
          <a:p>
            <a:pPr marL="0" indent="0">
              <a:buNone/>
            </a:pPr>
            <a:r>
              <a:rPr lang="pl-PL" dirty="0"/>
              <a:t>Łukasz J. został zatrudniony przez pracodawcę na podstawie umowy o pracę na okres próbny na stanowisku magazyniera. Po jej upływie Łukasz J. zawarł kolejną umowę na okres  próbny, przy czym określonym w niej rodzajem pracy była funkcja kasjera.</a:t>
            </a:r>
          </a:p>
          <a:p>
            <a:pPr marL="0" indent="0">
              <a:buNone/>
            </a:pPr>
            <a:endParaRPr lang="pl-PL" dirty="0"/>
          </a:p>
          <a:p>
            <a:pPr marL="0" indent="0">
              <a:buNone/>
            </a:pPr>
            <a:r>
              <a:rPr lang="pl-PL" dirty="0"/>
              <a:t>Proszę ocenić dopuszczalność zawarcia drugiej umowy na okres próbny w powyższym stanie faktycznym.</a:t>
            </a: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a:p>
            <a:pPr marL="0" indent="0">
              <a:buNone/>
            </a:pPr>
            <a:endParaRPr lang="pl-PL" dirty="0"/>
          </a:p>
        </p:txBody>
      </p:sp>
    </p:spTree>
    <p:extLst>
      <p:ext uri="{BB962C8B-B14F-4D97-AF65-F5344CB8AC3E}">
        <p14:creationId xmlns:p14="http://schemas.microsoft.com/office/powerpoint/2010/main" val="3581840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E89641-5F45-4E5A-813E-8114A0F9D3BC}"/>
              </a:ext>
            </a:extLst>
          </p:cNvPr>
          <p:cNvSpPr>
            <a:spLocks noGrp="1"/>
          </p:cNvSpPr>
          <p:nvPr>
            <p:ph type="title"/>
          </p:nvPr>
        </p:nvSpPr>
        <p:spPr/>
        <p:txBody>
          <a:bodyPr/>
          <a:lstStyle/>
          <a:p>
            <a:r>
              <a:rPr lang="pl-PL" dirty="0"/>
              <a:t>Kazus 3</a:t>
            </a:r>
          </a:p>
        </p:txBody>
      </p:sp>
      <p:sp>
        <p:nvSpPr>
          <p:cNvPr id="3" name="Symbol zastępczy zawartości 2">
            <a:extLst>
              <a:ext uri="{FF2B5EF4-FFF2-40B4-BE49-F238E27FC236}">
                <a16:creationId xmlns:a16="http://schemas.microsoft.com/office/drawing/2014/main" id="{3ADB6F9B-07F5-4098-B68D-2656102B3A62}"/>
              </a:ext>
            </a:extLst>
          </p:cNvPr>
          <p:cNvSpPr>
            <a:spLocks noGrp="1"/>
          </p:cNvSpPr>
          <p:nvPr>
            <p:ph idx="1"/>
          </p:nvPr>
        </p:nvSpPr>
        <p:spPr/>
        <p:txBody>
          <a:bodyPr/>
          <a:lstStyle/>
          <a:p>
            <a:pPr marL="0" indent="0" algn="just">
              <a:buNone/>
            </a:pPr>
            <a:r>
              <a:rPr lang="pl-PL" dirty="0"/>
              <a:t>Anna Kapryśna, poszukująca aktualnie zatrudnienia, znalazła w lokalnej gazecie informację  o prowadzonej przez ekskluzywną  drogerię rekrutacji na stanowisko sprzedawcy. Zachęcona  ofertą wysłała CV na wskazany w ogłoszeniu adres mailowy. Dwa dni później została zaproszona na rozmowę kwalifikacyjną, podczas której została poproszona o przedstawienie zaświadczenia z Krajowego Rejestru Karnego potwierdzającego fakt niekaralności. </a:t>
            </a:r>
          </a:p>
          <a:p>
            <a:pPr marL="0" indent="0" algn="just">
              <a:buNone/>
            </a:pPr>
            <a:r>
              <a:rPr lang="pl-PL" dirty="0"/>
              <a:t>- Proszę  ocenić zasadność żądania zaświadczenia o niekaralności w powyższym stanie faktycznym,</a:t>
            </a:r>
          </a:p>
          <a:p>
            <a:pPr marL="0" indent="0" algn="just">
              <a:buNone/>
            </a:pPr>
            <a:r>
              <a:rPr lang="pl-PL" dirty="0"/>
              <a:t>- Proszę wskazać dane osobowe, których udostępnienia może żądać pracodawca od osoby ubiegającej się o zatrudnienie</a:t>
            </a:r>
          </a:p>
        </p:txBody>
      </p:sp>
    </p:spTree>
    <p:extLst>
      <p:ext uri="{BB962C8B-B14F-4D97-AF65-F5344CB8AC3E}">
        <p14:creationId xmlns:p14="http://schemas.microsoft.com/office/powerpoint/2010/main" val="20891989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E80F1D-38BC-40D3-B5D8-2A2301864609}"/>
              </a:ext>
            </a:extLst>
          </p:cNvPr>
          <p:cNvSpPr>
            <a:spLocks noGrp="1"/>
          </p:cNvSpPr>
          <p:nvPr>
            <p:ph type="title"/>
          </p:nvPr>
        </p:nvSpPr>
        <p:spPr/>
        <p:txBody>
          <a:bodyPr/>
          <a:lstStyle/>
          <a:p>
            <a:r>
              <a:rPr lang="pl-PL" dirty="0"/>
              <a:t>Kazus 4 </a:t>
            </a:r>
          </a:p>
        </p:txBody>
      </p:sp>
      <p:sp>
        <p:nvSpPr>
          <p:cNvPr id="3" name="Symbol zastępczy zawartości 2">
            <a:extLst>
              <a:ext uri="{FF2B5EF4-FFF2-40B4-BE49-F238E27FC236}">
                <a16:creationId xmlns:a16="http://schemas.microsoft.com/office/drawing/2014/main" id="{FAB34639-F1E5-4119-8D2E-EBE9E78711FD}"/>
              </a:ext>
            </a:extLst>
          </p:cNvPr>
          <p:cNvSpPr>
            <a:spLocks noGrp="1"/>
          </p:cNvSpPr>
          <p:nvPr>
            <p:ph idx="1"/>
          </p:nvPr>
        </p:nvSpPr>
        <p:spPr/>
        <p:txBody>
          <a:bodyPr>
            <a:normAutofit fontScale="92500" lnSpcReduction="20000"/>
          </a:bodyPr>
          <a:lstStyle/>
          <a:p>
            <a:pPr marL="0" indent="0" algn="just">
              <a:buNone/>
            </a:pPr>
            <a:r>
              <a:rPr lang="pl-PL" dirty="0"/>
              <a:t>Po długotrwałym procesie rekrutacyjnym Maksymilian B. działający w imieniu pracodawcy Paris sp. z o.o. z siedzibą w Olsztynie, wytypował Jana P. jako najlepszego kandydata na stanowisko lektora języka francuskiego. Pracodawca chciałby zatrudnić go jak najszybciej, ale Jana P. obowiązuje 3-miesięczny okres wypowiedzenia u aktualnego pracodawcy. Jan P. oznajmił, że negocjował wcześniejsze odejście, ale jego okres wypowiedzenia może zostać skrócony za porozumieniem stron najwyżej do 2 miesięcy. Dla pracodawcy Paris Sp. z o.o. był to bardzo długi okres wyczekiwania, ale mimo to zgodził się poczekać prze ten czas, bo kompetencje Jana P. wydawały się bardzo wysokie. Pracodawca i Jan P. podpisali wspólnie list intencyjny, w którym strony wyraziły chęć zawarcia umowy o pracę.  List intencyjny określał szczegółowo następujące elementy: stanowisko pracy (lektor języka francuskiego), wysokość wynagrodzenia (5000 zł brutto) oraz datę rozpoczęcia pracy (1.4.2016 r.). Dnia 29.3.2016 r. Jan P. poinformował pracodawcę telefonicznie, że nie podejmie u niego pracy, ponieważ dostał lepszą ofertę w innym miejscu i właśnie 1.4.2016 r. rozpocznie tam pracę. Na pytanie dotyczące listu intencyjnego odpowiedział, że nie pamięta aby coś takiego podpisywał.</a:t>
            </a:r>
          </a:p>
          <a:p>
            <a:pPr marL="0" indent="0" algn="just">
              <a:buNone/>
            </a:pPr>
            <a:r>
              <a:rPr lang="pl-PL" dirty="0"/>
              <a:t>Czy pracodawca może skutecznie dochodzić przed sądem zawarcia umowy o pracę z Janem P.? Jakich wskazówek odnoszących się do podobnych sytuacji mógłbyś udzielić pracodawcy w celu lepszego zabezpieczenia jego interesów? </a:t>
            </a:r>
          </a:p>
          <a:p>
            <a:pPr marL="0" lvl="0" indent="0" algn="just">
              <a:buClr>
                <a:prstClr val="black">
                  <a:lumMod val="85000"/>
                  <a:lumOff val="15000"/>
                </a:prstClr>
              </a:buClr>
              <a:buNone/>
            </a:pPr>
            <a:r>
              <a:rPr lang="pl-PL" sz="1700" dirty="0">
                <a:solidFill>
                  <a:prstClr val="black"/>
                </a:solidFill>
              </a:rPr>
              <a:t>Opracowano na podstawie: M. </a:t>
            </a:r>
            <a:r>
              <a:rPr lang="pl-PL" sz="1700" dirty="0" err="1">
                <a:solidFill>
                  <a:prstClr val="black"/>
                </a:solidFill>
              </a:rPr>
              <a:t>Barzycka-Banaszczyk</a:t>
            </a:r>
            <a:r>
              <a:rPr lang="pl-PL" sz="1700" dirty="0">
                <a:solidFill>
                  <a:prstClr val="black"/>
                </a:solidFill>
              </a:rPr>
              <a:t>, A. </a:t>
            </a:r>
            <a:r>
              <a:rPr lang="pl-PL" sz="1700" dirty="0" err="1">
                <a:solidFill>
                  <a:prstClr val="black"/>
                </a:solidFill>
              </a:rPr>
              <a:t>Grzelachowska-Larek</a:t>
            </a:r>
            <a:r>
              <a:rPr lang="pl-PL" sz="1700" dirty="0">
                <a:solidFill>
                  <a:prstClr val="black"/>
                </a:solidFill>
              </a:rPr>
              <a:t>, G. </a:t>
            </a:r>
            <a:r>
              <a:rPr lang="pl-PL" sz="1700" dirty="0" err="1">
                <a:solidFill>
                  <a:prstClr val="black"/>
                </a:solidFill>
              </a:rPr>
              <a:t>Larek</a:t>
            </a:r>
            <a:r>
              <a:rPr lang="pl-PL" sz="1700" dirty="0">
                <a:solidFill>
                  <a:prstClr val="black"/>
                </a:solidFill>
              </a:rPr>
              <a:t>, </a:t>
            </a:r>
            <a:r>
              <a:rPr lang="pl-PL" sz="1700" i="1" dirty="0">
                <a:solidFill>
                  <a:prstClr val="black"/>
                </a:solidFill>
              </a:rPr>
              <a:t>Prawo pracy, Pytania. Kazusy. Tablice. Testy, </a:t>
            </a:r>
            <a:r>
              <a:rPr lang="pl-PL" sz="1700" dirty="0">
                <a:solidFill>
                  <a:prstClr val="black"/>
                </a:solidFill>
              </a:rPr>
              <a:t>Warszawa 2015 </a:t>
            </a:r>
          </a:p>
          <a:p>
            <a:pPr marL="0" indent="0" algn="just">
              <a:buNone/>
            </a:pPr>
            <a:endParaRPr lang="pl-PL" dirty="0"/>
          </a:p>
        </p:txBody>
      </p:sp>
    </p:spTree>
    <p:extLst>
      <p:ext uri="{BB962C8B-B14F-4D97-AF65-F5344CB8AC3E}">
        <p14:creationId xmlns:p14="http://schemas.microsoft.com/office/powerpoint/2010/main" val="3118041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868CCC-2143-477F-9AEE-BD76B60AE104}"/>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5945D2B3-0D94-4900-A767-DC2DAFD50108}"/>
              </a:ext>
            </a:extLst>
          </p:cNvPr>
          <p:cNvSpPr>
            <a:spLocks noGrp="1"/>
          </p:cNvSpPr>
          <p:nvPr>
            <p:ph idx="1"/>
          </p:nvPr>
        </p:nvSpPr>
        <p:spPr/>
        <p:txBody>
          <a:bodyPr/>
          <a:lstStyle/>
          <a:p>
            <a:pPr algn="just"/>
            <a:r>
              <a:rPr lang="pl-PL" dirty="0"/>
              <a:t>H. </a:t>
            </a:r>
            <a:r>
              <a:rPr lang="pl-PL" dirty="0" err="1"/>
              <a:t>Szurgacz</a:t>
            </a:r>
            <a:r>
              <a:rPr lang="pl-PL" dirty="0"/>
              <a:t> (red.), </a:t>
            </a:r>
            <a:r>
              <a:rPr lang="pl-PL" i="1" dirty="0"/>
              <a:t>Prawo pracy. Zarys wykładu, </a:t>
            </a:r>
            <a:r>
              <a:rPr lang="pl-PL" dirty="0"/>
              <a:t>Warszawa 2016,</a:t>
            </a:r>
          </a:p>
          <a:p>
            <a:pPr algn="just"/>
            <a:r>
              <a:rPr lang="pl-PL" dirty="0"/>
              <a:t>L. Florek, </a:t>
            </a:r>
            <a:r>
              <a:rPr lang="pl-PL" i="1" dirty="0"/>
              <a:t>Prawo pracy, </a:t>
            </a:r>
            <a:r>
              <a:rPr lang="pl-PL" dirty="0"/>
              <a:t>Warszawa 2017,</a:t>
            </a:r>
          </a:p>
          <a:p>
            <a:pPr algn="just"/>
            <a:r>
              <a:rPr lang="pl-PL" dirty="0"/>
              <a:t>E. </a:t>
            </a:r>
            <a:r>
              <a:rPr lang="pl-PL" dirty="0" err="1"/>
              <a:t>Suknarowska</a:t>
            </a:r>
            <a:r>
              <a:rPr lang="pl-PL" dirty="0"/>
              <a:t>-Drzewiecka, </a:t>
            </a:r>
            <a:r>
              <a:rPr lang="pl-PL" i="1" dirty="0"/>
              <a:t>Komentarz do art. 22 (1) </a:t>
            </a:r>
            <a:r>
              <a:rPr lang="pl-PL" i="1" dirty="0" err="1"/>
              <a:t>k.p</a:t>
            </a:r>
            <a:r>
              <a:rPr lang="pl-PL" i="1" dirty="0"/>
              <a:t>.</a:t>
            </a:r>
            <a:r>
              <a:rPr lang="pl-PL" dirty="0"/>
              <a:t> [w:] K. Walczak (red.),</a:t>
            </a:r>
            <a:r>
              <a:rPr lang="pl-PL" i="1" dirty="0"/>
              <a:t>Kodeks pracy. Komentarz, </a:t>
            </a:r>
            <a:r>
              <a:rPr lang="pl-PL" dirty="0"/>
              <a:t>Warszawa 2018,</a:t>
            </a:r>
          </a:p>
          <a:p>
            <a:pPr algn="just"/>
            <a:r>
              <a:rPr lang="pl-PL" dirty="0">
                <a:cs typeface="Times New Roman" panose="02020603050405020304" pitchFamily="18" charset="0"/>
              </a:rPr>
              <a:t>M. </a:t>
            </a:r>
            <a:r>
              <a:rPr lang="pl-PL" dirty="0" err="1">
                <a:cs typeface="Times New Roman" panose="02020603050405020304" pitchFamily="18" charset="0"/>
              </a:rPr>
              <a:t>Wujczyk</a:t>
            </a:r>
            <a:r>
              <a:rPr lang="pl-PL" dirty="0">
                <a:cs typeface="Times New Roman" panose="02020603050405020304" pitchFamily="18" charset="0"/>
              </a:rPr>
              <a:t>, </a:t>
            </a:r>
            <a:r>
              <a:rPr lang="pl-PL" i="1" dirty="0">
                <a:cs typeface="Times New Roman" panose="02020603050405020304" pitchFamily="18" charset="0"/>
              </a:rPr>
              <a:t>Prawo pracy. Testy, </a:t>
            </a:r>
            <a:r>
              <a:rPr lang="pl-PL" dirty="0">
                <a:cs typeface="Times New Roman" panose="02020603050405020304" pitchFamily="18" charset="0"/>
              </a:rPr>
              <a:t>Warszawa 2008,</a:t>
            </a:r>
          </a:p>
          <a:p>
            <a:pPr algn="just"/>
            <a:r>
              <a:rPr lang="pl-PL" dirty="0">
                <a:solidFill>
                  <a:prstClr val="black"/>
                </a:solidFill>
              </a:rPr>
              <a:t>M. </a:t>
            </a:r>
            <a:r>
              <a:rPr lang="pl-PL" dirty="0" err="1">
                <a:solidFill>
                  <a:prstClr val="black"/>
                </a:solidFill>
              </a:rPr>
              <a:t>Barzycka-Banaszczyk</a:t>
            </a:r>
            <a:r>
              <a:rPr lang="pl-PL" dirty="0">
                <a:solidFill>
                  <a:prstClr val="black"/>
                </a:solidFill>
              </a:rPr>
              <a:t>, A. </a:t>
            </a:r>
            <a:r>
              <a:rPr lang="pl-PL" dirty="0" err="1">
                <a:solidFill>
                  <a:prstClr val="black"/>
                </a:solidFill>
              </a:rPr>
              <a:t>Grzelachowska-Larek</a:t>
            </a:r>
            <a:r>
              <a:rPr lang="pl-PL" dirty="0">
                <a:solidFill>
                  <a:prstClr val="black"/>
                </a:solidFill>
              </a:rPr>
              <a:t>, G. </a:t>
            </a:r>
            <a:r>
              <a:rPr lang="pl-PL" dirty="0" err="1">
                <a:solidFill>
                  <a:prstClr val="black"/>
                </a:solidFill>
              </a:rPr>
              <a:t>Larek</a:t>
            </a:r>
            <a:r>
              <a:rPr lang="pl-PL" dirty="0">
                <a:solidFill>
                  <a:prstClr val="black"/>
                </a:solidFill>
              </a:rPr>
              <a:t>, </a:t>
            </a:r>
            <a:r>
              <a:rPr lang="pl-PL" i="1" dirty="0">
                <a:solidFill>
                  <a:prstClr val="black"/>
                </a:solidFill>
              </a:rPr>
              <a:t>Prawo pracy, Pytania. Kazusy. Tablice. Testy, </a:t>
            </a:r>
            <a:r>
              <a:rPr lang="pl-PL" dirty="0">
                <a:solidFill>
                  <a:prstClr val="black"/>
                </a:solidFill>
              </a:rPr>
              <a:t>Warszawa 2015</a:t>
            </a:r>
            <a:endParaRPr lang="pl-PL" dirty="0">
              <a:solidFill>
                <a:srgbClr val="000000">
                  <a:lumMod val="85000"/>
                  <a:lumOff val="15000"/>
                </a:srgbClr>
              </a:solidFill>
              <a:cs typeface="Times New Roman" panose="02020603050405020304" pitchFamily="18" charset="0"/>
            </a:endParaRPr>
          </a:p>
          <a:p>
            <a:pPr algn="just"/>
            <a:endParaRPr lang="pl-PL" dirty="0"/>
          </a:p>
        </p:txBody>
      </p:sp>
    </p:spTree>
    <p:extLst>
      <p:ext uri="{BB962C8B-B14F-4D97-AF65-F5344CB8AC3E}">
        <p14:creationId xmlns:p14="http://schemas.microsoft.com/office/powerpoint/2010/main" val="3293856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B531F3-0672-4AEE-BE96-EEDFC3298307}"/>
              </a:ext>
            </a:extLst>
          </p:cNvPr>
          <p:cNvSpPr>
            <a:spLocks noGrp="1"/>
          </p:cNvSpPr>
          <p:nvPr>
            <p:ph type="title"/>
          </p:nvPr>
        </p:nvSpPr>
        <p:spPr/>
        <p:txBody>
          <a:bodyPr/>
          <a:lstStyle/>
          <a:p>
            <a:r>
              <a:rPr lang="pl-PL" dirty="0"/>
              <a:t>Informacja o niekaralności</a:t>
            </a:r>
          </a:p>
        </p:txBody>
      </p:sp>
      <p:sp>
        <p:nvSpPr>
          <p:cNvPr id="3" name="Symbol zastępczy zawartości 2">
            <a:extLst>
              <a:ext uri="{FF2B5EF4-FFF2-40B4-BE49-F238E27FC236}">
                <a16:creationId xmlns:a16="http://schemas.microsoft.com/office/drawing/2014/main" id="{AC1EEDD2-D600-4BD2-ADDD-3CD2B5090B66}"/>
              </a:ext>
            </a:extLst>
          </p:cNvPr>
          <p:cNvSpPr>
            <a:spLocks noGrp="1"/>
          </p:cNvSpPr>
          <p:nvPr>
            <p:ph idx="1"/>
          </p:nvPr>
        </p:nvSpPr>
        <p:spPr/>
        <p:txBody>
          <a:bodyPr/>
          <a:lstStyle/>
          <a:p>
            <a:pPr marL="0" indent="0" algn="just">
              <a:buNone/>
            </a:pPr>
            <a:r>
              <a:rPr lang="pl-PL" dirty="0"/>
              <a:t>Zgodnie z art. 6 ust. 1 pkt 10 ustawy z dnia 24 maja 2000 roku o Krajowym Rejestrze Karnym prawo do uzyskania informacji o osobach, których dane osobowe zgromadzone zostały w Rejestrze, przysługuje pracodawcom, </a:t>
            </a:r>
            <a:r>
              <a:rPr lang="pl-PL" b="1" u="sng" dirty="0"/>
              <a:t>w zakresie niezbędnym dla zatrudnienia pracownika, co do którego z przepisów ustawy wynika wymóg niekaralności, korzystania z pełni praw publicznych, a także ustalenia uprawnienia do zajmowania określonego stanowiska, wykonywania określonego zawodu lub prowadzenia określonej działalności gospodarczej</a:t>
            </a:r>
          </a:p>
          <a:p>
            <a:pPr marL="0" indent="0" algn="just">
              <a:buNone/>
            </a:pPr>
            <a:endParaRPr lang="pl-PL" b="1" u="sng" dirty="0"/>
          </a:p>
        </p:txBody>
      </p:sp>
    </p:spTree>
    <p:extLst>
      <p:ext uri="{BB962C8B-B14F-4D97-AF65-F5344CB8AC3E}">
        <p14:creationId xmlns:p14="http://schemas.microsoft.com/office/powerpoint/2010/main" val="224134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76A00D-6F03-4625-8AB7-B341AC251516}"/>
              </a:ext>
            </a:extLst>
          </p:cNvPr>
          <p:cNvSpPr>
            <a:spLocks noGrp="1"/>
          </p:cNvSpPr>
          <p:nvPr>
            <p:ph type="title"/>
          </p:nvPr>
        </p:nvSpPr>
        <p:spPr/>
        <p:txBody>
          <a:bodyPr>
            <a:normAutofit/>
          </a:bodyPr>
          <a:lstStyle/>
          <a:p>
            <a:r>
              <a:rPr lang="pl-PL" sz="2800" dirty="0">
                <a:latin typeface="+mn-lt"/>
              </a:rPr>
              <a:t>	Pracodawca żąda od pracownika podania dodatkowo danych osobowych obejmujących:</a:t>
            </a:r>
          </a:p>
        </p:txBody>
      </p:sp>
      <p:sp>
        <p:nvSpPr>
          <p:cNvPr id="3" name="Symbol zastępczy zawartości 2">
            <a:extLst>
              <a:ext uri="{FF2B5EF4-FFF2-40B4-BE49-F238E27FC236}">
                <a16:creationId xmlns:a16="http://schemas.microsoft.com/office/drawing/2014/main" id="{1CAB821C-6232-4309-8EF0-48BC9E7EBC74}"/>
              </a:ext>
            </a:extLst>
          </p:cNvPr>
          <p:cNvSpPr>
            <a:spLocks noGrp="1"/>
          </p:cNvSpPr>
          <p:nvPr>
            <p:ph idx="1"/>
          </p:nvPr>
        </p:nvSpPr>
        <p:spPr/>
        <p:txBody>
          <a:bodyPr/>
          <a:lstStyle/>
          <a:p>
            <a:pPr algn="just"/>
            <a:r>
              <a:rPr lang="pl-PL" dirty="0"/>
              <a:t>adres zamieszkania;</a:t>
            </a:r>
          </a:p>
          <a:p>
            <a:pPr algn="just"/>
            <a:r>
              <a:rPr lang="pl-PL" dirty="0"/>
              <a:t>numer PESEL, a w przypadku jego braku - rodzaj i numer dokumentu potwierdzającego tożsamość;</a:t>
            </a:r>
          </a:p>
          <a:p>
            <a:pPr algn="just"/>
            <a:r>
              <a:rPr lang="pl-PL" dirty="0"/>
              <a:t>inne dane osobowe pracownika, a także dane osobowe dzieci pracownika i innych członków jego najbliższej rodziny, jeżeli podanie takich danych jest konieczne ze względu na korzystanie przez pracownika ze szczególnych uprawnień przewidzianych w prawie pracy;</a:t>
            </a:r>
          </a:p>
          <a:p>
            <a:pPr algn="just"/>
            <a:r>
              <a:rPr lang="pl-PL" dirty="0"/>
              <a:t>wykształcenie i przebieg dotychczasowego zatrudnienia, jeżeli nie istniała podstawa do ich żądania od osoby ubiegającej się o zatrudnienie;</a:t>
            </a:r>
          </a:p>
          <a:p>
            <a:pPr algn="just"/>
            <a:r>
              <a:rPr lang="pl-PL" dirty="0"/>
              <a:t>numer rachunku płatniczego, jeżeli pracownik nie złożył wniosku o wypłatę wynagrodzenia do rąk własnych.</a:t>
            </a:r>
          </a:p>
          <a:p>
            <a:pPr marL="0" indent="0">
              <a:buNone/>
            </a:pPr>
            <a:endParaRPr lang="pl-PL" dirty="0"/>
          </a:p>
        </p:txBody>
      </p:sp>
    </p:spTree>
    <p:extLst>
      <p:ext uri="{BB962C8B-B14F-4D97-AF65-F5344CB8AC3E}">
        <p14:creationId xmlns:p14="http://schemas.microsoft.com/office/powerpoint/2010/main" val="70315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1B346F-6920-4822-9E38-ECA004130A83}"/>
              </a:ext>
            </a:extLst>
          </p:cNvPr>
          <p:cNvSpPr>
            <a:spLocks noGrp="1"/>
          </p:cNvSpPr>
          <p:nvPr>
            <p:ph type="title"/>
          </p:nvPr>
        </p:nvSpPr>
        <p:spPr/>
        <p:txBody>
          <a:bodyPr>
            <a:normAutofit/>
          </a:bodyPr>
          <a:lstStyle/>
          <a:p>
            <a:r>
              <a:rPr lang="pl-PL" sz="2800" dirty="0"/>
              <a:t>Dane konieczne do korzystania ze szczególnych uprawnień przewidzianych w prawie pracy</a:t>
            </a:r>
          </a:p>
        </p:txBody>
      </p:sp>
      <p:sp>
        <p:nvSpPr>
          <p:cNvPr id="3" name="Symbol zastępczy zawartości 2">
            <a:extLst>
              <a:ext uri="{FF2B5EF4-FFF2-40B4-BE49-F238E27FC236}">
                <a16:creationId xmlns:a16="http://schemas.microsoft.com/office/drawing/2014/main" id="{0D5674C6-9055-4204-BB3A-67CC3503B148}"/>
              </a:ext>
            </a:extLst>
          </p:cNvPr>
          <p:cNvSpPr>
            <a:spLocks noGrp="1"/>
          </p:cNvSpPr>
          <p:nvPr>
            <p:ph idx="1"/>
          </p:nvPr>
        </p:nvSpPr>
        <p:spPr/>
        <p:txBody>
          <a:bodyPr/>
          <a:lstStyle/>
          <a:p>
            <a:pPr algn="just"/>
            <a:r>
              <a:rPr lang="pl-PL" b="1" dirty="0"/>
              <a:t>niepełnosprawność</a:t>
            </a:r>
            <a:r>
              <a:rPr lang="pl-PL" dirty="0"/>
              <a:t> - pracownicy legitymujący się określonym stopniem niepełnosprawności korzystają z niższych norm czasu pracy oraz mają prawo do dodatkowych przerw w pracy,</a:t>
            </a:r>
          </a:p>
          <a:p>
            <a:pPr algn="just"/>
            <a:r>
              <a:rPr lang="pl-PL" dirty="0"/>
              <a:t> </a:t>
            </a:r>
            <a:r>
              <a:rPr lang="pl-PL" b="1" dirty="0"/>
              <a:t>religia bądź wyznanie </a:t>
            </a:r>
            <a:r>
              <a:rPr lang="pl-PL" dirty="0"/>
              <a:t>- pracownicy określonych religii i wyznań, którzy obchodzą święta w innych terminach, niż terminy w których przypadają święta religijne w Polsce mogą żądać zwolnienia od pracy,</a:t>
            </a:r>
          </a:p>
          <a:p>
            <a:pPr algn="just"/>
            <a:r>
              <a:rPr lang="pl-PL" b="1" dirty="0"/>
              <a:t>imiona i nazwiska oraz daty urodzenia dzieci </a:t>
            </a:r>
            <a:r>
              <a:rPr lang="pl-PL" dirty="0"/>
              <a:t>– możliwość korzystania z uprawnień związanych z posiadaniem dzieci będących w określonym wieku (np. pracownika sprawującego opiekę nad dzieckiem do 4 roku życia bez jego zgody nie można zatrudniać w godzinach nadliczbowych, w systemie przerywanego czasu pracy oraz delegować poza stałe miejsce pracy)</a:t>
            </a:r>
          </a:p>
        </p:txBody>
      </p:sp>
    </p:spTree>
    <p:extLst>
      <p:ext uri="{BB962C8B-B14F-4D97-AF65-F5344CB8AC3E}">
        <p14:creationId xmlns:p14="http://schemas.microsoft.com/office/powerpoint/2010/main" val="278591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994790-9252-42BC-BCFD-F09F0E70E27E}"/>
              </a:ext>
            </a:extLst>
          </p:cNvPr>
          <p:cNvSpPr>
            <a:spLocks noGrp="1"/>
          </p:cNvSpPr>
          <p:nvPr>
            <p:ph type="title"/>
          </p:nvPr>
        </p:nvSpPr>
        <p:spPr/>
        <p:txBody>
          <a:bodyPr>
            <a:normAutofit fontScale="90000"/>
          </a:bodyPr>
          <a:lstStyle/>
          <a:p>
            <a:r>
              <a:rPr lang="pl-PL" dirty="0"/>
              <a:t>Udostępnienie pracodawcy danych osobowych</a:t>
            </a:r>
          </a:p>
        </p:txBody>
      </p:sp>
      <p:sp>
        <p:nvSpPr>
          <p:cNvPr id="3" name="Symbol zastępczy zawartości 2">
            <a:extLst>
              <a:ext uri="{FF2B5EF4-FFF2-40B4-BE49-F238E27FC236}">
                <a16:creationId xmlns:a16="http://schemas.microsoft.com/office/drawing/2014/main" id="{4472DA35-FAF9-47C0-9353-363E646A84D4}"/>
              </a:ext>
            </a:extLst>
          </p:cNvPr>
          <p:cNvSpPr>
            <a:spLocks noGrp="1"/>
          </p:cNvSpPr>
          <p:nvPr>
            <p:ph idx="1"/>
          </p:nvPr>
        </p:nvSpPr>
        <p:spPr/>
        <p:txBody>
          <a:bodyPr>
            <a:normAutofit/>
          </a:bodyPr>
          <a:lstStyle/>
          <a:p>
            <a:pPr marL="0" indent="0" algn="just">
              <a:buNone/>
            </a:pPr>
            <a:br>
              <a:rPr lang="pl-PL" dirty="0"/>
            </a:br>
            <a:r>
              <a:rPr lang="pl-PL" dirty="0"/>
              <a:t>Udostępnienie pracodawcy danych osobowych następuje w formie oświadczenia osoby, której dane dotyczą. Pracodawca może żądać udokumentowania danych osobowych osób, o których mowa w § 1 i 3, w zakresie niezbędnym do ich potwierdzenia.</a:t>
            </a:r>
          </a:p>
        </p:txBody>
      </p:sp>
    </p:spTree>
    <p:extLst>
      <p:ext uri="{BB962C8B-B14F-4D97-AF65-F5344CB8AC3E}">
        <p14:creationId xmlns:p14="http://schemas.microsoft.com/office/powerpoint/2010/main" val="899616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37BEC4-087E-4D94-BFEC-6E40176813E9}"/>
              </a:ext>
            </a:extLst>
          </p:cNvPr>
          <p:cNvSpPr>
            <a:spLocks noGrp="1"/>
          </p:cNvSpPr>
          <p:nvPr>
            <p:ph type="title"/>
          </p:nvPr>
        </p:nvSpPr>
        <p:spPr/>
        <p:txBody>
          <a:bodyPr>
            <a:normAutofit/>
          </a:bodyPr>
          <a:lstStyle/>
          <a:p>
            <a:r>
              <a:rPr lang="pl-PL" sz="3200" dirty="0"/>
              <a:t>Zgoda osoby ubiegającej się o zatrudnienie lub pracownika na przetwarzanie przez pracodawcę innych danych osobowych</a:t>
            </a:r>
          </a:p>
        </p:txBody>
      </p:sp>
      <p:sp>
        <p:nvSpPr>
          <p:cNvPr id="3" name="Symbol zastępczy zawartości 2">
            <a:extLst>
              <a:ext uri="{FF2B5EF4-FFF2-40B4-BE49-F238E27FC236}">
                <a16:creationId xmlns:a16="http://schemas.microsoft.com/office/drawing/2014/main" id="{B9206D8F-88DB-4595-8045-1E6FD5849DA2}"/>
              </a:ext>
            </a:extLst>
          </p:cNvPr>
          <p:cNvSpPr>
            <a:spLocks noGrp="1"/>
          </p:cNvSpPr>
          <p:nvPr>
            <p:ph idx="1"/>
          </p:nvPr>
        </p:nvSpPr>
        <p:spPr/>
        <p:txBody>
          <a:bodyPr>
            <a:normAutofit lnSpcReduction="10000"/>
          </a:bodyPr>
          <a:lstStyle/>
          <a:p>
            <a:pPr algn="just"/>
            <a:r>
              <a:rPr lang="pl-PL" dirty="0"/>
              <a:t>Zgoda osoby ubiegającej się o zatrudnienie lub pracownika może stanowić podstawę przetwarzania przez pracodawcę innych danych osobowych niż wymienione w art. 22</a:t>
            </a:r>
            <a:r>
              <a:rPr lang="pl-PL" baseline="30000" dirty="0"/>
              <a:t>1</a:t>
            </a:r>
            <a:r>
              <a:rPr lang="pl-PL" dirty="0"/>
              <a:t> § 1 i 3, z wyjątkiem danych osobowych, o których mowa w art. 10 rozporządzenia Parlamentu Europejskiego i Rady (UE) 2016/679 z dnia 27 kwietnia 2016 r. w sprawie ochrony osób fizycznych w związku z przetwarzaniem danych osobowych i w sprawie swobodnego przepływu takich danych oraz uchylenia dyrektywy 95/46/WE (ogólne rozporządzenie o ochronie danych) (Dz. Urz. UE L 119 z 04.05.2016, str. 1, z </a:t>
            </a:r>
            <a:r>
              <a:rPr lang="pl-PL" dirty="0" err="1"/>
              <a:t>późn</a:t>
            </a:r>
            <a:r>
              <a:rPr lang="pl-PL" dirty="0"/>
              <a:t>. zm.), zwanego dalej "rozporządzeniem 2016/679".</a:t>
            </a:r>
          </a:p>
          <a:p>
            <a:pPr algn="just"/>
            <a:r>
              <a:rPr lang="pl-PL" dirty="0"/>
              <a:t>Brak zgody, o której mowa w § 1, lub jej wycofanie, nie może być podstawą niekorzystnego traktowania osoby ubiegającej się o zatrudnienie lub pracownika, a także nie może powodować wobec nich jakichkolwiek negatywnych konsekwencji, zwłaszcza nie może stanowić przyczyny uzasadniającej odmowę zatrudnienia, wypowiedzenie umowy o pracę lub jej rozwiązanie bez wypowiedzenia przez pracodawcę.</a:t>
            </a:r>
          </a:p>
          <a:p>
            <a:pPr algn="just"/>
            <a:r>
              <a:rPr lang="pl-PL" b="1" dirty="0"/>
              <a:t> </a:t>
            </a:r>
            <a:r>
              <a:rPr lang="pl-PL" dirty="0"/>
              <a:t>Przetwarzanie, o którym mowa w § 1, dotyczy danych osobowych udostępnianych przez osobę ubiegającą się o zatrudnienie lub pracownika na wniosek pracodawcy lub danych osobowych przekazanych pracodawcy z inicjatywy osoby ubiegającej się o zatrudnienie lub pracownika.</a:t>
            </a:r>
          </a:p>
          <a:p>
            <a:pPr marL="0" indent="0">
              <a:buNone/>
            </a:pPr>
            <a:endParaRPr lang="pl-PL" dirty="0"/>
          </a:p>
        </p:txBody>
      </p:sp>
    </p:spTree>
    <p:extLst>
      <p:ext uri="{BB962C8B-B14F-4D97-AF65-F5344CB8AC3E}">
        <p14:creationId xmlns:p14="http://schemas.microsoft.com/office/powerpoint/2010/main" val="409927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188DA2-FD9F-431D-B38D-DA64D92477D9}"/>
              </a:ext>
            </a:extLst>
          </p:cNvPr>
          <p:cNvSpPr>
            <a:spLocks noGrp="1"/>
          </p:cNvSpPr>
          <p:nvPr>
            <p:ph type="title"/>
          </p:nvPr>
        </p:nvSpPr>
        <p:spPr/>
        <p:txBody>
          <a:bodyPr>
            <a:normAutofit fontScale="90000"/>
          </a:bodyPr>
          <a:lstStyle/>
          <a:p>
            <a:r>
              <a:rPr lang="pl-PL" dirty="0"/>
              <a:t>Warunki przetwarzania przez pracodawcę innych danych osobowych</a:t>
            </a:r>
          </a:p>
        </p:txBody>
      </p:sp>
      <p:sp>
        <p:nvSpPr>
          <p:cNvPr id="3" name="Symbol zastępczy zawartości 2">
            <a:extLst>
              <a:ext uri="{FF2B5EF4-FFF2-40B4-BE49-F238E27FC236}">
                <a16:creationId xmlns:a16="http://schemas.microsoft.com/office/drawing/2014/main" id="{A9C0CD19-5638-4EBF-90B4-0367811996D7}"/>
              </a:ext>
            </a:extLst>
          </p:cNvPr>
          <p:cNvSpPr>
            <a:spLocks noGrp="1"/>
          </p:cNvSpPr>
          <p:nvPr>
            <p:ph idx="1"/>
          </p:nvPr>
        </p:nvSpPr>
        <p:spPr/>
        <p:txBody>
          <a:bodyPr/>
          <a:lstStyle/>
          <a:p>
            <a:pPr algn="just"/>
            <a:r>
              <a:rPr lang="pl-PL" dirty="0"/>
              <a:t>Zgoda osoby ubiegającej się o zatrudnienie lub pracownika może stanowić podstawę przetwarzania przez pracodawcę danych osobowych, o których mowa w art. 9 ust. 1 rozporządzenia 2016/679, wyłącznie w przypadku, gdy przekazanie tych danych osobowych następuje z inicjatywy osoby ubiegającej się o zatrudnienie lub pracownika. Przepis art. 22</a:t>
            </a:r>
            <a:r>
              <a:rPr lang="pl-PL" baseline="30000" dirty="0"/>
              <a:t>1a</a:t>
            </a:r>
            <a:r>
              <a:rPr lang="pl-PL" dirty="0"/>
              <a:t> § 2 stosuje się odpowiednio.</a:t>
            </a:r>
          </a:p>
          <a:p>
            <a:pPr algn="just"/>
            <a:r>
              <a:rPr lang="pl-PL" dirty="0"/>
              <a:t>Przetwarzanie danych biometrycznych pracownika jest dopuszczalne także wtedy, gdy podanie takich danych jest niezbędne ze względu na kontrolę dostępu do szczególnie ważnych informacji, których ujawnienie może narazić pracodawcę na szkodę, lub dostępu do pomieszczeń wymagających szczególnej ochrony.</a:t>
            </a:r>
          </a:p>
          <a:p>
            <a:pPr algn="just"/>
            <a:r>
              <a:rPr lang="pl-PL" dirty="0"/>
              <a:t>Do przetwarzania danych osobowych, o których mowa w § 1, mogą być dopuszczone wyłącznie osoby posiadające pisemne upoważnienie do przetwarzania takich danych wydane przez pracodawcę. Osoby dopuszczone do przetwarzania takich danych są obowiązane do zachowania ich w tajemnicy.</a:t>
            </a:r>
          </a:p>
          <a:p>
            <a:endParaRPr lang="pl-PL" dirty="0"/>
          </a:p>
        </p:txBody>
      </p:sp>
    </p:spTree>
    <p:extLst>
      <p:ext uri="{BB962C8B-B14F-4D97-AF65-F5344CB8AC3E}">
        <p14:creationId xmlns:p14="http://schemas.microsoft.com/office/powerpoint/2010/main" val="1652346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dło">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TM03457510[[fn=Mydło]]</Template>
  <TotalTime>338</TotalTime>
  <Words>3483</Words>
  <Application>Microsoft Office PowerPoint</Application>
  <PresentationFormat>Panoramiczny</PresentationFormat>
  <Paragraphs>178</Paragraphs>
  <Slides>35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35</vt:i4>
      </vt:variant>
    </vt:vector>
  </HeadingPairs>
  <TitlesOfParts>
    <vt:vector size="38" baseType="lpstr">
      <vt:lpstr>Garamond</vt:lpstr>
      <vt:lpstr>Times New Roman</vt:lpstr>
      <vt:lpstr>Mydło</vt:lpstr>
      <vt:lpstr>Dane osobowe przetwarzane w związku z zatrudnieniem</vt:lpstr>
      <vt:lpstr>Pracodawca żąda od osoby ubiegającej się o zatrudnienie podania danych osobowych obejmujących:</vt:lpstr>
      <vt:lpstr>Informacja o obywatelstwie</vt:lpstr>
      <vt:lpstr>Informacja o niekaralności</vt:lpstr>
      <vt:lpstr> Pracodawca żąda od pracownika podania dodatkowo danych osobowych obejmujących:</vt:lpstr>
      <vt:lpstr>Dane konieczne do korzystania ze szczególnych uprawnień przewidzianych w prawie pracy</vt:lpstr>
      <vt:lpstr>Udostępnienie pracodawcy danych osobowych</vt:lpstr>
      <vt:lpstr>Zgoda osoby ubiegającej się o zatrudnienie lub pracownika na przetwarzanie przez pracodawcę innych danych osobowych</vt:lpstr>
      <vt:lpstr>Warunki przetwarzania przez pracodawcę innych danych osobowych</vt:lpstr>
      <vt:lpstr>Umowy o pracę</vt:lpstr>
      <vt:lpstr>Ustawowe określenie rodzaju umów o pracę</vt:lpstr>
      <vt:lpstr>Umowa o pracę na okres próbny</vt:lpstr>
      <vt:lpstr>Umowa o pracę na czas określony</vt:lpstr>
      <vt:lpstr>Umowa o pracę na czas określony</vt:lpstr>
      <vt:lpstr>Umowa o pracę na czas określony</vt:lpstr>
      <vt:lpstr>Umowa o pracę na czas określony</vt:lpstr>
      <vt:lpstr>Umowa o pracę na czas nieokreślony</vt:lpstr>
      <vt:lpstr>Umowa o pracę w celu przygotowania zawodowego</vt:lpstr>
      <vt:lpstr>Umowa o pracę w celu przygotowania zawodowego</vt:lpstr>
      <vt:lpstr>Treść umowy w celu przygotowania zawodowego</vt:lpstr>
      <vt:lpstr>Warunki rozwiązania umowy o pracę w celu przygotowania zawodowego</vt:lpstr>
      <vt:lpstr>Spółdzielcza umowa o pracę</vt:lpstr>
      <vt:lpstr>Forma umowy o pracę</vt:lpstr>
      <vt:lpstr>Treść umowy o pracę</vt:lpstr>
      <vt:lpstr>Treść umowy o pracę</vt:lpstr>
      <vt:lpstr>Treść umowy o pracę</vt:lpstr>
      <vt:lpstr>Sposób zawarcia umowy o pracę</vt:lpstr>
      <vt:lpstr>Negocjacje</vt:lpstr>
      <vt:lpstr>Przyjęcie oferty</vt:lpstr>
      <vt:lpstr>Dopuszczenie do pracy jaka szczególna postać zawarcia umowy</vt:lpstr>
      <vt:lpstr>Kazus nr 1 </vt:lpstr>
      <vt:lpstr>Kazus nr 2 </vt:lpstr>
      <vt:lpstr>Kazus 3</vt:lpstr>
      <vt:lpstr>Kazus 4 </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Umowy o pracę</dc:title>
  <dc:creator>Wieslaw Pochopien</dc:creator>
  <cp:lastModifiedBy>Sabina Pochopien</cp:lastModifiedBy>
  <cp:revision>33</cp:revision>
  <dcterms:created xsi:type="dcterms:W3CDTF">2017-10-05T16:58:12Z</dcterms:created>
  <dcterms:modified xsi:type="dcterms:W3CDTF">2019-10-15T15:27:24Z</dcterms:modified>
</cp:coreProperties>
</file>