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1" r:id="rId5"/>
    <p:sldId id="257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E93-CD3D-47F1-85FE-808B29C112AA}" type="datetimeFigureOut">
              <a:rPr lang="pl-PL" smtClean="0"/>
              <a:t>29.09.2019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D290A8F-A1C4-4816-8723-76FC0114C0F5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42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E93-CD3D-47F1-85FE-808B29C112AA}" type="datetimeFigureOut">
              <a:rPr lang="pl-PL" smtClean="0"/>
              <a:t>29.09.2019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90A8F-A1C4-4816-8723-76FC0114C0F5}" type="slidenum">
              <a:rPr lang="pl-PL" smtClean="0"/>
              <a:t>‹#›</a:t>
            </a:fld>
            <a:endParaRPr lang="pl-P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57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E93-CD3D-47F1-85FE-808B29C112AA}" type="datetimeFigureOut">
              <a:rPr lang="pl-PL" smtClean="0"/>
              <a:t>29.09.2019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90A8F-A1C4-4816-8723-76FC0114C0F5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27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E93-CD3D-47F1-85FE-808B29C112AA}" type="datetimeFigureOut">
              <a:rPr lang="pl-PL" smtClean="0"/>
              <a:t>29.09.2019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90A8F-A1C4-4816-8723-76FC0114C0F5}" type="slidenum">
              <a:rPr lang="pl-PL" smtClean="0"/>
              <a:t>‹#›</a:t>
            </a:fld>
            <a:endParaRPr lang="pl-P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474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E93-CD3D-47F1-85FE-808B29C112AA}" type="datetimeFigureOut">
              <a:rPr lang="pl-PL" smtClean="0"/>
              <a:t>29.09.2019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90A8F-A1C4-4816-8723-76FC0114C0F5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216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E93-CD3D-47F1-85FE-808B29C112AA}" type="datetimeFigureOut">
              <a:rPr lang="pl-PL" smtClean="0"/>
              <a:t>29.09.2019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90A8F-A1C4-4816-8723-76FC0114C0F5}" type="slidenum">
              <a:rPr lang="pl-PL" smtClean="0"/>
              <a:t>‹#›</a:t>
            </a:fld>
            <a:endParaRPr lang="pl-P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90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E93-CD3D-47F1-85FE-808B29C112AA}" type="datetimeFigureOut">
              <a:rPr lang="pl-PL" smtClean="0"/>
              <a:t>29.09.2019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90A8F-A1C4-4816-8723-76FC0114C0F5}" type="slidenum">
              <a:rPr lang="pl-PL" smtClean="0"/>
              <a:t>‹#›</a:t>
            </a:fld>
            <a:endParaRPr lang="pl-P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63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E93-CD3D-47F1-85FE-808B29C112AA}" type="datetimeFigureOut">
              <a:rPr lang="pl-PL" smtClean="0"/>
              <a:t>29.09.2019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90A8F-A1C4-4816-8723-76FC0114C0F5}" type="slidenum">
              <a:rPr lang="pl-PL" smtClean="0"/>
              <a:t>‹#›</a:t>
            </a:fld>
            <a:endParaRPr lang="pl-P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34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E93-CD3D-47F1-85FE-808B29C112AA}" type="datetimeFigureOut">
              <a:rPr lang="pl-PL" smtClean="0"/>
              <a:t>29.09.2019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90A8F-A1C4-4816-8723-76FC0114C0F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9762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22E93-CD3D-47F1-85FE-808B29C112AA}" type="datetimeFigureOut">
              <a:rPr lang="pl-PL" smtClean="0"/>
              <a:t>29.09.2019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90A8F-A1C4-4816-8723-76FC0114C0F5}" type="slidenum">
              <a:rPr lang="pl-PL" smtClean="0"/>
              <a:t>‹#›</a:t>
            </a:fld>
            <a:endParaRPr lang="pl-P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17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BD22E93-CD3D-47F1-85FE-808B29C112AA}" type="datetimeFigureOut">
              <a:rPr lang="pl-PL" smtClean="0"/>
              <a:t>29.09.2019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90A8F-A1C4-4816-8723-76FC0114C0F5}" type="slidenum">
              <a:rPr lang="pl-PL" smtClean="0"/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58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22E93-CD3D-47F1-85FE-808B29C112AA}" type="datetimeFigureOut">
              <a:rPr lang="pl-PL" smtClean="0"/>
              <a:t>29.09.2019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D290A8F-A1C4-4816-8723-76FC0114C0F5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52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00B04E-1F12-4290-8175-34ED6F2333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Przeniesienie własności nieruchomości</a:t>
            </a:r>
          </a:p>
        </p:txBody>
      </p:sp>
    </p:spTree>
    <p:extLst>
      <p:ext uri="{BB962C8B-B14F-4D97-AF65-F5344CB8AC3E}">
        <p14:creationId xmlns:p14="http://schemas.microsoft.com/office/powerpoint/2010/main" val="352329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4E2208-6E40-422F-B9CE-D15DB5867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5527"/>
            <a:ext cx="9603275" cy="1618227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Księgi  wieczyste</a:t>
            </a:r>
            <a:br>
              <a:rPr lang="pl-PL" dirty="0"/>
            </a:br>
            <a:br>
              <a:rPr lang="pl-PL" dirty="0"/>
            </a:br>
            <a:r>
              <a:rPr lang="pl-PL" sz="2000" dirty="0"/>
              <a:t>USTAWA Z DNIA 6 LIPCA 1982 R. O KSIĘGACH WIECZYSTYCH I HIPOTECE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E4B0743-954E-4DE4-A953-260A60FFC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10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Art.  1.  </a:t>
            </a:r>
          </a:p>
          <a:p>
            <a:pPr marL="0" indent="0">
              <a:buNone/>
            </a:pPr>
            <a:r>
              <a:rPr lang="pl-PL" dirty="0"/>
              <a:t>1.  </a:t>
            </a:r>
            <a:r>
              <a:rPr lang="pl-PL" i="1" dirty="0"/>
              <a:t>Księgi wieczyste</a:t>
            </a:r>
            <a:r>
              <a:rPr lang="pl-PL" dirty="0"/>
              <a:t> prowadzi się w celu ustalenia stanu prawnego nieruchomości.</a:t>
            </a:r>
          </a:p>
          <a:p>
            <a:pPr marL="0" indent="0">
              <a:buNone/>
            </a:pPr>
            <a:r>
              <a:rPr lang="pl-PL" dirty="0"/>
              <a:t>2.  </a:t>
            </a:r>
            <a:r>
              <a:rPr lang="pl-PL" i="1" dirty="0"/>
              <a:t>Księgi wieczyste</a:t>
            </a:r>
            <a:r>
              <a:rPr lang="pl-PL" dirty="0"/>
              <a:t> zakłada i prowadzi się dla nieruchomości.</a:t>
            </a:r>
          </a:p>
          <a:p>
            <a:pPr marL="0" indent="0">
              <a:buNone/>
            </a:pPr>
            <a:r>
              <a:rPr lang="pl-PL" dirty="0"/>
              <a:t>3.  </a:t>
            </a:r>
            <a:r>
              <a:rPr lang="pl-PL" i="1" dirty="0"/>
              <a:t>Księgi wieczyste</a:t>
            </a:r>
            <a:r>
              <a:rPr lang="pl-PL" dirty="0"/>
              <a:t> mogą być także prowadzone w celu ustalenia stanu prawnego spółdzielczego własnościowego prawa do lokalu.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Art.  2.  </a:t>
            </a:r>
            <a:r>
              <a:rPr lang="pl-PL" i="1" dirty="0"/>
              <a:t>Księgi wieczyste</a:t>
            </a:r>
            <a:r>
              <a:rPr lang="pl-PL" dirty="0"/>
              <a:t> są jawne. Nie można zasłaniać się nieznajomością wpisów w </a:t>
            </a:r>
            <a:r>
              <a:rPr lang="pl-PL" i="1" dirty="0"/>
              <a:t>księdze wieczystej</a:t>
            </a:r>
            <a:r>
              <a:rPr lang="pl-PL" dirty="0"/>
              <a:t> ani wniosków, o których uczyniono w niej wzmiankę.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6897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CF08F3-D684-42AF-99C4-A3622CC9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Akt </a:t>
            </a:r>
            <a:r>
              <a:rPr lang="pl-PL" dirty="0" err="1"/>
              <a:t>noTARIALNY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3097D475-6A7E-49A5-8D35-E9ED91F97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9A505FF-8F1F-4C7F-88AA-95312607A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2015732"/>
            <a:ext cx="9603275" cy="394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0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2E1B51-DC76-4044-989B-781C7B31C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Czym jest nieruchomość?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F380AEC1-6D32-47C1-AB00-D2B96E56A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43" y="2016125"/>
            <a:ext cx="3449638" cy="3449638"/>
          </a:xfrm>
        </p:spPr>
      </p:pic>
    </p:spTree>
    <p:extLst>
      <p:ext uri="{BB962C8B-B14F-4D97-AF65-F5344CB8AC3E}">
        <p14:creationId xmlns:p14="http://schemas.microsoft.com/office/powerpoint/2010/main" val="382222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EBCF70-8BE5-4BFF-B907-8233912CD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Definicja nieruchomości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2EE47D-D6C3-414C-8425-963E2D062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937446"/>
          </a:xfrm>
        </p:spPr>
        <p:txBody>
          <a:bodyPr/>
          <a:lstStyle/>
          <a:p>
            <a:pPr marL="0" indent="0">
              <a:buNone/>
            </a:pPr>
            <a:r>
              <a:rPr lang="pl-PL" sz="2400" dirty="0"/>
              <a:t>Art.  46.  KC</a:t>
            </a:r>
          </a:p>
          <a:p>
            <a:pPr marL="0" indent="0">
              <a:buNone/>
            </a:pPr>
            <a:r>
              <a:rPr lang="pl-PL" sz="2400" dirty="0"/>
              <a:t>§  1.  Nieruchomościami są </a:t>
            </a:r>
            <a:r>
              <a:rPr lang="pl-PL" sz="2400" b="1" dirty="0"/>
              <a:t>części powierzchni ziemskiej </a:t>
            </a:r>
            <a:r>
              <a:rPr lang="pl-PL" sz="2400" dirty="0"/>
              <a:t>stanowiące odrębny przedmiot własności (grunty), jak również</a:t>
            </a:r>
            <a:r>
              <a:rPr lang="pl-PL" sz="2400" b="1" dirty="0"/>
              <a:t> budynki trwale </a:t>
            </a:r>
            <a:br>
              <a:rPr lang="pl-PL" sz="2400" b="1" dirty="0"/>
            </a:br>
            <a:r>
              <a:rPr lang="pl-PL" sz="2400" b="1" dirty="0"/>
              <a:t>z gruntem związane</a:t>
            </a:r>
            <a:r>
              <a:rPr lang="pl-PL" sz="2400" dirty="0"/>
              <a:t> lub </a:t>
            </a:r>
            <a:r>
              <a:rPr lang="pl-PL" sz="2400" b="1" dirty="0"/>
              <a:t>części takich budynków</a:t>
            </a:r>
            <a:r>
              <a:rPr lang="pl-PL" sz="2400" dirty="0"/>
              <a:t>, jeżeli na mocy przepisów szczególnych stanowią odrębny od gruntu przedmiot własności.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926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5E3A09-5C5D-4F9E-A99A-098435352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/>
              <a:t>Kodeks cywilny stanowi, iż </a:t>
            </a:r>
            <a:r>
              <a:rPr lang="pl-PL" sz="2400" b="1" dirty="0"/>
              <a:t>nieruchomościami</a:t>
            </a:r>
            <a:r>
              <a:rPr lang="pl-PL" sz="2400" dirty="0"/>
              <a:t> są:</a:t>
            </a:r>
          </a:p>
          <a:p>
            <a:pPr marL="0" indent="0">
              <a:buNone/>
            </a:pPr>
            <a:br>
              <a:rPr lang="pl-PL" sz="2400" dirty="0"/>
            </a:br>
            <a:r>
              <a:rPr lang="pl-PL" sz="2400" dirty="0"/>
              <a:t>• </a:t>
            </a:r>
            <a:r>
              <a:rPr lang="pl-PL" sz="2400" b="1" dirty="0"/>
              <a:t>Grunty</a:t>
            </a:r>
            <a:r>
              <a:rPr lang="pl-PL" sz="2400" dirty="0"/>
              <a:t> (części powierzchni ziemskiej stanowiące odrębny przedmiot własności),</a:t>
            </a:r>
            <a:br>
              <a:rPr lang="pl-PL" sz="2400" dirty="0"/>
            </a:br>
            <a:r>
              <a:rPr lang="pl-PL" sz="2400" dirty="0"/>
              <a:t>• </a:t>
            </a:r>
            <a:r>
              <a:rPr lang="pl-PL" sz="2400" b="1" dirty="0"/>
              <a:t>Budynki</a:t>
            </a:r>
            <a:r>
              <a:rPr lang="pl-PL" sz="2400" dirty="0"/>
              <a:t> (budynki trwale związane z gruntem),</a:t>
            </a:r>
            <a:br>
              <a:rPr lang="pl-PL" sz="2400" dirty="0"/>
            </a:br>
            <a:r>
              <a:rPr lang="pl-PL" sz="2400" dirty="0"/>
              <a:t>•</a:t>
            </a:r>
            <a:r>
              <a:rPr lang="pl-PL" sz="2400" b="1" dirty="0"/>
              <a:t> Lokale</a:t>
            </a:r>
            <a:r>
              <a:rPr lang="pl-PL" sz="2400" dirty="0"/>
              <a:t> (części budynków, jeżeli na mocy przepisów szczególnych stanowią odrębną własność). </a:t>
            </a:r>
          </a:p>
        </p:txBody>
      </p:sp>
    </p:spTree>
    <p:extLst>
      <p:ext uri="{BB962C8B-B14F-4D97-AF65-F5344CB8AC3E}">
        <p14:creationId xmlns:p14="http://schemas.microsoft.com/office/powerpoint/2010/main" val="1460823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321A0D-E804-494A-B1A2-0D026731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 jaki sposób można przenieść własność nieruchomości?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5078204-ADF3-4DFE-9F8B-C7E5B1661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273" y="2015732"/>
            <a:ext cx="6413581" cy="3450613"/>
          </a:xfrm>
        </p:spPr>
        <p:txBody>
          <a:bodyPr/>
          <a:lstStyle/>
          <a:p>
            <a:r>
              <a:rPr lang="pl-PL" sz="2800" dirty="0"/>
              <a:t>Sprzedaż</a:t>
            </a:r>
          </a:p>
          <a:p>
            <a:r>
              <a:rPr lang="pl-PL" sz="2800" dirty="0"/>
              <a:t>Darowizna</a:t>
            </a:r>
          </a:p>
          <a:p>
            <a:r>
              <a:rPr lang="pl-PL" sz="2800" dirty="0"/>
              <a:t>Zamiana</a:t>
            </a:r>
          </a:p>
          <a:p>
            <a:r>
              <a:rPr lang="pl-PL" sz="2800" dirty="0"/>
              <a:t>Przekazanie nieruchomości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3984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7C57A0-D57C-4AD2-8D18-BEB9C1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32509"/>
            <a:ext cx="9603275" cy="15212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dirty="0"/>
              <a:t>W jakiej formie należy zawrzeć umowę przenoszącą własność nieruchomości ??</a:t>
            </a:r>
          </a:p>
        </p:txBody>
      </p:sp>
    </p:spTree>
    <p:extLst>
      <p:ext uri="{BB962C8B-B14F-4D97-AF65-F5344CB8AC3E}">
        <p14:creationId xmlns:p14="http://schemas.microsoft.com/office/powerpoint/2010/main" val="4258402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7C57A0-D57C-4AD2-8D18-BEB9C17B6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32509"/>
            <a:ext cx="9603275" cy="15212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l-PL" dirty="0"/>
              <a:t>W jakiej formie należy zawrzeć umowę przenoszącą własność nieruchomości ??</a:t>
            </a: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58A5CF08-DF80-4A35-9EE0-81D82E7C8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Art.  158.   KC [Forma umowy przenoszącej własność nieruchomości]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Umowa zobowiązująca do przeniesienia własności nieruchomości powinna być zawarta w formie aktu notarialnego. To samo dotyczy umowy przenoszącej własność, która zostaje zawarta w celu wykonania istniejącego uprzednio zobowiązania do przeniesienia własności nieruchomości; zobowiązanie powinno być w akcie wymienione.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9806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E3D102-F511-4B0E-89F0-6902592F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Umowa przedwstępna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040BC4-5ADB-4D33-82DE-57E2A230D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Zgodnie z treścią art. 389 k.c. – umowa, przez którą jedna ze stron lub obie zobowiązują się do zawarcia oznaczonej umowy (umowa przedwstępna), powinna określać istotne postanowienia umowy przyrzeczonej.</a:t>
            </a:r>
          </a:p>
          <a:p>
            <a:r>
              <a:rPr lang="pl-PL" dirty="0"/>
              <a:t>przedmiot umowy,</a:t>
            </a:r>
          </a:p>
          <a:p>
            <a:r>
              <a:rPr lang="pl-PL" dirty="0"/>
              <a:t>cena,</a:t>
            </a:r>
          </a:p>
          <a:p>
            <a:r>
              <a:rPr lang="pl-PL" dirty="0"/>
              <a:t>termin, do którego umowa przyrzeczona powinna być zawarta,</a:t>
            </a:r>
          </a:p>
          <a:p>
            <a:r>
              <a:rPr lang="pl-PL" dirty="0"/>
              <a:t>zaliczka/zadatek</a:t>
            </a:r>
          </a:p>
        </p:txBody>
      </p:sp>
    </p:spTree>
    <p:extLst>
      <p:ext uri="{BB962C8B-B14F-4D97-AF65-F5344CB8AC3E}">
        <p14:creationId xmlns:p14="http://schemas.microsoft.com/office/powerpoint/2010/main" val="1910266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EAF5325-1E91-4DF2-8004-D5554098D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57201"/>
            <a:ext cx="9603275" cy="1396554"/>
          </a:xfr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Zaliczka   a   zadatek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44230B99-897E-4830-BEE9-EAC17C767BCF}"/>
              </a:ext>
            </a:extLst>
          </p:cNvPr>
          <p:cNvSpPr/>
          <p:nvPr/>
        </p:nvSpPr>
        <p:spPr>
          <a:xfrm>
            <a:off x="1565564" y="2563091"/>
            <a:ext cx="4017818" cy="279861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ZALICZKA</a:t>
            </a:r>
          </a:p>
          <a:p>
            <a:pPr algn="ctr"/>
            <a:endParaRPr lang="pl-PL" dirty="0"/>
          </a:p>
          <a:p>
            <a:pPr algn="ctr"/>
            <a:r>
              <a:rPr lang="pl-PL" dirty="0"/>
              <a:t>Zaliczka poza tym, że zarachowuje się ją na poczet przyszłego świadczenia tego, kto ją dał, nie wywołuje żadnych szczególnych skutków prawnych.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922E582A-6FFE-4582-B26C-584791EAA2E8}"/>
              </a:ext>
            </a:extLst>
          </p:cNvPr>
          <p:cNvSpPr/>
          <p:nvPr/>
        </p:nvSpPr>
        <p:spPr>
          <a:xfrm>
            <a:off x="6253216" y="2535382"/>
            <a:ext cx="4193111" cy="282632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ZADATEK</a:t>
            </a:r>
          </a:p>
          <a:p>
            <a:pPr algn="ctr"/>
            <a:endParaRPr lang="pl-PL" dirty="0"/>
          </a:p>
          <a:p>
            <a:pPr algn="ctr"/>
            <a:r>
              <a:rPr lang="pl-PL" dirty="0"/>
              <a:t>W razie nie wykonania umowy przez drugą stronę może ona bez konieczności udzielania dodatkowego terminu od umowy odstąpić i pobrany zadatek zatrzymać, a jeżeli sama go dała, domagać się jego zwrotu w podwójnej wysokości.</a:t>
            </a:r>
          </a:p>
        </p:txBody>
      </p:sp>
    </p:spTree>
    <p:extLst>
      <p:ext uri="{BB962C8B-B14F-4D97-AF65-F5344CB8AC3E}">
        <p14:creationId xmlns:p14="http://schemas.microsoft.com/office/powerpoint/2010/main" val="369816102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287</TotalTime>
  <Words>181</Words>
  <Application>Microsoft Office PowerPoint</Application>
  <PresentationFormat>Panoramiczny</PresentationFormat>
  <Paragraphs>38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Galeria</vt:lpstr>
      <vt:lpstr>Przeniesienie własności nieruchomości</vt:lpstr>
      <vt:lpstr>Czym jest nieruchomość?</vt:lpstr>
      <vt:lpstr>Definicja nieruchomości</vt:lpstr>
      <vt:lpstr>Prezentacja programu PowerPoint</vt:lpstr>
      <vt:lpstr>W jaki sposób można przenieść własność nieruchomości?</vt:lpstr>
      <vt:lpstr>W jakiej formie należy zawrzeć umowę przenoszącą własność nieruchomości ??</vt:lpstr>
      <vt:lpstr>W jakiej formie należy zawrzeć umowę przenoszącą własność nieruchomości ??</vt:lpstr>
      <vt:lpstr>Umowa przedwstępna</vt:lpstr>
      <vt:lpstr> Zaliczka   a   zadatek</vt:lpstr>
      <vt:lpstr>Księgi  wieczyste  USTAWA Z DNIA 6 LIPCA 1982 R. O KSIĘGACH WIECZYSTYCH I HIPOTECE</vt:lpstr>
      <vt:lpstr>Akt noTARIALNY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Sprzedaż nieruchomości</dc:title>
  <dc:creator>Barbara Z</dc:creator>
  <cp:lastModifiedBy>user</cp:lastModifiedBy>
  <cp:revision>15</cp:revision>
  <dcterms:created xsi:type="dcterms:W3CDTF">2018-12-09T17:56:09Z</dcterms:created>
  <dcterms:modified xsi:type="dcterms:W3CDTF">2019-09-29T21:45:25Z</dcterms:modified>
</cp:coreProperties>
</file>