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6288"/>
        </a:fontRef>
        <a:srgbClr val="006288"/>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FFFFFF">
              <a:alpha val="80000"/>
            </a:srgbClr>
          </a:solidFill>
        </a:fill>
      </a:tcStyle>
    </a:wholeTbl>
    <a:band2H>
      <a:tcTxStyle/>
      <a:tcStyle>
        <a:tcBdr/>
        <a:fill>
          <a:solidFill>
            <a:srgbClr val="FFFFFF">
              <a:alpha val="60000"/>
            </a:srgbClr>
          </a:solidFill>
        </a:fill>
      </a:tcStyle>
    </a:band2H>
    <a:firstCol>
      <a:tcTxStyle b="off" i="off">
        <a:fontRef idx="minor">
          <a:srgbClr val="FFFFFF"/>
        </a:fontRef>
        <a:srgbClr val="FFFFFF"/>
      </a:tcTxStyle>
      <a:tcStyle>
        <a:tcBdr>
          <a:left>
            <a:ln w="12700" cap="flat">
              <a:solidFill>
                <a:srgbClr val="DBDFD4"/>
              </a:solidFill>
              <a:prstDash val="solid"/>
              <a:miter lim="400000"/>
            </a:ln>
          </a:left>
          <a:right>
            <a:ln w="12700" cap="flat">
              <a:solidFill>
                <a:srgbClr val="94DBE2"/>
              </a:solidFill>
              <a:prstDash val="solid"/>
              <a:miter lim="400000"/>
            </a:ln>
          </a:right>
          <a:top>
            <a:ln w="12700" cap="flat">
              <a:solidFill>
                <a:srgbClr val="94DBE2"/>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7BB759"/>
          </a:solidFill>
        </a:fill>
      </a:tcStyle>
    </a:firstCol>
    <a:lastRow>
      <a:tcTxStyle b="off" i="off">
        <a:fontRef idx="minor">
          <a:srgbClr val="006288"/>
        </a:fontRef>
        <a:srgbClr val="006288"/>
      </a:tcTxStyle>
      <a:tcStyle>
        <a:tcBdr>
          <a:left>
            <a:ln w="12700" cap="flat">
              <a:solidFill>
                <a:srgbClr val="94DBE2"/>
              </a:solidFill>
              <a:prstDash val="solid"/>
              <a:miter lim="400000"/>
            </a:ln>
          </a:left>
          <a:right>
            <a:ln w="12700" cap="flat">
              <a:solidFill>
                <a:srgbClr val="94DBE2"/>
              </a:solidFill>
              <a:prstDash val="solid"/>
              <a:miter lim="400000"/>
            </a:ln>
          </a:right>
          <a:top>
            <a:ln w="25400" cap="flat">
              <a:solidFill>
                <a:srgbClr val="94DBE2"/>
              </a:solidFill>
              <a:prstDash val="solid"/>
              <a:miter lim="400000"/>
            </a:ln>
          </a:top>
          <a:bottom>
            <a:ln w="12700" cap="flat">
              <a:solidFill>
                <a:srgbClr val="DBDFD4"/>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rgbClr val="FFFFFF">
              <a:alpha val="80000"/>
            </a:srgbClr>
          </a:solidFill>
        </a:fill>
      </a:tcStyle>
    </a:lastRow>
    <a:firstRow>
      <a:tcTxStyle b="off" i="off">
        <a:fontRef idx="minor">
          <a:srgbClr val="FFFFFF"/>
        </a:fontRef>
        <a:srgbClr val="FFFFFF"/>
      </a:tcTxStyle>
      <a:tcStyle>
        <a:tcBdr>
          <a:left>
            <a:ln w="12700" cap="flat">
              <a:solidFill>
                <a:srgbClr val="94DBE2"/>
              </a:solidFill>
              <a:prstDash val="solid"/>
              <a:miter lim="400000"/>
            </a:ln>
          </a:left>
          <a:right>
            <a:ln w="12700" cap="flat">
              <a:solidFill>
                <a:srgbClr val="94DBE2"/>
              </a:solidFill>
              <a:prstDash val="solid"/>
              <a:miter lim="400000"/>
            </a:ln>
          </a:right>
          <a:top>
            <a:ln w="12700" cap="flat">
              <a:solidFill>
                <a:srgbClr val="DBDFD4"/>
              </a:solidFill>
              <a:prstDash val="solid"/>
              <a:miter lim="400000"/>
            </a:ln>
          </a:top>
          <a:bottom>
            <a:ln w="12700" cap="flat">
              <a:solidFill>
                <a:srgbClr val="94DBE2"/>
              </a:solidFill>
              <a:prstDash val="solid"/>
              <a:miter lim="400000"/>
            </a:ln>
          </a:bottom>
          <a:insideH>
            <a:ln w="12700" cap="flat">
              <a:solidFill>
                <a:srgbClr val="94DBE2"/>
              </a:solidFill>
              <a:prstDash val="solid"/>
              <a:miter lim="400000"/>
            </a:ln>
          </a:insideH>
          <a:insideV>
            <a:ln w="12700" cap="flat">
              <a:solidFill>
                <a:srgbClr val="94DBE2"/>
              </a:solidFill>
              <a:prstDash val="solid"/>
              <a:miter lim="400000"/>
            </a:ln>
          </a:insideV>
        </a:tcBdr>
        <a:fill>
          <a:solidFill>
            <a:schemeClr val="accent1">
              <a:hueOff val="-218139"/>
              <a:satOff val="-11670"/>
              <a:lumOff val="-10226"/>
              <a:alpha val="90000"/>
            </a:schemeClr>
          </a:solidFill>
        </a:fill>
      </a:tcStyle>
    </a:firstRow>
  </a:tblStyle>
  <a:tblStyle styleId="{C7B018BB-80A7-4F77-B60F-C8B233D01FF8}" styleName="">
    <a:tblBg/>
    <a:wholeTb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218139"/>
              <a:satOff val="-11670"/>
              <a:lumOff val="-10226"/>
              <a:alpha val="66000"/>
            </a:schemeClr>
          </a:solidFill>
        </a:fill>
      </a:tcStyle>
    </a:wholeTbl>
    <a:band2H>
      <a:tcTxStyle/>
      <a:tcStyle>
        <a:tcBdr/>
        <a:fill>
          <a:solidFill>
            <a:schemeClr val="accent1">
              <a:hueOff val="-218139"/>
              <a:satOff val="-11670"/>
              <a:lumOff val="-10226"/>
              <a:alpha val="39000"/>
            </a:schemeClr>
          </a:solidFill>
        </a:fill>
      </a:tcStyle>
    </a:band2H>
    <a:firstCol>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4A1C8"/>
          </a:solidFill>
        </a:fill>
      </a:tcStyle>
    </a:firstCol>
    <a:la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D61C2"/>
          </a:solidFill>
        </a:fill>
      </a:tcStyle>
    </a:lastRow>
    <a:firstRow>
      <a:tcTxStyle b="off"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1D61C2"/>
          </a:solidFill>
        </a:fill>
      </a:tcStyle>
    </a:firstRow>
  </a:tblStyle>
  <a:tblStyle styleId="{EEE7283C-3CF3-47DC-8721-378D4A62B228}" styleName="">
    <a:tblBg/>
    <a:wholeTbl>
      <a:tcTxStyle b="off" i="off">
        <a:fontRef idx="minor">
          <a:srgbClr val="EE7C00"/>
        </a:fontRef>
        <a:srgbClr val="EE7C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wholeTbl>
    <a:band2H>
      <a:tcTxStyle/>
      <a:tcStyle>
        <a:tcBdr/>
        <a:fill>
          <a:solidFill>
            <a:srgbClr val="FEFFF6">
              <a:alpha val="72000"/>
            </a:srgbClr>
          </a:solidFill>
        </a:fill>
      </a:tcStyle>
    </a:band2H>
    <a:firstCol>
      <a:tcTxStyle b="off" i="off">
        <a:fontRef idx="minor">
          <a:srgbClr val="E35015"/>
        </a:fontRef>
        <a:srgbClr val="E35015"/>
      </a:tcTxStyle>
      <a:tcStyle>
        <a:tcBdr>
          <a:left>
            <a:ln w="0" cap="flat">
              <a:noFill/>
              <a:miter lim="400000"/>
            </a:ln>
          </a:left>
          <a:right>
            <a:ln w="25400" cap="flat">
              <a:solidFill>
                <a:srgbClr val="AAE6E6"/>
              </a:solidFill>
              <a:custDash>
                <a:ds d="200000" sp="200000"/>
              </a:custDash>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EFFF6">
              <a:alpha val="81000"/>
            </a:srgbClr>
          </a:solidFill>
        </a:fill>
      </a:tcStyle>
    </a:firstCol>
    <a:lastRow>
      <a:tcTxStyle b="off" i="off">
        <a:fontRef idx="minor">
          <a:srgbClr val="653F2A"/>
        </a:fontRef>
        <a:srgbClr val="653F2A"/>
      </a:tcTxStyle>
      <a:tcStyle>
        <a:tcBdr>
          <a:left>
            <a:ln w="12700" cap="flat">
              <a:noFill/>
              <a:miter lim="400000"/>
            </a:ln>
          </a:left>
          <a:right>
            <a:ln w="12700" cap="flat">
              <a:noFill/>
              <a:miter lim="400000"/>
            </a:ln>
          </a:right>
          <a:top>
            <a:ln w="25400" cap="flat">
              <a:solidFill>
                <a:srgbClr val="AAE6E6"/>
              </a:solidFill>
              <a:custDash>
                <a:ds d="200000" sp="200000"/>
              </a:custDash>
              <a:miter lim="400000"/>
            </a:ln>
          </a:top>
          <a:bottom>
            <a:ln w="0" cap="flat">
              <a:noFill/>
              <a:miter lim="400000"/>
            </a:ln>
          </a:bottom>
          <a:insideH>
            <a:ln w="12700" cap="flat">
              <a:noFill/>
              <a:miter lim="400000"/>
            </a:ln>
          </a:insideH>
          <a:insideV>
            <a:ln w="12700" cap="flat">
              <a:noFill/>
              <a:miter lim="400000"/>
            </a:ln>
          </a:insideV>
        </a:tcBdr>
        <a:fill>
          <a:solidFill>
            <a:srgbClr val="FEFFF6">
              <a:alpha val="81000"/>
            </a:srgbClr>
          </a:solidFill>
        </a:fill>
      </a:tcStyle>
    </a:lastRow>
    <a:firstRow>
      <a:tcTxStyle b="off" i="off">
        <a:fontRef idx="minor">
          <a:srgbClr val="653F2A"/>
        </a:fontRef>
        <a:srgbClr val="653F2A"/>
      </a:tcTxStyle>
      <a:tcStyle>
        <a:tcBdr>
          <a:left>
            <a:ln w="12700" cap="flat">
              <a:noFill/>
              <a:miter lim="400000"/>
            </a:ln>
          </a:left>
          <a:right>
            <a:ln w="12700" cap="flat">
              <a:noFill/>
              <a:miter lim="400000"/>
            </a:ln>
          </a:right>
          <a:top>
            <a:ln w="0" cap="flat">
              <a:noFill/>
              <a:miter lim="400000"/>
            </a:ln>
          </a:top>
          <a:bottom>
            <a:ln w="25400" cap="flat">
              <a:solidFill>
                <a:srgbClr val="AAE6E6"/>
              </a:solidFill>
              <a:custDash>
                <a:ds d="200000" sp="200000"/>
              </a:custDash>
              <a:miter lim="400000"/>
            </a:ln>
          </a:bottom>
          <a:insideH>
            <a:ln w="12700" cap="flat">
              <a:noFill/>
              <a:miter lim="400000"/>
            </a:ln>
          </a:insideH>
          <a:insideV>
            <a:ln w="12700" cap="flat">
              <a:noFill/>
              <a:miter lim="400000"/>
            </a:ln>
          </a:insideV>
        </a:tcBdr>
        <a:fill>
          <a:solidFill>
            <a:srgbClr val="FEFFF6">
              <a:alpha val="81000"/>
            </a:srgbClr>
          </a:solidFill>
        </a:fill>
      </a:tcStyle>
    </a:firstRow>
  </a:tblStyle>
  <a:tblStyle styleId="{CF821DB8-F4EB-4A41-A1BA-3FCAFE7338EE}" styleName="">
    <a:tblBg/>
    <a:wholeTbl>
      <a:tcTxStyle b="off" i="off">
        <a:fontRef idx="major">
          <a:srgbClr val="006288"/>
        </a:fontRef>
        <a:srgbClr val="006288"/>
      </a:tcTxStyle>
      <a:tcStyle>
        <a:tcBdr>
          <a:left>
            <a:ln w="12700" cap="flat">
              <a:solidFill>
                <a:srgbClr val="FFFFFF">
                  <a:alpha val="66000"/>
                </a:srgbClr>
              </a:solidFill>
              <a:prstDash val="solid"/>
              <a:miter lim="400000"/>
            </a:ln>
          </a:left>
          <a:right>
            <a:ln w="12700" cap="flat">
              <a:solidFill>
                <a:srgbClr val="FFFFFF">
                  <a:alpha val="66000"/>
                </a:srgbClr>
              </a:solidFill>
              <a:prstDash val="solid"/>
              <a:miter lim="400000"/>
            </a:ln>
          </a:right>
          <a:top>
            <a:ln w="12700" cap="flat">
              <a:solidFill>
                <a:srgbClr val="FFFFFF">
                  <a:alpha val="66000"/>
                </a:srgbClr>
              </a:solidFill>
              <a:prstDash val="solid"/>
              <a:miter lim="400000"/>
            </a:ln>
          </a:top>
          <a:bottom>
            <a:ln w="12700" cap="flat">
              <a:solidFill>
                <a:srgbClr val="FFFFFF">
                  <a:alpha val="66000"/>
                </a:srgbClr>
              </a:solidFill>
              <a:prstDash val="solid"/>
              <a:miter lim="400000"/>
            </a:ln>
          </a:bottom>
          <a:insideH>
            <a:ln w="12700" cap="flat">
              <a:solidFill>
                <a:srgbClr val="FFFFFF">
                  <a:alpha val="66000"/>
                </a:srgbClr>
              </a:solidFill>
              <a:prstDash val="solid"/>
              <a:miter lim="400000"/>
            </a:ln>
          </a:insideH>
          <a:insideV>
            <a:ln w="12700" cap="flat">
              <a:solidFill>
                <a:srgbClr val="FFFFFF">
                  <a:alpha val="66000"/>
                </a:srgbClr>
              </a:solidFill>
              <a:prstDash val="solid"/>
              <a:miter lim="400000"/>
            </a:ln>
          </a:insideV>
        </a:tcBdr>
        <a:fill>
          <a:noFill/>
        </a:fill>
      </a:tcStyle>
    </a:wholeTbl>
    <a:band2H>
      <a:tcTxStyle/>
      <a:tcStyle>
        <a:tcBdr/>
        <a:fill>
          <a:solidFill>
            <a:srgbClr val="006288">
              <a:alpha val="12000"/>
            </a:srgbClr>
          </a:solidFill>
        </a:fill>
      </a:tcStyle>
    </a:band2H>
    <a:firstCol>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087B2"/>
          </a:solidFill>
        </a:fill>
      </a:tcStyle>
    </a:firstCol>
    <a:la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B46A"/>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FB46A"/>
          </a:solidFill>
        </a:fill>
      </a:tcStyle>
    </a:firstRow>
  </a:tblStyle>
  <a:tblStyle styleId="{33BA23B1-9221-436E-865A-0063620EA4FD}" styleName="">
    <a:tblBg/>
    <a:wholeTbl>
      <a:tcTxStyle b="off" i="off">
        <a:fontRef idx="major">
          <a:srgbClr val="444444"/>
        </a:fontRef>
        <a:srgbClr val="444444"/>
      </a:tcTxStyle>
      <a:tcStyle>
        <a:tcBdr>
          <a:left>
            <a:ln w="12700" cap="flat">
              <a:noFill/>
              <a:miter lim="400000"/>
            </a:ln>
          </a:left>
          <a:right>
            <a:ln w="12700" cap="flat">
              <a:noFill/>
              <a:miter lim="400000"/>
            </a:ln>
          </a:right>
          <a:top>
            <a:ln w="12700" cap="flat">
              <a:solidFill>
                <a:srgbClr val="DBDFD3"/>
              </a:solidFill>
              <a:prstDash val="solid"/>
              <a:miter lim="400000"/>
            </a:ln>
          </a:top>
          <a:bottom>
            <a:ln w="12700" cap="flat">
              <a:solidFill>
                <a:srgbClr val="DBDFD3"/>
              </a:solidFill>
              <a:prstDash val="solid"/>
              <a:miter lim="400000"/>
            </a:ln>
          </a:bottom>
          <a:insideH>
            <a:ln w="12700" cap="flat">
              <a:solidFill>
                <a:srgbClr val="DBDFD3"/>
              </a:solidFill>
              <a:prstDash val="solid"/>
              <a:miter lim="400000"/>
            </a:ln>
          </a:insideH>
          <a:insideV>
            <a:ln w="12700" cap="flat">
              <a:noFill/>
              <a:miter lim="400000"/>
            </a:ln>
          </a:insideV>
        </a:tcBdr>
        <a:fill>
          <a:solidFill>
            <a:srgbClr val="FFFFFF"/>
          </a:solidFill>
        </a:fill>
      </a:tcStyle>
    </a:wholeTbl>
    <a:band2H>
      <a:tcTxStyle/>
      <a:tcStyle>
        <a:tcBdr/>
        <a:fill>
          <a:solidFill>
            <a:srgbClr val="F7F7F7"/>
          </a:solidFill>
        </a:fill>
      </a:tcStyle>
    </a:band2H>
    <a:firstCol>
      <a:tcTxStyle b="off" i="off">
        <a:fontRef idx="major">
          <a:srgbClr val="444444"/>
        </a:fontRef>
        <a:srgbClr val="444444"/>
      </a:tcTxStyle>
      <a:tcStyle>
        <a:tcBdr>
          <a:left>
            <a:ln w="12700" cap="flat">
              <a:noFill/>
              <a:miter lim="400000"/>
            </a:ln>
          </a:left>
          <a:right>
            <a:ln w="12700" cap="flat">
              <a:solidFill>
                <a:srgbClr val="DBDFD3"/>
              </a:solidFill>
              <a:prstDash val="solid"/>
              <a:miter lim="400000"/>
            </a:ln>
          </a:right>
          <a:top>
            <a:ln w="12700" cap="flat">
              <a:solidFill>
                <a:srgbClr val="DBDFD3"/>
              </a:solidFill>
              <a:prstDash val="solid"/>
              <a:miter lim="400000"/>
            </a:ln>
          </a:top>
          <a:bottom>
            <a:ln w="12700" cap="flat">
              <a:solidFill>
                <a:srgbClr val="DBDFD3"/>
              </a:solidFill>
              <a:prstDash val="solid"/>
              <a:miter lim="400000"/>
            </a:ln>
          </a:bottom>
          <a:insideH>
            <a:ln w="12700" cap="flat">
              <a:solidFill>
                <a:srgbClr val="DBDFD3"/>
              </a:solidFill>
              <a:prstDash val="solid"/>
              <a:miter lim="400000"/>
            </a:ln>
          </a:insideH>
          <a:insideV>
            <a:ln w="12700" cap="flat">
              <a:noFill/>
              <a:miter lim="400000"/>
            </a:ln>
          </a:insideV>
        </a:tcBdr>
        <a:fill>
          <a:solidFill>
            <a:srgbClr val="E8E9E8"/>
          </a:solidFill>
        </a:fill>
      </a:tcStyle>
    </a:firstCol>
    <a:lastRow>
      <a:tcTxStyle b="off" i="off">
        <a:fontRef idx="major">
          <a:srgbClr val="444444"/>
        </a:fontRef>
        <a:srgbClr val="444444"/>
      </a:tcTxStyle>
      <a:tcStyle>
        <a:tcBdr>
          <a:left>
            <a:ln w="12700" cap="flat">
              <a:noFill/>
              <a:miter lim="400000"/>
            </a:ln>
          </a:left>
          <a:right>
            <a:ln w="12700" cap="flat">
              <a:noFill/>
              <a:miter lim="400000"/>
            </a:ln>
          </a:right>
          <a:top>
            <a:ln w="25400" cap="flat">
              <a:solidFill>
                <a:srgbClr val="DBDFD3"/>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ff"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solidFill>
                <a:srgbClr val="DBDFD3"/>
              </a:solidFill>
              <a:prstDash val="solid"/>
              <a:miter lim="400000"/>
            </a:ln>
          </a:bottom>
          <a:insideH>
            <a:ln w="12700" cap="flat">
              <a:noFill/>
              <a:miter lim="400000"/>
            </a:ln>
          </a:insideH>
          <a:insideV>
            <a:ln w="12700" cap="flat">
              <a:noFill/>
              <a:miter lim="400000"/>
            </a:ln>
          </a:insideV>
        </a:tcBdr>
        <a:fill>
          <a:solidFill>
            <a:srgbClr val="3D3D3D"/>
          </a:solidFill>
        </a:fill>
      </a:tcStyle>
    </a:firstRow>
  </a:tblStyle>
  <a:tblStyle styleId="{2708684C-4D16-4618-839F-0558EEFCDFE6}" styleName="">
    <a:tblBg/>
    <a:wholeTbl>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wholeTbl>
    <a:band2H>
      <a:tcTxStyle/>
      <a:tcStyle>
        <a:tcBdr/>
        <a:fill>
          <a:solidFill>
            <a:srgbClr val="106AA0">
              <a:alpha val="14000"/>
            </a:srgbClr>
          </a:solidFill>
        </a:fill>
      </a:tcStyle>
    </a:band2H>
    <a:firstCol>
      <a:tcTxStyle b="off" i="off">
        <a:fontRef idx="major">
          <a:srgbClr val="006288"/>
        </a:fontRef>
        <a:srgbClr val="006288"/>
      </a:tcTxStyle>
      <a:tcStyle>
        <a:tcBdr>
          <a:left>
            <a:ln w="12700" cap="flat">
              <a:noFill/>
              <a:miter lim="400000"/>
            </a:ln>
          </a:left>
          <a:right>
            <a:ln w="38100" cap="flat">
              <a:solidFill>
                <a:srgbClr val="FFFFFF"/>
              </a:solidFill>
              <a:prstDash val="solid"/>
              <a:miter lim="400000"/>
            </a:ln>
          </a:right>
          <a:top>
            <a:ln w="25400" cap="flat">
              <a:solidFill>
                <a:srgbClr val="FFFFFF"/>
              </a:solidFill>
              <a:custDash>
                <a:ds d="200000" sp="200000"/>
              </a:custDash>
              <a:miter lim="400000"/>
            </a:ln>
          </a:top>
          <a:bottom>
            <a:ln w="25400" cap="flat">
              <a:solidFill>
                <a:srgbClr val="FFFFFF"/>
              </a:solidFill>
              <a:custDash>
                <a:ds d="200000" sp="200000"/>
              </a:custDash>
              <a:miter lim="400000"/>
            </a:ln>
          </a:bottom>
          <a:insideH>
            <a:ln w="25400" cap="flat">
              <a:solidFill>
                <a:srgbClr val="FFFFFF"/>
              </a:solidFill>
              <a:custDash>
                <a:ds d="200000" sp="200000"/>
              </a:custDash>
              <a:miter lim="400000"/>
            </a:ln>
          </a:insideH>
          <a:insideV>
            <a:ln w="25400" cap="flat">
              <a:solidFill>
                <a:srgbClr val="FFFFFF"/>
              </a:solidFill>
              <a:custDash>
                <a:ds d="200000" sp="200000"/>
              </a:custDash>
              <a:miter lim="400000"/>
            </a:ln>
          </a:insideV>
        </a:tcBdr>
        <a:fill>
          <a:noFill/>
        </a:fill>
      </a:tcStyle>
    </a:firstCol>
    <a:lastRow>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38100" cap="flat">
              <a:solidFill>
                <a:srgbClr val="FFFFFF"/>
              </a:solidFill>
              <a:prstDash val="solid"/>
              <a:miter lim="400000"/>
            </a:ln>
          </a:top>
          <a:bottom>
            <a:ln w="12700" cap="flat">
              <a:noFill/>
              <a:miter lim="400000"/>
            </a:ln>
          </a:bottom>
          <a:insideH>
            <a:ln w="12700" cap="flat">
              <a:noFill/>
              <a:miter lim="400000"/>
            </a:ln>
          </a:insideH>
          <a:insideV>
            <a:ln w="25400" cap="flat">
              <a:solidFill>
                <a:srgbClr val="FFFFFF"/>
              </a:solidFill>
              <a:custDash>
                <a:ds d="200000" sp="200000"/>
              </a:custDash>
              <a:miter lim="400000"/>
            </a:ln>
          </a:insideV>
        </a:tcBdr>
        <a:fill>
          <a:noFill/>
        </a:fill>
      </a:tcStyle>
    </a:lastRow>
    <a:firstRow>
      <a:tcTxStyle b="off" i="off">
        <a:fontRef idx="major">
          <a:srgbClr val="006288"/>
        </a:fontRef>
        <a:srgbClr val="006288"/>
      </a:tcTxStyle>
      <a:tcStyle>
        <a:tcBdr>
          <a:left>
            <a:ln w="25400" cap="flat">
              <a:solidFill>
                <a:srgbClr val="FFFFFF"/>
              </a:solidFill>
              <a:custDash>
                <a:ds d="200000" sp="200000"/>
              </a:custDash>
              <a:miter lim="400000"/>
            </a:ln>
          </a:left>
          <a:right>
            <a:ln w="25400" cap="flat">
              <a:solidFill>
                <a:srgbClr val="FFFFFF"/>
              </a:solidFill>
              <a:custDash>
                <a:ds d="200000" sp="200000"/>
              </a:custDash>
              <a:miter lim="400000"/>
            </a:ln>
          </a:right>
          <a:top>
            <a:ln w="12700" cap="flat">
              <a:noFill/>
              <a:miter lim="400000"/>
            </a:ln>
          </a:top>
          <a:bottom>
            <a:ln w="38100" cap="flat">
              <a:solidFill>
                <a:srgbClr val="FFFFFF"/>
              </a:solidFill>
              <a:prstDash val="solid"/>
              <a:miter lim="400000"/>
            </a:ln>
          </a:bottom>
          <a:insideH>
            <a:ln w="12700" cap="flat">
              <a:noFill/>
              <a:miter lim="400000"/>
            </a:ln>
          </a:insideH>
          <a:insideV>
            <a:ln w="25400" cap="flat">
              <a:solidFill>
                <a:srgbClr val="FFFFFF"/>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0" name="Shape 210"/>
          <p:cNvSpPr>
            <a:spLocks noGrp="1" noRot="1" noChangeAspect="1"/>
          </p:cNvSpPr>
          <p:nvPr>
            <p:ph type="sldImg"/>
          </p:nvPr>
        </p:nvSpPr>
        <p:spPr>
          <a:xfrm>
            <a:off x="1143000" y="685800"/>
            <a:ext cx="4572000" cy="3429000"/>
          </a:xfrm>
          <a:prstGeom prst="rect">
            <a:avLst/>
          </a:prstGeom>
        </p:spPr>
        <p:txBody>
          <a:bodyPr/>
          <a:lstStyle/>
          <a:p>
            <a:endParaRPr/>
          </a:p>
        </p:txBody>
      </p:sp>
      <p:sp>
        <p:nvSpPr>
          <p:cNvPr id="211" name="Shape 21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ytuł i podtytuł">
    <p:spTree>
      <p:nvGrpSpPr>
        <p:cNvPr id="1" name=""/>
        <p:cNvGrpSpPr/>
        <p:nvPr/>
      </p:nvGrpSpPr>
      <p:grpSpPr>
        <a:xfrm>
          <a:off x="0" y="0"/>
          <a:ext cx="0" cy="0"/>
          <a:chOff x="0" y="0"/>
          <a:chExt cx="0" cy="0"/>
        </a:xfrm>
      </p:grpSpPr>
      <p:pic>
        <p:nvPicPr>
          <p:cNvPr id="19" name="chalk_line-1.png" descr="chalk_line-1.png"/>
          <p:cNvPicPr>
            <a:picLocks noChangeAspect="1"/>
          </p:cNvPicPr>
          <p:nvPr/>
        </p:nvPicPr>
        <p:blipFill>
          <a:blip r:embed="rId2"/>
          <a:stretch>
            <a:fillRect/>
          </a:stretch>
        </p:blipFill>
        <p:spPr>
          <a:xfrm>
            <a:off x="177800" y="0"/>
            <a:ext cx="3441700" cy="9794917"/>
          </a:xfrm>
          <a:prstGeom prst="rect">
            <a:avLst/>
          </a:prstGeom>
          <a:ln w="12700">
            <a:miter lim="400000"/>
          </a:ln>
        </p:spPr>
      </p:pic>
      <p:pic>
        <p:nvPicPr>
          <p:cNvPr id="20" name="chalk_line-2.png" descr="chalk_line-2.png"/>
          <p:cNvPicPr>
            <a:picLocks noChangeAspect="1"/>
          </p:cNvPicPr>
          <p:nvPr/>
        </p:nvPicPr>
        <p:blipFill>
          <a:blip r:embed="rId3"/>
          <a:stretch>
            <a:fillRect/>
          </a:stretch>
        </p:blipFill>
        <p:spPr>
          <a:xfrm>
            <a:off x="5168900" y="1321246"/>
            <a:ext cx="7835900" cy="7934466"/>
          </a:xfrm>
          <a:prstGeom prst="rect">
            <a:avLst/>
          </a:prstGeom>
          <a:ln w="12700">
            <a:miter lim="400000"/>
          </a:ln>
        </p:spPr>
      </p:pic>
      <p:pic>
        <p:nvPicPr>
          <p:cNvPr id="21" name="scrapbook_cover_title_hi.png" descr="scrapbook_cover_title_hi.png"/>
          <p:cNvPicPr>
            <a:picLocks/>
          </p:cNvPicPr>
          <p:nvPr/>
        </p:nvPicPr>
        <p:blipFill>
          <a:blip r:embed="rId4"/>
          <a:stretch>
            <a:fillRect/>
          </a:stretch>
        </p:blipFill>
        <p:spPr>
          <a:xfrm>
            <a:off x="640735" y="2781300"/>
            <a:ext cx="11760201" cy="4178300"/>
          </a:xfrm>
          <a:prstGeom prst="rect">
            <a:avLst/>
          </a:prstGeom>
          <a:ln w="12700">
            <a:miter lim="400000"/>
          </a:ln>
        </p:spPr>
      </p:pic>
      <p:sp>
        <p:nvSpPr>
          <p:cNvPr id="22" name="Tekst tytułowy"/>
          <p:cNvSpPr>
            <a:spLocks noGrp="1"/>
          </p:cNvSpPr>
          <p:nvPr>
            <p:ph type="title"/>
          </p:nvPr>
        </p:nvSpPr>
        <p:spPr>
          <a:xfrm>
            <a:off x="1270000" y="2959100"/>
            <a:ext cx="10464800" cy="2286000"/>
          </a:xfrm>
          <a:prstGeom prst="rect">
            <a:avLst/>
          </a:prstGeom>
        </p:spPr>
        <p:txBody>
          <a:bodyPr anchor="b"/>
          <a:lstStyle>
            <a:lvl1pPr>
              <a:defRPr i="1">
                <a:solidFill>
                  <a:srgbClr val="292929">
                    <a:alpha val="93000"/>
                  </a:srgbClr>
                </a:solidFill>
                <a:latin typeface="+mj-lt"/>
                <a:ea typeface="+mj-ea"/>
                <a:cs typeface="+mj-cs"/>
                <a:sym typeface="Georgia"/>
              </a:defRPr>
            </a:lvl1pPr>
          </a:lstStyle>
          <a:p>
            <a:r>
              <a:t>Tekst tytułowy</a:t>
            </a:r>
          </a:p>
        </p:txBody>
      </p:sp>
      <p:sp>
        <p:nvSpPr>
          <p:cNvPr id="23" name="Treść - poziom 1…"/>
          <p:cNvSpPr>
            <a:spLocks noGrp="1"/>
          </p:cNvSpPr>
          <p:nvPr>
            <p:ph type="body" sz="quarter" idx="1"/>
          </p:nvPr>
        </p:nvSpPr>
        <p:spPr>
          <a:xfrm>
            <a:off x="1270000" y="5283200"/>
            <a:ext cx="10464800" cy="1308100"/>
          </a:xfrm>
          <a:prstGeom prst="rect">
            <a:avLst/>
          </a:prstGeom>
        </p:spPr>
        <p:txBody>
          <a:bodyPr anchor="t"/>
          <a:lstStyle>
            <a:lvl1pPr marL="0" indent="0" algn="ctr">
              <a:spcBef>
                <a:spcPts val="0"/>
              </a:spcBef>
              <a:buSzTx/>
              <a:buNone/>
              <a:defRPr sz="3800" i="1">
                <a:solidFill>
                  <a:schemeClr val="accent5">
                    <a:hueOff val="-188353"/>
                    <a:satOff val="-10165"/>
                    <a:lumOff val="-10285"/>
                  </a:schemeClr>
                </a:solidFill>
              </a:defRPr>
            </a:lvl1pPr>
            <a:lvl2pPr marL="0" indent="228600" algn="ctr">
              <a:spcBef>
                <a:spcPts val="0"/>
              </a:spcBef>
              <a:buSzTx/>
              <a:buNone/>
              <a:defRPr sz="3800" i="1">
                <a:solidFill>
                  <a:schemeClr val="accent5">
                    <a:hueOff val="-188353"/>
                    <a:satOff val="-10165"/>
                    <a:lumOff val="-10285"/>
                  </a:schemeClr>
                </a:solidFill>
              </a:defRPr>
            </a:lvl2pPr>
            <a:lvl3pPr marL="0" indent="457200" algn="ctr">
              <a:spcBef>
                <a:spcPts val="0"/>
              </a:spcBef>
              <a:buSzTx/>
              <a:buNone/>
              <a:defRPr sz="3800" i="1">
                <a:solidFill>
                  <a:schemeClr val="accent5">
                    <a:hueOff val="-188353"/>
                    <a:satOff val="-10165"/>
                    <a:lumOff val="-10285"/>
                  </a:schemeClr>
                </a:solidFill>
              </a:defRPr>
            </a:lvl3pPr>
            <a:lvl4pPr marL="0" indent="685800" algn="ctr">
              <a:spcBef>
                <a:spcPts val="0"/>
              </a:spcBef>
              <a:buSzTx/>
              <a:buNone/>
              <a:defRPr sz="3800" i="1">
                <a:solidFill>
                  <a:schemeClr val="accent5">
                    <a:hueOff val="-188353"/>
                    <a:satOff val="-10165"/>
                    <a:lumOff val="-10285"/>
                  </a:schemeClr>
                </a:solidFill>
              </a:defRPr>
            </a:lvl4pPr>
            <a:lvl5pPr marL="0" indent="914400" algn="ctr">
              <a:spcBef>
                <a:spcPts val="0"/>
              </a:spcBef>
              <a:buSzTx/>
              <a:buNone/>
              <a:defRPr sz="3800" i="1">
                <a:solidFill>
                  <a:schemeClr val="accent5">
                    <a:hueOff val="-188353"/>
                    <a:satOff val="-10165"/>
                    <a:lumOff val="-10285"/>
                  </a:schemeClr>
                </a:solidFill>
              </a:defRPr>
            </a:lvl5pPr>
          </a:lstStyle>
          <a:p>
            <a:r>
              <a:t>Treść - poziom 1</a:t>
            </a:r>
          </a:p>
          <a:p>
            <a:pPr lvl="1"/>
            <a:r>
              <a:t>Treść - poziom 2</a:t>
            </a:r>
          </a:p>
          <a:p>
            <a:pPr lvl="2"/>
            <a:r>
              <a:t>Treść - poziom 3</a:t>
            </a:r>
          </a:p>
          <a:p>
            <a:pPr lvl="3"/>
            <a:r>
              <a:t>Treść - poziom 4</a:t>
            </a:r>
          </a:p>
          <a:p>
            <a:pPr lvl="4"/>
            <a:r>
              <a:t>Treść - poziom 5</a:t>
            </a:r>
          </a:p>
        </p:txBody>
      </p:sp>
      <p:sp>
        <p:nvSpPr>
          <p:cNvPr id="24" name="Numer slajdu"/>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ytat">
    <p:spTree>
      <p:nvGrpSpPr>
        <p:cNvPr id="1" name=""/>
        <p:cNvGrpSpPr/>
        <p:nvPr/>
      </p:nvGrpSpPr>
      <p:grpSpPr>
        <a:xfrm>
          <a:off x="0" y="0"/>
          <a:ext cx="0" cy="0"/>
          <a:chOff x="0" y="0"/>
          <a:chExt cx="0" cy="0"/>
        </a:xfrm>
      </p:grpSpPr>
      <p:pic>
        <p:nvPicPr>
          <p:cNvPr id="154" name="lines-line-1.png" descr="lines-line-1.png"/>
          <p:cNvPicPr>
            <a:picLocks noChangeAspect="1"/>
          </p:cNvPicPr>
          <p:nvPr/>
        </p:nvPicPr>
        <p:blipFill>
          <a:blip r:embed="rId2"/>
          <a:stretch>
            <a:fillRect/>
          </a:stretch>
        </p:blipFill>
        <p:spPr>
          <a:xfrm>
            <a:off x="647700" y="8864600"/>
            <a:ext cx="11798300" cy="292100"/>
          </a:xfrm>
          <a:prstGeom prst="rect">
            <a:avLst/>
          </a:prstGeom>
          <a:ln w="12700">
            <a:miter lim="400000"/>
          </a:ln>
        </p:spPr>
      </p:pic>
      <p:pic>
        <p:nvPicPr>
          <p:cNvPr id="155" name="wave-line.png" descr="wave-line.png"/>
          <p:cNvPicPr>
            <a:picLocks noChangeAspect="1"/>
          </p:cNvPicPr>
          <p:nvPr/>
        </p:nvPicPr>
        <p:blipFill>
          <a:blip r:embed="rId3"/>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56" name="wave-line.png" descr="wave-line.png"/>
          <p:cNvPicPr>
            <a:picLocks noChangeAspect="1"/>
          </p:cNvPicPr>
          <p:nvPr/>
        </p:nvPicPr>
        <p:blipFill>
          <a:blip r:embed="rId3"/>
          <a:srcRect l="16504" r="50434"/>
          <a:stretch>
            <a:fillRect/>
          </a:stretch>
        </p:blipFill>
        <p:spPr>
          <a:xfrm rot="5400000">
            <a:off x="-3378364" y="4686138"/>
            <a:ext cx="8216901" cy="140023"/>
          </a:xfrm>
          <a:prstGeom prst="rect">
            <a:avLst/>
          </a:prstGeom>
          <a:ln w="12700">
            <a:miter lim="400000"/>
          </a:ln>
        </p:spPr>
      </p:pic>
      <p:pic>
        <p:nvPicPr>
          <p:cNvPr id="157" name="dots-line-cropped.png" descr="dots-line-cropped.png"/>
          <p:cNvPicPr>
            <a:picLocks noChangeAspect="1"/>
          </p:cNvPicPr>
          <p:nvPr/>
        </p:nvPicPr>
        <p:blipFill>
          <a:blip r:embed="rId4"/>
          <a:srcRect l="4761" t="2928" r="10188"/>
          <a:stretch>
            <a:fillRect/>
          </a:stretch>
        </p:blipFill>
        <p:spPr>
          <a:xfrm rot="16199985">
            <a:off x="-4244962" y="4772011"/>
            <a:ext cx="9753601" cy="209578"/>
          </a:xfrm>
          <a:prstGeom prst="rect">
            <a:avLst/>
          </a:prstGeom>
          <a:ln w="12700">
            <a:miter lim="400000"/>
          </a:ln>
        </p:spPr>
      </p:pic>
      <p:pic>
        <p:nvPicPr>
          <p:cNvPr id="158" name="dots-line-cropped.png" descr="dots-line-cropped.png"/>
          <p:cNvPicPr>
            <a:picLocks noChangeAspect="1"/>
          </p:cNvPicPr>
          <p:nvPr/>
        </p:nvPicPr>
        <p:blipFill>
          <a:blip r:embed="rId4"/>
          <a:srcRect t="5872" b="5892"/>
          <a:stretch>
            <a:fillRect/>
          </a:stretch>
        </p:blipFill>
        <p:spPr>
          <a:xfrm rot="21599984">
            <a:off x="698498" y="469908"/>
            <a:ext cx="11468107" cy="190501"/>
          </a:xfrm>
          <a:prstGeom prst="rect">
            <a:avLst/>
          </a:prstGeom>
          <a:ln w="12700">
            <a:miter lim="400000"/>
          </a:ln>
        </p:spPr>
      </p:pic>
      <p:pic>
        <p:nvPicPr>
          <p:cNvPr id="159" name="dots-line-cropped.png" descr="dots-line-cropped.png"/>
          <p:cNvPicPr>
            <a:picLocks noChangeAspect="1"/>
          </p:cNvPicPr>
          <p:nvPr/>
        </p:nvPicPr>
        <p:blipFill>
          <a:blip r:embed="rId4"/>
          <a:srcRect l="53986" t="2927" r="41140"/>
          <a:stretch>
            <a:fillRect/>
          </a:stretch>
        </p:blipFill>
        <p:spPr>
          <a:xfrm rot="21599984">
            <a:off x="12439650" y="9010646"/>
            <a:ext cx="558801" cy="209581"/>
          </a:xfrm>
          <a:prstGeom prst="rect">
            <a:avLst/>
          </a:prstGeom>
          <a:ln w="12700">
            <a:miter lim="400000"/>
          </a:ln>
        </p:spPr>
      </p:pic>
      <p:pic>
        <p:nvPicPr>
          <p:cNvPr id="160" name="dots-line-cropped.png" descr="dots-line-cropped.png"/>
          <p:cNvPicPr>
            <a:picLocks noChangeAspect="1"/>
          </p:cNvPicPr>
          <p:nvPr/>
        </p:nvPicPr>
        <p:blipFill>
          <a:blip r:embed="rId4"/>
          <a:srcRect l="37929" t="2926" r="56976"/>
          <a:stretch>
            <a:fillRect/>
          </a:stretch>
        </p:blipFill>
        <p:spPr>
          <a:xfrm rot="21599984">
            <a:off x="6350" y="9010652"/>
            <a:ext cx="584201" cy="209583"/>
          </a:xfrm>
          <a:prstGeom prst="rect">
            <a:avLst/>
          </a:prstGeom>
          <a:ln w="12700">
            <a:miter lim="400000"/>
          </a:ln>
        </p:spPr>
      </p:pic>
      <p:pic>
        <p:nvPicPr>
          <p:cNvPr id="161" name="lines-vert-line.png" descr="lines-vert-line.png"/>
          <p:cNvPicPr>
            <a:picLocks/>
          </p:cNvPicPr>
          <p:nvPr/>
        </p:nvPicPr>
        <p:blipFill>
          <a:blip r:embed="rId5"/>
          <a:stretch>
            <a:fillRect/>
          </a:stretch>
        </p:blipFill>
        <p:spPr>
          <a:xfrm>
            <a:off x="12153900" y="361949"/>
            <a:ext cx="317500" cy="8724901"/>
          </a:xfrm>
          <a:prstGeom prst="rect">
            <a:avLst/>
          </a:prstGeom>
          <a:ln w="12700">
            <a:miter lim="400000"/>
          </a:ln>
        </p:spPr>
      </p:pic>
      <p:sp>
        <p:nvSpPr>
          <p:cNvPr id="162" name="„Wpisz tu cytat.”"/>
          <p:cNvSpPr>
            <a:spLocks noGrp="1"/>
          </p:cNvSpPr>
          <p:nvPr>
            <p:ph type="body" sz="quarter" idx="13"/>
          </p:nvPr>
        </p:nvSpPr>
        <p:spPr>
          <a:xfrm>
            <a:off x="1270000" y="4559300"/>
            <a:ext cx="10464800" cy="622300"/>
          </a:xfrm>
          <a:prstGeom prst="rect">
            <a:avLst/>
          </a:prstGeom>
        </p:spPr>
        <p:txBody>
          <a:bodyPr>
            <a:spAutoFit/>
          </a:bodyPr>
          <a:lstStyle>
            <a:lvl1pPr marL="0" indent="0" algn="ctr">
              <a:spcBef>
                <a:spcPts val="0"/>
              </a:spcBef>
              <a:buSzTx/>
              <a:buNone/>
              <a:defRPr i="1"/>
            </a:lvl1pPr>
          </a:lstStyle>
          <a:p>
            <a:r>
              <a:t>„Wpisz tu cytat.”</a:t>
            </a:r>
          </a:p>
        </p:txBody>
      </p:sp>
      <p:sp>
        <p:nvSpPr>
          <p:cNvPr id="163" name="–Janek Jabłonka"/>
          <p:cNvSpPr>
            <a:spLocks noGrp="1"/>
          </p:cNvSpPr>
          <p:nvPr>
            <p:ph type="body" sz="quarter" idx="14"/>
          </p:nvPr>
        </p:nvSpPr>
        <p:spPr>
          <a:xfrm>
            <a:off x="1270000" y="6362700"/>
            <a:ext cx="10464800" cy="444500"/>
          </a:xfrm>
          <a:prstGeom prst="rect">
            <a:avLst/>
          </a:prstGeom>
        </p:spPr>
        <p:txBody>
          <a:bodyPr anchor="t">
            <a:spAutoFit/>
          </a:bodyPr>
          <a:lstStyle>
            <a:lvl1pPr marL="0" indent="0" algn="ctr">
              <a:spcBef>
                <a:spcPts val="0"/>
              </a:spcBef>
              <a:buSzTx/>
              <a:buNone/>
              <a:defRPr sz="2400"/>
            </a:lvl1pPr>
          </a:lstStyle>
          <a:p>
            <a:r>
              <a:t>–Janek Jabłonka</a:t>
            </a:r>
          </a:p>
        </p:txBody>
      </p:sp>
      <p:sp>
        <p:nvSpPr>
          <p:cNvPr id="164" name="Numer slajdu"/>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Zdjęcie">
    <p:spTree>
      <p:nvGrpSpPr>
        <p:cNvPr id="1" name=""/>
        <p:cNvGrpSpPr/>
        <p:nvPr/>
      </p:nvGrpSpPr>
      <p:grpSpPr>
        <a:xfrm>
          <a:off x="0" y="0"/>
          <a:ext cx="0" cy="0"/>
          <a:chOff x="0" y="0"/>
          <a:chExt cx="0" cy="0"/>
        </a:xfrm>
      </p:grpSpPr>
      <p:pic>
        <p:nvPicPr>
          <p:cNvPr id="171" name="lines-line-1.png" descr="lines-line-1.png"/>
          <p:cNvPicPr>
            <a:picLocks noChangeAspect="1"/>
          </p:cNvPicPr>
          <p:nvPr/>
        </p:nvPicPr>
        <p:blipFill>
          <a:blip r:embed="rId2"/>
          <a:stretch>
            <a:fillRect/>
          </a:stretch>
        </p:blipFill>
        <p:spPr>
          <a:xfrm>
            <a:off x="647700" y="8864600"/>
            <a:ext cx="11798300" cy="292100"/>
          </a:xfrm>
          <a:prstGeom prst="rect">
            <a:avLst/>
          </a:prstGeom>
          <a:ln w="12700">
            <a:miter lim="400000"/>
          </a:ln>
        </p:spPr>
      </p:pic>
      <p:pic>
        <p:nvPicPr>
          <p:cNvPr id="172" name="wave-line.png" descr="wave-line.png"/>
          <p:cNvPicPr>
            <a:picLocks noChangeAspect="1"/>
          </p:cNvPicPr>
          <p:nvPr/>
        </p:nvPicPr>
        <p:blipFill>
          <a:blip r:embed="rId3"/>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73" name="wave-line.png" descr="wave-line.png"/>
          <p:cNvPicPr>
            <a:picLocks noChangeAspect="1"/>
          </p:cNvPicPr>
          <p:nvPr/>
        </p:nvPicPr>
        <p:blipFill>
          <a:blip r:embed="rId3"/>
          <a:srcRect l="16504" r="50434"/>
          <a:stretch>
            <a:fillRect/>
          </a:stretch>
        </p:blipFill>
        <p:spPr>
          <a:xfrm rot="5400000">
            <a:off x="-3378364" y="4686138"/>
            <a:ext cx="8216901" cy="140023"/>
          </a:xfrm>
          <a:prstGeom prst="rect">
            <a:avLst/>
          </a:prstGeom>
          <a:ln w="12700">
            <a:miter lim="400000"/>
          </a:ln>
        </p:spPr>
      </p:pic>
      <p:pic>
        <p:nvPicPr>
          <p:cNvPr id="174" name="dots-line-cropped.png" descr="dots-line-cropped.png"/>
          <p:cNvPicPr>
            <a:picLocks noChangeAspect="1"/>
          </p:cNvPicPr>
          <p:nvPr/>
        </p:nvPicPr>
        <p:blipFill>
          <a:blip r:embed="rId4"/>
          <a:srcRect l="4761" t="2928" r="10188"/>
          <a:stretch>
            <a:fillRect/>
          </a:stretch>
        </p:blipFill>
        <p:spPr>
          <a:xfrm rot="16199985">
            <a:off x="-4244962" y="4772011"/>
            <a:ext cx="9753601" cy="209578"/>
          </a:xfrm>
          <a:prstGeom prst="rect">
            <a:avLst/>
          </a:prstGeom>
          <a:ln w="12700">
            <a:miter lim="400000"/>
          </a:ln>
        </p:spPr>
      </p:pic>
      <p:pic>
        <p:nvPicPr>
          <p:cNvPr id="175" name="dots-line-cropped.png" descr="dots-line-cropped.png"/>
          <p:cNvPicPr>
            <a:picLocks noChangeAspect="1"/>
          </p:cNvPicPr>
          <p:nvPr/>
        </p:nvPicPr>
        <p:blipFill>
          <a:blip r:embed="rId4"/>
          <a:srcRect t="5872" b="5892"/>
          <a:stretch>
            <a:fillRect/>
          </a:stretch>
        </p:blipFill>
        <p:spPr>
          <a:xfrm rot="21599984">
            <a:off x="698498" y="469908"/>
            <a:ext cx="11468107" cy="190501"/>
          </a:xfrm>
          <a:prstGeom prst="rect">
            <a:avLst/>
          </a:prstGeom>
          <a:ln w="12700">
            <a:miter lim="400000"/>
          </a:ln>
        </p:spPr>
      </p:pic>
      <p:pic>
        <p:nvPicPr>
          <p:cNvPr id="176" name="dots-line-cropped.png" descr="dots-line-cropped.png"/>
          <p:cNvPicPr>
            <a:picLocks noChangeAspect="1"/>
          </p:cNvPicPr>
          <p:nvPr/>
        </p:nvPicPr>
        <p:blipFill>
          <a:blip r:embed="rId4"/>
          <a:srcRect l="53986" t="2927" r="41140"/>
          <a:stretch>
            <a:fillRect/>
          </a:stretch>
        </p:blipFill>
        <p:spPr>
          <a:xfrm rot="21599984">
            <a:off x="12439650" y="9010646"/>
            <a:ext cx="558801" cy="209581"/>
          </a:xfrm>
          <a:prstGeom prst="rect">
            <a:avLst/>
          </a:prstGeom>
          <a:ln w="12700">
            <a:miter lim="400000"/>
          </a:ln>
        </p:spPr>
      </p:pic>
      <p:pic>
        <p:nvPicPr>
          <p:cNvPr id="177" name="dots-line-cropped.png" descr="dots-line-cropped.png"/>
          <p:cNvPicPr>
            <a:picLocks noChangeAspect="1"/>
          </p:cNvPicPr>
          <p:nvPr/>
        </p:nvPicPr>
        <p:blipFill>
          <a:blip r:embed="rId4"/>
          <a:srcRect l="37929" t="2926" r="56976"/>
          <a:stretch>
            <a:fillRect/>
          </a:stretch>
        </p:blipFill>
        <p:spPr>
          <a:xfrm rot="21599984">
            <a:off x="6350" y="9010652"/>
            <a:ext cx="584201" cy="209583"/>
          </a:xfrm>
          <a:prstGeom prst="rect">
            <a:avLst/>
          </a:prstGeom>
          <a:ln w="12700">
            <a:miter lim="400000"/>
          </a:ln>
        </p:spPr>
      </p:pic>
      <p:pic>
        <p:nvPicPr>
          <p:cNvPr id="178" name="lines-vert-line.png" descr="lines-vert-line.png"/>
          <p:cNvPicPr>
            <a:picLocks/>
          </p:cNvPicPr>
          <p:nvPr/>
        </p:nvPicPr>
        <p:blipFill>
          <a:blip r:embed="rId5"/>
          <a:stretch>
            <a:fillRect/>
          </a:stretch>
        </p:blipFill>
        <p:spPr>
          <a:xfrm>
            <a:off x="12153900" y="361949"/>
            <a:ext cx="317500" cy="8724901"/>
          </a:xfrm>
          <a:prstGeom prst="rect">
            <a:avLst/>
          </a:prstGeom>
          <a:ln w="12700">
            <a:miter lim="400000"/>
          </a:ln>
        </p:spPr>
      </p:pic>
      <p:sp>
        <p:nvSpPr>
          <p:cNvPr id="179" name="Obrazek"/>
          <p:cNvSpPr>
            <a:spLocks noGrp="1"/>
          </p:cNvSpPr>
          <p:nvPr>
            <p:ph type="pic" idx="13"/>
          </p:nvPr>
        </p:nvSpPr>
        <p:spPr>
          <a:xfrm>
            <a:off x="0" y="0"/>
            <a:ext cx="13004800" cy="9756748"/>
          </a:xfrm>
          <a:prstGeom prst="rect">
            <a:avLst/>
          </a:prstGeom>
        </p:spPr>
        <p:txBody>
          <a:bodyPr lIns="91439" tIns="45719" rIns="91439" bIns="45719" anchor="t">
            <a:noAutofit/>
          </a:bodyPr>
          <a:lstStyle/>
          <a:p>
            <a:endParaRPr/>
          </a:p>
        </p:txBody>
      </p:sp>
      <p:sp>
        <p:nvSpPr>
          <p:cNvPr id="180" name="Numer slajdu"/>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usty">
    <p:spTree>
      <p:nvGrpSpPr>
        <p:cNvPr id="1" name=""/>
        <p:cNvGrpSpPr/>
        <p:nvPr/>
      </p:nvGrpSpPr>
      <p:grpSpPr>
        <a:xfrm>
          <a:off x="0" y="0"/>
          <a:ext cx="0" cy="0"/>
          <a:chOff x="0" y="0"/>
          <a:chExt cx="0" cy="0"/>
        </a:xfrm>
      </p:grpSpPr>
      <p:pic>
        <p:nvPicPr>
          <p:cNvPr id="187" name="lines-line-1.png" descr="lines-line-1.png"/>
          <p:cNvPicPr>
            <a:picLocks noChangeAspect="1"/>
          </p:cNvPicPr>
          <p:nvPr/>
        </p:nvPicPr>
        <p:blipFill>
          <a:blip r:embed="rId2"/>
          <a:stretch>
            <a:fillRect/>
          </a:stretch>
        </p:blipFill>
        <p:spPr>
          <a:xfrm>
            <a:off x="647700" y="8864600"/>
            <a:ext cx="11798300" cy="292100"/>
          </a:xfrm>
          <a:prstGeom prst="rect">
            <a:avLst/>
          </a:prstGeom>
          <a:ln w="12700">
            <a:miter lim="400000"/>
          </a:ln>
        </p:spPr>
      </p:pic>
      <p:pic>
        <p:nvPicPr>
          <p:cNvPr id="188" name="wave-line.png" descr="wave-line.png"/>
          <p:cNvPicPr>
            <a:picLocks noChangeAspect="1"/>
          </p:cNvPicPr>
          <p:nvPr/>
        </p:nvPicPr>
        <p:blipFill>
          <a:blip r:embed="rId3"/>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89" name="wave-line.png" descr="wave-line.png"/>
          <p:cNvPicPr>
            <a:picLocks noChangeAspect="1"/>
          </p:cNvPicPr>
          <p:nvPr/>
        </p:nvPicPr>
        <p:blipFill>
          <a:blip r:embed="rId3"/>
          <a:srcRect l="16504" r="50434"/>
          <a:stretch>
            <a:fillRect/>
          </a:stretch>
        </p:blipFill>
        <p:spPr>
          <a:xfrm rot="5400000">
            <a:off x="-3378364" y="4686138"/>
            <a:ext cx="8216901" cy="140023"/>
          </a:xfrm>
          <a:prstGeom prst="rect">
            <a:avLst/>
          </a:prstGeom>
          <a:ln w="12700">
            <a:miter lim="400000"/>
          </a:ln>
        </p:spPr>
      </p:pic>
      <p:pic>
        <p:nvPicPr>
          <p:cNvPr id="190" name="dots-line-cropped.png" descr="dots-line-cropped.png"/>
          <p:cNvPicPr>
            <a:picLocks noChangeAspect="1"/>
          </p:cNvPicPr>
          <p:nvPr/>
        </p:nvPicPr>
        <p:blipFill>
          <a:blip r:embed="rId4"/>
          <a:srcRect l="4761" t="2928" r="10188"/>
          <a:stretch>
            <a:fillRect/>
          </a:stretch>
        </p:blipFill>
        <p:spPr>
          <a:xfrm rot="16199985">
            <a:off x="-4244962" y="4772011"/>
            <a:ext cx="9753601" cy="209578"/>
          </a:xfrm>
          <a:prstGeom prst="rect">
            <a:avLst/>
          </a:prstGeom>
          <a:ln w="12700">
            <a:miter lim="400000"/>
          </a:ln>
        </p:spPr>
      </p:pic>
      <p:pic>
        <p:nvPicPr>
          <p:cNvPr id="191" name="dots-line-cropped.png" descr="dots-line-cropped.png"/>
          <p:cNvPicPr>
            <a:picLocks noChangeAspect="1"/>
          </p:cNvPicPr>
          <p:nvPr/>
        </p:nvPicPr>
        <p:blipFill>
          <a:blip r:embed="rId4"/>
          <a:srcRect t="5872" b="5892"/>
          <a:stretch>
            <a:fillRect/>
          </a:stretch>
        </p:blipFill>
        <p:spPr>
          <a:xfrm rot="21599984">
            <a:off x="698498" y="469908"/>
            <a:ext cx="11468107" cy="190501"/>
          </a:xfrm>
          <a:prstGeom prst="rect">
            <a:avLst/>
          </a:prstGeom>
          <a:ln w="12700">
            <a:miter lim="400000"/>
          </a:ln>
        </p:spPr>
      </p:pic>
      <p:pic>
        <p:nvPicPr>
          <p:cNvPr id="192" name="dots-line-cropped.png" descr="dots-line-cropped.png"/>
          <p:cNvPicPr>
            <a:picLocks noChangeAspect="1"/>
          </p:cNvPicPr>
          <p:nvPr/>
        </p:nvPicPr>
        <p:blipFill>
          <a:blip r:embed="rId4"/>
          <a:srcRect l="53986" t="2927" r="41140"/>
          <a:stretch>
            <a:fillRect/>
          </a:stretch>
        </p:blipFill>
        <p:spPr>
          <a:xfrm rot="21599984">
            <a:off x="12439650" y="9010646"/>
            <a:ext cx="558801" cy="209581"/>
          </a:xfrm>
          <a:prstGeom prst="rect">
            <a:avLst/>
          </a:prstGeom>
          <a:ln w="12700">
            <a:miter lim="400000"/>
          </a:ln>
        </p:spPr>
      </p:pic>
      <p:pic>
        <p:nvPicPr>
          <p:cNvPr id="193" name="dots-line-cropped.png" descr="dots-line-cropped.png"/>
          <p:cNvPicPr>
            <a:picLocks noChangeAspect="1"/>
          </p:cNvPicPr>
          <p:nvPr/>
        </p:nvPicPr>
        <p:blipFill>
          <a:blip r:embed="rId4"/>
          <a:srcRect l="37929" t="2926" r="56976"/>
          <a:stretch>
            <a:fillRect/>
          </a:stretch>
        </p:blipFill>
        <p:spPr>
          <a:xfrm rot="21599984">
            <a:off x="6350" y="9010652"/>
            <a:ext cx="584201" cy="209583"/>
          </a:xfrm>
          <a:prstGeom prst="rect">
            <a:avLst/>
          </a:prstGeom>
          <a:ln w="12700">
            <a:miter lim="400000"/>
          </a:ln>
        </p:spPr>
      </p:pic>
      <p:pic>
        <p:nvPicPr>
          <p:cNvPr id="194" name="lines-vert-line.png" descr="lines-vert-line.png"/>
          <p:cNvPicPr>
            <a:picLocks/>
          </p:cNvPicPr>
          <p:nvPr/>
        </p:nvPicPr>
        <p:blipFill>
          <a:blip r:embed="rId5"/>
          <a:stretch>
            <a:fillRect/>
          </a:stretch>
        </p:blipFill>
        <p:spPr>
          <a:xfrm>
            <a:off x="12153900" y="361949"/>
            <a:ext cx="317500" cy="8724901"/>
          </a:xfrm>
          <a:prstGeom prst="rect">
            <a:avLst/>
          </a:prstGeom>
          <a:ln w="12700">
            <a:miter lim="400000"/>
          </a:ln>
        </p:spPr>
      </p:pic>
      <p:sp>
        <p:nvSpPr>
          <p:cNvPr id="195" name="Numer slajdu"/>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ytuł i punktory">
    <p:bg>
      <p:bgPr>
        <a:solidFill>
          <a:srgbClr val="FFFFFF"/>
        </a:solidFill>
        <a:effectLst/>
      </p:bgPr>
    </p:bg>
    <p:spTree>
      <p:nvGrpSpPr>
        <p:cNvPr id="1" name=""/>
        <p:cNvGrpSpPr/>
        <p:nvPr/>
      </p:nvGrpSpPr>
      <p:grpSpPr>
        <a:xfrm>
          <a:off x="0" y="0"/>
          <a:ext cx="0" cy="0"/>
          <a:chOff x="0" y="0"/>
          <a:chExt cx="0" cy="0"/>
        </a:xfrm>
      </p:grpSpPr>
      <p:sp>
        <p:nvSpPr>
          <p:cNvPr id="202" name="Tekst tytułowy"/>
          <p:cNvSpPr>
            <a:spLocks noGrp="1"/>
          </p:cNvSpPr>
          <p:nvPr>
            <p:ph type="title"/>
          </p:nvPr>
        </p:nvSpPr>
        <p:spPr>
          <a:xfrm>
            <a:off x="952500" y="254000"/>
            <a:ext cx="11099800" cy="2159000"/>
          </a:xfrm>
          <a:prstGeom prst="rect">
            <a:avLst/>
          </a:prstGeom>
        </p:spPr>
        <p:txBody>
          <a:bodyPr/>
          <a:lstStyle>
            <a:lvl1pPr>
              <a:defRPr sz="8000">
                <a:solidFill>
                  <a:srgbClr val="000000"/>
                </a:solidFill>
                <a:latin typeface="Helvetica Neue Medium"/>
                <a:ea typeface="Helvetica Neue Medium"/>
                <a:cs typeface="Helvetica Neue Medium"/>
                <a:sym typeface="Helvetica Neue Medium"/>
              </a:defRPr>
            </a:lvl1pPr>
          </a:lstStyle>
          <a:p>
            <a:r>
              <a:t>Tekst tytułowy</a:t>
            </a:r>
          </a:p>
        </p:txBody>
      </p:sp>
      <p:sp>
        <p:nvSpPr>
          <p:cNvPr id="203" name="Treść - poziom 1…"/>
          <p:cNvSpPr>
            <a:spLocks noGrp="1"/>
          </p:cNvSpPr>
          <p:nvPr>
            <p:ph type="body" idx="1"/>
          </p:nvPr>
        </p:nvSpPr>
        <p:spPr>
          <a:xfrm>
            <a:off x="952500" y="2590800"/>
            <a:ext cx="11099800" cy="6286500"/>
          </a:xfrm>
          <a:prstGeom prst="rect">
            <a:avLst/>
          </a:prstGeom>
        </p:spPr>
        <p:txBody>
          <a:bodyPr/>
          <a:lstStyle>
            <a:lvl1pPr marL="444500" indent="-444500">
              <a:spcBef>
                <a:spcPts val="4200"/>
              </a:spcBef>
              <a:buSzPct val="145000"/>
              <a:buChar char="•"/>
              <a:defRPr sz="3200">
                <a:solidFill>
                  <a:srgbClr val="000000"/>
                </a:solidFill>
                <a:latin typeface="Helvetica Neue"/>
                <a:ea typeface="Helvetica Neue"/>
                <a:cs typeface="Helvetica Neue"/>
                <a:sym typeface="Helvetica Neue"/>
              </a:defRPr>
            </a:lvl1pPr>
            <a:lvl2pPr marL="889000" indent="-444500">
              <a:spcBef>
                <a:spcPts val="4200"/>
              </a:spcBef>
              <a:buSzPct val="145000"/>
              <a:buChar char="•"/>
              <a:defRPr sz="3200">
                <a:solidFill>
                  <a:srgbClr val="000000"/>
                </a:solidFill>
                <a:latin typeface="Helvetica Neue"/>
                <a:ea typeface="Helvetica Neue"/>
                <a:cs typeface="Helvetica Neue"/>
                <a:sym typeface="Helvetica Neue"/>
              </a:defRPr>
            </a:lvl2pPr>
            <a:lvl3pPr marL="1333500" indent="-444500">
              <a:spcBef>
                <a:spcPts val="4200"/>
              </a:spcBef>
              <a:buSzPct val="145000"/>
              <a:buChar char="•"/>
              <a:defRPr sz="3200">
                <a:solidFill>
                  <a:srgbClr val="000000"/>
                </a:solidFill>
                <a:latin typeface="Helvetica Neue"/>
                <a:ea typeface="Helvetica Neue"/>
                <a:cs typeface="Helvetica Neue"/>
                <a:sym typeface="Helvetica Neue"/>
              </a:defRPr>
            </a:lvl3pPr>
            <a:lvl4pPr marL="1778000" indent="-444500">
              <a:spcBef>
                <a:spcPts val="4200"/>
              </a:spcBef>
              <a:buSzPct val="145000"/>
              <a:buChar char="•"/>
              <a:defRPr sz="3200">
                <a:solidFill>
                  <a:srgbClr val="000000"/>
                </a:solidFill>
                <a:latin typeface="Helvetica Neue"/>
                <a:ea typeface="Helvetica Neue"/>
                <a:cs typeface="Helvetica Neue"/>
                <a:sym typeface="Helvetica Neue"/>
              </a:defRPr>
            </a:lvl4pPr>
            <a:lvl5pPr marL="2222500" indent="-444500">
              <a:spcBef>
                <a:spcPts val="4200"/>
              </a:spcBef>
              <a:buSzPct val="145000"/>
              <a:buChar char="•"/>
              <a:defRPr sz="3200">
                <a:solidFill>
                  <a:srgbClr val="000000"/>
                </a:solidFill>
                <a:latin typeface="Helvetica Neue"/>
                <a:ea typeface="Helvetica Neue"/>
                <a:cs typeface="Helvetica Neue"/>
                <a:sym typeface="Helvetica Neue"/>
              </a:defRPr>
            </a:lvl5pPr>
          </a:lstStyle>
          <a:p>
            <a:r>
              <a:t>Treść - poziom 1</a:t>
            </a:r>
          </a:p>
          <a:p>
            <a:pPr lvl="1"/>
            <a:r>
              <a:t>Treść - poziom 2</a:t>
            </a:r>
          </a:p>
          <a:p>
            <a:pPr lvl="2"/>
            <a:r>
              <a:t>Treść - poziom 3</a:t>
            </a:r>
          </a:p>
          <a:p>
            <a:pPr lvl="3"/>
            <a:r>
              <a:t>Treść - poziom 4</a:t>
            </a:r>
          </a:p>
          <a:p>
            <a:pPr lvl="4"/>
            <a:r>
              <a:t>Treść - poziom 5</a:t>
            </a:r>
          </a:p>
        </p:txBody>
      </p:sp>
      <p:sp>
        <p:nvSpPr>
          <p:cNvPr id="204" name="Numer slajdu"/>
          <p:cNvSpPr>
            <a:spLocks noGrp="1"/>
          </p:cNvSpPr>
          <p:nvPr>
            <p:ph type="sldNum" sz="quarter" idx="2"/>
          </p:nvPr>
        </p:nvSpPr>
        <p:spPr>
          <a:xfrm>
            <a:off x="6328884" y="9296400"/>
            <a:ext cx="340259" cy="324306"/>
          </a:xfrm>
          <a:prstGeom prst="rect">
            <a:avLst/>
          </a:prstGeom>
        </p:spPr>
        <p:txBody>
          <a:bodyPr/>
          <a:lstStyle>
            <a:lvl1pPr>
              <a:defRPr sz="1600">
                <a:solidFill>
                  <a:srgbClr val="000000"/>
                </a:solidFill>
                <a:latin typeface="Helvetica Neue Light"/>
                <a:ea typeface="Helvetica Neue Light"/>
                <a:cs typeface="Helvetica Neue Light"/>
                <a:sym typeface="Helvetica Neue Light"/>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Zdjęcie (poziomo)">
    <p:spTree>
      <p:nvGrpSpPr>
        <p:cNvPr id="1" name=""/>
        <p:cNvGrpSpPr/>
        <p:nvPr/>
      </p:nvGrpSpPr>
      <p:grpSpPr>
        <a:xfrm>
          <a:off x="0" y="0"/>
          <a:ext cx="0" cy="0"/>
          <a:chOff x="0" y="0"/>
          <a:chExt cx="0" cy="0"/>
        </a:xfrm>
      </p:grpSpPr>
      <p:pic>
        <p:nvPicPr>
          <p:cNvPr id="31" name="lines-line-1.png" descr="lines-line-1.png"/>
          <p:cNvPicPr>
            <a:picLocks noChangeAspect="1"/>
          </p:cNvPicPr>
          <p:nvPr/>
        </p:nvPicPr>
        <p:blipFill>
          <a:blip r:embed="rId2"/>
          <a:stretch>
            <a:fillRect/>
          </a:stretch>
        </p:blipFill>
        <p:spPr>
          <a:xfrm>
            <a:off x="647700" y="8864600"/>
            <a:ext cx="11798300" cy="292100"/>
          </a:xfrm>
          <a:prstGeom prst="rect">
            <a:avLst/>
          </a:prstGeom>
          <a:ln w="12700">
            <a:miter lim="400000"/>
          </a:ln>
        </p:spPr>
      </p:pic>
      <p:pic>
        <p:nvPicPr>
          <p:cNvPr id="32" name="wave-line.png" descr="wave-line.png"/>
          <p:cNvPicPr>
            <a:picLocks noChangeAspect="1"/>
          </p:cNvPicPr>
          <p:nvPr/>
        </p:nvPicPr>
        <p:blipFill>
          <a:blip r:embed="rId3"/>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33" name="wave-line.png" descr="wave-line.png"/>
          <p:cNvPicPr>
            <a:picLocks noChangeAspect="1"/>
          </p:cNvPicPr>
          <p:nvPr/>
        </p:nvPicPr>
        <p:blipFill>
          <a:blip r:embed="rId3"/>
          <a:srcRect l="16504" r="50434"/>
          <a:stretch>
            <a:fillRect/>
          </a:stretch>
        </p:blipFill>
        <p:spPr>
          <a:xfrm rot="5400000">
            <a:off x="-3378364" y="4686138"/>
            <a:ext cx="8216901" cy="140023"/>
          </a:xfrm>
          <a:prstGeom prst="rect">
            <a:avLst/>
          </a:prstGeom>
          <a:ln w="12700">
            <a:miter lim="400000"/>
          </a:ln>
        </p:spPr>
      </p:pic>
      <p:pic>
        <p:nvPicPr>
          <p:cNvPr id="34" name="dots-line-cropped.png" descr="dots-line-cropped.png"/>
          <p:cNvPicPr>
            <a:picLocks noChangeAspect="1"/>
          </p:cNvPicPr>
          <p:nvPr/>
        </p:nvPicPr>
        <p:blipFill>
          <a:blip r:embed="rId4"/>
          <a:srcRect l="4761" t="2928" r="10188"/>
          <a:stretch>
            <a:fillRect/>
          </a:stretch>
        </p:blipFill>
        <p:spPr>
          <a:xfrm rot="16199985">
            <a:off x="-4244962" y="4772011"/>
            <a:ext cx="9753601" cy="209578"/>
          </a:xfrm>
          <a:prstGeom prst="rect">
            <a:avLst/>
          </a:prstGeom>
          <a:ln w="12700">
            <a:miter lim="400000"/>
          </a:ln>
        </p:spPr>
      </p:pic>
      <p:pic>
        <p:nvPicPr>
          <p:cNvPr id="35" name="dots-line-cropped.png" descr="dots-line-cropped.png"/>
          <p:cNvPicPr>
            <a:picLocks noChangeAspect="1"/>
          </p:cNvPicPr>
          <p:nvPr/>
        </p:nvPicPr>
        <p:blipFill>
          <a:blip r:embed="rId4"/>
          <a:srcRect t="5872" b="5892"/>
          <a:stretch>
            <a:fillRect/>
          </a:stretch>
        </p:blipFill>
        <p:spPr>
          <a:xfrm rot="21599984">
            <a:off x="698498" y="469908"/>
            <a:ext cx="11468107" cy="190501"/>
          </a:xfrm>
          <a:prstGeom prst="rect">
            <a:avLst/>
          </a:prstGeom>
          <a:ln w="12700">
            <a:miter lim="400000"/>
          </a:ln>
        </p:spPr>
      </p:pic>
      <p:pic>
        <p:nvPicPr>
          <p:cNvPr id="36" name="dots-line-cropped.png" descr="dots-line-cropped.png"/>
          <p:cNvPicPr>
            <a:picLocks noChangeAspect="1"/>
          </p:cNvPicPr>
          <p:nvPr/>
        </p:nvPicPr>
        <p:blipFill>
          <a:blip r:embed="rId4"/>
          <a:srcRect l="53986" t="2927" r="41140"/>
          <a:stretch>
            <a:fillRect/>
          </a:stretch>
        </p:blipFill>
        <p:spPr>
          <a:xfrm rot="21599984">
            <a:off x="12439650" y="9010646"/>
            <a:ext cx="558801" cy="209581"/>
          </a:xfrm>
          <a:prstGeom prst="rect">
            <a:avLst/>
          </a:prstGeom>
          <a:ln w="12700">
            <a:miter lim="400000"/>
          </a:ln>
        </p:spPr>
      </p:pic>
      <p:pic>
        <p:nvPicPr>
          <p:cNvPr id="37" name="dots-line-cropped.png" descr="dots-line-cropped.png"/>
          <p:cNvPicPr>
            <a:picLocks noChangeAspect="1"/>
          </p:cNvPicPr>
          <p:nvPr/>
        </p:nvPicPr>
        <p:blipFill>
          <a:blip r:embed="rId4"/>
          <a:srcRect l="37929" t="2926" r="56976"/>
          <a:stretch>
            <a:fillRect/>
          </a:stretch>
        </p:blipFill>
        <p:spPr>
          <a:xfrm rot="21599984">
            <a:off x="6350" y="9010652"/>
            <a:ext cx="584201" cy="209583"/>
          </a:xfrm>
          <a:prstGeom prst="rect">
            <a:avLst/>
          </a:prstGeom>
          <a:ln w="12700">
            <a:miter lim="400000"/>
          </a:ln>
        </p:spPr>
      </p:pic>
      <p:pic>
        <p:nvPicPr>
          <p:cNvPr id="38" name="lines-vert-line.png" descr="lines-vert-line.png"/>
          <p:cNvPicPr>
            <a:picLocks/>
          </p:cNvPicPr>
          <p:nvPr/>
        </p:nvPicPr>
        <p:blipFill>
          <a:blip r:embed="rId5"/>
          <a:stretch>
            <a:fillRect/>
          </a:stretch>
        </p:blipFill>
        <p:spPr>
          <a:xfrm>
            <a:off x="12153900" y="361949"/>
            <a:ext cx="317500" cy="8724901"/>
          </a:xfrm>
          <a:prstGeom prst="rect">
            <a:avLst/>
          </a:prstGeom>
          <a:ln w="12700">
            <a:miter lim="400000"/>
          </a:ln>
        </p:spPr>
      </p:pic>
      <p:sp>
        <p:nvSpPr>
          <p:cNvPr id="39" name="Obrazek"/>
          <p:cNvSpPr>
            <a:spLocks noGrp="1"/>
          </p:cNvSpPr>
          <p:nvPr>
            <p:ph type="pic" idx="13"/>
          </p:nvPr>
        </p:nvSpPr>
        <p:spPr>
          <a:xfrm>
            <a:off x="1272293" y="946150"/>
            <a:ext cx="10464801" cy="5067300"/>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40" name="Tekst tytułowy"/>
          <p:cNvSpPr>
            <a:spLocks noGrp="1"/>
          </p:cNvSpPr>
          <p:nvPr>
            <p:ph type="title"/>
          </p:nvPr>
        </p:nvSpPr>
        <p:spPr>
          <a:xfrm>
            <a:off x="1270000" y="6223000"/>
            <a:ext cx="10464800" cy="1485900"/>
          </a:xfrm>
          <a:prstGeom prst="rect">
            <a:avLst/>
          </a:prstGeom>
        </p:spPr>
        <p:txBody>
          <a:bodyPr anchor="b"/>
          <a:lstStyle>
            <a:lvl1pPr>
              <a:defRPr i="1">
                <a:solidFill>
                  <a:srgbClr val="292929">
                    <a:alpha val="93000"/>
                  </a:srgbClr>
                </a:solidFill>
                <a:latin typeface="+mj-lt"/>
                <a:ea typeface="+mj-ea"/>
                <a:cs typeface="+mj-cs"/>
                <a:sym typeface="Georgia"/>
              </a:defRPr>
            </a:lvl1pPr>
          </a:lstStyle>
          <a:p>
            <a:r>
              <a:t>Tekst tytułowy</a:t>
            </a:r>
          </a:p>
        </p:txBody>
      </p:sp>
      <p:sp>
        <p:nvSpPr>
          <p:cNvPr id="41" name="Treść - poziom 1…"/>
          <p:cNvSpPr>
            <a:spLocks noGrp="1"/>
          </p:cNvSpPr>
          <p:nvPr>
            <p:ph type="body" sz="quarter" idx="1"/>
          </p:nvPr>
        </p:nvSpPr>
        <p:spPr>
          <a:xfrm>
            <a:off x="1270000" y="7696200"/>
            <a:ext cx="10464800" cy="1206500"/>
          </a:xfrm>
          <a:prstGeom prst="rect">
            <a:avLst/>
          </a:prstGeom>
        </p:spPr>
        <p:txBody>
          <a:bodyPr anchor="t"/>
          <a:lstStyle>
            <a:lvl1pPr marL="0" indent="0" algn="ctr">
              <a:spcBef>
                <a:spcPts val="0"/>
              </a:spcBef>
              <a:buSzTx/>
              <a:buNone/>
              <a:defRPr sz="3800" i="1">
                <a:solidFill>
                  <a:schemeClr val="accent5">
                    <a:hueOff val="-188353"/>
                    <a:satOff val="-10165"/>
                    <a:lumOff val="-10285"/>
                  </a:schemeClr>
                </a:solidFill>
              </a:defRPr>
            </a:lvl1pPr>
            <a:lvl2pPr marL="0" indent="228600" algn="ctr">
              <a:spcBef>
                <a:spcPts val="0"/>
              </a:spcBef>
              <a:buSzTx/>
              <a:buNone/>
              <a:defRPr sz="3800" i="1">
                <a:solidFill>
                  <a:schemeClr val="accent5">
                    <a:hueOff val="-188353"/>
                    <a:satOff val="-10165"/>
                    <a:lumOff val="-10285"/>
                  </a:schemeClr>
                </a:solidFill>
              </a:defRPr>
            </a:lvl2pPr>
            <a:lvl3pPr marL="0" indent="457200" algn="ctr">
              <a:spcBef>
                <a:spcPts val="0"/>
              </a:spcBef>
              <a:buSzTx/>
              <a:buNone/>
              <a:defRPr sz="3800" i="1">
                <a:solidFill>
                  <a:schemeClr val="accent5">
                    <a:hueOff val="-188353"/>
                    <a:satOff val="-10165"/>
                    <a:lumOff val="-10285"/>
                  </a:schemeClr>
                </a:solidFill>
              </a:defRPr>
            </a:lvl3pPr>
            <a:lvl4pPr marL="0" indent="685800" algn="ctr">
              <a:spcBef>
                <a:spcPts val="0"/>
              </a:spcBef>
              <a:buSzTx/>
              <a:buNone/>
              <a:defRPr sz="3800" i="1">
                <a:solidFill>
                  <a:schemeClr val="accent5">
                    <a:hueOff val="-188353"/>
                    <a:satOff val="-10165"/>
                    <a:lumOff val="-10285"/>
                  </a:schemeClr>
                </a:solidFill>
              </a:defRPr>
            </a:lvl4pPr>
            <a:lvl5pPr marL="0" indent="914400" algn="ctr">
              <a:spcBef>
                <a:spcPts val="0"/>
              </a:spcBef>
              <a:buSzTx/>
              <a:buNone/>
              <a:defRPr sz="3800" i="1">
                <a:solidFill>
                  <a:schemeClr val="accent5">
                    <a:hueOff val="-188353"/>
                    <a:satOff val="-10165"/>
                    <a:lumOff val="-10285"/>
                  </a:schemeClr>
                </a:solidFill>
              </a:defRPr>
            </a:lvl5pPr>
          </a:lstStyle>
          <a:p>
            <a:r>
              <a:t>Treść - poziom 1</a:t>
            </a:r>
          </a:p>
          <a:p>
            <a:pPr lvl="1"/>
            <a:r>
              <a:t>Treść - poziom 2</a:t>
            </a:r>
          </a:p>
          <a:p>
            <a:pPr lvl="2"/>
            <a:r>
              <a:t>Treść - poziom 3</a:t>
            </a:r>
          </a:p>
          <a:p>
            <a:pPr lvl="3"/>
            <a:r>
              <a:t>Treść - poziom 4</a:t>
            </a:r>
          </a:p>
          <a:p>
            <a:pPr lvl="4"/>
            <a:r>
              <a:t>Treść - poziom 5</a:t>
            </a:r>
          </a:p>
        </p:txBody>
      </p:sp>
      <p:sp>
        <p:nvSpPr>
          <p:cNvPr id="42" name="Numer slajdu"/>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ytuł (na środku)">
    <p:spTree>
      <p:nvGrpSpPr>
        <p:cNvPr id="1" name=""/>
        <p:cNvGrpSpPr/>
        <p:nvPr/>
      </p:nvGrpSpPr>
      <p:grpSpPr>
        <a:xfrm>
          <a:off x="0" y="0"/>
          <a:ext cx="0" cy="0"/>
          <a:chOff x="0" y="0"/>
          <a:chExt cx="0" cy="0"/>
        </a:xfrm>
      </p:grpSpPr>
      <p:pic>
        <p:nvPicPr>
          <p:cNvPr id="49" name="chalk_line-1.png" descr="chalk_line-1.png"/>
          <p:cNvPicPr>
            <a:picLocks noChangeAspect="1"/>
          </p:cNvPicPr>
          <p:nvPr/>
        </p:nvPicPr>
        <p:blipFill>
          <a:blip r:embed="rId2"/>
          <a:stretch>
            <a:fillRect/>
          </a:stretch>
        </p:blipFill>
        <p:spPr>
          <a:xfrm>
            <a:off x="177800" y="0"/>
            <a:ext cx="3441700" cy="9794917"/>
          </a:xfrm>
          <a:prstGeom prst="rect">
            <a:avLst/>
          </a:prstGeom>
          <a:ln w="12700">
            <a:miter lim="400000"/>
          </a:ln>
        </p:spPr>
      </p:pic>
      <p:pic>
        <p:nvPicPr>
          <p:cNvPr id="50" name="chalk_line-2.png" descr="chalk_line-2.png"/>
          <p:cNvPicPr>
            <a:picLocks noChangeAspect="1"/>
          </p:cNvPicPr>
          <p:nvPr/>
        </p:nvPicPr>
        <p:blipFill>
          <a:blip r:embed="rId3"/>
          <a:stretch>
            <a:fillRect/>
          </a:stretch>
        </p:blipFill>
        <p:spPr>
          <a:xfrm>
            <a:off x="5168900" y="1321246"/>
            <a:ext cx="7835900" cy="7934466"/>
          </a:xfrm>
          <a:prstGeom prst="rect">
            <a:avLst/>
          </a:prstGeom>
          <a:ln w="12700">
            <a:miter lim="400000"/>
          </a:ln>
        </p:spPr>
      </p:pic>
      <p:pic>
        <p:nvPicPr>
          <p:cNvPr id="51" name="scrapbook_cover_title_hi.png" descr="scrapbook_cover_title_hi.png"/>
          <p:cNvPicPr>
            <a:picLocks/>
          </p:cNvPicPr>
          <p:nvPr/>
        </p:nvPicPr>
        <p:blipFill>
          <a:blip r:embed="rId4"/>
          <a:stretch>
            <a:fillRect/>
          </a:stretch>
        </p:blipFill>
        <p:spPr>
          <a:xfrm>
            <a:off x="640735" y="2781300"/>
            <a:ext cx="11760201" cy="4178300"/>
          </a:xfrm>
          <a:prstGeom prst="rect">
            <a:avLst/>
          </a:prstGeom>
          <a:ln w="12700">
            <a:miter lim="400000"/>
          </a:ln>
        </p:spPr>
      </p:pic>
      <p:sp>
        <p:nvSpPr>
          <p:cNvPr id="52" name="Tekst tytułowy"/>
          <p:cNvSpPr>
            <a:spLocks noGrp="1"/>
          </p:cNvSpPr>
          <p:nvPr>
            <p:ph type="title"/>
          </p:nvPr>
        </p:nvSpPr>
        <p:spPr>
          <a:xfrm>
            <a:off x="1270000" y="3733800"/>
            <a:ext cx="10464800" cy="2286000"/>
          </a:xfrm>
          <a:prstGeom prst="rect">
            <a:avLst/>
          </a:prstGeom>
        </p:spPr>
        <p:txBody>
          <a:bodyPr/>
          <a:lstStyle>
            <a:lvl1pPr>
              <a:defRPr i="1">
                <a:solidFill>
                  <a:srgbClr val="292929">
                    <a:alpha val="93000"/>
                  </a:srgbClr>
                </a:solidFill>
                <a:latin typeface="+mj-lt"/>
                <a:ea typeface="+mj-ea"/>
                <a:cs typeface="+mj-cs"/>
                <a:sym typeface="Georgia"/>
              </a:defRPr>
            </a:lvl1pPr>
          </a:lstStyle>
          <a:p>
            <a:r>
              <a:t>Tekst tytułowy</a:t>
            </a:r>
          </a:p>
        </p:txBody>
      </p:sp>
      <p:sp>
        <p:nvSpPr>
          <p:cNvPr id="53" name="Numer slajdu"/>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Zdjęcie (pionowo)">
    <p:spTree>
      <p:nvGrpSpPr>
        <p:cNvPr id="1" name=""/>
        <p:cNvGrpSpPr/>
        <p:nvPr/>
      </p:nvGrpSpPr>
      <p:grpSpPr>
        <a:xfrm>
          <a:off x="0" y="0"/>
          <a:ext cx="0" cy="0"/>
          <a:chOff x="0" y="0"/>
          <a:chExt cx="0" cy="0"/>
        </a:xfrm>
      </p:grpSpPr>
      <p:pic>
        <p:nvPicPr>
          <p:cNvPr id="60" name="lines-line-1.png" descr="lines-line-1.png"/>
          <p:cNvPicPr>
            <a:picLocks noChangeAspect="1"/>
          </p:cNvPicPr>
          <p:nvPr/>
        </p:nvPicPr>
        <p:blipFill>
          <a:blip r:embed="rId2"/>
          <a:stretch>
            <a:fillRect/>
          </a:stretch>
        </p:blipFill>
        <p:spPr>
          <a:xfrm>
            <a:off x="647700" y="8864600"/>
            <a:ext cx="11798300" cy="292100"/>
          </a:xfrm>
          <a:prstGeom prst="rect">
            <a:avLst/>
          </a:prstGeom>
          <a:ln w="12700">
            <a:miter lim="400000"/>
          </a:ln>
        </p:spPr>
      </p:pic>
      <p:pic>
        <p:nvPicPr>
          <p:cNvPr id="61" name="wave-line.png" descr="wave-line.png"/>
          <p:cNvPicPr>
            <a:picLocks noChangeAspect="1"/>
          </p:cNvPicPr>
          <p:nvPr/>
        </p:nvPicPr>
        <p:blipFill>
          <a:blip r:embed="rId3"/>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62" name="wave-line.png" descr="wave-line.png"/>
          <p:cNvPicPr>
            <a:picLocks noChangeAspect="1"/>
          </p:cNvPicPr>
          <p:nvPr/>
        </p:nvPicPr>
        <p:blipFill>
          <a:blip r:embed="rId3"/>
          <a:srcRect l="16504" r="50434"/>
          <a:stretch>
            <a:fillRect/>
          </a:stretch>
        </p:blipFill>
        <p:spPr>
          <a:xfrm rot="5400000">
            <a:off x="-3378364" y="4686138"/>
            <a:ext cx="8216901" cy="140023"/>
          </a:xfrm>
          <a:prstGeom prst="rect">
            <a:avLst/>
          </a:prstGeom>
          <a:ln w="12700">
            <a:miter lim="400000"/>
          </a:ln>
        </p:spPr>
      </p:pic>
      <p:pic>
        <p:nvPicPr>
          <p:cNvPr id="63" name="dots-line-cropped.png" descr="dots-line-cropped.png"/>
          <p:cNvPicPr>
            <a:picLocks noChangeAspect="1"/>
          </p:cNvPicPr>
          <p:nvPr/>
        </p:nvPicPr>
        <p:blipFill>
          <a:blip r:embed="rId4"/>
          <a:srcRect l="4761" t="2928" r="10188"/>
          <a:stretch>
            <a:fillRect/>
          </a:stretch>
        </p:blipFill>
        <p:spPr>
          <a:xfrm rot="16199985">
            <a:off x="-4244962" y="4772011"/>
            <a:ext cx="9753601" cy="209578"/>
          </a:xfrm>
          <a:prstGeom prst="rect">
            <a:avLst/>
          </a:prstGeom>
          <a:ln w="12700">
            <a:miter lim="400000"/>
          </a:ln>
        </p:spPr>
      </p:pic>
      <p:pic>
        <p:nvPicPr>
          <p:cNvPr id="64" name="dots-line-cropped.png" descr="dots-line-cropped.png"/>
          <p:cNvPicPr>
            <a:picLocks noChangeAspect="1"/>
          </p:cNvPicPr>
          <p:nvPr/>
        </p:nvPicPr>
        <p:blipFill>
          <a:blip r:embed="rId4"/>
          <a:srcRect t="5872" b="5892"/>
          <a:stretch>
            <a:fillRect/>
          </a:stretch>
        </p:blipFill>
        <p:spPr>
          <a:xfrm rot="21599984">
            <a:off x="698498" y="469908"/>
            <a:ext cx="11468107" cy="190501"/>
          </a:xfrm>
          <a:prstGeom prst="rect">
            <a:avLst/>
          </a:prstGeom>
          <a:ln w="12700">
            <a:miter lim="400000"/>
          </a:ln>
        </p:spPr>
      </p:pic>
      <p:pic>
        <p:nvPicPr>
          <p:cNvPr id="65" name="dots-line-cropped.png" descr="dots-line-cropped.png"/>
          <p:cNvPicPr>
            <a:picLocks noChangeAspect="1"/>
          </p:cNvPicPr>
          <p:nvPr/>
        </p:nvPicPr>
        <p:blipFill>
          <a:blip r:embed="rId4"/>
          <a:srcRect l="53986" t="2927" r="41140"/>
          <a:stretch>
            <a:fillRect/>
          </a:stretch>
        </p:blipFill>
        <p:spPr>
          <a:xfrm rot="21599984">
            <a:off x="12439650" y="9010646"/>
            <a:ext cx="558801" cy="209581"/>
          </a:xfrm>
          <a:prstGeom prst="rect">
            <a:avLst/>
          </a:prstGeom>
          <a:ln w="12700">
            <a:miter lim="400000"/>
          </a:ln>
        </p:spPr>
      </p:pic>
      <p:pic>
        <p:nvPicPr>
          <p:cNvPr id="66" name="dots-line-cropped.png" descr="dots-line-cropped.png"/>
          <p:cNvPicPr>
            <a:picLocks noChangeAspect="1"/>
          </p:cNvPicPr>
          <p:nvPr/>
        </p:nvPicPr>
        <p:blipFill>
          <a:blip r:embed="rId4"/>
          <a:srcRect l="37929" t="2926" r="56976"/>
          <a:stretch>
            <a:fillRect/>
          </a:stretch>
        </p:blipFill>
        <p:spPr>
          <a:xfrm rot="21599984">
            <a:off x="6350" y="9010652"/>
            <a:ext cx="584201" cy="209583"/>
          </a:xfrm>
          <a:prstGeom prst="rect">
            <a:avLst/>
          </a:prstGeom>
          <a:ln w="12700">
            <a:miter lim="400000"/>
          </a:ln>
        </p:spPr>
      </p:pic>
      <p:pic>
        <p:nvPicPr>
          <p:cNvPr id="67" name="lines-vert-line.png" descr="lines-vert-line.png"/>
          <p:cNvPicPr>
            <a:picLocks/>
          </p:cNvPicPr>
          <p:nvPr/>
        </p:nvPicPr>
        <p:blipFill>
          <a:blip r:embed="rId5"/>
          <a:stretch>
            <a:fillRect/>
          </a:stretch>
        </p:blipFill>
        <p:spPr>
          <a:xfrm>
            <a:off x="12153900" y="361949"/>
            <a:ext cx="317500" cy="8724901"/>
          </a:xfrm>
          <a:prstGeom prst="rect">
            <a:avLst/>
          </a:prstGeom>
          <a:ln w="12700">
            <a:miter lim="400000"/>
          </a:ln>
        </p:spPr>
      </p:pic>
      <p:sp>
        <p:nvSpPr>
          <p:cNvPr id="68" name="Obrazek"/>
          <p:cNvSpPr>
            <a:spLocks noGrp="1"/>
          </p:cNvSpPr>
          <p:nvPr>
            <p:ph type="pic" sz="half" idx="13"/>
          </p:nvPr>
        </p:nvSpPr>
        <p:spPr>
          <a:xfrm>
            <a:off x="6565900" y="1358900"/>
            <a:ext cx="5185076" cy="6908800"/>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69" name="Tekst tytułowy"/>
          <p:cNvSpPr>
            <a:spLocks noGrp="1"/>
          </p:cNvSpPr>
          <p:nvPr>
            <p:ph type="title"/>
          </p:nvPr>
        </p:nvSpPr>
        <p:spPr>
          <a:xfrm>
            <a:off x="1079500" y="1358900"/>
            <a:ext cx="5054600" cy="3759200"/>
          </a:xfrm>
          <a:prstGeom prst="rect">
            <a:avLst/>
          </a:prstGeom>
        </p:spPr>
        <p:txBody>
          <a:bodyPr anchor="b"/>
          <a:lstStyle>
            <a:lvl1pPr>
              <a:defRPr i="1">
                <a:solidFill>
                  <a:srgbClr val="292929">
                    <a:alpha val="93000"/>
                  </a:srgbClr>
                </a:solidFill>
                <a:latin typeface="+mj-lt"/>
                <a:ea typeface="+mj-ea"/>
                <a:cs typeface="+mj-cs"/>
                <a:sym typeface="Georgia"/>
              </a:defRPr>
            </a:lvl1pPr>
          </a:lstStyle>
          <a:p>
            <a:r>
              <a:t>Tekst tytułowy</a:t>
            </a:r>
          </a:p>
        </p:txBody>
      </p:sp>
      <p:sp>
        <p:nvSpPr>
          <p:cNvPr id="70" name="Treść - poziom 1…"/>
          <p:cNvSpPr>
            <a:spLocks noGrp="1"/>
          </p:cNvSpPr>
          <p:nvPr>
            <p:ph type="body" sz="quarter" idx="1"/>
          </p:nvPr>
        </p:nvSpPr>
        <p:spPr>
          <a:xfrm>
            <a:off x="1079500" y="5207000"/>
            <a:ext cx="5054600" cy="3149600"/>
          </a:xfrm>
          <a:prstGeom prst="rect">
            <a:avLst/>
          </a:prstGeom>
        </p:spPr>
        <p:txBody>
          <a:bodyPr anchor="t"/>
          <a:lstStyle>
            <a:lvl1pPr marL="0" indent="0" algn="ctr">
              <a:spcBef>
                <a:spcPts val="0"/>
              </a:spcBef>
              <a:buSzTx/>
              <a:buNone/>
              <a:defRPr sz="3800" i="1">
                <a:solidFill>
                  <a:schemeClr val="accent5">
                    <a:hueOff val="-188353"/>
                    <a:satOff val="-10165"/>
                    <a:lumOff val="-10285"/>
                  </a:schemeClr>
                </a:solidFill>
              </a:defRPr>
            </a:lvl1pPr>
            <a:lvl2pPr marL="0" indent="228600" algn="ctr">
              <a:spcBef>
                <a:spcPts val="0"/>
              </a:spcBef>
              <a:buSzTx/>
              <a:buNone/>
              <a:defRPr sz="3800" i="1">
                <a:solidFill>
                  <a:schemeClr val="accent5">
                    <a:hueOff val="-188353"/>
                    <a:satOff val="-10165"/>
                    <a:lumOff val="-10285"/>
                  </a:schemeClr>
                </a:solidFill>
              </a:defRPr>
            </a:lvl2pPr>
            <a:lvl3pPr marL="0" indent="457200" algn="ctr">
              <a:spcBef>
                <a:spcPts val="0"/>
              </a:spcBef>
              <a:buSzTx/>
              <a:buNone/>
              <a:defRPr sz="3800" i="1">
                <a:solidFill>
                  <a:schemeClr val="accent5">
                    <a:hueOff val="-188353"/>
                    <a:satOff val="-10165"/>
                    <a:lumOff val="-10285"/>
                  </a:schemeClr>
                </a:solidFill>
              </a:defRPr>
            </a:lvl3pPr>
            <a:lvl4pPr marL="0" indent="685800" algn="ctr">
              <a:spcBef>
                <a:spcPts val="0"/>
              </a:spcBef>
              <a:buSzTx/>
              <a:buNone/>
              <a:defRPr sz="3800" i="1">
                <a:solidFill>
                  <a:schemeClr val="accent5">
                    <a:hueOff val="-188353"/>
                    <a:satOff val="-10165"/>
                    <a:lumOff val="-10285"/>
                  </a:schemeClr>
                </a:solidFill>
              </a:defRPr>
            </a:lvl4pPr>
            <a:lvl5pPr marL="0" indent="914400" algn="ctr">
              <a:spcBef>
                <a:spcPts val="0"/>
              </a:spcBef>
              <a:buSzTx/>
              <a:buNone/>
              <a:defRPr sz="3800" i="1">
                <a:solidFill>
                  <a:schemeClr val="accent5">
                    <a:hueOff val="-188353"/>
                    <a:satOff val="-10165"/>
                    <a:lumOff val="-10285"/>
                  </a:schemeClr>
                </a:solidFill>
              </a:defRPr>
            </a:lvl5pPr>
          </a:lstStyle>
          <a:p>
            <a:r>
              <a:t>Treść - poziom 1</a:t>
            </a:r>
          </a:p>
          <a:p>
            <a:pPr lvl="1"/>
            <a:r>
              <a:t>Treść - poziom 2</a:t>
            </a:r>
          </a:p>
          <a:p>
            <a:pPr lvl="2"/>
            <a:r>
              <a:t>Treść - poziom 3</a:t>
            </a:r>
          </a:p>
          <a:p>
            <a:pPr lvl="3"/>
            <a:r>
              <a:t>Treść - poziom 4</a:t>
            </a:r>
          </a:p>
          <a:p>
            <a:pPr lvl="4"/>
            <a:r>
              <a:t>Treść - poziom 5</a:t>
            </a:r>
          </a:p>
        </p:txBody>
      </p:sp>
      <p:sp>
        <p:nvSpPr>
          <p:cNvPr id="71" name="Numer slajdu"/>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ytuł (na górze)">
    <p:spTree>
      <p:nvGrpSpPr>
        <p:cNvPr id="1" name=""/>
        <p:cNvGrpSpPr/>
        <p:nvPr/>
      </p:nvGrpSpPr>
      <p:grpSpPr>
        <a:xfrm>
          <a:off x="0" y="0"/>
          <a:ext cx="0" cy="0"/>
          <a:chOff x="0" y="0"/>
          <a:chExt cx="0" cy="0"/>
        </a:xfrm>
      </p:grpSpPr>
      <p:pic>
        <p:nvPicPr>
          <p:cNvPr id="78" name="dash-line.png" descr="dash-line.png"/>
          <p:cNvPicPr>
            <a:picLocks noChangeAspect="1"/>
          </p:cNvPicPr>
          <p:nvPr/>
        </p:nvPicPr>
        <p:blipFill>
          <a:blip r:embed="rId2"/>
          <a:srcRect t="21428" r="64508" b="16071"/>
          <a:stretch>
            <a:fillRect/>
          </a:stretch>
        </p:blipFill>
        <p:spPr>
          <a:xfrm>
            <a:off x="444500" y="1854200"/>
            <a:ext cx="12115800" cy="444500"/>
          </a:xfrm>
          <a:prstGeom prst="rect">
            <a:avLst/>
          </a:prstGeom>
          <a:ln w="12700">
            <a:miter lim="400000"/>
          </a:ln>
        </p:spPr>
      </p:pic>
      <p:pic>
        <p:nvPicPr>
          <p:cNvPr id="79" name="dash-line.png" descr="dash-line.png"/>
          <p:cNvPicPr>
            <a:picLocks noChangeAspect="1"/>
          </p:cNvPicPr>
          <p:nvPr/>
        </p:nvPicPr>
        <p:blipFill>
          <a:blip r:embed="rId2"/>
          <a:srcRect t="19642" r="61904" b="17857"/>
          <a:stretch>
            <a:fillRect/>
          </a:stretch>
        </p:blipFill>
        <p:spPr>
          <a:xfrm>
            <a:off x="0" y="8940800"/>
            <a:ext cx="13004800" cy="444500"/>
          </a:xfrm>
          <a:prstGeom prst="rect">
            <a:avLst/>
          </a:prstGeom>
          <a:ln w="12700">
            <a:miter lim="400000"/>
          </a:ln>
        </p:spPr>
      </p:pic>
      <p:pic>
        <p:nvPicPr>
          <p:cNvPr id="80" name="dash-line.png" descr="dash-line.png"/>
          <p:cNvPicPr>
            <a:picLocks/>
          </p:cNvPicPr>
          <p:nvPr/>
        </p:nvPicPr>
        <p:blipFill>
          <a:blip r:embed="rId2"/>
          <a:srcRect t="19642" r="71428" b="17857"/>
          <a:stretch>
            <a:fillRect/>
          </a:stretch>
        </p:blipFill>
        <p:spPr>
          <a:xfrm rot="5400000">
            <a:off x="-4260850" y="4654550"/>
            <a:ext cx="9753601" cy="444500"/>
          </a:xfrm>
          <a:prstGeom prst="rect">
            <a:avLst/>
          </a:prstGeom>
          <a:ln w="12700">
            <a:miter lim="400000"/>
          </a:ln>
        </p:spPr>
      </p:pic>
      <p:pic>
        <p:nvPicPr>
          <p:cNvPr id="81" name="dash-line.png" descr="dash-line.png"/>
          <p:cNvPicPr>
            <a:picLocks noChangeAspect="1"/>
          </p:cNvPicPr>
          <p:nvPr/>
        </p:nvPicPr>
        <p:blipFill>
          <a:blip r:embed="rId2"/>
          <a:srcRect t="16071" r="78794" b="21428"/>
          <a:stretch>
            <a:fillRect/>
          </a:stretch>
        </p:blipFill>
        <p:spPr>
          <a:xfrm rot="5400000">
            <a:off x="8769350" y="5238750"/>
            <a:ext cx="7239001" cy="444500"/>
          </a:xfrm>
          <a:prstGeom prst="rect">
            <a:avLst/>
          </a:prstGeom>
          <a:ln w="12700">
            <a:miter lim="400000"/>
          </a:ln>
        </p:spPr>
      </p:pic>
      <p:pic>
        <p:nvPicPr>
          <p:cNvPr id="82" name="tri-line.png" descr="tri-line.png"/>
          <p:cNvPicPr>
            <a:picLocks noChangeAspect="1"/>
          </p:cNvPicPr>
          <p:nvPr/>
        </p:nvPicPr>
        <p:blipFill>
          <a:blip r:embed="rId3"/>
          <a:srcRect l="70681" t="18886"/>
          <a:stretch>
            <a:fillRect/>
          </a:stretch>
        </p:blipFill>
        <p:spPr>
          <a:xfrm rot="16199995">
            <a:off x="-2691091" y="5364436"/>
            <a:ext cx="7048502" cy="4090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83" name="tri-line.png" descr="tri-line.png"/>
          <p:cNvPicPr>
            <a:picLocks noChangeAspect="1"/>
          </p:cNvPicPr>
          <p:nvPr/>
        </p:nvPicPr>
        <p:blipFill>
          <a:blip r:embed="rId3"/>
          <a:srcRect l="9861" t="22490" r="62206"/>
          <a:stretch>
            <a:fillRect/>
          </a:stretch>
        </p:blipFill>
        <p:spPr>
          <a:xfrm rot="5399996">
            <a:off x="8842379" y="5419726"/>
            <a:ext cx="6654802" cy="3873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lnTo>
                  <a:pt x="21600" y="21600"/>
                </a:lnTo>
                <a:close/>
              </a:path>
            </a:pathLst>
          </a:custGeom>
          <a:ln w="12700">
            <a:miter lim="400000"/>
          </a:ln>
        </p:spPr>
      </p:pic>
      <p:pic>
        <p:nvPicPr>
          <p:cNvPr id="84" name="tri-line.png" descr="tri-line.png"/>
          <p:cNvPicPr>
            <a:picLocks noChangeAspect="1"/>
          </p:cNvPicPr>
          <p:nvPr/>
        </p:nvPicPr>
        <p:blipFill>
          <a:blip r:embed="rId3"/>
          <a:srcRect t="18678" r="51892"/>
          <a:stretch>
            <a:fillRect/>
          </a:stretch>
        </p:blipFill>
        <p:spPr>
          <a:xfrm rot="10799995">
            <a:off x="882649" y="8775709"/>
            <a:ext cx="11461751" cy="406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85" name="tri-line.png" descr="tri-line.png"/>
          <p:cNvPicPr>
            <a:picLocks noChangeAspect="1"/>
          </p:cNvPicPr>
          <p:nvPr/>
        </p:nvPicPr>
        <p:blipFill>
          <a:blip r:embed="rId3"/>
          <a:srcRect t="17783" r="51945" b="18"/>
          <a:stretch>
            <a:fillRect/>
          </a:stretch>
        </p:blipFill>
        <p:spPr>
          <a:xfrm rot="21599996">
            <a:off x="838200" y="2057392"/>
            <a:ext cx="11449051" cy="4107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86" name="scrapbook_title_hi.png" descr="scrapbook_title_hi.png"/>
          <p:cNvPicPr>
            <a:picLocks/>
          </p:cNvPicPr>
          <p:nvPr/>
        </p:nvPicPr>
        <p:blipFill>
          <a:blip r:embed="rId4"/>
          <a:stretch>
            <a:fillRect/>
          </a:stretch>
        </p:blipFill>
        <p:spPr>
          <a:xfrm>
            <a:off x="1092200" y="304800"/>
            <a:ext cx="10845800" cy="2260600"/>
          </a:xfrm>
          <a:prstGeom prst="rect">
            <a:avLst/>
          </a:prstGeom>
          <a:ln w="12700">
            <a:miter lim="400000"/>
          </a:ln>
        </p:spPr>
      </p:pic>
      <p:sp>
        <p:nvSpPr>
          <p:cNvPr id="87" name="Tekst tytułowy"/>
          <p:cNvSpPr>
            <a:spLocks noGrp="1"/>
          </p:cNvSpPr>
          <p:nvPr>
            <p:ph type="title"/>
          </p:nvPr>
        </p:nvSpPr>
        <p:spPr>
          <a:prstGeom prst="rect">
            <a:avLst/>
          </a:prstGeom>
        </p:spPr>
        <p:txBody>
          <a:bodyPr/>
          <a:lstStyle>
            <a:lvl1pPr>
              <a:defRPr sz="6200"/>
            </a:lvl1pPr>
          </a:lstStyle>
          <a:p>
            <a:r>
              <a:t>Tekst tytułowy</a:t>
            </a:r>
          </a:p>
        </p:txBody>
      </p:sp>
      <p:sp>
        <p:nvSpPr>
          <p:cNvPr id="88" name="Numer slajdu"/>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Tytuł i punktory">
    <p:spTree>
      <p:nvGrpSpPr>
        <p:cNvPr id="1" name=""/>
        <p:cNvGrpSpPr/>
        <p:nvPr/>
      </p:nvGrpSpPr>
      <p:grpSpPr>
        <a:xfrm>
          <a:off x="0" y="0"/>
          <a:ext cx="0" cy="0"/>
          <a:chOff x="0" y="0"/>
          <a:chExt cx="0" cy="0"/>
        </a:xfrm>
      </p:grpSpPr>
      <p:pic>
        <p:nvPicPr>
          <p:cNvPr id="95" name="dash-line.png" descr="dash-line.png"/>
          <p:cNvPicPr>
            <a:picLocks noChangeAspect="1"/>
          </p:cNvPicPr>
          <p:nvPr/>
        </p:nvPicPr>
        <p:blipFill>
          <a:blip r:embed="rId2"/>
          <a:srcRect t="21428" r="64508" b="16071"/>
          <a:stretch>
            <a:fillRect/>
          </a:stretch>
        </p:blipFill>
        <p:spPr>
          <a:xfrm>
            <a:off x="444500" y="1854200"/>
            <a:ext cx="12115800" cy="444500"/>
          </a:xfrm>
          <a:prstGeom prst="rect">
            <a:avLst/>
          </a:prstGeom>
          <a:ln w="12700">
            <a:miter lim="400000"/>
          </a:ln>
        </p:spPr>
      </p:pic>
      <p:pic>
        <p:nvPicPr>
          <p:cNvPr id="96" name="dash-line.png" descr="dash-line.png"/>
          <p:cNvPicPr>
            <a:picLocks noChangeAspect="1"/>
          </p:cNvPicPr>
          <p:nvPr/>
        </p:nvPicPr>
        <p:blipFill>
          <a:blip r:embed="rId2"/>
          <a:srcRect t="19642" r="61904" b="17857"/>
          <a:stretch>
            <a:fillRect/>
          </a:stretch>
        </p:blipFill>
        <p:spPr>
          <a:xfrm>
            <a:off x="0" y="8940800"/>
            <a:ext cx="13004800" cy="444500"/>
          </a:xfrm>
          <a:prstGeom prst="rect">
            <a:avLst/>
          </a:prstGeom>
          <a:ln w="12700">
            <a:miter lim="400000"/>
          </a:ln>
        </p:spPr>
      </p:pic>
      <p:pic>
        <p:nvPicPr>
          <p:cNvPr id="97" name="dash-line.png" descr="dash-line.png"/>
          <p:cNvPicPr>
            <a:picLocks/>
          </p:cNvPicPr>
          <p:nvPr/>
        </p:nvPicPr>
        <p:blipFill>
          <a:blip r:embed="rId2"/>
          <a:srcRect t="19642" r="71428" b="17857"/>
          <a:stretch>
            <a:fillRect/>
          </a:stretch>
        </p:blipFill>
        <p:spPr>
          <a:xfrm rot="5400000">
            <a:off x="-4260850" y="4654550"/>
            <a:ext cx="9753601" cy="444500"/>
          </a:xfrm>
          <a:prstGeom prst="rect">
            <a:avLst/>
          </a:prstGeom>
          <a:ln w="12700">
            <a:miter lim="400000"/>
          </a:ln>
        </p:spPr>
      </p:pic>
      <p:pic>
        <p:nvPicPr>
          <p:cNvPr id="98" name="dash-line.png" descr="dash-line.png"/>
          <p:cNvPicPr>
            <a:picLocks noChangeAspect="1"/>
          </p:cNvPicPr>
          <p:nvPr/>
        </p:nvPicPr>
        <p:blipFill>
          <a:blip r:embed="rId2"/>
          <a:srcRect t="16071" r="78794" b="21428"/>
          <a:stretch>
            <a:fillRect/>
          </a:stretch>
        </p:blipFill>
        <p:spPr>
          <a:xfrm rot="5400000">
            <a:off x="8769350" y="5238750"/>
            <a:ext cx="7239001" cy="444500"/>
          </a:xfrm>
          <a:prstGeom prst="rect">
            <a:avLst/>
          </a:prstGeom>
          <a:ln w="12700">
            <a:miter lim="400000"/>
          </a:ln>
        </p:spPr>
      </p:pic>
      <p:pic>
        <p:nvPicPr>
          <p:cNvPr id="99" name="tri-line.png" descr="tri-line.png"/>
          <p:cNvPicPr>
            <a:picLocks noChangeAspect="1"/>
          </p:cNvPicPr>
          <p:nvPr/>
        </p:nvPicPr>
        <p:blipFill>
          <a:blip r:embed="rId3"/>
          <a:srcRect l="70681" t="18886"/>
          <a:stretch>
            <a:fillRect/>
          </a:stretch>
        </p:blipFill>
        <p:spPr>
          <a:xfrm rot="16199995">
            <a:off x="-2691091" y="5364436"/>
            <a:ext cx="7048502" cy="409032"/>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00" name="tri-line.png" descr="tri-line.png"/>
          <p:cNvPicPr>
            <a:picLocks noChangeAspect="1"/>
          </p:cNvPicPr>
          <p:nvPr/>
        </p:nvPicPr>
        <p:blipFill>
          <a:blip r:embed="rId3"/>
          <a:srcRect l="9861" t="22490" r="62206"/>
          <a:stretch>
            <a:fillRect/>
          </a:stretch>
        </p:blipFill>
        <p:spPr>
          <a:xfrm rot="5399996">
            <a:off x="8842379" y="5419726"/>
            <a:ext cx="6654802" cy="38734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lnTo>
                  <a:pt x="21600" y="21600"/>
                </a:lnTo>
                <a:close/>
              </a:path>
            </a:pathLst>
          </a:custGeom>
          <a:ln w="12700">
            <a:miter lim="400000"/>
          </a:ln>
        </p:spPr>
      </p:pic>
      <p:pic>
        <p:nvPicPr>
          <p:cNvPr id="101" name="tri-line.png" descr="tri-line.png"/>
          <p:cNvPicPr>
            <a:picLocks noChangeAspect="1"/>
          </p:cNvPicPr>
          <p:nvPr/>
        </p:nvPicPr>
        <p:blipFill>
          <a:blip r:embed="rId3"/>
          <a:srcRect t="18678" r="51892"/>
          <a:stretch>
            <a:fillRect/>
          </a:stretch>
        </p:blipFill>
        <p:spPr>
          <a:xfrm rot="10799995">
            <a:off x="882649" y="8775709"/>
            <a:ext cx="11461751" cy="40640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02" name="tri-line.png" descr="tri-line.png"/>
          <p:cNvPicPr>
            <a:picLocks noChangeAspect="1"/>
          </p:cNvPicPr>
          <p:nvPr/>
        </p:nvPicPr>
        <p:blipFill>
          <a:blip r:embed="rId3"/>
          <a:srcRect t="17783" r="51945" b="18"/>
          <a:stretch>
            <a:fillRect/>
          </a:stretch>
        </p:blipFill>
        <p:spPr>
          <a:xfrm rot="21599996">
            <a:off x="838200" y="2057392"/>
            <a:ext cx="11449051" cy="410779"/>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1"/>
                </a:lnTo>
                <a:lnTo>
                  <a:pt x="0" y="0"/>
                </a:lnTo>
                <a:lnTo>
                  <a:pt x="0" y="21599"/>
                </a:lnTo>
                <a:lnTo>
                  <a:pt x="21600" y="21600"/>
                </a:lnTo>
                <a:close/>
              </a:path>
            </a:pathLst>
          </a:custGeom>
          <a:ln w="12700">
            <a:miter lim="400000"/>
          </a:ln>
        </p:spPr>
      </p:pic>
      <p:pic>
        <p:nvPicPr>
          <p:cNvPr id="103" name="scrapbook_title_hi.png" descr="scrapbook_title_hi.png"/>
          <p:cNvPicPr>
            <a:picLocks/>
          </p:cNvPicPr>
          <p:nvPr/>
        </p:nvPicPr>
        <p:blipFill>
          <a:blip r:embed="rId4"/>
          <a:stretch>
            <a:fillRect/>
          </a:stretch>
        </p:blipFill>
        <p:spPr>
          <a:xfrm>
            <a:off x="1092200" y="304800"/>
            <a:ext cx="10845800" cy="2260600"/>
          </a:xfrm>
          <a:prstGeom prst="rect">
            <a:avLst/>
          </a:prstGeom>
          <a:ln w="12700">
            <a:miter lim="400000"/>
          </a:ln>
        </p:spPr>
      </p:pic>
      <p:sp>
        <p:nvSpPr>
          <p:cNvPr id="104" name="Tekst tytułowy"/>
          <p:cNvSpPr>
            <a:spLocks noGrp="1"/>
          </p:cNvSpPr>
          <p:nvPr>
            <p:ph type="title"/>
          </p:nvPr>
        </p:nvSpPr>
        <p:spPr>
          <a:prstGeom prst="rect">
            <a:avLst/>
          </a:prstGeom>
        </p:spPr>
        <p:txBody>
          <a:bodyPr/>
          <a:lstStyle>
            <a:lvl1pPr>
              <a:defRPr sz="6200"/>
            </a:lvl1pPr>
          </a:lstStyle>
          <a:p>
            <a:r>
              <a:t>Tekst tytułowy</a:t>
            </a:r>
          </a:p>
        </p:txBody>
      </p:sp>
      <p:sp>
        <p:nvSpPr>
          <p:cNvPr id="105" name="Treść - poziom 1…"/>
          <p:cNvSpPr>
            <a:spLocks noGrp="1"/>
          </p:cNvSpPr>
          <p:nvPr>
            <p:ph type="body" idx="1"/>
          </p:nvPr>
        </p:nvSpPr>
        <p:spPr>
          <a:xfrm>
            <a:off x="1270000" y="2971800"/>
            <a:ext cx="10464800" cy="5715000"/>
          </a:xfrm>
          <a:prstGeom prst="rect">
            <a:avLst/>
          </a:prstGeom>
        </p:spPr>
        <p:txBody>
          <a:bodyPr/>
          <a:lstStyle>
            <a:lvl1pPr>
              <a:buBlip>
                <a:blip r:embed="rId5"/>
              </a:buBlip>
            </a:lvl1pPr>
            <a:lvl2pPr>
              <a:buBlip>
                <a:blip r:embed="rId5"/>
              </a:buBlip>
            </a:lvl2pPr>
            <a:lvl3pPr>
              <a:buBlip>
                <a:blip r:embed="rId5"/>
              </a:buBlip>
            </a:lvl3pPr>
            <a:lvl4pPr>
              <a:buBlip>
                <a:blip r:embed="rId5"/>
              </a:buBlip>
            </a:lvl4pPr>
            <a:lvl5pPr>
              <a:buBlip>
                <a:blip r:embed="rId5"/>
              </a:buBlip>
            </a:lvl5pPr>
          </a:lstStyle>
          <a:p>
            <a:r>
              <a:t>Treść - poziom 1</a:t>
            </a:r>
          </a:p>
          <a:p>
            <a:pPr lvl="1"/>
            <a:r>
              <a:t>Treść - poziom 2</a:t>
            </a:r>
          </a:p>
          <a:p>
            <a:pPr lvl="2"/>
            <a:r>
              <a:t>Treść - poziom 3</a:t>
            </a:r>
          </a:p>
          <a:p>
            <a:pPr lvl="3"/>
            <a:r>
              <a:t>Treść - poziom 4</a:t>
            </a:r>
          </a:p>
          <a:p>
            <a:pPr lvl="4"/>
            <a:r>
              <a:t>Treść - poziom 5</a:t>
            </a:r>
          </a:p>
        </p:txBody>
      </p:sp>
      <p:sp>
        <p:nvSpPr>
          <p:cNvPr id="106" name="Numer slajdu"/>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ytuł i punktory ze zdjęciem">
    <p:spTree>
      <p:nvGrpSpPr>
        <p:cNvPr id="1" name=""/>
        <p:cNvGrpSpPr/>
        <p:nvPr/>
      </p:nvGrpSpPr>
      <p:grpSpPr>
        <a:xfrm>
          <a:off x="0" y="0"/>
          <a:ext cx="0" cy="0"/>
          <a:chOff x="0" y="0"/>
          <a:chExt cx="0" cy="0"/>
        </a:xfrm>
      </p:grpSpPr>
      <p:pic>
        <p:nvPicPr>
          <p:cNvPr id="113" name="plus-line.png" descr="plus-line.png"/>
          <p:cNvPicPr>
            <a:picLocks noChangeAspect="1"/>
          </p:cNvPicPr>
          <p:nvPr/>
        </p:nvPicPr>
        <p:blipFill>
          <a:blip r:embed="rId2"/>
          <a:srcRect l="2812" t="20000" r="57187" b="20000"/>
          <a:stretch>
            <a:fillRect/>
          </a:stretch>
        </p:blipFill>
        <p:spPr>
          <a:xfrm rot="5400000">
            <a:off x="-4305300" y="4724400"/>
            <a:ext cx="9753601" cy="30480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a:miter lim="400000"/>
          </a:ln>
        </p:spPr>
      </p:pic>
      <p:pic>
        <p:nvPicPr>
          <p:cNvPr id="114" name="plus-line.png" descr="plus-line.png"/>
          <p:cNvPicPr>
            <a:picLocks noChangeAspect="1"/>
          </p:cNvPicPr>
          <p:nvPr/>
        </p:nvPicPr>
        <p:blipFill>
          <a:blip r:embed="rId2"/>
          <a:srcRect l="10000" t="20000" r="61874" b="20000"/>
          <a:stretch>
            <a:fillRect/>
          </a:stretch>
        </p:blipFill>
        <p:spPr>
          <a:xfrm rot="5400000">
            <a:off x="8902700" y="5524500"/>
            <a:ext cx="6858001" cy="30480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a:miter lim="400000"/>
          </a:ln>
        </p:spPr>
      </p:pic>
      <p:pic>
        <p:nvPicPr>
          <p:cNvPr id="115" name="plus-line.png" descr="plus-line.png"/>
          <p:cNvPicPr>
            <a:picLocks noChangeAspect="1"/>
          </p:cNvPicPr>
          <p:nvPr/>
        </p:nvPicPr>
        <p:blipFill>
          <a:blip r:embed="rId2"/>
          <a:srcRect l="19114" t="12500" r="27552" b="27500"/>
          <a:stretch>
            <a:fillRect/>
          </a:stretch>
        </p:blipFill>
        <p:spPr>
          <a:xfrm rot="10800000">
            <a:off x="0" y="9016999"/>
            <a:ext cx="13004800" cy="30480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lnTo>
                  <a:pt x="0" y="21600"/>
                </a:lnTo>
                <a:lnTo>
                  <a:pt x="21600" y="21600"/>
                </a:lnTo>
                <a:close/>
              </a:path>
            </a:pathLst>
          </a:custGeom>
          <a:ln w="12700">
            <a:miter lim="400000"/>
          </a:ln>
        </p:spPr>
      </p:pic>
      <p:pic>
        <p:nvPicPr>
          <p:cNvPr id="116" name="plus-line.png" descr="plus-line.png"/>
          <p:cNvPicPr>
            <a:picLocks noChangeAspect="1"/>
          </p:cNvPicPr>
          <p:nvPr/>
        </p:nvPicPr>
        <p:blipFill>
          <a:blip r:embed="rId2"/>
          <a:srcRect t="18751" r="51796" b="21247"/>
          <a:stretch>
            <a:fillRect/>
          </a:stretch>
        </p:blipFill>
        <p:spPr>
          <a:xfrm rot="10800002">
            <a:off x="704849" y="1974846"/>
            <a:ext cx="11753851" cy="30480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lnTo>
                  <a:pt x="0" y="0"/>
                </a:lnTo>
                <a:lnTo>
                  <a:pt x="0" y="21600"/>
                </a:lnTo>
                <a:close/>
              </a:path>
            </a:pathLst>
          </a:custGeom>
          <a:ln w="12700">
            <a:miter lim="400000"/>
          </a:ln>
        </p:spPr>
      </p:pic>
      <p:pic>
        <p:nvPicPr>
          <p:cNvPr id="117" name="scrapbook_title_hi.png" descr="scrapbook_title_hi.png"/>
          <p:cNvPicPr>
            <a:picLocks/>
          </p:cNvPicPr>
          <p:nvPr/>
        </p:nvPicPr>
        <p:blipFill>
          <a:blip r:embed="rId3"/>
          <a:stretch>
            <a:fillRect/>
          </a:stretch>
        </p:blipFill>
        <p:spPr>
          <a:xfrm>
            <a:off x="1092200" y="304800"/>
            <a:ext cx="10845800" cy="2260600"/>
          </a:xfrm>
          <a:prstGeom prst="rect">
            <a:avLst/>
          </a:prstGeom>
          <a:ln w="12700">
            <a:miter lim="400000"/>
          </a:ln>
        </p:spPr>
      </p:pic>
      <p:sp>
        <p:nvSpPr>
          <p:cNvPr id="118" name="Obrazek"/>
          <p:cNvSpPr>
            <a:spLocks noGrp="1"/>
          </p:cNvSpPr>
          <p:nvPr>
            <p:ph type="pic" sz="half" idx="13"/>
          </p:nvPr>
        </p:nvSpPr>
        <p:spPr>
          <a:xfrm rot="21360000">
            <a:off x="7449145" y="2547298"/>
            <a:ext cx="4737179" cy="6311901"/>
          </a:xfrm>
          <a:prstGeom prst="rect">
            <a:avLst/>
          </a:prstGeom>
          <a:ln w="101600">
            <a:solidFill>
              <a:srgbClr val="FFFFFF"/>
            </a:solidFill>
          </a:ln>
          <a:effectLst>
            <a:outerShdw blurRad="38100" dist="50800" dir="5400000" rotWithShape="0">
              <a:srgbClr val="292929">
                <a:alpha val="69750"/>
              </a:srgbClr>
            </a:outerShdw>
          </a:effectLst>
        </p:spPr>
        <p:txBody>
          <a:bodyPr lIns="91439" tIns="45719" rIns="91439" bIns="45719" anchor="t">
            <a:noAutofit/>
          </a:bodyPr>
          <a:lstStyle/>
          <a:p>
            <a:endParaRPr/>
          </a:p>
        </p:txBody>
      </p:sp>
      <p:sp>
        <p:nvSpPr>
          <p:cNvPr id="119" name="Tekst tytułowy"/>
          <p:cNvSpPr>
            <a:spLocks noGrp="1"/>
          </p:cNvSpPr>
          <p:nvPr>
            <p:ph type="title"/>
          </p:nvPr>
        </p:nvSpPr>
        <p:spPr>
          <a:prstGeom prst="rect">
            <a:avLst/>
          </a:prstGeom>
        </p:spPr>
        <p:txBody>
          <a:bodyPr/>
          <a:lstStyle>
            <a:lvl1pPr>
              <a:defRPr sz="6200"/>
            </a:lvl1pPr>
          </a:lstStyle>
          <a:p>
            <a:r>
              <a:t>Tekst tytułowy</a:t>
            </a:r>
          </a:p>
        </p:txBody>
      </p:sp>
      <p:sp>
        <p:nvSpPr>
          <p:cNvPr id="120" name="Treść - poziom 1…"/>
          <p:cNvSpPr>
            <a:spLocks noGrp="1"/>
          </p:cNvSpPr>
          <p:nvPr>
            <p:ph type="body" sz="half" idx="1"/>
          </p:nvPr>
        </p:nvSpPr>
        <p:spPr>
          <a:xfrm>
            <a:off x="1270000" y="2971800"/>
            <a:ext cx="4953000" cy="5842000"/>
          </a:xfrm>
          <a:prstGeom prst="rect">
            <a:avLst/>
          </a:prstGeom>
        </p:spPr>
        <p:txBody>
          <a:bodyPr/>
          <a:lstStyle>
            <a:lvl1pPr marL="368300" indent="-368300">
              <a:spcBef>
                <a:spcPts val="3000"/>
              </a:spcBef>
              <a:buBlip>
                <a:blip r:embed="rId4"/>
              </a:buBlip>
              <a:defRPr sz="2800"/>
            </a:lvl1pPr>
            <a:lvl2pPr marL="736600" indent="-368300">
              <a:spcBef>
                <a:spcPts val="3000"/>
              </a:spcBef>
              <a:buBlip>
                <a:blip r:embed="rId4"/>
              </a:buBlip>
              <a:defRPr sz="2800"/>
            </a:lvl2pPr>
            <a:lvl3pPr marL="1104900" indent="-368300">
              <a:spcBef>
                <a:spcPts val="3000"/>
              </a:spcBef>
              <a:buBlip>
                <a:blip r:embed="rId4"/>
              </a:buBlip>
              <a:defRPr sz="2800"/>
            </a:lvl3pPr>
            <a:lvl4pPr marL="1473200" indent="-368300">
              <a:spcBef>
                <a:spcPts val="3000"/>
              </a:spcBef>
              <a:buBlip>
                <a:blip r:embed="rId4"/>
              </a:buBlip>
              <a:defRPr sz="2800"/>
            </a:lvl4pPr>
            <a:lvl5pPr marL="1841500" indent="-368300">
              <a:spcBef>
                <a:spcPts val="3000"/>
              </a:spcBef>
              <a:buBlip>
                <a:blip r:embed="rId4"/>
              </a:buBlip>
              <a:defRPr sz="2800"/>
            </a:lvl5pPr>
          </a:lstStyle>
          <a:p>
            <a:r>
              <a:t>Treść - poziom 1</a:t>
            </a:r>
          </a:p>
          <a:p>
            <a:pPr lvl="1"/>
            <a:r>
              <a:t>Treść - poziom 2</a:t>
            </a:r>
          </a:p>
          <a:p>
            <a:pPr lvl="2"/>
            <a:r>
              <a:t>Treść - poziom 3</a:t>
            </a:r>
          </a:p>
          <a:p>
            <a:pPr lvl="3"/>
            <a:r>
              <a:t>Treść - poziom 4</a:t>
            </a:r>
          </a:p>
          <a:p>
            <a:pPr lvl="4"/>
            <a:r>
              <a:t>Treść - poziom 5</a:t>
            </a:r>
          </a:p>
        </p:txBody>
      </p:sp>
      <p:sp>
        <p:nvSpPr>
          <p:cNvPr id="121" name="Numer slajdu"/>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ory">
    <p:spTree>
      <p:nvGrpSpPr>
        <p:cNvPr id="1" name=""/>
        <p:cNvGrpSpPr/>
        <p:nvPr/>
      </p:nvGrpSpPr>
      <p:grpSpPr>
        <a:xfrm>
          <a:off x="0" y="0"/>
          <a:ext cx="0" cy="0"/>
          <a:chOff x="0" y="0"/>
          <a:chExt cx="0" cy="0"/>
        </a:xfrm>
      </p:grpSpPr>
      <p:sp>
        <p:nvSpPr>
          <p:cNvPr id="128" name="Treść - poziom 1…"/>
          <p:cNvSpPr>
            <a:spLocks noGrp="1"/>
          </p:cNvSpPr>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r>
              <a:t>Treść - poziom 1</a:t>
            </a:r>
          </a:p>
          <a:p>
            <a:pPr lvl="1"/>
            <a:r>
              <a:t>Treść - poziom 2</a:t>
            </a:r>
          </a:p>
          <a:p>
            <a:pPr lvl="2"/>
            <a:r>
              <a:t>Treść - poziom 3</a:t>
            </a:r>
          </a:p>
          <a:p>
            <a:pPr lvl="3"/>
            <a:r>
              <a:t>Treść - poziom 4</a:t>
            </a:r>
          </a:p>
          <a:p>
            <a:pPr lvl="4"/>
            <a:r>
              <a:t>Treść - poziom 5</a:t>
            </a:r>
          </a:p>
        </p:txBody>
      </p:sp>
      <p:sp>
        <p:nvSpPr>
          <p:cNvPr id="129" name="Numer slajdu"/>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Zdjęcie (3 sztuki)">
    <p:spTree>
      <p:nvGrpSpPr>
        <p:cNvPr id="1" name=""/>
        <p:cNvGrpSpPr/>
        <p:nvPr/>
      </p:nvGrpSpPr>
      <p:grpSpPr>
        <a:xfrm>
          <a:off x="0" y="0"/>
          <a:ext cx="0" cy="0"/>
          <a:chOff x="0" y="0"/>
          <a:chExt cx="0" cy="0"/>
        </a:xfrm>
      </p:grpSpPr>
      <p:pic>
        <p:nvPicPr>
          <p:cNvPr id="136" name="lines-line-1.png" descr="lines-line-1.png"/>
          <p:cNvPicPr>
            <a:picLocks noChangeAspect="1"/>
          </p:cNvPicPr>
          <p:nvPr/>
        </p:nvPicPr>
        <p:blipFill>
          <a:blip r:embed="rId2"/>
          <a:stretch>
            <a:fillRect/>
          </a:stretch>
        </p:blipFill>
        <p:spPr>
          <a:xfrm>
            <a:off x="647700" y="8864600"/>
            <a:ext cx="11798300" cy="292100"/>
          </a:xfrm>
          <a:prstGeom prst="rect">
            <a:avLst/>
          </a:prstGeom>
          <a:ln w="12700">
            <a:miter lim="400000"/>
          </a:ln>
        </p:spPr>
      </p:pic>
      <p:pic>
        <p:nvPicPr>
          <p:cNvPr id="137" name="wave-line.png" descr="wave-line.png"/>
          <p:cNvPicPr>
            <a:picLocks noChangeAspect="1"/>
          </p:cNvPicPr>
          <p:nvPr/>
        </p:nvPicPr>
        <p:blipFill>
          <a:blip r:embed="rId3"/>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138" name="wave-line.png" descr="wave-line.png"/>
          <p:cNvPicPr>
            <a:picLocks noChangeAspect="1"/>
          </p:cNvPicPr>
          <p:nvPr/>
        </p:nvPicPr>
        <p:blipFill>
          <a:blip r:embed="rId3"/>
          <a:srcRect l="16504" r="50434"/>
          <a:stretch>
            <a:fillRect/>
          </a:stretch>
        </p:blipFill>
        <p:spPr>
          <a:xfrm rot="5400000">
            <a:off x="-3378364" y="4686138"/>
            <a:ext cx="8216901" cy="140023"/>
          </a:xfrm>
          <a:prstGeom prst="rect">
            <a:avLst/>
          </a:prstGeom>
          <a:ln w="12700">
            <a:miter lim="400000"/>
          </a:ln>
        </p:spPr>
      </p:pic>
      <p:pic>
        <p:nvPicPr>
          <p:cNvPr id="139" name="dots-line-cropped.png" descr="dots-line-cropped.png"/>
          <p:cNvPicPr>
            <a:picLocks noChangeAspect="1"/>
          </p:cNvPicPr>
          <p:nvPr/>
        </p:nvPicPr>
        <p:blipFill>
          <a:blip r:embed="rId4"/>
          <a:srcRect l="4761" t="2928" r="10188"/>
          <a:stretch>
            <a:fillRect/>
          </a:stretch>
        </p:blipFill>
        <p:spPr>
          <a:xfrm rot="16199985">
            <a:off x="-4244962" y="4772011"/>
            <a:ext cx="9753601" cy="209578"/>
          </a:xfrm>
          <a:prstGeom prst="rect">
            <a:avLst/>
          </a:prstGeom>
          <a:ln w="12700">
            <a:miter lim="400000"/>
          </a:ln>
        </p:spPr>
      </p:pic>
      <p:pic>
        <p:nvPicPr>
          <p:cNvPr id="140" name="dots-line-cropped.png" descr="dots-line-cropped.png"/>
          <p:cNvPicPr>
            <a:picLocks noChangeAspect="1"/>
          </p:cNvPicPr>
          <p:nvPr/>
        </p:nvPicPr>
        <p:blipFill>
          <a:blip r:embed="rId4"/>
          <a:srcRect t="5872" b="5892"/>
          <a:stretch>
            <a:fillRect/>
          </a:stretch>
        </p:blipFill>
        <p:spPr>
          <a:xfrm rot="21599984">
            <a:off x="698498" y="469908"/>
            <a:ext cx="11468107" cy="190501"/>
          </a:xfrm>
          <a:prstGeom prst="rect">
            <a:avLst/>
          </a:prstGeom>
          <a:ln w="12700">
            <a:miter lim="400000"/>
          </a:ln>
        </p:spPr>
      </p:pic>
      <p:pic>
        <p:nvPicPr>
          <p:cNvPr id="141" name="dots-line-cropped.png" descr="dots-line-cropped.png"/>
          <p:cNvPicPr>
            <a:picLocks noChangeAspect="1"/>
          </p:cNvPicPr>
          <p:nvPr/>
        </p:nvPicPr>
        <p:blipFill>
          <a:blip r:embed="rId4"/>
          <a:srcRect l="53986" t="2927" r="41140"/>
          <a:stretch>
            <a:fillRect/>
          </a:stretch>
        </p:blipFill>
        <p:spPr>
          <a:xfrm rot="21599984">
            <a:off x="12439650" y="9010646"/>
            <a:ext cx="558801" cy="209581"/>
          </a:xfrm>
          <a:prstGeom prst="rect">
            <a:avLst/>
          </a:prstGeom>
          <a:ln w="12700">
            <a:miter lim="400000"/>
          </a:ln>
        </p:spPr>
      </p:pic>
      <p:pic>
        <p:nvPicPr>
          <p:cNvPr id="142" name="dots-line-cropped.png" descr="dots-line-cropped.png"/>
          <p:cNvPicPr>
            <a:picLocks noChangeAspect="1"/>
          </p:cNvPicPr>
          <p:nvPr/>
        </p:nvPicPr>
        <p:blipFill>
          <a:blip r:embed="rId4"/>
          <a:srcRect l="37929" t="2926" r="56976"/>
          <a:stretch>
            <a:fillRect/>
          </a:stretch>
        </p:blipFill>
        <p:spPr>
          <a:xfrm rot="21599984">
            <a:off x="6350" y="9010652"/>
            <a:ext cx="584201" cy="209583"/>
          </a:xfrm>
          <a:prstGeom prst="rect">
            <a:avLst/>
          </a:prstGeom>
          <a:ln w="12700">
            <a:miter lim="400000"/>
          </a:ln>
        </p:spPr>
      </p:pic>
      <p:pic>
        <p:nvPicPr>
          <p:cNvPr id="143" name="lines-vert-line.png" descr="lines-vert-line.png"/>
          <p:cNvPicPr>
            <a:picLocks/>
          </p:cNvPicPr>
          <p:nvPr/>
        </p:nvPicPr>
        <p:blipFill>
          <a:blip r:embed="rId5"/>
          <a:stretch>
            <a:fillRect/>
          </a:stretch>
        </p:blipFill>
        <p:spPr>
          <a:xfrm>
            <a:off x="12153900" y="361949"/>
            <a:ext cx="317500" cy="8724901"/>
          </a:xfrm>
          <a:prstGeom prst="rect">
            <a:avLst/>
          </a:prstGeom>
          <a:ln w="12700">
            <a:miter lim="400000"/>
          </a:ln>
        </p:spPr>
      </p:pic>
      <p:sp>
        <p:nvSpPr>
          <p:cNvPr id="144" name="Obrazek"/>
          <p:cNvSpPr>
            <a:spLocks noGrp="1"/>
          </p:cNvSpPr>
          <p:nvPr>
            <p:ph type="pic" idx="13"/>
          </p:nvPr>
        </p:nvSpPr>
        <p:spPr>
          <a:xfrm rot="1">
            <a:off x="1041400" y="914400"/>
            <a:ext cx="6502401" cy="7861301"/>
          </a:xfrm>
          <a:prstGeom prst="rect">
            <a:avLst/>
          </a:prstGeom>
          <a:effectLst>
            <a:outerShdw blurRad="63500" dist="50800" dir="5400000" rotWithShape="0">
              <a:srgbClr val="292929">
                <a:alpha val="46500"/>
              </a:srgbClr>
            </a:outerShdw>
          </a:effectLst>
        </p:spPr>
        <p:txBody>
          <a:bodyPr lIns="91439" tIns="45719" rIns="91439" bIns="45719" anchor="t">
            <a:noAutofit/>
          </a:bodyPr>
          <a:lstStyle/>
          <a:p>
            <a:endParaRPr/>
          </a:p>
        </p:txBody>
      </p:sp>
      <p:sp>
        <p:nvSpPr>
          <p:cNvPr id="145" name="Obrazek"/>
          <p:cNvSpPr>
            <a:spLocks noGrp="1"/>
          </p:cNvSpPr>
          <p:nvPr>
            <p:ph type="pic" sz="quarter" idx="14"/>
          </p:nvPr>
        </p:nvSpPr>
        <p:spPr>
          <a:xfrm rot="180000">
            <a:off x="7029728" y="4460354"/>
            <a:ext cx="4959169" cy="4013201"/>
          </a:xfrm>
          <a:prstGeom prst="rect">
            <a:avLst/>
          </a:prstGeom>
          <a:ln w="9525">
            <a:round/>
          </a:ln>
        </p:spPr>
        <p:txBody>
          <a:bodyPr lIns="91439" tIns="45719" rIns="91439" bIns="45719" anchor="t">
            <a:noAutofit/>
          </a:bodyPr>
          <a:lstStyle/>
          <a:p>
            <a:endParaRPr/>
          </a:p>
        </p:txBody>
      </p:sp>
      <p:sp>
        <p:nvSpPr>
          <p:cNvPr id="146" name="Obrazek"/>
          <p:cNvSpPr>
            <a:spLocks noGrp="1"/>
          </p:cNvSpPr>
          <p:nvPr>
            <p:ph type="pic" sz="quarter" idx="15"/>
          </p:nvPr>
        </p:nvSpPr>
        <p:spPr>
          <a:xfrm>
            <a:off x="6819900" y="939800"/>
            <a:ext cx="4889500" cy="3670300"/>
          </a:xfrm>
          <a:prstGeom prst="rect">
            <a:avLst/>
          </a:prstGeom>
          <a:ln w="9525">
            <a:round/>
          </a:ln>
        </p:spPr>
        <p:txBody>
          <a:bodyPr lIns="91439" tIns="45719" rIns="91439" bIns="45719" anchor="t">
            <a:noAutofit/>
          </a:bodyPr>
          <a:lstStyle/>
          <a:p>
            <a:endParaRPr/>
          </a:p>
        </p:txBody>
      </p:sp>
      <p:sp>
        <p:nvSpPr>
          <p:cNvPr id="147" name="Numer slajdu"/>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rcRect/>
          <a:stretch>
            <a:fillRect/>
          </a:stretch>
        </a:blipFill>
        <a:effectLst/>
      </p:bgPr>
    </p:bg>
    <p:spTree>
      <p:nvGrpSpPr>
        <p:cNvPr id="1" name=""/>
        <p:cNvGrpSpPr/>
        <p:nvPr/>
      </p:nvGrpSpPr>
      <p:grpSpPr>
        <a:xfrm>
          <a:off x="0" y="0"/>
          <a:ext cx="0" cy="0"/>
          <a:chOff x="0" y="0"/>
          <a:chExt cx="0" cy="0"/>
        </a:xfrm>
      </p:grpSpPr>
      <p:pic>
        <p:nvPicPr>
          <p:cNvPr id="2" name="lines-line-1.png" descr="lines-line-1.png"/>
          <p:cNvPicPr>
            <a:picLocks noChangeAspect="1"/>
          </p:cNvPicPr>
          <p:nvPr/>
        </p:nvPicPr>
        <p:blipFill>
          <a:blip r:embed="rId16"/>
          <a:stretch>
            <a:fillRect/>
          </a:stretch>
        </p:blipFill>
        <p:spPr>
          <a:xfrm>
            <a:off x="647700" y="8864600"/>
            <a:ext cx="11798300" cy="292100"/>
          </a:xfrm>
          <a:prstGeom prst="rect">
            <a:avLst/>
          </a:prstGeom>
          <a:ln w="12700">
            <a:miter lim="400000"/>
          </a:ln>
        </p:spPr>
      </p:pic>
      <p:pic>
        <p:nvPicPr>
          <p:cNvPr id="3" name="wave-line.png" descr="wave-line.png"/>
          <p:cNvPicPr>
            <a:picLocks noChangeAspect="1"/>
          </p:cNvPicPr>
          <p:nvPr/>
        </p:nvPicPr>
        <p:blipFill>
          <a:blip r:embed="rId17"/>
          <a:srcRect l="16094" t="82" r="38169" b="72"/>
          <a:stretch>
            <a:fillRect/>
          </a:stretch>
        </p:blipFill>
        <p:spPr>
          <a:xfrm>
            <a:off x="799800" y="597015"/>
            <a:ext cx="11367016" cy="139806"/>
          </a:xfrm>
          <a:custGeom>
            <a:avLst/>
            <a:gdLst/>
            <a:ahLst/>
            <a:cxnLst>
              <a:cxn ang="0">
                <a:pos x="wd2" y="hd2"/>
              </a:cxn>
              <a:cxn ang="5400000">
                <a:pos x="wd2" y="hd2"/>
              </a:cxn>
              <a:cxn ang="10800000">
                <a:pos x="wd2" y="hd2"/>
              </a:cxn>
              <a:cxn ang="16200000">
                <a:pos x="wd2" y="hd2"/>
              </a:cxn>
            </a:cxnLst>
            <a:rect l="0" t="0" r="r" b="b"/>
            <a:pathLst>
              <a:path w="21600" h="21600" extrusionOk="0">
                <a:moveTo>
                  <a:pt x="21600" y="16"/>
                </a:moveTo>
                <a:lnTo>
                  <a:pt x="1" y="0"/>
                </a:lnTo>
                <a:lnTo>
                  <a:pt x="0" y="21584"/>
                </a:lnTo>
                <a:lnTo>
                  <a:pt x="21599" y="21600"/>
                </a:lnTo>
                <a:lnTo>
                  <a:pt x="21600" y="16"/>
                </a:lnTo>
                <a:close/>
              </a:path>
            </a:pathLst>
          </a:custGeom>
          <a:ln w="12700">
            <a:miter lim="400000"/>
          </a:ln>
        </p:spPr>
      </p:pic>
      <p:pic>
        <p:nvPicPr>
          <p:cNvPr id="4" name="wave-line.png" descr="wave-line.png"/>
          <p:cNvPicPr>
            <a:picLocks noChangeAspect="1"/>
          </p:cNvPicPr>
          <p:nvPr/>
        </p:nvPicPr>
        <p:blipFill>
          <a:blip r:embed="rId17"/>
          <a:srcRect l="16504" r="50434"/>
          <a:stretch>
            <a:fillRect/>
          </a:stretch>
        </p:blipFill>
        <p:spPr>
          <a:xfrm rot="5400000">
            <a:off x="-3378364" y="4686138"/>
            <a:ext cx="8216901" cy="140023"/>
          </a:xfrm>
          <a:prstGeom prst="rect">
            <a:avLst/>
          </a:prstGeom>
          <a:ln w="12700">
            <a:miter lim="400000"/>
          </a:ln>
        </p:spPr>
      </p:pic>
      <p:pic>
        <p:nvPicPr>
          <p:cNvPr id="5" name="dots-line-cropped.png" descr="dots-line-cropped.png"/>
          <p:cNvPicPr>
            <a:picLocks noChangeAspect="1"/>
          </p:cNvPicPr>
          <p:nvPr/>
        </p:nvPicPr>
        <p:blipFill>
          <a:blip r:embed="rId18"/>
          <a:srcRect l="4761" t="2928" r="10188"/>
          <a:stretch>
            <a:fillRect/>
          </a:stretch>
        </p:blipFill>
        <p:spPr>
          <a:xfrm rot="16199985">
            <a:off x="-4244962" y="4772011"/>
            <a:ext cx="9753601" cy="209578"/>
          </a:xfrm>
          <a:prstGeom prst="rect">
            <a:avLst/>
          </a:prstGeom>
          <a:ln w="12700">
            <a:miter lim="400000"/>
          </a:ln>
        </p:spPr>
      </p:pic>
      <p:pic>
        <p:nvPicPr>
          <p:cNvPr id="6" name="dots-line-cropped.png" descr="dots-line-cropped.png"/>
          <p:cNvPicPr>
            <a:picLocks noChangeAspect="1"/>
          </p:cNvPicPr>
          <p:nvPr/>
        </p:nvPicPr>
        <p:blipFill>
          <a:blip r:embed="rId18"/>
          <a:srcRect t="5872" b="5892"/>
          <a:stretch>
            <a:fillRect/>
          </a:stretch>
        </p:blipFill>
        <p:spPr>
          <a:xfrm rot="21599984">
            <a:off x="698498" y="469908"/>
            <a:ext cx="11468107" cy="190501"/>
          </a:xfrm>
          <a:prstGeom prst="rect">
            <a:avLst/>
          </a:prstGeom>
          <a:ln w="12700">
            <a:miter lim="400000"/>
          </a:ln>
        </p:spPr>
      </p:pic>
      <p:pic>
        <p:nvPicPr>
          <p:cNvPr id="7" name="dots-line-cropped.png" descr="dots-line-cropped.png"/>
          <p:cNvPicPr>
            <a:picLocks noChangeAspect="1"/>
          </p:cNvPicPr>
          <p:nvPr/>
        </p:nvPicPr>
        <p:blipFill>
          <a:blip r:embed="rId18"/>
          <a:srcRect l="53986" t="2927" r="41140"/>
          <a:stretch>
            <a:fillRect/>
          </a:stretch>
        </p:blipFill>
        <p:spPr>
          <a:xfrm rot="21599984">
            <a:off x="12439650" y="9010646"/>
            <a:ext cx="558801" cy="209581"/>
          </a:xfrm>
          <a:prstGeom prst="rect">
            <a:avLst/>
          </a:prstGeom>
          <a:ln w="12700">
            <a:miter lim="400000"/>
          </a:ln>
        </p:spPr>
      </p:pic>
      <p:pic>
        <p:nvPicPr>
          <p:cNvPr id="8" name="dots-line-cropped.png" descr="dots-line-cropped.png"/>
          <p:cNvPicPr>
            <a:picLocks noChangeAspect="1"/>
          </p:cNvPicPr>
          <p:nvPr/>
        </p:nvPicPr>
        <p:blipFill>
          <a:blip r:embed="rId18"/>
          <a:srcRect l="37929" t="2926" r="56976"/>
          <a:stretch>
            <a:fillRect/>
          </a:stretch>
        </p:blipFill>
        <p:spPr>
          <a:xfrm rot="21599984">
            <a:off x="6350" y="9010652"/>
            <a:ext cx="584201" cy="209583"/>
          </a:xfrm>
          <a:prstGeom prst="rect">
            <a:avLst/>
          </a:prstGeom>
          <a:ln w="12700">
            <a:miter lim="400000"/>
          </a:ln>
        </p:spPr>
      </p:pic>
      <p:pic>
        <p:nvPicPr>
          <p:cNvPr id="9" name="lines-vert-line.png" descr="lines-vert-line.png"/>
          <p:cNvPicPr>
            <a:picLocks/>
          </p:cNvPicPr>
          <p:nvPr/>
        </p:nvPicPr>
        <p:blipFill>
          <a:blip r:embed="rId19"/>
          <a:stretch>
            <a:fillRect/>
          </a:stretch>
        </p:blipFill>
        <p:spPr>
          <a:xfrm>
            <a:off x="12153900" y="361949"/>
            <a:ext cx="317500" cy="8724901"/>
          </a:xfrm>
          <a:prstGeom prst="rect">
            <a:avLst/>
          </a:prstGeom>
          <a:ln w="12700">
            <a:miter lim="400000"/>
          </a:ln>
        </p:spPr>
      </p:pic>
      <p:sp>
        <p:nvSpPr>
          <p:cNvPr id="10" name="Treść - poziom 1…"/>
          <p:cNvSpPr>
            <a:spLocks noGrp="1"/>
          </p:cNvSpPr>
          <p:nvPr>
            <p:ph type="body" idx="1"/>
          </p:nvPr>
        </p:nvSpPr>
        <p:spPr>
          <a:xfrm>
            <a:off x="1270000" y="1511300"/>
            <a:ext cx="10464800" cy="67310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a:buBlip>
                <a:blip r:embed="rId20"/>
              </a:buBlip>
            </a:lvl1pPr>
            <a:lvl2pPr>
              <a:buBlip>
                <a:blip r:embed="rId20"/>
              </a:buBlip>
            </a:lvl2pPr>
            <a:lvl3pPr>
              <a:buBlip>
                <a:blip r:embed="rId20"/>
              </a:buBlip>
            </a:lvl3pPr>
            <a:lvl4pPr>
              <a:buBlip>
                <a:blip r:embed="rId20"/>
              </a:buBlip>
            </a:lvl4pPr>
            <a:lvl5pPr>
              <a:buBlip>
                <a:blip r:embed="rId20"/>
              </a:buBlip>
            </a:lvl5pPr>
          </a:lstStyle>
          <a:p>
            <a:r>
              <a:t>Treść - poziom 1</a:t>
            </a:r>
          </a:p>
          <a:p>
            <a:pPr lvl="1"/>
            <a:r>
              <a:t>Treść - poziom 2</a:t>
            </a:r>
          </a:p>
          <a:p>
            <a:pPr lvl="2"/>
            <a:r>
              <a:t>Treść - poziom 3</a:t>
            </a:r>
          </a:p>
          <a:p>
            <a:pPr lvl="3"/>
            <a:r>
              <a:t>Treść - poziom 4</a:t>
            </a:r>
          </a:p>
          <a:p>
            <a:pPr lvl="4"/>
            <a:r>
              <a:t>Treść - poziom 5</a:t>
            </a:r>
          </a:p>
        </p:txBody>
      </p:sp>
      <p:sp>
        <p:nvSpPr>
          <p:cNvPr id="11" name="Tekst tytułowy"/>
          <p:cNvSpPr>
            <a:spLocks noGrp="1"/>
          </p:cNvSpPr>
          <p:nvPr>
            <p:ph type="title"/>
          </p:nvPr>
        </p:nvSpPr>
        <p:spPr>
          <a:xfrm>
            <a:off x="1270000" y="254000"/>
            <a:ext cx="10464800" cy="23495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r>
              <a:t>Tekst tytułowy</a:t>
            </a:r>
          </a:p>
        </p:txBody>
      </p:sp>
      <p:sp>
        <p:nvSpPr>
          <p:cNvPr id="12" name="Numer slajdu"/>
          <p:cNvSpPr>
            <a:spLocks noGrp="1"/>
          </p:cNvSpPr>
          <p:nvPr>
            <p:ph type="sldNum" sz="quarter" idx="2"/>
          </p:nvPr>
        </p:nvSpPr>
        <p:spPr>
          <a:xfrm>
            <a:off x="6279642" y="9296400"/>
            <a:ext cx="432817" cy="406400"/>
          </a:xfrm>
          <a:prstGeom prst="rect">
            <a:avLst/>
          </a:prstGeom>
          <a:ln w="12700">
            <a:miter lim="400000"/>
          </a:ln>
        </p:spPr>
        <p:txBody>
          <a:bodyPr wrap="none" lIns="50800" tIns="50800" rIns="50800" bIns="50800">
            <a:spAutoFit/>
          </a:bodyPr>
          <a:lstStyle>
            <a:lvl1pPr>
              <a:defRPr sz="2200">
                <a:latin typeface="+mn-lt"/>
                <a:ea typeface="+mn-ea"/>
                <a:cs typeface="+mn-cs"/>
                <a:sym typeface="Marker Felt"/>
              </a:defRPr>
            </a:lvl1pPr>
          </a:lstStyle>
          <a:p>
            <a:fld id="{86CB4B4D-7CA3-9044-876B-883B54F8677D}" type="slidenum">
              <a:t>‹#›</a:t>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spd="med"/>
  <p:txStyles>
    <p:titleStyle>
      <a:lvl1pPr marL="0" marR="0" indent="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1pPr>
      <a:lvl2pPr marL="0" marR="0" indent="2286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2pPr>
      <a:lvl3pPr marL="0" marR="0" indent="4572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3pPr>
      <a:lvl4pPr marL="0" marR="0" indent="6858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4pPr>
      <a:lvl5pPr marL="0" marR="0" indent="9144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5pPr>
      <a:lvl6pPr marL="0" marR="0" indent="11430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6pPr>
      <a:lvl7pPr marL="0" marR="0" indent="13716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7pPr>
      <a:lvl8pPr marL="0" marR="0" indent="16002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8pPr>
      <a:lvl9pPr marL="0" marR="0" indent="1828800" algn="ctr" defTabSz="584200" latinLnBrk="0">
        <a:lnSpc>
          <a:spcPct val="100000"/>
        </a:lnSpc>
        <a:spcBef>
          <a:spcPts val="0"/>
        </a:spcBef>
        <a:spcAft>
          <a:spcPts val="0"/>
        </a:spcAft>
        <a:buClrTx/>
        <a:buSzTx/>
        <a:buFontTx/>
        <a:buNone/>
        <a:tabLst/>
        <a:defRPr sz="6800" b="0" i="0" u="none" strike="noStrike" cap="none" spc="0" baseline="0">
          <a:ln>
            <a:noFill/>
          </a:ln>
          <a:solidFill>
            <a:srgbClr val="528D4D"/>
          </a:solidFill>
          <a:uFillTx/>
          <a:latin typeface="+mn-lt"/>
          <a:ea typeface="+mn-ea"/>
          <a:cs typeface="+mn-cs"/>
          <a:sym typeface="Marker Felt"/>
        </a:defRPr>
      </a:lvl9pPr>
    </p:titleStyle>
    <p:bodyStyle>
      <a:lvl1pPr marL="457200" marR="0" indent="-457200" algn="l" defTabSz="584200" rtl="0" latinLnBrk="0">
        <a:lnSpc>
          <a:spcPct val="100000"/>
        </a:lnSpc>
        <a:spcBef>
          <a:spcPts val="4000"/>
        </a:spcBef>
        <a:spcAft>
          <a:spcPts val="0"/>
        </a:spcAft>
        <a:buClrTx/>
        <a:buSzPct val="50000"/>
        <a:buFontTx/>
        <a:buBlip>
          <a:blip r:embed="rId20"/>
        </a:buBlip>
        <a:tabLst/>
        <a:defRPr sz="3600" b="0" i="0" u="none" strike="noStrike" cap="none" spc="0" baseline="0">
          <a:ln>
            <a:noFill/>
          </a:ln>
          <a:solidFill>
            <a:srgbClr val="006288"/>
          </a:solidFill>
          <a:uFillTx/>
          <a:latin typeface="+mj-lt"/>
          <a:ea typeface="+mj-ea"/>
          <a:cs typeface="+mj-cs"/>
          <a:sym typeface="Georgia"/>
        </a:defRPr>
      </a:lvl1pPr>
      <a:lvl2pPr marL="914400" marR="0" indent="-457200" algn="l" defTabSz="584200" rtl="0" latinLnBrk="0">
        <a:lnSpc>
          <a:spcPct val="100000"/>
        </a:lnSpc>
        <a:spcBef>
          <a:spcPts val="4000"/>
        </a:spcBef>
        <a:spcAft>
          <a:spcPts val="0"/>
        </a:spcAft>
        <a:buClrTx/>
        <a:buSzPct val="50000"/>
        <a:buFontTx/>
        <a:buBlip>
          <a:blip r:embed="rId20"/>
        </a:buBlip>
        <a:tabLst/>
        <a:defRPr sz="3600" b="0" i="0" u="none" strike="noStrike" cap="none" spc="0" baseline="0">
          <a:ln>
            <a:noFill/>
          </a:ln>
          <a:solidFill>
            <a:srgbClr val="006288"/>
          </a:solidFill>
          <a:uFillTx/>
          <a:latin typeface="+mj-lt"/>
          <a:ea typeface="+mj-ea"/>
          <a:cs typeface="+mj-cs"/>
          <a:sym typeface="Georgia"/>
        </a:defRPr>
      </a:lvl2pPr>
      <a:lvl3pPr marL="1371600" marR="0" indent="-457200" algn="l" defTabSz="584200" rtl="0" latinLnBrk="0">
        <a:lnSpc>
          <a:spcPct val="100000"/>
        </a:lnSpc>
        <a:spcBef>
          <a:spcPts val="4000"/>
        </a:spcBef>
        <a:spcAft>
          <a:spcPts val="0"/>
        </a:spcAft>
        <a:buClrTx/>
        <a:buSzPct val="50000"/>
        <a:buFontTx/>
        <a:buBlip>
          <a:blip r:embed="rId20"/>
        </a:buBlip>
        <a:tabLst/>
        <a:defRPr sz="3600" b="0" i="0" u="none" strike="noStrike" cap="none" spc="0" baseline="0">
          <a:ln>
            <a:noFill/>
          </a:ln>
          <a:solidFill>
            <a:srgbClr val="006288"/>
          </a:solidFill>
          <a:uFillTx/>
          <a:latin typeface="+mj-lt"/>
          <a:ea typeface="+mj-ea"/>
          <a:cs typeface="+mj-cs"/>
          <a:sym typeface="Georgia"/>
        </a:defRPr>
      </a:lvl3pPr>
      <a:lvl4pPr marL="1828800" marR="0" indent="-457200" algn="l" defTabSz="584200" rtl="0" latinLnBrk="0">
        <a:lnSpc>
          <a:spcPct val="100000"/>
        </a:lnSpc>
        <a:spcBef>
          <a:spcPts val="4000"/>
        </a:spcBef>
        <a:spcAft>
          <a:spcPts val="0"/>
        </a:spcAft>
        <a:buClrTx/>
        <a:buSzPct val="50000"/>
        <a:buFontTx/>
        <a:buBlip>
          <a:blip r:embed="rId20"/>
        </a:buBlip>
        <a:tabLst/>
        <a:defRPr sz="3600" b="0" i="0" u="none" strike="noStrike" cap="none" spc="0" baseline="0">
          <a:ln>
            <a:noFill/>
          </a:ln>
          <a:solidFill>
            <a:srgbClr val="006288"/>
          </a:solidFill>
          <a:uFillTx/>
          <a:latin typeface="+mj-lt"/>
          <a:ea typeface="+mj-ea"/>
          <a:cs typeface="+mj-cs"/>
          <a:sym typeface="Georgia"/>
        </a:defRPr>
      </a:lvl4pPr>
      <a:lvl5pPr marL="2286000" marR="0" indent="-457200" algn="l" defTabSz="584200" rtl="0" latinLnBrk="0">
        <a:lnSpc>
          <a:spcPct val="100000"/>
        </a:lnSpc>
        <a:spcBef>
          <a:spcPts val="4000"/>
        </a:spcBef>
        <a:spcAft>
          <a:spcPts val="0"/>
        </a:spcAft>
        <a:buClrTx/>
        <a:buSzPct val="50000"/>
        <a:buFontTx/>
        <a:buBlip>
          <a:blip r:embed="rId20"/>
        </a:buBlip>
        <a:tabLst/>
        <a:defRPr sz="3600" b="0" i="0" u="none" strike="noStrike" cap="none" spc="0" baseline="0">
          <a:ln>
            <a:noFill/>
          </a:ln>
          <a:solidFill>
            <a:srgbClr val="006288"/>
          </a:solidFill>
          <a:uFillTx/>
          <a:latin typeface="+mj-lt"/>
          <a:ea typeface="+mj-ea"/>
          <a:cs typeface="+mj-cs"/>
          <a:sym typeface="Georgia"/>
        </a:defRPr>
      </a:lvl5pPr>
      <a:lvl6pPr marL="2743200" marR="0" indent="-457200" algn="l" defTabSz="584200" rtl="0" latinLnBrk="0">
        <a:lnSpc>
          <a:spcPct val="100000"/>
        </a:lnSpc>
        <a:spcBef>
          <a:spcPts val="4000"/>
        </a:spcBef>
        <a:spcAft>
          <a:spcPts val="0"/>
        </a:spcAft>
        <a:buClrTx/>
        <a:buSzPct val="50000"/>
        <a:buFontTx/>
        <a:buBlip>
          <a:blip r:embed="rId20"/>
        </a:buBlip>
        <a:tabLst/>
        <a:defRPr sz="3600" b="0" i="0" u="none" strike="noStrike" cap="none" spc="0" baseline="0">
          <a:ln>
            <a:noFill/>
          </a:ln>
          <a:solidFill>
            <a:srgbClr val="006288"/>
          </a:solidFill>
          <a:uFillTx/>
          <a:latin typeface="+mj-lt"/>
          <a:ea typeface="+mj-ea"/>
          <a:cs typeface="+mj-cs"/>
          <a:sym typeface="Georgia"/>
        </a:defRPr>
      </a:lvl6pPr>
      <a:lvl7pPr marL="3200400" marR="0" indent="-457200" algn="l" defTabSz="584200" rtl="0" latinLnBrk="0">
        <a:lnSpc>
          <a:spcPct val="100000"/>
        </a:lnSpc>
        <a:spcBef>
          <a:spcPts val="4000"/>
        </a:spcBef>
        <a:spcAft>
          <a:spcPts val="0"/>
        </a:spcAft>
        <a:buClrTx/>
        <a:buSzPct val="50000"/>
        <a:buFontTx/>
        <a:buBlip>
          <a:blip r:embed="rId20"/>
        </a:buBlip>
        <a:tabLst/>
        <a:defRPr sz="3600" b="0" i="0" u="none" strike="noStrike" cap="none" spc="0" baseline="0">
          <a:ln>
            <a:noFill/>
          </a:ln>
          <a:solidFill>
            <a:srgbClr val="006288"/>
          </a:solidFill>
          <a:uFillTx/>
          <a:latin typeface="+mj-lt"/>
          <a:ea typeface="+mj-ea"/>
          <a:cs typeface="+mj-cs"/>
          <a:sym typeface="Georgia"/>
        </a:defRPr>
      </a:lvl7pPr>
      <a:lvl8pPr marL="3657600" marR="0" indent="-457200" algn="l" defTabSz="584200" rtl="0" latinLnBrk="0">
        <a:lnSpc>
          <a:spcPct val="100000"/>
        </a:lnSpc>
        <a:spcBef>
          <a:spcPts val="4000"/>
        </a:spcBef>
        <a:spcAft>
          <a:spcPts val="0"/>
        </a:spcAft>
        <a:buClrTx/>
        <a:buSzPct val="50000"/>
        <a:buFontTx/>
        <a:buBlip>
          <a:blip r:embed="rId20"/>
        </a:buBlip>
        <a:tabLst/>
        <a:defRPr sz="3600" b="0" i="0" u="none" strike="noStrike" cap="none" spc="0" baseline="0">
          <a:ln>
            <a:noFill/>
          </a:ln>
          <a:solidFill>
            <a:srgbClr val="006288"/>
          </a:solidFill>
          <a:uFillTx/>
          <a:latin typeface="+mj-lt"/>
          <a:ea typeface="+mj-ea"/>
          <a:cs typeface="+mj-cs"/>
          <a:sym typeface="Georgia"/>
        </a:defRPr>
      </a:lvl8pPr>
      <a:lvl9pPr marL="4114800" marR="0" indent="-457200" algn="l" defTabSz="584200" rtl="0" latinLnBrk="0">
        <a:lnSpc>
          <a:spcPct val="100000"/>
        </a:lnSpc>
        <a:spcBef>
          <a:spcPts val="4000"/>
        </a:spcBef>
        <a:spcAft>
          <a:spcPts val="0"/>
        </a:spcAft>
        <a:buClrTx/>
        <a:buSzPct val="50000"/>
        <a:buFontTx/>
        <a:buBlip>
          <a:blip r:embed="rId20"/>
        </a:buBlip>
        <a:tabLst/>
        <a:defRPr sz="3600" b="0" i="0" u="none" strike="noStrike" cap="none" spc="0" baseline="0">
          <a:ln>
            <a:noFill/>
          </a:ln>
          <a:solidFill>
            <a:srgbClr val="006288"/>
          </a:solidFill>
          <a:uFillTx/>
          <a:latin typeface="+mj-lt"/>
          <a:ea typeface="+mj-ea"/>
          <a:cs typeface="+mj-cs"/>
          <a:sym typeface="Georgia"/>
        </a:defRPr>
      </a:lvl9pPr>
    </p:bodyStyle>
    <p:otherStyle>
      <a:lvl1pPr marL="0" marR="0" indent="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1pPr>
      <a:lvl2pPr marL="0" marR="0" indent="2286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2pPr>
      <a:lvl3pPr marL="0" marR="0" indent="4572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3pPr>
      <a:lvl4pPr marL="0" marR="0" indent="6858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4pPr>
      <a:lvl5pPr marL="0" marR="0" indent="9144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5pPr>
      <a:lvl6pPr marL="0" marR="0" indent="11430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6pPr>
      <a:lvl7pPr marL="0" marR="0" indent="13716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7pPr>
      <a:lvl8pPr marL="0" marR="0" indent="16002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8pPr>
      <a:lvl9pPr marL="0" marR="0" indent="1828800" algn="ctr" defTabSz="584200" rtl="0" latinLnBrk="0">
        <a:lnSpc>
          <a:spcPct val="100000"/>
        </a:lnSpc>
        <a:spcBef>
          <a:spcPts val="0"/>
        </a:spcBef>
        <a:spcAft>
          <a:spcPts val="0"/>
        </a:spcAft>
        <a:buClrTx/>
        <a:buSzTx/>
        <a:buFontTx/>
        <a:buNone/>
        <a:tabLst/>
        <a:defRPr sz="2200" b="0" i="0" u="none" strike="noStrike" cap="none" spc="0" baseline="0">
          <a:ln>
            <a:noFill/>
          </a:ln>
          <a:solidFill>
            <a:schemeClr val="tx1"/>
          </a:solidFill>
          <a:uFillTx/>
          <a:latin typeface="+mn-lt"/>
          <a:ea typeface="+mn-ea"/>
          <a:cs typeface="+mn-cs"/>
          <a:sym typeface="Marker Fel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Usługi telekomunikacyjne i świadczone drogą elektroniczną"/>
          <p:cNvSpPr>
            <a:spLocks noGrp="1"/>
          </p:cNvSpPr>
          <p:nvPr>
            <p:ph type="ctrTitle"/>
          </p:nvPr>
        </p:nvSpPr>
        <p:spPr>
          <a:prstGeom prst="rect">
            <a:avLst/>
          </a:prstGeom>
        </p:spPr>
        <p:txBody>
          <a:bodyPr/>
          <a:lstStyle>
            <a:lvl1pPr defTabSz="274574">
              <a:lnSpc>
                <a:spcPct val="80000"/>
              </a:lnSpc>
              <a:defRPr sz="5687" i="0" cap="all">
                <a:solidFill>
                  <a:srgbClr val="000000"/>
                </a:solidFill>
                <a:latin typeface="DIN Alternate"/>
                <a:ea typeface="DIN Alternate"/>
                <a:cs typeface="DIN Alternate"/>
                <a:sym typeface="DIN Alternate"/>
              </a:defRPr>
            </a:lvl1pPr>
          </a:lstStyle>
          <a:p>
            <a:r>
              <a:t>Usługi telekomunikacyjne i świadczone drogą elektroniczną</a:t>
            </a:r>
          </a:p>
        </p:txBody>
      </p:sp>
      <p:sp>
        <p:nvSpPr>
          <p:cNvPr id="214" name="Aleksandra Gnatowska, Wiktoria Graboń,…"/>
          <p:cNvSpPr>
            <a:spLocks noGrp="1"/>
          </p:cNvSpPr>
          <p:nvPr>
            <p:ph type="subTitle" sz="quarter" idx="1"/>
          </p:nvPr>
        </p:nvSpPr>
        <p:spPr>
          <a:prstGeom prst="rect">
            <a:avLst/>
          </a:prstGeom>
        </p:spPr>
        <p:txBody>
          <a:bodyPr/>
          <a:lstStyle/>
          <a:p>
            <a:r>
              <a:t>Aleksandra Gnatowska, Wiktoria Graboń, </a:t>
            </a:r>
          </a:p>
          <a:p>
            <a:r>
              <a:t>Weronika Hajdrych, Christian Reszczyński</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13"/>
                                        </p:tgtEl>
                                        <p:attrNameLst>
                                          <p:attrName>style.visibility</p:attrName>
                                        </p:attrNameLst>
                                      </p:cBhvr>
                                      <p:to>
                                        <p:strVal val="visible"/>
                                      </p:to>
                                    </p:set>
                                    <p:animEffect transition="in" filter="wipe(left)">
                                      <p:cBhvr>
                                        <p:cTn id="7" dur="1000"/>
                                        <p:tgtEl>
                                          <p:spTgt spid="2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fill="hold" grpId="0" nodeType="clickEffect">
                                  <p:stCondLst>
                                    <p:cond delay="0"/>
                                  </p:stCondLst>
                                  <p:iterate>
                                    <p:tmAbs val="0"/>
                                  </p:iterate>
                                  <p:childTnLst>
                                    <p:set>
                                      <p:cBhvr>
                                        <p:cTn id="11" fill="hold"/>
                                        <p:tgtEl>
                                          <p:spTgt spid="214"/>
                                        </p:tgtEl>
                                        <p:attrNameLst>
                                          <p:attrName>style.visibility</p:attrName>
                                        </p:attrNameLst>
                                      </p:cBhvr>
                                      <p:to>
                                        <p:strVal val="visible"/>
                                      </p:to>
                                    </p:set>
                                    <p:animEffect transition="in" filter="fade">
                                      <p:cBhvr>
                                        <p:cTn id="12" dur="1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 grpId="0" animBg="1" advAuto="0"/>
      <p:bldP spid="214" grpId="0"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 name="Treść reklamacji"/>
          <p:cNvSpPr>
            <a:spLocks noGrp="1"/>
          </p:cNvSpPr>
          <p:nvPr>
            <p:ph type="title"/>
          </p:nvPr>
        </p:nvSpPr>
        <p:spPr>
          <a:prstGeom prst="rect">
            <a:avLst/>
          </a:prstGeom>
        </p:spPr>
        <p:txBody>
          <a:bodyPr/>
          <a:lstStyle/>
          <a:p>
            <a:r>
              <a:t>Treść reklamacji</a:t>
            </a:r>
          </a:p>
        </p:txBody>
      </p:sp>
      <p:sp>
        <p:nvSpPr>
          <p:cNvPr id="241" name="Konsument może wnieść reklamację w następujących przypadkach:…"/>
          <p:cNvSpPr>
            <a:spLocks noGrp="1"/>
          </p:cNvSpPr>
          <p:nvPr>
            <p:ph type="body" idx="1"/>
          </p:nvPr>
        </p:nvSpPr>
        <p:spPr>
          <a:xfrm>
            <a:off x="1469628" y="2971800"/>
            <a:ext cx="10464801" cy="5715000"/>
          </a:xfrm>
          <a:prstGeom prst="rect">
            <a:avLst/>
          </a:prstGeom>
        </p:spPr>
        <p:txBody>
          <a:bodyPr/>
          <a:lstStyle/>
          <a:p>
            <a:pPr marL="0" indent="0" defTabSz="508254">
              <a:spcBef>
                <a:spcPts val="3400"/>
              </a:spcBef>
              <a:buSzTx/>
              <a:buNone/>
              <a:defRPr sz="3132"/>
            </a:pPr>
            <a:r>
              <a:t>Konsument może wnieść reklamację w następujących przypadkach: </a:t>
            </a:r>
          </a:p>
          <a:p>
            <a:pPr marL="397763" indent="-397763" defTabSz="508254">
              <a:spcBef>
                <a:spcPts val="3400"/>
              </a:spcBef>
              <a:buBlip>
                <a:blip r:embed="rId2"/>
              </a:buBlip>
              <a:defRPr sz="3132"/>
            </a:pPr>
            <a:r>
              <a:t>niedotrzymania, z winy dostawcy usług, określonego w umowie terminu rozpoczęcia świadczenia tych usług, </a:t>
            </a:r>
            <a:br/>
            <a:endParaRPr/>
          </a:p>
          <a:p>
            <a:pPr marL="397763" indent="-397763" defTabSz="508254">
              <a:spcBef>
                <a:spcPts val="3400"/>
              </a:spcBef>
              <a:buBlip>
                <a:blip r:embed="rId2"/>
              </a:buBlip>
              <a:defRPr sz="3132"/>
            </a:pPr>
            <a:r>
              <a:t>niewykonania lub nienależytego wykonania usługi, </a:t>
            </a:r>
            <a:br/>
            <a:endParaRPr/>
          </a:p>
          <a:p>
            <a:pPr marL="397763" indent="-397763" defTabSz="508254">
              <a:spcBef>
                <a:spcPts val="3400"/>
              </a:spcBef>
              <a:buBlip>
                <a:blip r:embed="rId2"/>
              </a:buBlip>
              <a:defRPr sz="3132"/>
            </a:pPr>
            <a:r>
              <a:t>nieprawidłowego obliczenia należności z tytułu świadczenia usługi. </a:t>
            </a:r>
            <a:endParaRPr sz="1044"/>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 name="Terminy"/>
          <p:cNvSpPr>
            <a:spLocks noGrp="1"/>
          </p:cNvSpPr>
          <p:nvPr>
            <p:ph type="title"/>
          </p:nvPr>
        </p:nvSpPr>
        <p:spPr>
          <a:prstGeom prst="rect">
            <a:avLst/>
          </a:prstGeom>
        </p:spPr>
        <p:txBody>
          <a:bodyPr/>
          <a:lstStyle/>
          <a:p>
            <a:r>
              <a:t>Terminy</a:t>
            </a:r>
          </a:p>
        </p:txBody>
      </p:sp>
      <p:sp>
        <p:nvSpPr>
          <p:cNvPr id="244" name="Reklamację można wnieść w ciągu 12 miesięcy, licząc od końca miesiąca, w którym zakończyła się przerwa w świadczeniu usług telekomunikacyjnych lub od dnia, w którym usługa została nienależycie wykonana lub miała być wykonana, albo w ciągu 12 miesięcy od dnia doręczenia faktury zawierającej nieprawidłowe obliczenie należności z tytułu świadczenia usługi telekomunikacyjnej.…"/>
          <p:cNvSpPr>
            <a:spLocks noGrp="1"/>
          </p:cNvSpPr>
          <p:nvPr>
            <p:ph type="body" idx="1"/>
          </p:nvPr>
        </p:nvSpPr>
        <p:spPr>
          <a:prstGeom prst="rect">
            <a:avLst/>
          </a:prstGeom>
        </p:spPr>
        <p:txBody>
          <a:bodyPr/>
          <a:lstStyle/>
          <a:p>
            <a:pPr marL="347472" indent="-347472" defTabSz="443991">
              <a:spcBef>
                <a:spcPts val="3000"/>
              </a:spcBef>
              <a:buBlip>
                <a:blip r:embed="rId2"/>
              </a:buBlip>
              <a:defRPr sz="2736"/>
            </a:pPr>
            <a:r>
              <a:t>Reklamację można wnieść w ciągu 12 miesięcy, licząc od końca miesiąca, w którym zakończyła się przerwa w świadczeniu usług telekomunikacyjnych lub od dnia, w którym usługa została nienależycie wykonana lub miała być wykonana, albo w ciągu 12 miesięcy od dnia doręczenia faktury zawierającej nieprawidłowe obliczenie należności z tytułu świadczenia usługi telekomunikacyjnej. </a:t>
            </a:r>
          </a:p>
          <a:p>
            <a:pPr marL="347472" indent="-347472" defTabSz="443991">
              <a:spcBef>
                <a:spcPts val="3000"/>
              </a:spcBef>
              <a:buBlip>
                <a:blip r:embed="rId2"/>
              </a:buBlip>
              <a:defRPr sz="2736"/>
            </a:pPr>
            <a:r>
              <a:t>Jeśli operator nie uznał reklamacji, jego odpowiedź powinna zawierać wyczerpujące uzasadnienie faktyczne i prawne, a także powinna być doręczona konsumentowi przesyłką poleconą. Jeżeli reklamacja nie zostanie rozpatrzona </a:t>
            </a:r>
            <a:r>
              <a:rPr b="1"/>
              <a:t>w terminie 30 dni </a:t>
            </a:r>
            <a:r>
              <a:t>od dnia jej złożenia uważa się, że ta reklamacja została uwzględniona. </a:t>
            </a:r>
            <a:br>
              <a:rPr sz="912"/>
            </a:br>
            <a:br>
              <a:rPr sz="912"/>
            </a:br>
            <a:endParaRPr sz="912"/>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Odszkodowanie"/>
          <p:cNvSpPr>
            <a:spLocks noGrp="1"/>
          </p:cNvSpPr>
          <p:nvPr>
            <p:ph type="title"/>
          </p:nvPr>
        </p:nvSpPr>
        <p:spPr>
          <a:prstGeom prst="rect">
            <a:avLst/>
          </a:prstGeom>
        </p:spPr>
        <p:txBody>
          <a:bodyPr/>
          <a:lstStyle/>
          <a:p>
            <a:r>
              <a:t>Odszkodowanie</a:t>
            </a:r>
          </a:p>
        </p:txBody>
      </p:sp>
      <p:sp>
        <p:nvSpPr>
          <p:cNvPr id="247" name="Abonentowi za każdy dzień przerwy wświadczeniu płatnej okresowo usługi powszechnej przysługuje odszkodowanie w wysokości 1/15 średniej opłaty miesięcznej liczonej według rachunków z ostatnich trzech okresów rozliczeniowych, jednak za okres nie dłuższy niż ostatnie 12 miesięcy. Odszkodowanie nie przysługuje, jeżeli w okresie rozliczeniowym łączny czas przerw był krótszy od 36 godzin.…"/>
          <p:cNvSpPr>
            <a:spLocks noGrp="1"/>
          </p:cNvSpPr>
          <p:nvPr>
            <p:ph type="body" idx="1"/>
          </p:nvPr>
        </p:nvSpPr>
        <p:spPr>
          <a:prstGeom prst="rect">
            <a:avLst/>
          </a:prstGeom>
        </p:spPr>
        <p:txBody>
          <a:bodyPr/>
          <a:lstStyle/>
          <a:p>
            <a:pPr marL="0" indent="0" defTabSz="496570">
              <a:spcBef>
                <a:spcPts val="3400"/>
              </a:spcBef>
              <a:buSzTx/>
              <a:buNone/>
              <a:defRPr sz="3060"/>
            </a:pPr>
            <a:r>
              <a:t>Abonentowi za każdy dzień przerwy wświadczeniu płatnej okresowo usługi powszechnej przysługuje odszkodowanie w wysokości 1/15 średniej opłaty miesięcznej liczonej według rachunków z ostatnich trzech okresów rozliczeniowych, jednak za okres nie dłuższy niż ostatnie 12 miesięcy. Odszkodowanie nie przysługuje, jeżeli w okresie rozliczeniowym łączny czas przerw był krótszy od 36 godzin. </a:t>
            </a:r>
            <a:endParaRPr sz="1020"/>
          </a:p>
          <a:p>
            <a:pPr marL="0" indent="0" defTabSz="496570">
              <a:spcBef>
                <a:spcPts val="3400"/>
              </a:spcBef>
              <a:buSzTx/>
              <a:buNone/>
              <a:defRPr sz="3060"/>
            </a:pPr>
            <a:r>
              <a:t>Niezależnie od odszkodowania, za każdy dzień, w którym nastąpiła przerwa w świadczeniu płatnej okresowo usługi telefonicznej, trwająca dłużej niż 12 godzin, abonentowi przysługuje zwrot 1/30 miesięcznej opłaty abonamentowej. </a:t>
            </a:r>
            <a:endParaRPr sz="1020"/>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Czy automatyczne przedłużanie umowy z operatorem jest zgodne z prawem ?"/>
          <p:cNvSpPr>
            <a:spLocks noGrp="1"/>
          </p:cNvSpPr>
          <p:nvPr>
            <p:ph type="title"/>
          </p:nvPr>
        </p:nvSpPr>
        <p:spPr>
          <a:prstGeom prst="rect">
            <a:avLst/>
          </a:prstGeom>
        </p:spPr>
        <p:txBody>
          <a:bodyPr/>
          <a:lstStyle>
            <a:lvl1pPr defTabSz="514095">
              <a:defRPr sz="5456"/>
            </a:lvl1pPr>
          </a:lstStyle>
          <a:p>
            <a:r>
              <a:t>Czy automatyczne przedłużanie umowy z operatorem jest zgodne z prawem ?</a:t>
            </a:r>
          </a:p>
        </p:txBody>
      </p:sp>
      <p:sp>
        <p:nvSpPr>
          <p:cNvPr id="250" name="w wielu wzorach umownych, wpisywane są klauzule, które automatycznie przedłużają umowę z klientem jeżeli nie złoży on odpowiedniego oświadczenia woli…"/>
          <p:cNvSpPr>
            <a:spLocks noGrp="1"/>
          </p:cNvSpPr>
          <p:nvPr>
            <p:ph type="body" sz="half" idx="1"/>
          </p:nvPr>
        </p:nvSpPr>
        <p:spPr>
          <a:xfrm>
            <a:off x="1270000" y="4448373"/>
            <a:ext cx="10464800" cy="4238427"/>
          </a:xfrm>
          <a:prstGeom prst="rect">
            <a:avLst/>
          </a:prstGeom>
        </p:spPr>
        <p:txBody>
          <a:bodyPr/>
          <a:lstStyle/>
          <a:p>
            <a:pPr marL="385572" indent="-385572" defTabSz="537463">
              <a:spcBef>
                <a:spcPts val="3600"/>
              </a:spcBef>
              <a:buBlip>
                <a:blip r:embed="rId2"/>
              </a:buBlip>
              <a:defRPr sz="2760"/>
            </a:pPr>
            <a:r>
              <a:t>w wielu wzorach umownych, wpisywane są klauzule, które automatycznie przedłużają umowę z klientem jeżeli nie złoży on odpowiedniego oświadczenia woli</a:t>
            </a:r>
          </a:p>
          <a:p>
            <a:pPr marL="385572" indent="-385572" defTabSz="537463">
              <a:spcBef>
                <a:spcPts val="3600"/>
              </a:spcBef>
              <a:buBlip>
                <a:blip r:embed="rId2"/>
              </a:buBlip>
              <a:defRPr sz="2760"/>
            </a:pPr>
            <a:r>
              <a:t>odpowiedz na te pytanie jest niejednoznaczna (zależy od samych okoliczności konkretnego przypadku)</a:t>
            </a:r>
          </a:p>
          <a:p>
            <a:pPr marL="385572" indent="-385572" defTabSz="537463">
              <a:spcBef>
                <a:spcPts val="3600"/>
              </a:spcBef>
              <a:buBlip>
                <a:blip r:embed="rId2"/>
              </a:buBlip>
              <a:defRPr sz="2760"/>
            </a:pPr>
            <a:r>
              <a:t>co do zasady umieszczenie przez operatora w umowie klauzuli, która automatycznie przedłuża jej obowiązywanie nie jest niezgodna z prawem</a:t>
            </a:r>
          </a:p>
        </p:txBody>
      </p:sp>
      <p:pic>
        <p:nvPicPr>
          <p:cNvPr id="251" name="2021702-konsument-umowa-657-323.jpg" descr="2021702-konsument-umowa-657-323.jpg"/>
          <p:cNvPicPr>
            <a:picLocks noChangeAspect="1"/>
          </p:cNvPicPr>
          <p:nvPr/>
        </p:nvPicPr>
        <p:blipFill>
          <a:blip r:embed="rId3"/>
          <a:stretch>
            <a:fillRect/>
          </a:stretch>
        </p:blipFill>
        <p:spPr>
          <a:xfrm>
            <a:off x="4657479" y="2618921"/>
            <a:ext cx="3689842" cy="181403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249"/>
                                        </p:tgtEl>
                                        <p:attrNameLst>
                                          <p:attrName>style.visibility</p:attrName>
                                        </p:attrNameLst>
                                      </p:cBhvr>
                                      <p:to>
                                        <p:strVal val="visible"/>
                                      </p:to>
                                    </p:set>
                                    <p:anim calcmode="lin" valueType="num">
                                      <p:cBhvr>
                                        <p:cTn id="7" dur="1500" fill="hold"/>
                                        <p:tgtEl>
                                          <p:spTgt spid="249"/>
                                        </p:tgtEl>
                                        <p:attrNameLst>
                                          <p:attrName>ppt_x</p:attrName>
                                        </p:attrNameLst>
                                      </p:cBhvr>
                                      <p:tavLst>
                                        <p:tav tm="0">
                                          <p:val>
                                            <p:strVal val="#ppt_x"/>
                                          </p:val>
                                        </p:tav>
                                        <p:tav tm="100000">
                                          <p:val>
                                            <p:strVal val="#ppt_x"/>
                                          </p:val>
                                        </p:tav>
                                      </p:tavLst>
                                    </p:anim>
                                    <p:anim calcmode="lin" valueType="num">
                                      <p:cBhvr>
                                        <p:cTn id="8" dur="1500" fill="hold"/>
                                        <p:tgtEl>
                                          <p:spTgt spid="24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iterate>
                                    <p:tmAbs val="0"/>
                                  </p:iterate>
                                  <p:childTnLst>
                                    <p:set>
                                      <p:cBhvr>
                                        <p:cTn id="12" fill="hold"/>
                                        <p:tgtEl>
                                          <p:spTgt spid="250">
                                            <p:bg/>
                                          </p:spTgt>
                                        </p:tgtEl>
                                        <p:attrNameLst>
                                          <p:attrName>style.visibility</p:attrName>
                                        </p:attrNameLst>
                                      </p:cBhvr>
                                      <p:to>
                                        <p:strVal val="visible"/>
                                      </p:to>
                                    </p:set>
                                    <p:animEffect transition="in" filter="box(out)">
                                      <p:cBhvr>
                                        <p:cTn id="13" dur="1000"/>
                                        <p:tgtEl>
                                          <p:spTgt spid="250">
                                            <p:bg/>
                                          </p:spTgt>
                                        </p:tgtEl>
                                      </p:cBhvr>
                                    </p:animEffect>
                                  </p:childTnLst>
                                </p:cTn>
                              </p:par>
                              <p:par>
                                <p:cTn id="14" presetID="4" presetClass="entr" presetSubtype="32" fill="hold" grpId="0" nodeType="withEffect">
                                  <p:stCondLst>
                                    <p:cond delay="0"/>
                                  </p:stCondLst>
                                  <p:iterate>
                                    <p:tmAbs val="0"/>
                                  </p:iterate>
                                  <p:childTnLst>
                                    <p:set>
                                      <p:cBhvr>
                                        <p:cTn id="15" fill="hold"/>
                                        <p:tgtEl>
                                          <p:spTgt spid="250">
                                            <p:txEl>
                                              <p:pRg st="0" end="0"/>
                                            </p:txEl>
                                          </p:spTgt>
                                        </p:tgtEl>
                                        <p:attrNameLst>
                                          <p:attrName>style.visibility</p:attrName>
                                        </p:attrNameLst>
                                      </p:cBhvr>
                                      <p:to>
                                        <p:strVal val="visible"/>
                                      </p:to>
                                    </p:set>
                                    <p:animEffect transition="in" filter="box(out)">
                                      <p:cBhvr>
                                        <p:cTn id="16" dur="1000"/>
                                        <p:tgtEl>
                                          <p:spTgt spid="25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iterate>
                                    <p:tmAbs val="0"/>
                                  </p:iterate>
                                  <p:childTnLst>
                                    <p:set>
                                      <p:cBhvr>
                                        <p:cTn id="20" fill="hold"/>
                                        <p:tgtEl>
                                          <p:spTgt spid="250">
                                            <p:txEl>
                                              <p:pRg st="1" end="1"/>
                                            </p:txEl>
                                          </p:spTgt>
                                        </p:tgtEl>
                                        <p:attrNameLst>
                                          <p:attrName>style.visibility</p:attrName>
                                        </p:attrNameLst>
                                      </p:cBhvr>
                                      <p:to>
                                        <p:strVal val="visible"/>
                                      </p:to>
                                    </p:set>
                                    <p:animEffect transition="in" filter="box(out)">
                                      <p:cBhvr>
                                        <p:cTn id="21" dur="1000"/>
                                        <p:tgtEl>
                                          <p:spTgt spid="250">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grpId="0" nodeType="clickEffect">
                                  <p:stCondLst>
                                    <p:cond delay="0"/>
                                  </p:stCondLst>
                                  <p:iterate>
                                    <p:tmAbs val="0"/>
                                  </p:iterate>
                                  <p:childTnLst>
                                    <p:set>
                                      <p:cBhvr>
                                        <p:cTn id="25" fill="hold"/>
                                        <p:tgtEl>
                                          <p:spTgt spid="250">
                                            <p:txEl>
                                              <p:pRg st="2" end="2"/>
                                            </p:txEl>
                                          </p:spTgt>
                                        </p:tgtEl>
                                        <p:attrNameLst>
                                          <p:attrName>style.visibility</p:attrName>
                                        </p:attrNameLst>
                                      </p:cBhvr>
                                      <p:to>
                                        <p:strVal val="visible"/>
                                      </p:to>
                                    </p:set>
                                    <p:animEffect transition="in" filter="box(out)">
                                      <p:cBhvr>
                                        <p:cTn id="26" dur="1000"/>
                                        <p:tgtEl>
                                          <p:spTgt spid="25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animBg="1" advAuto="0"/>
      <p:bldP spid="250" grpId="0" build="p" bldLvl="5"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Ustawa o prawach konsumenta (Dz.U. 2014 poz. 827) - automatyczne przedłużanie umowy jest dopuszczalne – konieczne jest tylko poinformowanie konsumenta o sposobie i przesłankach wypowiedzenia umowy.   art. 3853 pkt 18 k.c.- postanowienia umowne stanowiące, że umowa zawarta na czas oznaczony ulega przedłużeniu, są niezgodne z prawem wtedy, gdy konsument na złożenie stosownego oświadczenia ma rażąco krótki termin.…"/>
          <p:cNvSpPr>
            <a:spLocks noGrp="1"/>
          </p:cNvSpPr>
          <p:nvPr>
            <p:ph type="body" idx="1"/>
          </p:nvPr>
        </p:nvSpPr>
        <p:spPr>
          <a:prstGeom prst="rect">
            <a:avLst/>
          </a:prstGeom>
        </p:spPr>
        <p:txBody>
          <a:bodyPr/>
          <a:lstStyle/>
          <a:p>
            <a:pPr marL="325966" indent="-325966">
              <a:spcBef>
                <a:spcPts val="3000"/>
              </a:spcBef>
              <a:buBlip>
                <a:blip r:embed="rId2"/>
              </a:buBlip>
              <a:defRPr sz="2800"/>
            </a:pPr>
            <a:r>
              <a:t>U</a:t>
            </a:r>
            <a:r>
              <a:rPr b="1" u="sng"/>
              <a:t>stawa o prawach konsumenta (Dz.U. 2014 poz. 827)</a:t>
            </a:r>
            <a:r>
              <a:t> - automatyczne przedłużanie umowy jest dopuszczalne – konieczne jest tylko poinformowanie konsumenta o sposobie i przesłankach wypowiedzenia umowy. </a:t>
            </a:r>
            <a:br/>
            <a:br/>
            <a:r>
              <a:t>art. 385</a:t>
            </a:r>
            <a:r>
              <a:rPr baseline="31999"/>
              <a:t>3</a:t>
            </a:r>
            <a:r>
              <a:t> pkt 18 k.c.- postanowienia umowne stanowiące, że umowa zawarta na czas oznaczony ulega przedłużeniu, są niezgodne z prawem wtedy, gdy konsument na złożenie stosownego oświadczenia ma rażąco krótki termin.</a:t>
            </a:r>
          </a:p>
          <a:p>
            <a:pPr marL="325966" indent="-325966">
              <a:spcBef>
                <a:spcPts val="3000"/>
              </a:spcBef>
              <a:buBlip>
                <a:blip r:embed="rId2"/>
              </a:buBlip>
              <a:defRPr sz="2800"/>
            </a:pPr>
            <a:r>
              <a:t>Urząd konkurencji i konsumenta – wskazuje, że niedozwolone będą postanowienia umowne, które automatycznie przedłużają umowę, lecz nie przewidują możliwości złożenia przez konsumenta oświadczenia woli o nieprzedłużeniu umowy, a także gdy nie precyzują warunków umowy przedłużonej</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253">
                                            <p:bg/>
                                          </p:spTgt>
                                        </p:tgtEl>
                                        <p:attrNameLst>
                                          <p:attrName>style.visibility</p:attrName>
                                        </p:attrNameLst>
                                      </p:cBhvr>
                                      <p:to>
                                        <p:strVal val="visible"/>
                                      </p:to>
                                    </p:set>
                                    <p:animEffect transition="in" filter="box(out)">
                                      <p:cBhvr>
                                        <p:cTn id="7" dur="1000"/>
                                        <p:tgtEl>
                                          <p:spTgt spid="253">
                                            <p:bg/>
                                          </p:spTgt>
                                        </p:tgtEl>
                                      </p:cBhvr>
                                    </p:animEffect>
                                  </p:childTnLst>
                                </p:cTn>
                              </p:par>
                              <p:par>
                                <p:cTn id="8" presetID="4" presetClass="entr" presetSubtype="32" fill="hold" grpId="0" nodeType="withEffect">
                                  <p:stCondLst>
                                    <p:cond delay="0"/>
                                  </p:stCondLst>
                                  <p:iterate>
                                    <p:tmAbs val="0"/>
                                  </p:iterate>
                                  <p:childTnLst>
                                    <p:set>
                                      <p:cBhvr>
                                        <p:cTn id="9" fill="hold"/>
                                        <p:tgtEl>
                                          <p:spTgt spid="253">
                                            <p:txEl>
                                              <p:pRg st="0" end="0"/>
                                            </p:txEl>
                                          </p:spTgt>
                                        </p:tgtEl>
                                        <p:attrNameLst>
                                          <p:attrName>style.visibility</p:attrName>
                                        </p:attrNameLst>
                                      </p:cBhvr>
                                      <p:to>
                                        <p:strVal val="visible"/>
                                      </p:to>
                                    </p:set>
                                    <p:animEffect transition="in" filter="box(out)">
                                      <p:cBhvr>
                                        <p:cTn id="10" dur="1000"/>
                                        <p:tgtEl>
                                          <p:spTgt spid="25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iterate>
                                    <p:tmAbs val="0"/>
                                  </p:iterate>
                                  <p:childTnLst>
                                    <p:set>
                                      <p:cBhvr>
                                        <p:cTn id="14" fill="hold"/>
                                        <p:tgtEl>
                                          <p:spTgt spid="253">
                                            <p:txEl>
                                              <p:pRg st="1" end="1"/>
                                            </p:txEl>
                                          </p:spTgt>
                                        </p:tgtEl>
                                        <p:attrNameLst>
                                          <p:attrName>style.visibility</p:attrName>
                                        </p:attrNameLst>
                                      </p:cBhvr>
                                      <p:to>
                                        <p:strVal val="visible"/>
                                      </p:to>
                                    </p:set>
                                    <p:animEffect transition="in" filter="box(out)">
                                      <p:cBhvr>
                                        <p:cTn id="15" dur="1000"/>
                                        <p:tgtEl>
                                          <p:spTgt spid="25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3"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5" name="Sprawa przeciwko Orange Polska S.A. (decyzja nr DDK 26/2016)"/>
          <p:cNvSpPr>
            <a:spLocks noGrp="1"/>
          </p:cNvSpPr>
          <p:nvPr>
            <p:ph type="title"/>
          </p:nvPr>
        </p:nvSpPr>
        <p:spPr>
          <a:prstGeom prst="rect">
            <a:avLst/>
          </a:prstGeom>
        </p:spPr>
        <p:txBody>
          <a:bodyPr/>
          <a:lstStyle>
            <a:lvl1pPr defTabSz="572516">
              <a:defRPr sz="6076"/>
            </a:lvl1pPr>
          </a:lstStyle>
          <a:p>
            <a:r>
              <a:t>Sprawa przeciwko Orange Polska S.A. (decyzja nr DDK 26/2016)</a:t>
            </a:r>
          </a:p>
        </p:txBody>
      </p:sp>
      <p:sp>
        <p:nvSpPr>
          <p:cNvPr id="256" name="Przedłużała umowę na czas określony…"/>
          <p:cNvSpPr>
            <a:spLocks noGrp="1"/>
          </p:cNvSpPr>
          <p:nvPr>
            <p:ph type="body" sz="half" idx="1"/>
          </p:nvPr>
        </p:nvSpPr>
        <p:spPr>
          <a:xfrm>
            <a:off x="1270000" y="2971800"/>
            <a:ext cx="10464800" cy="3998318"/>
          </a:xfrm>
          <a:prstGeom prst="rect">
            <a:avLst/>
          </a:prstGeom>
        </p:spPr>
        <p:txBody>
          <a:bodyPr/>
          <a:lstStyle/>
          <a:p>
            <a:pPr marL="310895" indent="-310895" defTabSz="397256">
              <a:spcBef>
                <a:spcPts val="2700"/>
              </a:spcBef>
              <a:buBlip>
                <a:blip r:embed="rId2"/>
              </a:buBlip>
              <a:defRPr sz="2448"/>
            </a:pPr>
            <a:r>
              <a:t>Przedłużała umowę na czas określony</a:t>
            </a:r>
          </a:p>
          <a:p>
            <a:pPr marL="310895" indent="-310895" defTabSz="397256">
              <a:spcBef>
                <a:spcPts val="2700"/>
              </a:spcBef>
              <a:buBlip>
                <a:blip r:embed="rId2"/>
              </a:buBlip>
              <a:defRPr sz="2448"/>
            </a:pPr>
            <a:r>
              <a:t>Postępowanie w sprawie Orange Polska S.A. zostało wszczęte po skargach napływających od rzeczników konsumentów</a:t>
            </a:r>
          </a:p>
          <a:p>
            <a:pPr marL="310895" indent="-310895" defTabSz="397256">
              <a:spcBef>
                <a:spcPts val="2700"/>
              </a:spcBef>
              <a:buBlip>
                <a:blip r:embed="rId2"/>
              </a:buBlip>
              <a:defRPr sz="2448"/>
            </a:pPr>
            <a:r>
              <a:t>Ustalono, że jeżeli przed zakończeniem umowy konsument nie podjął żadnych działań, umowa była zawierana znów na czas oznaczony (6 miesięcy w przypadku Neostrady oraz 12 miesięcy lub 24 miesiące w przypadku pozostałych usług stacjonarnych). Naliczono kary tym konsumentom, którzy chcieli zrezygnować z umowy przedłużonej automatycznie.</a:t>
            </a:r>
          </a:p>
        </p:txBody>
      </p:sp>
      <p:pic>
        <p:nvPicPr>
          <p:cNvPr id="257" name="Orange_TP_ikona.jpg" descr="Orange_TP_ikona.jpg"/>
          <p:cNvPicPr>
            <a:picLocks noChangeAspect="1"/>
          </p:cNvPicPr>
          <p:nvPr/>
        </p:nvPicPr>
        <p:blipFill>
          <a:blip r:embed="rId3"/>
          <a:stretch>
            <a:fillRect/>
          </a:stretch>
        </p:blipFill>
        <p:spPr>
          <a:xfrm>
            <a:off x="4036090" y="6775880"/>
            <a:ext cx="5053270" cy="205265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255"/>
                                        </p:tgtEl>
                                        <p:attrNameLst>
                                          <p:attrName>style.visibility</p:attrName>
                                        </p:attrNameLst>
                                      </p:cBhvr>
                                      <p:to>
                                        <p:strVal val="visible"/>
                                      </p:to>
                                    </p:set>
                                    <p:anim calcmode="lin" valueType="num">
                                      <p:cBhvr>
                                        <p:cTn id="7" dur="1500" fill="hold"/>
                                        <p:tgtEl>
                                          <p:spTgt spid="255"/>
                                        </p:tgtEl>
                                        <p:attrNameLst>
                                          <p:attrName>ppt_x</p:attrName>
                                        </p:attrNameLst>
                                      </p:cBhvr>
                                      <p:tavLst>
                                        <p:tav tm="0">
                                          <p:val>
                                            <p:strVal val="#ppt_x"/>
                                          </p:val>
                                        </p:tav>
                                        <p:tav tm="100000">
                                          <p:val>
                                            <p:strVal val="#ppt_x"/>
                                          </p:val>
                                        </p:tav>
                                      </p:tavLst>
                                    </p:anim>
                                    <p:anim calcmode="lin" valueType="num">
                                      <p:cBhvr>
                                        <p:cTn id="8" dur="1500" fill="hold"/>
                                        <p:tgtEl>
                                          <p:spTgt spid="25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iterate>
                                    <p:tmAbs val="0"/>
                                  </p:iterate>
                                  <p:childTnLst>
                                    <p:set>
                                      <p:cBhvr>
                                        <p:cTn id="12" fill="hold"/>
                                        <p:tgtEl>
                                          <p:spTgt spid="256"/>
                                        </p:tgtEl>
                                        <p:attrNameLst>
                                          <p:attrName>style.visibility</p:attrName>
                                        </p:attrNameLst>
                                      </p:cBhvr>
                                      <p:to>
                                        <p:strVal val="visible"/>
                                      </p:to>
                                    </p:set>
                                    <p:animEffect transition="in" filter="box(out)">
                                      <p:cBhvr>
                                        <p:cTn id="13" dur="10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5" grpId="0" animBg="1" advAuto="0"/>
      <p:bldP spid="256" grpId="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półka Orange niby informowała konsumentów o warunkach przedłużenia umów, ale informacje konsultantów telefonicznych nie były zdaniem UOKiK precyzyjne. Padały w nich stwierdzenia takie jak: „kończy się Panu umowa” wraz ze wskazaniem daty rzekomego zakończenia. W rzeczywistości kontrakt nie ulegał rozwiązaniu, lecz przechodził na kolejny czas oznaczony.…"/>
          <p:cNvSpPr>
            <a:spLocks noGrp="1"/>
          </p:cNvSpPr>
          <p:nvPr>
            <p:ph type="body" idx="1"/>
          </p:nvPr>
        </p:nvSpPr>
        <p:spPr>
          <a:xfrm>
            <a:off x="1270000" y="1511300"/>
            <a:ext cx="10464800" cy="5173337"/>
          </a:xfrm>
          <a:prstGeom prst="rect">
            <a:avLst/>
          </a:prstGeom>
        </p:spPr>
        <p:txBody>
          <a:bodyPr/>
          <a:lstStyle/>
          <a:p>
            <a:pPr marL="325966" indent="-325966">
              <a:spcBef>
                <a:spcPts val="3000"/>
              </a:spcBef>
              <a:buBlip>
                <a:blip r:embed="rId2"/>
              </a:buBlip>
              <a:defRPr sz="2800"/>
            </a:pPr>
            <a:r>
              <a:t>Spółka Orange niby informowała konsumentów o warunkach przedłużenia umów, ale informacje konsultantów telefonicznych nie były zdaniem UOKiK precyzyjne. Padały w nich stwierdzenia takie jak: „kończy się Panu umowa” wraz ze wskazaniem daty rzekomego zakończenia. W rzeczywistości kontrakt nie ulegał rozwiązaniu, lecz przechodził na kolejny czas oznaczony.</a:t>
            </a:r>
          </a:p>
          <a:p>
            <a:pPr marL="325966" indent="-325966">
              <a:spcBef>
                <a:spcPts val="3000"/>
              </a:spcBef>
              <a:buBlip>
                <a:blip r:embed="rId2"/>
              </a:buBlip>
              <a:defRPr sz="2800"/>
            </a:pPr>
            <a:r>
              <a:t>30 mln zł kary dla Orange za automatyczne przedłużanie umów na czas określony. Operator zwrócił niesłuszne kary umowne. Orange została zobowiązana do tzw. rekompensaty publicznej.</a:t>
            </a:r>
          </a:p>
        </p:txBody>
      </p:sp>
      <p:pic>
        <p:nvPicPr>
          <p:cNvPr id="260" name="Serce-i-Rozum.jpg" descr="Serce-i-Rozum.jpg"/>
          <p:cNvPicPr>
            <a:picLocks noChangeAspect="1"/>
          </p:cNvPicPr>
          <p:nvPr/>
        </p:nvPicPr>
        <p:blipFill>
          <a:blip r:embed="rId3"/>
          <a:stretch>
            <a:fillRect/>
          </a:stretch>
        </p:blipFill>
        <p:spPr>
          <a:xfrm>
            <a:off x="9384379" y="6360169"/>
            <a:ext cx="2872042" cy="258124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259">
                                            <p:bg/>
                                          </p:spTgt>
                                        </p:tgtEl>
                                        <p:attrNameLst>
                                          <p:attrName>style.visibility</p:attrName>
                                        </p:attrNameLst>
                                      </p:cBhvr>
                                      <p:to>
                                        <p:strVal val="visible"/>
                                      </p:to>
                                    </p:set>
                                    <p:animEffect transition="in" filter="box(out)">
                                      <p:cBhvr>
                                        <p:cTn id="7" dur="1000"/>
                                        <p:tgtEl>
                                          <p:spTgt spid="259">
                                            <p:bg/>
                                          </p:spTgt>
                                        </p:tgtEl>
                                      </p:cBhvr>
                                    </p:animEffect>
                                  </p:childTnLst>
                                </p:cTn>
                              </p:par>
                              <p:par>
                                <p:cTn id="8" presetID="4" presetClass="entr" presetSubtype="32" fill="hold" grpId="0" nodeType="withEffect">
                                  <p:stCondLst>
                                    <p:cond delay="0"/>
                                  </p:stCondLst>
                                  <p:iterate>
                                    <p:tmAbs val="0"/>
                                  </p:iterate>
                                  <p:childTnLst>
                                    <p:set>
                                      <p:cBhvr>
                                        <p:cTn id="9" fill="hold"/>
                                        <p:tgtEl>
                                          <p:spTgt spid="259">
                                            <p:txEl>
                                              <p:pRg st="0" end="0"/>
                                            </p:txEl>
                                          </p:spTgt>
                                        </p:tgtEl>
                                        <p:attrNameLst>
                                          <p:attrName>style.visibility</p:attrName>
                                        </p:attrNameLst>
                                      </p:cBhvr>
                                      <p:to>
                                        <p:strVal val="visible"/>
                                      </p:to>
                                    </p:set>
                                    <p:animEffect transition="in" filter="box(out)">
                                      <p:cBhvr>
                                        <p:cTn id="10" dur="1000"/>
                                        <p:tgtEl>
                                          <p:spTgt spid="25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iterate>
                                    <p:tmAbs val="0"/>
                                  </p:iterate>
                                  <p:childTnLst>
                                    <p:set>
                                      <p:cBhvr>
                                        <p:cTn id="14" fill="hold"/>
                                        <p:tgtEl>
                                          <p:spTgt spid="259">
                                            <p:txEl>
                                              <p:pRg st="1" end="1"/>
                                            </p:txEl>
                                          </p:spTgt>
                                        </p:tgtEl>
                                        <p:attrNameLst>
                                          <p:attrName>style.visibility</p:attrName>
                                        </p:attrNameLst>
                                      </p:cBhvr>
                                      <p:to>
                                        <p:strVal val="visible"/>
                                      </p:to>
                                    </p:set>
                                    <p:animEffect transition="in" filter="box(out)">
                                      <p:cBhvr>
                                        <p:cTn id="15" dur="1000"/>
                                        <p:tgtEl>
                                          <p:spTgt spid="25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Czy podmiot dostarczający nam internet ma prawo żądać opłaty za przywrócenie połączenia,…"/>
          <p:cNvSpPr>
            <a:spLocks noGrp="1"/>
          </p:cNvSpPr>
          <p:nvPr>
            <p:ph type="title"/>
          </p:nvPr>
        </p:nvSpPr>
        <p:spPr>
          <a:prstGeom prst="rect">
            <a:avLst/>
          </a:prstGeom>
        </p:spPr>
        <p:txBody>
          <a:bodyPr/>
          <a:lstStyle/>
          <a:p>
            <a:pPr defTabSz="379729">
              <a:defRPr sz="4030"/>
            </a:pPr>
            <a:r>
              <a:t>Czy podmiot dostarczający nam internet ma prawo żądać opłaty za przywrócenie połączenia,</a:t>
            </a:r>
          </a:p>
          <a:p>
            <a:pPr defTabSz="379729">
              <a:defRPr sz="4030"/>
            </a:pPr>
            <a:r>
              <a:t>nawet jeżeli odcięcie nastąpiło z naszej winy?</a:t>
            </a:r>
          </a:p>
        </p:txBody>
      </p:sp>
      <p:sp>
        <p:nvSpPr>
          <p:cNvPr id="263" name="„ Miałem pewne opóźnienia w regulowaniu rachunków za internet przez co dostawca odciął mi dostęp. Po uregulowaniu zaległości okazało się, że za ponowne przywrócenie muszę dodatkowo zapłacić kwotę w wysokości, która przekracza mój miesięczny rachunek. W umowie znalazłem zapis, w którym została określona opłata za przywrócenie połączenia.” – MÓWI JEDEN Z UŻYTKOWNIKÓW…"/>
          <p:cNvSpPr>
            <a:spLocks noGrp="1"/>
          </p:cNvSpPr>
          <p:nvPr>
            <p:ph type="body" idx="1"/>
          </p:nvPr>
        </p:nvSpPr>
        <p:spPr>
          <a:prstGeom prst="rect">
            <a:avLst/>
          </a:prstGeom>
        </p:spPr>
        <p:txBody>
          <a:bodyPr/>
          <a:lstStyle/>
          <a:p>
            <a:pPr marL="406908" indent="-406908" defTabSz="519937">
              <a:spcBef>
                <a:spcPts val="3500"/>
              </a:spcBef>
              <a:buBlip>
                <a:blip r:embed="rId2"/>
              </a:buBlip>
              <a:defRPr sz="3204"/>
            </a:pPr>
            <a:r>
              <a:t>„ </a:t>
            </a:r>
            <a:r>
              <a:rPr i="1"/>
              <a:t>Miałem pewne opóźnienia w regulowaniu rachunków za internet przez co dostawca odciął mi dostęp. Po uregulowaniu zaległości okazało się, że za ponowne przywrócenie muszę dodatkowo zapłacić kwotę w wysokości, która przekracza mój miesięczny rachunek. W umowie znalazłem zapis, w którym została określona opłata za przywrócenie połączenia.</a:t>
            </a:r>
            <a:r>
              <a:t>” – MÓWI JEDEN Z UŻYTKOWNIKÓW</a:t>
            </a:r>
          </a:p>
          <a:p>
            <a:pPr marL="406908" indent="-406908" defTabSz="519937">
              <a:spcBef>
                <a:spcPts val="3500"/>
              </a:spcBef>
              <a:buBlip>
                <a:blip r:embed="rId2"/>
              </a:buBlip>
              <a:defRPr sz="3204"/>
            </a:pPr>
            <a:r>
              <a:t>Postanowienia, które nakładają taki obowiązek na abonenta są </a:t>
            </a:r>
            <a:r>
              <a:rPr b="1" u="sng"/>
              <a:t>niedozwolonymi</a:t>
            </a:r>
            <a:r>
              <a:t> klauzulami umownymi ( nie będą wiążące dla abonentów)</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262"/>
                                        </p:tgtEl>
                                        <p:attrNameLst>
                                          <p:attrName>style.visibility</p:attrName>
                                        </p:attrNameLst>
                                      </p:cBhvr>
                                      <p:to>
                                        <p:strVal val="visible"/>
                                      </p:to>
                                    </p:set>
                                    <p:anim calcmode="lin" valueType="num">
                                      <p:cBhvr>
                                        <p:cTn id="7" dur="1000" fill="hold"/>
                                        <p:tgtEl>
                                          <p:spTgt spid="262"/>
                                        </p:tgtEl>
                                        <p:attrNameLst>
                                          <p:attrName>ppt_x</p:attrName>
                                        </p:attrNameLst>
                                      </p:cBhvr>
                                      <p:tavLst>
                                        <p:tav tm="0">
                                          <p:val>
                                            <p:strVal val="#ppt_x"/>
                                          </p:val>
                                        </p:tav>
                                        <p:tav tm="100000">
                                          <p:val>
                                            <p:strVal val="#ppt_x"/>
                                          </p:val>
                                        </p:tav>
                                      </p:tavLst>
                                    </p:anim>
                                    <p:anim calcmode="lin" valueType="num">
                                      <p:cBhvr>
                                        <p:cTn id="8" dur="1000" fill="hold"/>
                                        <p:tgtEl>
                                          <p:spTgt spid="26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iterate>
                                    <p:tmAbs val="0"/>
                                  </p:iterate>
                                  <p:childTnLst>
                                    <p:set>
                                      <p:cBhvr>
                                        <p:cTn id="12" fill="hold"/>
                                        <p:tgtEl>
                                          <p:spTgt spid="263">
                                            <p:bg/>
                                          </p:spTgt>
                                        </p:tgtEl>
                                        <p:attrNameLst>
                                          <p:attrName>style.visibility</p:attrName>
                                        </p:attrNameLst>
                                      </p:cBhvr>
                                      <p:to>
                                        <p:strVal val="visible"/>
                                      </p:to>
                                    </p:set>
                                    <p:animEffect transition="in" filter="box(out)">
                                      <p:cBhvr>
                                        <p:cTn id="13" dur="1000"/>
                                        <p:tgtEl>
                                          <p:spTgt spid="263">
                                            <p:bg/>
                                          </p:spTgt>
                                        </p:tgtEl>
                                      </p:cBhvr>
                                    </p:animEffect>
                                  </p:childTnLst>
                                </p:cTn>
                              </p:par>
                              <p:par>
                                <p:cTn id="14" presetID="4" presetClass="entr" presetSubtype="32" fill="hold" grpId="0" nodeType="withEffect">
                                  <p:stCondLst>
                                    <p:cond delay="0"/>
                                  </p:stCondLst>
                                  <p:iterate>
                                    <p:tmAbs val="0"/>
                                  </p:iterate>
                                  <p:childTnLst>
                                    <p:set>
                                      <p:cBhvr>
                                        <p:cTn id="15" fill="hold"/>
                                        <p:tgtEl>
                                          <p:spTgt spid="263">
                                            <p:txEl>
                                              <p:pRg st="0" end="0"/>
                                            </p:txEl>
                                          </p:spTgt>
                                        </p:tgtEl>
                                        <p:attrNameLst>
                                          <p:attrName>style.visibility</p:attrName>
                                        </p:attrNameLst>
                                      </p:cBhvr>
                                      <p:to>
                                        <p:strVal val="visible"/>
                                      </p:to>
                                    </p:set>
                                    <p:animEffect transition="in" filter="box(out)">
                                      <p:cBhvr>
                                        <p:cTn id="16" dur="1000"/>
                                        <p:tgtEl>
                                          <p:spTgt spid="26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iterate>
                                    <p:tmAbs val="0"/>
                                  </p:iterate>
                                  <p:childTnLst>
                                    <p:set>
                                      <p:cBhvr>
                                        <p:cTn id="20" fill="hold"/>
                                        <p:tgtEl>
                                          <p:spTgt spid="263">
                                            <p:txEl>
                                              <p:pRg st="1" end="1"/>
                                            </p:txEl>
                                          </p:spTgt>
                                        </p:tgtEl>
                                        <p:attrNameLst>
                                          <p:attrName>style.visibility</p:attrName>
                                        </p:attrNameLst>
                                      </p:cBhvr>
                                      <p:to>
                                        <p:strVal val="visible"/>
                                      </p:to>
                                    </p:set>
                                    <p:animEffect transition="in" filter="box(out)">
                                      <p:cBhvr>
                                        <p:cTn id="21" dur="1000"/>
                                        <p:tgtEl>
                                          <p:spTgt spid="26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animBg="1" advAuto="0"/>
      <p:bldP spid="263"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ąd ochrony konkurencji i konsumentów- orzeczenie z 24 listopada 2009 r. (sygn. XVII AmC 428/09)   sąd ten uznał, że postanowienie, zgodnie z którym operator pobierał 15 zł za ponowne przyłączenie do sieci po zawieszeniu z powodu przekroczenia tytułu płatności, stanowi niedozwoloną klauzulę umowną.…"/>
          <p:cNvSpPr>
            <a:spLocks noGrp="1"/>
          </p:cNvSpPr>
          <p:nvPr>
            <p:ph type="body" sz="half" idx="1"/>
          </p:nvPr>
        </p:nvSpPr>
        <p:spPr>
          <a:xfrm>
            <a:off x="1270000" y="1511300"/>
            <a:ext cx="5900143" cy="6731000"/>
          </a:xfrm>
          <a:prstGeom prst="rect">
            <a:avLst/>
          </a:prstGeom>
        </p:spPr>
        <p:txBody>
          <a:bodyPr/>
          <a:lstStyle/>
          <a:p>
            <a:pPr marL="264033" indent="-264033" defTabSz="473201">
              <a:spcBef>
                <a:spcPts val="2400"/>
              </a:spcBef>
              <a:buBlip>
                <a:blip r:embed="rId2"/>
              </a:buBlip>
              <a:defRPr sz="2268"/>
            </a:pPr>
            <a:r>
              <a:t>Sąd ochrony konkurencji i konsumentów- orzeczenie z 24 listopada 2009 r. (sygn. XVII AmC 428/09) </a:t>
            </a:r>
            <a:br/>
            <a:br/>
            <a:r>
              <a:t>sąd ten uznał, że postanowienie, zgodnie z którym operator pobierał 15 zł za ponowne przyłączenie do sieci po zawieszeniu z powodu przekroczenia tytułu płatności, stanowi niedozwoloną klauzulę umowną.</a:t>
            </a:r>
          </a:p>
          <a:p>
            <a:pPr marL="264033" indent="-264033" defTabSz="473201">
              <a:spcBef>
                <a:spcPts val="2400"/>
              </a:spcBef>
              <a:buBlip>
                <a:blip r:embed="rId2"/>
              </a:buBlip>
              <a:defRPr sz="2268"/>
            </a:pPr>
            <a:r>
              <a:t>podobnie wyrok z 18 listopada 2009 (sygn. XVII AmC 300/09), gdzie sąd za niedozwoloną uznał klauzulę, na podstawie której operator naliczał określoną kwotę za ponowne uruchomienie pełnego pakietu usług po wcześniejszym ograniczeniu. „Udostępnienie pełnego zakresu usług po jednostronnym wyłączeniu z powodu nieregularnych opłat za usługi (..) - 24,40 PLN”</a:t>
            </a:r>
          </a:p>
        </p:txBody>
      </p:sp>
      <p:pic>
        <p:nvPicPr>
          <p:cNvPr id="266" name="kiedy-wylacza-internet_2016-06-05_16-52-55.jpg" descr="kiedy-wylacza-internet_2016-06-05_16-52-55.jpg"/>
          <p:cNvPicPr>
            <a:picLocks noChangeAspect="1"/>
          </p:cNvPicPr>
          <p:nvPr/>
        </p:nvPicPr>
        <p:blipFill>
          <a:blip r:embed="rId3"/>
          <a:stretch>
            <a:fillRect/>
          </a:stretch>
        </p:blipFill>
        <p:spPr>
          <a:xfrm>
            <a:off x="7257885" y="2936319"/>
            <a:ext cx="4808271" cy="388096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iterate>
                                    <p:tmAbs val="0"/>
                                  </p:iterate>
                                  <p:childTnLst>
                                    <p:set>
                                      <p:cBhvr>
                                        <p:cTn id="6" fill="hold"/>
                                        <p:tgtEl>
                                          <p:spTgt spid="265">
                                            <p:bg/>
                                          </p:spTgt>
                                        </p:tgtEl>
                                        <p:attrNameLst>
                                          <p:attrName>style.visibility</p:attrName>
                                        </p:attrNameLst>
                                      </p:cBhvr>
                                      <p:to>
                                        <p:strVal val="visible"/>
                                      </p:to>
                                    </p:set>
                                    <p:animEffect transition="in" filter="box(out)">
                                      <p:cBhvr>
                                        <p:cTn id="7" dur="1000"/>
                                        <p:tgtEl>
                                          <p:spTgt spid="265">
                                            <p:bg/>
                                          </p:spTgt>
                                        </p:tgtEl>
                                      </p:cBhvr>
                                    </p:animEffect>
                                  </p:childTnLst>
                                </p:cTn>
                              </p:par>
                              <p:par>
                                <p:cTn id="8" presetID="4" presetClass="entr" presetSubtype="32" fill="hold" grpId="0" nodeType="withEffect">
                                  <p:stCondLst>
                                    <p:cond delay="0"/>
                                  </p:stCondLst>
                                  <p:iterate>
                                    <p:tmAbs val="0"/>
                                  </p:iterate>
                                  <p:childTnLst>
                                    <p:set>
                                      <p:cBhvr>
                                        <p:cTn id="9" fill="hold"/>
                                        <p:tgtEl>
                                          <p:spTgt spid="265">
                                            <p:txEl>
                                              <p:pRg st="0" end="0"/>
                                            </p:txEl>
                                          </p:spTgt>
                                        </p:tgtEl>
                                        <p:attrNameLst>
                                          <p:attrName>style.visibility</p:attrName>
                                        </p:attrNameLst>
                                      </p:cBhvr>
                                      <p:to>
                                        <p:strVal val="visible"/>
                                      </p:to>
                                    </p:set>
                                    <p:animEffect transition="in" filter="box(out)">
                                      <p:cBhvr>
                                        <p:cTn id="10" dur="1000"/>
                                        <p:tgtEl>
                                          <p:spTgt spid="26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32" fill="hold" grpId="0" nodeType="clickEffect">
                                  <p:stCondLst>
                                    <p:cond delay="0"/>
                                  </p:stCondLst>
                                  <p:iterate>
                                    <p:tmAbs val="0"/>
                                  </p:iterate>
                                  <p:childTnLst>
                                    <p:set>
                                      <p:cBhvr>
                                        <p:cTn id="14" fill="hold"/>
                                        <p:tgtEl>
                                          <p:spTgt spid="265">
                                            <p:txEl>
                                              <p:pRg st="1" end="1"/>
                                            </p:txEl>
                                          </p:spTgt>
                                        </p:tgtEl>
                                        <p:attrNameLst>
                                          <p:attrName>style.visibility</p:attrName>
                                        </p:attrNameLst>
                                      </p:cBhvr>
                                      <p:to>
                                        <p:strVal val="visible"/>
                                      </p:to>
                                    </p:set>
                                    <p:animEffect transition="in" filter="box(out)">
                                      <p:cBhvr>
                                        <p:cTn id="15" dur="1000"/>
                                        <p:tgtEl>
                                          <p:spTgt spid="26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Co w sytuacji kiedy przysłali mi zawyżony rachunek"/>
          <p:cNvSpPr>
            <a:spLocks noGrp="1"/>
          </p:cNvSpPr>
          <p:nvPr>
            <p:ph type="title"/>
          </p:nvPr>
        </p:nvSpPr>
        <p:spPr>
          <a:prstGeom prst="rect">
            <a:avLst/>
          </a:prstGeom>
        </p:spPr>
        <p:txBody>
          <a:bodyPr/>
          <a:lstStyle/>
          <a:p>
            <a:r>
              <a:t>Co w sytuacji kiedy przysłali mi zawyżony rachunek</a:t>
            </a:r>
          </a:p>
        </p:txBody>
      </p:sp>
      <p:sp>
        <p:nvSpPr>
          <p:cNvPr id="269" name="Podstawowym krokiem jest żądanie przysłania bilingu - w tym celu należy skontaktować się z operatorem i poprosić o przesłanie stosownego wykazu połączeń, wiadomości oraz innych operacji prowadzonych z naszego telefonu.…"/>
          <p:cNvSpPr>
            <a:spLocks noGrp="1"/>
          </p:cNvSpPr>
          <p:nvPr>
            <p:ph type="body" sz="half" idx="1"/>
          </p:nvPr>
        </p:nvSpPr>
        <p:spPr>
          <a:xfrm>
            <a:off x="1270000" y="2971800"/>
            <a:ext cx="6032897" cy="5715000"/>
          </a:xfrm>
          <a:prstGeom prst="rect">
            <a:avLst/>
          </a:prstGeom>
        </p:spPr>
        <p:txBody>
          <a:bodyPr/>
          <a:lstStyle/>
          <a:p>
            <a:pPr marL="310895" indent="-310895" defTabSz="397256">
              <a:spcBef>
                <a:spcPts val="2700"/>
              </a:spcBef>
              <a:buBlip>
                <a:blip r:embed="rId2"/>
              </a:buBlip>
              <a:defRPr sz="2448"/>
            </a:pPr>
            <a:r>
              <a:t>Podstawowym krokiem jest żądanie przysłania bilingu - w tym celu należy skontaktować się z operatorem i poprosić o przesłanie stosownego wykazu połączeń, wiadomości oraz innych operacji prowadzonych z naszego telefonu.</a:t>
            </a:r>
          </a:p>
          <a:p>
            <a:pPr marL="310895" indent="-310895" defTabSz="397256">
              <a:spcBef>
                <a:spcPts val="2700"/>
              </a:spcBef>
              <a:buBlip>
                <a:blip r:embed="rId2"/>
              </a:buBlip>
              <a:defRPr sz="2448"/>
            </a:pPr>
            <a:r>
              <a:t>Następnym krokiem jest złożenie reklamacji – Operator ma 30 dni od momentu złożenia na rozpatrzenie naszej reklamacji. Gdy w tym czasie nie otrzymamy żadnej odpowiedzi, uznaje się, że reklamacja została uwzględniona i przysługuje nam zwrot nadprogramowej kwoty.</a:t>
            </a:r>
          </a:p>
        </p:txBody>
      </p:sp>
      <p:pic>
        <p:nvPicPr>
          <p:cNvPr id="270" name="electricity-bill-tesla-saver-eco.jpg" descr="electricity-bill-tesla-saver-eco.jpg"/>
          <p:cNvPicPr>
            <a:picLocks noChangeAspect="1"/>
          </p:cNvPicPr>
          <p:nvPr/>
        </p:nvPicPr>
        <p:blipFill>
          <a:blip r:embed="rId3"/>
          <a:stretch>
            <a:fillRect/>
          </a:stretch>
        </p:blipFill>
        <p:spPr>
          <a:xfrm>
            <a:off x="7255868" y="3833777"/>
            <a:ext cx="4879229" cy="325444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14:switch dir="l"/>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268"/>
                                        </p:tgtEl>
                                        <p:attrNameLst>
                                          <p:attrName>style.visibility</p:attrName>
                                        </p:attrNameLst>
                                      </p:cBhvr>
                                      <p:to>
                                        <p:strVal val="visible"/>
                                      </p:to>
                                    </p:set>
                                    <p:anim calcmode="lin" valueType="num">
                                      <p:cBhvr>
                                        <p:cTn id="7" dur="1500" fill="hold"/>
                                        <p:tgtEl>
                                          <p:spTgt spid="268"/>
                                        </p:tgtEl>
                                        <p:attrNameLst>
                                          <p:attrName>ppt_x</p:attrName>
                                        </p:attrNameLst>
                                      </p:cBhvr>
                                      <p:tavLst>
                                        <p:tav tm="0">
                                          <p:val>
                                            <p:strVal val="#ppt_x"/>
                                          </p:val>
                                        </p:tav>
                                        <p:tav tm="100000">
                                          <p:val>
                                            <p:strVal val="#ppt_x"/>
                                          </p:val>
                                        </p:tav>
                                      </p:tavLst>
                                    </p:anim>
                                    <p:anim calcmode="lin" valueType="num">
                                      <p:cBhvr>
                                        <p:cTn id="8" dur="1500" fill="hold"/>
                                        <p:tgtEl>
                                          <p:spTgt spid="26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32" fill="hold" grpId="0" nodeType="clickEffect">
                                  <p:stCondLst>
                                    <p:cond delay="0"/>
                                  </p:stCondLst>
                                  <p:iterate>
                                    <p:tmAbs val="0"/>
                                  </p:iterate>
                                  <p:childTnLst>
                                    <p:set>
                                      <p:cBhvr>
                                        <p:cTn id="12" fill="hold"/>
                                        <p:tgtEl>
                                          <p:spTgt spid="269">
                                            <p:bg/>
                                          </p:spTgt>
                                        </p:tgtEl>
                                        <p:attrNameLst>
                                          <p:attrName>style.visibility</p:attrName>
                                        </p:attrNameLst>
                                      </p:cBhvr>
                                      <p:to>
                                        <p:strVal val="visible"/>
                                      </p:to>
                                    </p:set>
                                    <p:animEffect transition="in" filter="box(out)">
                                      <p:cBhvr>
                                        <p:cTn id="13" dur="1000"/>
                                        <p:tgtEl>
                                          <p:spTgt spid="269">
                                            <p:bg/>
                                          </p:spTgt>
                                        </p:tgtEl>
                                      </p:cBhvr>
                                    </p:animEffect>
                                  </p:childTnLst>
                                </p:cTn>
                              </p:par>
                              <p:par>
                                <p:cTn id="14" presetID="4" presetClass="entr" presetSubtype="32" fill="hold" grpId="0" nodeType="withEffect">
                                  <p:stCondLst>
                                    <p:cond delay="0"/>
                                  </p:stCondLst>
                                  <p:iterate>
                                    <p:tmAbs val="0"/>
                                  </p:iterate>
                                  <p:childTnLst>
                                    <p:set>
                                      <p:cBhvr>
                                        <p:cTn id="15" fill="hold"/>
                                        <p:tgtEl>
                                          <p:spTgt spid="269">
                                            <p:txEl>
                                              <p:pRg st="0" end="0"/>
                                            </p:txEl>
                                          </p:spTgt>
                                        </p:tgtEl>
                                        <p:attrNameLst>
                                          <p:attrName>style.visibility</p:attrName>
                                        </p:attrNameLst>
                                      </p:cBhvr>
                                      <p:to>
                                        <p:strVal val="visible"/>
                                      </p:to>
                                    </p:set>
                                    <p:animEffect transition="in" filter="box(out)">
                                      <p:cBhvr>
                                        <p:cTn id="16" dur="1000"/>
                                        <p:tgtEl>
                                          <p:spTgt spid="26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grpId="0" nodeType="clickEffect">
                                  <p:stCondLst>
                                    <p:cond delay="0"/>
                                  </p:stCondLst>
                                  <p:iterate>
                                    <p:tmAbs val="0"/>
                                  </p:iterate>
                                  <p:childTnLst>
                                    <p:set>
                                      <p:cBhvr>
                                        <p:cTn id="20" fill="hold"/>
                                        <p:tgtEl>
                                          <p:spTgt spid="269">
                                            <p:txEl>
                                              <p:pRg st="1" end="1"/>
                                            </p:txEl>
                                          </p:spTgt>
                                        </p:tgtEl>
                                        <p:attrNameLst>
                                          <p:attrName>style.visibility</p:attrName>
                                        </p:attrNameLst>
                                      </p:cBhvr>
                                      <p:to>
                                        <p:strVal val="visible"/>
                                      </p:to>
                                    </p:set>
                                    <p:animEffect transition="in" filter="box(out)">
                                      <p:cBhvr>
                                        <p:cTn id="21" dur="1000"/>
                                        <p:tgtEl>
                                          <p:spTgt spid="26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 grpId="0" animBg="1" advAuto="0"/>
      <p:bldP spid="269"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Usługi telekomunikacyjne"/>
          <p:cNvSpPr>
            <a:spLocks noGrp="1"/>
          </p:cNvSpPr>
          <p:nvPr>
            <p:ph type="title"/>
          </p:nvPr>
        </p:nvSpPr>
        <p:spPr>
          <a:prstGeom prst="rect">
            <a:avLst/>
          </a:prstGeom>
        </p:spPr>
        <p:txBody>
          <a:bodyPr/>
          <a:lstStyle/>
          <a:p>
            <a:r>
              <a:t>Usługi telekomunikacyjne</a:t>
            </a:r>
          </a:p>
        </p:txBody>
      </p:sp>
      <p:sp>
        <p:nvSpPr>
          <p:cNvPr id="217" name="Zgodnie z przepisami ustawy z 16 lipca 2004 r. – Prawo telekomunikacyjne  pod pojęciem usługi telekomunikacyjnej rozumieć należy usługę polegającą na przekazywaniu sygnałów w sieci. Z kolei pod pojęciem publicznie dostępnej usługi telekomunikacyjnej – usługę telekomunikacyjną dostępną dla ogółu użytkowników. Określa to art. 2 pkt 48 i 31 wymienionej wyżej ustawy.…"/>
          <p:cNvSpPr>
            <a:spLocks noGrp="1"/>
          </p:cNvSpPr>
          <p:nvPr>
            <p:ph type="body" idx="1"/>
          </p:nvPr>
        </p:nvSpPr>
        <p:spPr>
          <a:prstGeom prst="rect">
            <a:avLst/>
          </a:prstGeom>
        </p:spPr>
        <p:txBody>
          <a:bodyPr/>
          <a:lstStyle/>
          <a:p>
            <a:pPr marL="0" indent="0" defTabSz="332993">
              <a:spcBef>
                <a:spcPts val="2200"/>
              </a:spcBef>
              <a:buSzTx/>
              <a:buNone/>
              <a:defRPr sz="2052"/>
            </a:pPr>
            <a:r>
              <a:t>Zgodnie z przepisami ustawy z 16 lipca 2004 r. – </a:t>
            </a:r>
            <a:r>
              <a:rPr b="1"/>
              <a:t>Prawo telekomunikacyjne</a:t>
            </a:r>
            <a:r>
              <a:t>  pod pojęciem usługi telekomunikacyjnej rozumieć należy </a:t>
            </a:r>
            <a:r>
              <a:rPr u="sng"/>
              <a:t>usługę polegającą na przekazywaniu sygnałów w sieci</a:t>
            </a:r>
            <a:r>
              <a:t>. Z kolei pod pojęciem publicznie dostępnej usługi telekomunikacyjnej – usługę telekomunikacyjną dostępną dla ogółu użytkowników. Określa to art. 2 pkt 48 i 31 wymienionej wyżej ustawy.</a:t>
            </a:r>
          </a:p>
          <a:p>
            <a:pPr marL="0" indent="0" defTabSz="332993">
              <a:spcBef>
                <a:spcPts val="2200"/>
              </a:spcBef>
              <a:buSzTx/>
              <a:buNone/>
              <a:defRPr sz="2052"/>
            </a:pPr>
            <a:r>
              <a:t>W kontekście pojęcia usług telekomunikacyjnych w orzecznictwie wskazano: Analiza treści ustawy – Prawo telekomunikacyjne prowadzi do wniosku, że świadczeniem usług telekomunikacyjnych jest przekazywanie sygnałów w sieci telekomunikacyjnej, którą stanowią systemy transmisyjne oraz urządzenia komutacyjne lub przekierowujące, a także inne zasoby, w tym nieaktywne elementy sieci, które umożliwiają nadawanie, odbiór lub transmisję sygnałów za pomocą przewodów, fal radiowych, optycznych lub innych środków wykorzystujących energię elektromagnetyczną, niezależnie od ich rodzaju. (…) Dla uznania usługi za telekomunikacyjną istotne jest, aby odbiór lub transmisja sygnałów następowała za pomocą fal radiowych, optycznych lub innych środków wykorzystujących energię elektromagnetyczną, natomiast to, jakie treści są przekazywane we wspomniany sposób, jest nieistotne. (</a:t>
            </a:r>
            <a:r>
              <a:rPr b="1"/>
              <a:t>wyrok Sądu Okręgowego w Warszawie – Sądu Ochrony Konkurencji i Konsumentów z 8 listopada 2013 r., sygn. akt XVII AmA 5/12</a:t>
            </a:r>
            <a:r>
              <a:t>).</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216"/>
                                        </p:tgtEl>
                                        <p:attrNameLst>
                                          <p:attrName>style.visibility</p:attrName>
                                        </p:attrNameLst>
                                      </p:cBhvr>
                                      <p:to>
                                        <p:strVal val="visible"/>
                                      </p:to>
                                    </p:set>
                                    <p:anim calcmode="lin" valueType="num">
                                      <p:cBhvr>
                                        <p:cTn id="7" dur="1000" fill="hold"/>
                                        <p:tgtEl>
                                          <p:spTgt spid="216"/>
                                        </p:tgtEl>
                                        <p:attrNameLst>
                                          <p:attrName>ppt_x</p:attrName>
                                        </p:attrNameLst>
                                      </p:cBhvr>
                                      <p:tavLst>
                                        <p:tav tm="0">
                                          <p:val>
                                            <p:strVal val="0-#ppt_w/2"/>
                                          </p:val>
                                        </p:tav>
                                        <p:tav tm="100000">
                                          <p:val>
                                            <p:strVal val="#ppt_x"/>
                                          </p:val>
                                        </p:tav>
                                      </p:tavLst>
                                    </p:anim>
                                    <p:anim calcmode="lin" valueType="num">
                                      <p:cBhvr>
                                        <p:cTn id="8" dur="1000" fill="hold"/>
                                        <p:tgtEl>
                                          <p:spTgt spid="2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p:tmAbs val="0"/>
                                  </p:iterate>
                                  <p:childTnLst>
                                    <p:set>
                                      <p:cBhvr>
                                        <p:cTn id="12" fill="hold"/>
                                        <p:tgtEl>
                                          <p:spTgt spid="217"/>
                                        </p:tgtEl>
                                        <p:attrNameLst>
                                          <p:attrName>style.visibility</p:attrName>
                                        </p:attrNameLst>
                                      </p:cBhvr>
                                      <p:to>
                                        <p:strVal val="visible"/>
                                      </p:to>
                                    </p:set>
                                    <p:anim calcmode="lin" valueType="num">
                                      <p:cBhvr>
                                        <p:cTn id="13" dur="1000" fill="hold"/>
                                        <p:tgtEl>
                                          <p:spTgt spid="217"/>
                                        </p:tgtEl>
                                        <p:attrNameLst>
                                          <p:attrName>ppt_x</p:attrName>
                                        </p:attrNameLst>
                                      </p:cBhvr>
                                      <p:tavLst>
                                        <p:tav tm="0">
                                          <p:val>
                                            <p:strVal val="0-#ppt_w/2"/>
                                          </p:val>
                                        </p:tav>
                                        <p:tav tm="100000">
                                          <p:val>
                                            <p:strVal val="#ppt_x"/>
                                          </p:val>
                                        </p:tav>
                                      </p:tavLst>
                                    </p:anim>
                                    <p:anim calcmode="lin" valueType="num">
                                      <p:cBhvr>
                                        <p:cTn id="14" dur="1000" fill="hold"/>
                                        <p:tgtEl>
                                          <p:spTgt spid="2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advAuto="0"/>
      <p:bldP spid="217" grpId="0"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Sama reklamacja powinna być złożona w formie pisemnej. Niemniej jednak można również złożyć ją ustnie, czy też telefonicznie. W takiej sytuacji powinniśmy zadbać o to, aby otrzymać odpowiednie potwierdzenie od osoby, która odbiera od nas reklamację (np. numer złożenia reklamacji, który zostanie nadany w systemie).…"/>
          <p:cNvSpPr>
            <a:spLocks noGrp="1"/>
          </p:cNvSpPr>
          <p:nvPr>
            <p:ph type="body" idx="1"/>
          </p:nvPr>
        </p:nvSpPr>
        <p:spPr>
          <a:xfrm>
            <a:off x="1972071" y="1801440"/>
            <a:ext cx="9149558" cy="6150720"/>
          </a:xfrm>
          <a:prstGeom prst="rect">
            <a:avLst/>
          </a:prstGeom>
        </p:spPr>
        <p:txBody>
          <a:bodyPr/>
          <a:lstStyle/>
          <a:p>
            <a:pPr marL="379475" indent="-379475" defTabSz="484886">
              <a:spcBef>
                <a:spcPts val="3300"/>
              </a:spcBef>
              <a:buBlip>
                <a:blip r:embed="rId2"/>
              </a:buBlip>
              <a:defRPr sz="2988"/>
            </a:pPr>
            <a:r>
              <a:t>Sama reklamacja powinna być złożona w formie pisemnej. Niemniej jednak można również złożyć ją ustnie, czy też telefonicznie. W takiej sytuacji powinniśmy zadbać o to, aby otrzymać odpowiednie potwierdzenie od osoby, która odbiera od nas reklamację (np. numer złożenia reklamacji, który zostanie nadany w systemie).</a:t>
            </a:r>
          </a:p>
          <a:p>
            <a:pPr marL="379475" indent="-379475" defTabSz="484886">
              <a:spcBef>
                <a:spcPts val="3300"/>
              </a:spcBef>
              <a:buBlip>
                <a:blip r:embed="rId2"/>
              </a:buBlip>
              <a:defRPr sz="2988"/>
            </a:pPr>
            <a:r>
              <a:t>Gdy jednak nasza reklamacja zostanie odrzucona, a my nadal uważamy, że prawda jest po naszej stronie, nie pozostaje nam nic innego, jak zwrócić się do odpowiednich urzędów. Pomogą nam Urząd Komunikacji Elektronicznej, możemy też zwrócić się do Stałego Polubownego Sądu Konsumenckiego.</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72"/>
                                        </p:tgtEl>
                                        <p:attrNameLst>
                                          <p:attrName>style.visibility</p:attrName>
                                        </p:attrNameLst>
                                      </p:cBhvr>
                                      <p:to>
                                        <p:strVal val="visible"/>
                                      </p:to>
                                    </p:set>
                                    <p:animEffect transition="in" filter="wipe(left)">
                                      <p:cBhvr>
                                        <p:cTn id="7" dur="500"/>
                                        <p:tgtEl>
                                          <p:spTgt spid="2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 grpId="0"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Świadczenie usług drogą elektroniczną zakres regulacji :"/>
          <p:cNvSpPr>
            <a:spLocks noGrp="1"/>
          </p:cNvSpPr>
          <p:nvPr>
            <p:ph type="title"/>
          </p:nvPr>
        </p:nvSpPr>
        <p:spPr>
          <a:prstGeom prst="rect">
            <a:avLst/>
          </a:prstGeom>
        </p:spPr>
        <p:txBody>
          <a:bodyPr/>
          <a:lstStyle/>
          <a:p>
            <a:r>
              <a:t>Świadczenie usług drogą elektroniczną zakres regulacji :</a:t>
            </a:r>
          </a:p>
        </p:txBody>
      </p:sp>
      <p:sp>
        <p:nvSpPr>
          <p:cNvPr id="275" name="Obowiązki dostawców usług elektronicznych, zasady wyłączenia ich odpowiedzialności oraz zasady ochrony danych osobowych osób fizycznych korzystających z usług świadczonych drogą elektroniczną reguluje w polskim porządku prawnym ustawa z dnia 18 lipca 2002 r. o świadczeniu  usług  drogą elektroniczną (usude). Stanowi ona wdrożenie dyrektywy o handlu elektronicznym.…"/>
          <p:cNvSpPr>
            <a:spLocks noGrp="1"/>
          </p:cNvSpPr>
          <p:nvPr>
            <p:ph type="body" idx="1"/>
          </p:nvPr>
        </p:nvSpPr>
        <p:spPr>
          <a:prstGeom prst="rect">
            <a:avLst/>
          </a:prstGeom>
        </p:spPr>
        <p:txBody>
          <a:bodyPr/>
          <a:lstStyle/>
          <a:p>
            <a:pPr marL="0" indent="0" defTabSz="233679">
              <a:spcBef>
                <a:spcPts val="1600"/>
              </a:spcBef>
              <a:buSzTx/>
              <a:buNone/>
              <a:defRPr sz="1440"/>
            </a:pPr>
            <a:endParaRPr/>
          </a:p>
          <a:p>
            <a:pPr marL="0" indent="0" defTabSz="233679">
              <a:spcBef>
                <a:spcPts val="1600"/>
              </a:spcBef>
              <a:buSzTx/>
              <a:buNone/>
              <a:defRPr sz="2320"/>
            </a:pPr>
            <a:r>
              <a:t>Obowiązki dostawców usług elektronicznych, zasady wyłączenia ich odpowiedzialności oraz zasady ochrony danych osobowych osób fizycznych korzystających z usług świadczonych drogą elektroniczną </a:t>
            </a:r>
            <a:r>
              <a:rPr b="1" u="sng"/>
              <a:t>reguluje w polskim porządku prawnym ustawa z dnia 18 lipca 2002 r. o świadczeniu  usług  drogą elektroniczną (usude)</a:t>
            </a:r>
            <a:r>
              <a:t>. Stanowi ona wdrożenie dyrektywy o handlu elektronicznym.</a:t>
            </a:r>
          </a:p>
          <a:p>
            <a:pPr marL="0" indent="0" defTabSz="233679">
              <a:spcBef>
                <a:spcPts val="1600"/>
              </a:spcBef>
              <a:buSzTx/>
              <a:buNone/>
              <a:defRPr sz="2320"/>
            </a:pPr>
            <a:r>
              <a:t>Przez świadczenie usługi drogą elektroniczną należy rozumieć wykonanie usługi świadczonej bez jednoczesnej obecności stron (na odległość), poprzez przekaz danych na indywidualne żądanie usługobiorcy, przesyłanej i otrzymywanej za pomocą urządzeń do elektronicznego przetwarzania, włącznie z kompresją cyfrową, i przechowywania danych, która jest w całości nadawana, odbierana lub transmitowana za pomocą sieci telekomunikacyjnej w rozumieniu ustawy z dnia 16 lipca 2004 r. – Prawo telekomunikacyjne. Do usług elektronicznych zaliczymy zatem m.in.: wyszukiwarki treści w Internecie, komunikatory internetowe, streaming, udostępnianie aplikacji mobilnych, pocztę elektroniczną.</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74"/>
                                        </p:tgtEl>
                                        <p:attrNameLst>
                                          <p:attrName>style.visibility</p:attrName>
                                        </p:attrNameLst>
                                      </p:cBhvr>
                                      <p:to>
                                        <p:strVal val="visible"/>
                                      </p:to>
                                    </p:set>
                                    <p:animEffect transition="in" filter="dissolve">
                                      <p:cBhvr>
                                        <p:cTn id="7" dur="3000"/>
                                        <p:tgtEl>
                                          <p:spTgt spid="27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275"/>
                                        </p:tgtEl>
                                        <p:attrNameLst>
                                          <p:attrName>style.visibility</p:attrName>
                                        </p:attrNameLst>
                                      </p:cBhvr>
                                      <p:to>
                                        <p:strVal val="visible"/>
                                      </p:to>
                                    </p:set>
                                    <p:animEffect transition="in" filter="wipe(left)">
                                      <p:cBhvr>
                                        <p:cTn id="12" dur="1000"/>
                                        <p:tgtEl>
                                          <p:spTgt spid="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advAuto="0"/>
      <p:bldP spid="275"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Usługami podlegającymi regulacji omawianej ustawy nie będzie jednak używanie poczty elektronicznej lub innych równorzędnych środków do przekazywania informacji indywidualnych na przykład przez osoby fizyczne działające poza zakresem ich działalności handlowej, gospodarczej lub zawodowej, łącznie używaniem ich w celu zawarcia umowy między tymi osobami.…"/>
          <p:cNvSpPr>
            <a:spLocks noGrp="1"/>
          </p:cNvSpPr>
          <p:nvPr>
            <p:ph type="body" idx="1"/>
          </p:nvPr>
        </p:nvSpPr>
        <p:spPr>
          <a:prstGeom prst="rect">
            <a:avLst/>
          </a:prstGeom>
        </p:spPr>
        <p:txBody>
          <a:bodyPr/>
          <a:lstStyle/>
          <a:p>
            <a:pPr marL="0" indent="0" defTabSz="262889">
              <a:spcBef>
                <a:spcPts val="1800"/>
              </a:spcBef>
              <a:buSzTx/>
              <a:buNone/>
              <a:defRPr sz="2159"/>
            </a:pPr>
            <a:r>
              <a:t>Usługami podlegającymi regulacji omawianej ustawy nie będzie jednak używanie poczty elektronicznej lub innych równorzędnych środków do przekazywania informacji indywidualnych na przykład przez osoby fizyczne działające poza zakresem ich działalności handlowej, gospodarczej lub zawodowej, łącznie używaniem ich w celu zawarcia umowy między tymi osobami. </a:t>
            </a:r>
          </a:p>
          <a:p>
            <a:pPr marL="0" indent="0" defTabSz="262889">
              <a:spcBef>
                <a:spcPts val="1800"/>
              </a:spcBef>
              <a:buSzTx/>
              <a:buNone/>
              <a:defRPr sz="2159"/>
            </a:pPr>
            <a:r>
              <a:t>Nie są usługami elektronicznymi także:  </a:t>
            </a:r>
          </a:p>
          <a:p>
            <a:pPr marL="0" indent="0" defTabSz="262889">
              <a:spcBef>
                <a:spcPts val="1800"/>
              </a:spcBef>
              <a:buSzTx/>
              <a:buNone/>
              <a:defRPr sz="2159"/>
            </a:pPr>
            <a:r>
              <a:t>- ustawowa kontrola ksiąg rachunkowych </a:t>
            </a:r>
          </a:p>
          <a:p>
            <a:pPr marL="0" indent="0" defTabSz="262889">
              <a:spcBef>
                <a:spcPts val="1800"/>
              </a:spcBef>
              <a:buSzTx/>
              <a:buNone/>
              <a:defRPr sz="2159"/>
            </a:pPr>
            <a:r>
              <a:t>- konsultacja medyczna wymagająca fizycznego badania pacjenta,</a:t>
            </a:r>
          </a:p>
          <a:p>
            <a:pPr marL="0" indent="0" defTabSz="262889">
              <a:spcBef>
                <a:spcPts val="1800"/>
              </a:spcBef>
              <a:buSzTx/>
              <a:buNone/>
              <a:defRPr sz="2159"/>
            </a:pPr>
            <a:r>
              <a:t>- wgląd do elektronicznego katalogu w sklepie przy fizycznej obecności klienta, </a:t>
            </a:r>
          </a:p>
          <a:p>
            <a:pPr marL="0" indent="0" defTabSz="262889">
              <a:spcBef>
                <a:spcPts val="1800"/>
              </a:spcBef>
              <a:buSzTx/>
              <a:buNone/>
              <a:defRPr sz="2159"/>
            </a:pPr>
            <a:r>
              <a:t>- rezerwacja biletu lotniczego w biurze podróży przy fizycznej obecności klienta za pomocą sieci komputerowej, </a:t>
            </a:r>
          </a:p>
          <a:p>
            <a:pPr marL="0" indent="0" defTabSz="262889">
              <a:spcBef>
                <a:spcPts val="1800"/>
              </a:spcBef>
              <a:buSzTx/>
              <a:buNone/>
              <a:defRPr sz="2159"/>
            </a:pPr>
            <a:r>
              <a:t>- udostępnienie gier elektronicznych w salonie przy fizycznej obecności użytkownika </a:t>
            </a:r>
          </a:p>
          <a:p>
            <a:pPr marL="0" indent="0" defTabSz="262889">
              <a:spcBef>
                <a:spcPts val="1800"/>
              </a:spcBef>
              <a:buSzTx/>
              <a:buNone/>
              <a:defRPr sz="2159"/>
            </a:pPr>
            <a:r>
              <a:t>- usługi telefonii głosowej.</a:t>
            </a:r>
          </a:p>
        </p:txBody>
      </p:sp>
      <p:sp>
        <p:nvSpPr>
          <p:cNvPr id="278" name="2"/>
          <p:cNvSpPr/>
          <p:nvPr/>
        </p:nvSpPr>
        <p:spPr>
          <a:xfrm>
            <a:off x="12128398" y="8780120"/>
            <a:ext cx="368504"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b="1">
                <a:solidFill>
                  <a:srgbClr val="000000"/>
                </a:solidFill>
                <a:latin typeface="Helvetica Neue"/>
                <a:ea typeface="Helvetica Neue"/>
                <a:cs typeface="Helvetica Neue"/>
                <a:sym typeface="Helvetica Neue"/>
              </a:defRPr>
            </a:lvl1pPr>
          </a:lstStyle>
          <a:p>
            <a:r>
              <a:t>2 </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77"/>
                                        </p:tgtEl>
                                        <p:attrNameLst>
                                          <p:attrName>style.visibility</p:attrName>
                                        </p:attrNameLst>
                                      </p:cBhvr>
                                      <p:to>
                                        <p:strVal val="visible"/>
                                      </p:to>
                                    </p:set>
                                    <p:animEffect transition="in" filter="wipe(left)">
                                      <p:cBhvr>
                                        <p:cTn id="7"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Obowiązki usługodawcy"/>
          <p:cNvSpPr>
            <a:spLocks noGrp="1"/>
          </p:cNvSpPr>
          <p:nvPr>
            <p:ph type="title"/>
          </p:nvPr>
        </p:nvSpPr>
        <p:spPr>
          <a:prstGeom prst="rect">
            <a:avLst/>
          </a:prstGeom>
        </p:spPr>
        <p:txBody>
          <a:bodyPr/>
          <a:lstStyle/>
          <a:p>
            <a:r>
              <a:t>Obowiązki usługodawcy</a:t>
            </a:r>
          </a:p>
        </p:txBody>
      </p:sp>
      <p:sp>
        <p:nvSpPr>
          <p:cNvPr id="281" name="Do podstawowych obowiązków usługodawcy świadczącego usługi drogą elektroniczną należy:…"/>
          <p:cNvSpPr>
            <a:spLocks noGrp="1"/>
          </p:cNvSpPr>
          <p:nvPr>
            <p:ph type="body" idx="1"/>
          </p:nvPr>
        </p:nvSpPr>
        <p:spPr>
          <a:prstGeom prst="rect">
            <a:avLst/>
          </a:prstGeom>
        </p:spPr>
        <p:txBody>
          <a:bodyPr/>
          <a:lstStyle/>
          <a:p>
            <a:pPr marL="0" indent="0" defTabSz="414781">
              <a:spcBef>
                <a:spcPts val="2800"/>
              </a:spcBef>
              <a:buSzTx/>
              <a:buNone/>
              <a:defRPr sz="2556"/>
            </a:pPr>
            <a:r>
              <a:t>Do podstawowych obowiązków usługodawcy świadczącego usługi drogą elektroniczną należy:</a:t>
            </a:r>
          </a:p>
          <a:p>
            <a:pPr marL="0" indent="0" defTabSz="414781">
              <a:spcBef>
                <a:spcPts val="2800"/>
              </a:spcBef>
              <a:buSzTx/>
              <a:buNone/>
              <a:defRPr sz="2556"/>
            </a:pPr>
            <a:r>
              <a:t>1) spełnienie obowiązków informacyjnych (art. 5 i 6 usude);</a:t>
            </a:r>
          </a:p>
          <a:p>
            <a:pPr marL="0" indent="0" defTabSz="414781">
              <a:spcBef>
                <a:spcPts val="2800"/>
              </a:spcBef>
              <a:buSzTx/>
              <a:buNone/>
              <a:defRPr sz="2556"/>
            </a:pPr>
            <a:r>
              <a:t>2) zapewnienie określonego działania systemu teleinformatycznego, którym się posługuje usługodawca (art. 7 usude);</a:t>
            </a:r>
          </a:p>
          <a:p>
            <a:pPr marL="0" indent="0" defTabSz="414781">
              <a:spcBef>
                <a:spcPts val="2800"/>
              </a:spcBef>
              <a:buSzTx/>
              <a:buNone/>
              <a:defRPr sz="2556"/>
            </a:pPr>
            <a:r>
              <a:t>3) udostępnienie regulaminu świadczenia usług elektronicznych przed zawarciem umowy (art. 8 ust. 1 usude) oraz świadczenie usługi drogą elektroniczną zgodnie z regulaminem (art. 8 ust. 4 usude);</a:t>
            </a:r>
          </a:p>
          <a:p>
            <a:pPr marL="0" indent="0" defTabSz="414781">
              <a:spcBef>
                <a:spcPts val="2800"/>
              </a:spcBef>
              <a:buSzTx/>
              <a:buNone/>
              <a:defRPr sz="2556"/>
            </a:pPr>
            <a:r>
              <a:t>4) uzyskiwanie zgody usługobiorcy na przesyłanie informacji handlowej i zakaz przesyłania niezamówionej informacji handlowej, tzw. spamu (art. 9 i 10 usude).</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280"/>
                                        </p:tgtEl>
                                        <p:attrNameLst>
                                          <p:attrName>style.visibility</p:attrName>
                                        </p:attrNameLst>
                                      </p:cBhvr>
                                      <p:to>
                                        <p:strVal val="visible"/>
                                      </p:to>
                                    </p:set>
                                    <p:animEffect transition="in" filter="dissolve">
                                      <p:cBhvr>
                                        <p:cTn id="7" dur="1500"/>
                                        <p:tgtEl>
                                          <p:spTgt spid="28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fill="hold" grpId="0" nodeType="clickEffect">
                                  <p:stCondLst>
                                    <p:cond delay="0"/>
                                  </p:stCondLst>
                                  <p:iterate>
                                    <p:tmAbs val="0"/>
                                  </p:iterate>
                                  <p:childTnLst>
                                    <p:set>
                                      <p:cBhvr>
                                        <p:cTn id="11" fill="hold"/>
                                        <p:tgtEl>
                                          <p:spTgt spid="281"/>
                                        </p:tgtEl>
                                        <p:attrNameLst>
                                          <p:attrName>style.visibility</p:attrName>
                                        </p:attrNameLst>
                                      </p:cBhvr>
                                      <p:to>
                                        <p:strVal val="visible"/>
                                      </p:to>
                                    </p:set>
                                    <p:animEffect transition="in" filter="dissolve">
                                      <p:cBhvr>
                                        <p:cTn id="12" dur="1500"/>
                                        <p:tgtEl>
                                          <p:spTgt spid="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0" grpId="0" animBg="1" advAuto="0"/>
      <p:bldP spid="281" grpId="0" animBg="1" advAuto="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Obowiązek informacyjny winien być realizowany przed zawarciem umowy oraz w trakcie realizacji usługi świadczonej elektronicznie. Jednocześnie należy uznać go za spełniony należycie tylko wówczas, gdy informacje powyższe zostały podane w sposób wyraźny, jednoznaczny i bezpośrednio dostępny poprzez system teleinformatyczny, którym posługuje się usługobiorca. Przyjąć należy ponadto, że dostęp ten powinien być stały."/>
          <p:cNvSpPr>
            <a:spLocks noGrp="1"/>
          </p:cNvSpPr>
          <p:nvPr>
            <p:ph type="body" idx="1"/>
          </p:nvPr>
        </p:nvSpPr>
        <p:spPr>
          <a:prstGeom prst="rect">
            <a:avLst/>
          </a:prstGeom>
        </p:spPr>
        <p:txBody>
          <a:bodyPr/>
          <a:lstStyle>
            <a:lvl1pPr marL="0" indent="0">
              <a:buSzTx/>
              <a:buNone/>
            </a:lvl1pPr>
          </a:lstStyle>
          <a:p>
            <a:r>
              <a:t>Obowiązek informacyjny winien być realizowany przed zawarciem umowy oraz w trakcie realizacji usługi świadczonej elektronicznie. Jednocześnie należy uznać go za spełniony należycie tylko wówczas, gdy informacje powyższe zostały podane w sposób wyraźny, jednoznaczny i bezpośrednio dostępny poprzez system teleinformatyczny, którym posługuje się usługobiorca. Przyjąć należy ponadto, że dostęp ten powinien być stały.</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6" presetClass="entr" presetSubtype="8" fill="hold" grpId="0" nodeType="clickEffect">
                                  <p:stCondLst>
                                    <p:cond delay="0"/>
                                  </p:stCondLst>
                                  <p:iterate type="lt">
                                    <p:tmAbs val="0"/>
                                  </p:iterate>
                                  <p:childTnLst>
                                    <p:set>
                                      <p:cBhvr>
                                        <p:cTn id="6" fill="hold"/>
                                        <p:tgtEl>
                                          <p:spTgt spid="283"/>
                                        </p:tgtEl>
                                        <p:attrNameLst>
                                          <p:attrName>style.visibility</p:attrName>
                                        </p:attrNameLst>
                                      </p:cBhvr>
                                      <p:to>
                                        <p:strVal val="visible"/>
                                      </p:to>
                                    </p:set>
                                    <p:animEffect transition="in" filter="wipe(down)">
                                      <p:cBhvr>
                                        <p:cTn id="7" dur="580">
                                          <p:stCondLst>
                                            <p:cond delay="0"/>
                                          </p:stCondLst>
                                        </p:cTn>
                                        <p:tgtEl>
                                          <p:spTgt spid="283"/>
                                        </p:tgtEl>
                                      </p:cBhvr>
                                    </p:animEffect>
                                    <p:anim calcmode="lin" valueType="num">
                                      <p:cBhvr>
                                        <p:cTn id="8" dur="1822" fill="hold" tmFilter="0,0; 0.14,0.36; 0.43,0.73; 0.71,0.91; 1.0,1.0">
                                          <p:stCondLst>
                                            <p:cond delay="0"/>
                                          </p:stCondLst>
                                        </p:cTn>
                                        <p:tgtEl>
                                          <p:spTgt spid="283"/>
                                        </p:tgtEl>
                                        <p:attrNameLst>
                                          <p:attrName>ppt_x</p:attrName>
                                        </p:attrNameLst>
                                      </p:cBhvr>
                                      <p:tavLst>
                                        <p:tav tm="0">
                                          <p:val>
                                            <p:strVal val="#ppt_x-0.25"/>
                                          </p:val>
                                        </p:tav>
                                        <p:tav tm="100000">
                                          <p:val>
                                            <p:strVal val="#ppt_x"/>
                                          </p:val>
                                        </p:tav>
                                      </p:tavLst>
                                    </p:anim>
                                    <p:anim calcmode="lin" valueType="num">
                                      <p:cBhvr>
                                        <p:cTn id="9" dur="664" fill="hold" tmFilter="0.0,0.0; 0.25,0.07; 0.50,0.2; 0.75,0.467; 1.0,1.0">
                                          <p:stCondLst>
                                            <p:cond delay="0"/>
                                          </p:stCondLst>
                                        </p:cTn>
                                        <p:tgtEl>
                                          <p:spTgt spid="283"/>
                                        </p:tgtEl>
                                        <p:attrNameLst>
                                          <p:attrName>ppt_y</p:attrName>
                                        </p:attrNameLst>
                                      </p:cBhvr>
                                      <p:tavLst>
                                        <p:tav tm="0" fmla="#ppt_y-sin(pi*$)/3">
                                          <p:val>
                                            <p:fltVal val="0.5"/>
                                          </p:val>
                                        </p:tav>
                                        <p:tav tm="100000">
                                          <p:val>
                                            <p:fltVal val="1"/>
                                          </p:val>
                                        </p:tav>
                                      </p:tavLst>
                                    </p:anim>
                                    <p:anim calcmode="lin" valueType="num">
                                      <p:cBhvr>
                                        <p:cTn id="10" dur="664" fill="hold" tmFilter="0, 0; 0.125,0.2665; 0.25,0.4; 0.375,0.465; 0.5,0.5;  0.625,0.535; 0.75,0.6; 0.875,0.7335; 1,1">
                                          <p:stCondLst>
                                            <p:cond delay="664"/>
                                          </p:stCondLst>
                                        </p:cTn>
                                        <p:tgtEl>
                                          <p:spTgt spid="283"/>
                                        </p:tgtEl>
                                        <p:attrNameLst>
                                          <p:attrName>ppt_y</p:attrName>
                                        </p:attrNameLst>
                                      </p:cBhvr>
                                      <p:tavLst>
                                        <p:tav tm="0" fmla="#ppt_y-sin(pi*$)/9">
                                          <p:val>
                                            <p:fltVal val="0"/>
                                          </p:val>
                                        </p:tav>
                                        <p:tav tm="100000">
                                          <p:val>
                                            <p:fltVal val="1"/>
                                          </p:val>
                                        </p:tav>
                                      </p:tavLst>
                                    </p:anim>
                                    <p:anim calcmode="lin" valueType="num">
                                      <p:cBhvr>
                                        <p:cTn id="11" dur="332" fill="hold" tmFilter="0, 0; 0.125,0.2665; 0.25,0.4; 0.375,0.465; 0.5,0.5;  0.625,0.535; 0.75,0.6; 0.875,0.7335; 1,1">
                                          <p:stCondLst>
                                            <p:cond delay="1324"/>
                                          </p:stCondLst>
                                        </p:cTn>
                                        <p:tgtEl>
                                          <p:spTgt spid="283"/>
                                        </p:tgtEl>
                                        <p:attrNameLst>
                                          <p:attrName>ppt_y</p:attrName>
                                        </p:attrNameLst>
                                      </p:cBhvr>
                                      <p:tavLst>
                                        <p:tav tm="0" fmla="#ppt_y-sin(pi*$)/27">
                                          <p:val>
                                            <p:fltVal val="0"/>
                                          </p:val>
                                        </p:tav>
                                        <p:tav tm="100000">
                                          <p:val>
                                            <p:fltVal val="1"/>
                                          </p:val>
                                        </p:tav>
                                      </p:tavLst>
                                    </p:anim>
                                    <p:anim calcmode="lin" valueType="num">
                                      <p:cBhvr>
                                        <p:cTn id="12" dur="164" fill="hold" tmFilter="0, 0; 0.125,0.2665; 0.25,0.4; 0.375,0.465; 0.5,0.5;  0.625,0.535; 0.75,0.6; 0.875,0.7335; 1,1">
                                          <p:stCondLst>
                                            <p:cond delay="1656"/>
                                          </p:stCondLst>
                                        </p:cTn>
                                        <p:tgtEl>
                                          <p:spTgt spid="283"/>
                                        </p:tgtEl>
                                        <p:attrNameLst>
                                          <p:attrName>ppt_y</p:attrName>
                                        </p:attrNameLst>
                                      </p:cBhvr>
                                      <p:tavLst>
                                        <p:tav tm="0" fmla="#ppt_y-sin(pi*$)/81">
                                          <p:val>
                                            <p:fltVal val="0"/>
                                          </p:val>
                                        </p:tav>
                                        <p:tav tm="100000">
                                          <p:val>
                                            <p:fltVal val="1"/>
                                          </p:val>
                                        </p:tav>
                                      </p:tavLst>
                                    </p:anim>
                                    <p:animScale>
                                      <p:cBhvr>
                                        <p:cTn id="13" dur="26" fill="hold">
                                          <p:stCondLst>
                                            <p:cond delay="650"/>
                                          </p:stCondLst>
                                        </p:cTn>
                                        <p:tgtEl>
                                          <p:spTgt spid="283"/>
                                        </p:tgtEl>
                                      </p:cBhvr>
                                      <p:to x="100000" y="60000"/>
                                    </p:animScale>
                                    <p:animScale>
                                      <p:cBhvr>
                                        <p:cTn id="14" dur="166" decel="50000" fill="hold">
                                          <p:stCondLst>
                                            <p:cond delay="676"/>
                                          </p:stCondLst>
                                        </p:cTn>
                                        <p:tgtEl>
                                          <p:spTgt spid="283"/>
                                        </p:tgtEl>
                                      </p:cBhvr>
                                      <p:to x="100000" y="100000"/>
                                    </p:animScale>
                                    <p:animScale>
                                      <p:cBhvr>
                                        <p:cTn id="15" dur="26" decel="50000" fill="hold">
                                          <p:stCondLst>
                                            <p:cond delay="1312"/>
                                          </p:stCondLst>
                                        </p:cTn>
                                        <p:tgtEl>
                                          <p:spTgt spid="283"/>
                                        </p:tgtEl>
                                      </p:cBhvr>
                                      <p:to x="100000" y="80000"/>
                                    </p:animScale>
                                    <p:animScale>
                                      <p:cBhvr>
                                        <p:cTn id="16" dur="166" decel="50000" fill="hold">
                                          <p:stCondLst>
                                            <p:cond delay="1338"/>
                                          </p:stCondLst>
                                        </p:cTn>
                                        <p:tgtEl>
                                          <p:spTgt spid="283"/>
                                        </p:tgtEl>
                                      </p:cBhvr>
                                      <p:to x="100000" y="100000"/>
                                    </p:animScale>
                                    <p:animScale>
                                      <p:cBhvr>
                                        <p:cTn id="17" dur="26" decel="50000" fill="hold">
                                          <p:stCondLst>
                                            <p:cond delay="1642"/>
                                          </p:stCondLst>
                                        </p:cTn>
                                        <p:tgtEl>
                                          <p:spTgt spid="283"/>
                                        </p:tgtEl>
                                      </p:cBhvr>
                                      <p:to x="100000" y="90000"/>
                                    </p:animScale>
                                    <p:animScale>
                                      <p:cBhvr>
                                        <p:cTn id="18" dur="166" decel="50000" fill="hold">
                                          <p:stCondLst>
                                            <p:cond delay="1668"/>
                                          </p:stCondLst>
                                        </p:cTn>
                                        <p:tgtEl>
                                          <p:spTgt spid="283"/>
                                        </p:tgtEl>
                                      </p:cBhvr>
                                      <p:to x="100000" y="100000"/>
                                    </p:animScale>
                                    <p:animScale>
                                      <p:cBhvr>
                                        <p:cTn id="19" dur="26" decel="50000" fill="hold">
                                          <p:stCondLst>
                                            <p:cond delay="1808"/>
                                          </p:stCondLst>
                                        </p:cTn>
                                        <p:tgtEl>
                                          <p:spTgt spid="283"/>
                                        </p:tgtEl>
                                      </p:cBhvr>
                                      <p:to x="100000" y="95000"/>
                                    </p:animScale>
                                    <p:animScale>
                                      <p:cBhvr>
                                        <p:cTn id="20" dur="166" decel="50000" fill="hold">
                                          <p:stCondLst>
                                            <p:cond delay="1834"/>
                                          </p:stCondLst>
                                        </p:cTn>
                                        <p:tgtEl>
                                          <p:spTgt spid="28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 grpId="0"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 name="Nie dotyczy to zawierania umów za pomocą poczty elektronicznej albo podobnych środków indywidualnego porozumiewania się na odległość. Informacji tych nie trzeba także podawać w stosunkach między przedsiębiorcami, jeżeli strony tak postanowiły.…"/>
          <p:cNvSpPr>
            <a:spLocks noGrp="1"/>
          </p:cNvSpPr>
          <p:nvPr>
            <p:ph type="body" idx="1"/>
          </p:nvPr>
        </p:nvSpPr>
        <p:spPr>
          <a:prstGeom prst="rect">
            <a:avLst/>
          </a:prstGeom>
        </p:spPr>
        <p:txBody>
          <a:bodyPr/>
          <a:lstStyle/>
          <a:p>
            <a:pPr marL="0" indent="0" defTabSz="432308">
              <a:spcBef>
                <a:spcPts val="2900"/>
              </a:spcBef>
              <a:buSzTx/>
              <a:buNone/>
              <a:defRPr sz="2664"/>
            </a:pPr>
            <a:r>
              <a:t>Nie dotyczy to zawierania umów za pomocą poczty elektronicznej albo podobnych środków indywidualnego porozumiewania się na odległość. Informacji tych nie trzeba także podawać w stosunkach między przedsiębiorcami, jeżeli strony tak postanowiły.</a:t>
            </a:r>
          </a:p>
          <a:p>
            <a:pPr marL="0" indent="0" defTabSz="432308">
              <a:spcBef>
                <a:spcPts val="2900"/>
              </a:spcBef>
              <a:buSzTx/>
              <a:buNone/>
              <a:defRPr sz="2664"/>
            </a:pPr>
            <a:r>
              <a:t>Zgodnie z art. 6 usude usługodawca jest obowiązany zapewnić usługobiorcy dostęp do aktualnej informacji o:</a:t>
            </a:r>
          </a:p>
          <a:p>
            <a:pPr marL="667258" indent="-563880" defTabSz="432308">
              <a:spcBef>
                <a:spcPts val="2900"/>
              </a:spcBef>
              <a:buClr>
                <a:srgbClr val="222222"/>
              </a:buClr>
              <a:buSzPct val="100000"/>
              <a:buFont typeface="PT Serif"/>
              <a:buAutoNum type="arabicPeriod"/>
              <a:defRPr sz="2664"/>
            </a:pPr>
            <a:r>
              <a:t>a) szczególnych zagrożeniach związanych z korzystaniem z usługi świadczonej drogą elektroniczną;</a:t>
            </a:r>
          </a:p>
          <a:p>
            <a:pPr marL="667258" indent="-563880" defTabSz="432308">
              <a:spcBef>
                <a:spcPts val="2900"/>
              </a:spcBef>
              <a:buClr>
                <a:srgbClr val="222222"/>
              </a:buClr>
              <a:buSzPct val="100000"/>
              <a:buFont typeface="PT Serif"/>
              <a:buAutoNum type="arabicPeriod"/>
              <a:defRPr sz="2664"/>
            </a:pPr>
            <a:r>
              <a:t>b) funkcji i celu oprogramowania lub danych niebędących składnikiem treści usługi, wprowadzanych przez usługodawcę do systemu teleinformatycznego, którym posługuje się usługobiorca (np. </a:t>
            </a:r>
            <a:r>
              <a:rPr i="1"/>
              <a:t>cookies</a:t>
            </a:r>
            <a:r>
              <a:t>).</a:t>
            </a:r>
          </a:p>
        </p:txBody>
      </p:sp>
      <p:sp>
        <p:nvSpPr>
          <p:cNvPr id="286" name="5"/>
          <p:cNvSpPr/>
          <p:nvPr/>
        </p:nvSpPr>
        <p:spPr>
          <a:xfrm>
            <a:off x="12170765" y="8780120"/>
            <a:ext cx="283770"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b="1">
                <a:solidFill>
                  <a:srgbClr val="000000"/>
                </a:solidFill>
                <a:latin typeface="Helvetica Neue"/>
                <a:ea typeface="Helvetica Neue"/>
                <a:cs typeface="Helvetica Neue"/>
                <a:sym typeface="Helvetica Neue"/>
              </a:defRPr>
            </a:lvl1pPr>
          </a:lstStyle>
          <a:p>
            <a:r>
              <a:t>5</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iterate>
                                    <p:tmAbs val="0"/>
                                  </p:iterate>
                                  <p:childTnLst>
                                    <p:set>
                                      <p:cBhvr>
                                        <p:cTn id="6" fill="hold"/>
                                        <p:tgtEl>
                                          <p:spTgt spid="285"/>
                                        </p:tgtEl>
                                        <p:attrNameLst>
                                          <p:attrName>style.visibility</p:attrName>
                                        </p:attrNameLst>
                                      </p:cBhvr>
                                      <p:to>
                                        <p:strVal val="visible"/>
                                      </p:to>
                                    </p:set>
                                    <p:animEffect transition="in" filter="blinds(vertical)">
                                      <p:cBhvr>
                                        <p:cTn id="7" dur="10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 grpId="0"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Ad. 2)…"/>
          <p:cNvSpPr>
            <a:spLocks noGrp="1"/>
          </p:cNvSpPr>
          <p:nvPr>
            <p:ph type="body" idx="1"/>
          </p:nvPr>
        </p:nvSpPr>
        <p:spPr>
          <a:prstGeom prst="rect">
            <a:avLst/>
          </a:prstGeom>
        </p:spPr>
        <p:txBody>
          <a:bodyPr/>
          <a:lstStyle/>
          <a:p>
            <a:pPr marL="0" indent="0" defTabSz="385572">
              <a:spcBef>
                <a:spcPts val="2600"/>
              </a:spcBef>
              <a:buSzTx/>
              <a:buNone/>
              <a:defRPr sz="2376"/>
            </a:pPr>
            <a:r>
              <a:t>Ad. 2)</a:t>
            </a:r>
          </a:p>
          <a:p>
            <a:pPr marL="0" indent="0" defTabSz="385572">
              <a:spcBef>
                <a:spcPts val="2600"/>
              </a:spcBef>
              <a:buSzTx/>
              <a:buNone/>
              <a:defRPr sz="2376"/>
            </a:pPr>
            <a:r>
              <a:t>Na internetowych usługodawców nałożone zostały także obowiązki w zakresie zapewnienia użytkownikowi poufności i bezpieczeństwa. Przepisy art. 7 usude wskazuje na konieczność (w razie, gdy wymaga tego właściwość usługi):</a:t>
            </a:r>
          </a:p>
          <a:p>
            <a:pPr marL="595122" indent="-502920" defTabSz="385572">
              <a:spcBef>
                <a:spcPts val="2600"/>
              </a:spcBef>
              <a:buClr>
                <a:srgbClr val="222222"/>
              </a:buClr>
              <a:buSzPct val="100000"/>
              <a:buFont typeface="PT Serif"/>
              <a:buAutoNum type="arabicPeriod"/>
              <a:defRPr sz="2376"/>
            </a:pPr>
            <a:r>
              <a:t>a) zabezpieczenia treści przesyłanych danych w sposób gwarantujący dostęp do nich jedynie osób uprawnionych, w szczególności przy wykorzystaniu technik kryptograficznych odpowiednich dla właściwości świadczonej usługi;</a:t>
            </a:r>
          </a:p>
          <a:p>
            <a:pPr marL="595122" indent="-502920" defTabSz="385572">
              <a:spcBef>
                <a:spcPts val="2600"/>
              </a:spcBef>
              <a:buClr>
                <a:srgbClr val="222222"/>
              </a:buClr>
              <a:buSzPct val="100000"/>
              <a:buFont typeface="PT Serif"/>
              <a:buAutoNum type="arabicPeriod"/>
              <a:defRPr sz="2376"/>
            </a:pPr>
            <a:r>
              <a:t>b) umożliwienia jednoznacznej identyfikacji stron usługi świadczonej drogą elektroniczną oraz potwierdzenie faktu złożenia oświadczeń woli i ich treści, niezbędnych do zawarcia drogą elektroniczną umowy o świadczenie tej usługi, w szczególności przy wykorzystaniu kwalifikowanego podpisu elektronicznego.</a:t>
            </a:r>
          </a:p>
          <a:p>
            <a:pPr marL="0" indent="0" defTabSz="385572">
              <a:spcBef>
                <a:spcPts val="2600"/>
              </a:spcBef>
              <a:buSzTx/>
              <a:buNone/>
              <a:defRPr sz="2376"/>
            </a:pPr>
            <a:r>
              <a:t>Usługodawca jest zobowiązany także umożliwić zakończenie, w każdej chwili, korzystania z usługi elektronicznej (bez dodatkowych opłat).</a:t>
            </a:r>
          </a:p>
        </p:txBody>
      </p:sp>
    </p:spTree>
  </p:cSld>
  <p:clrMapOvr>
    <a:masterClrMapping/>
  </p:clrMapOvr>
  <mc:AlternateContent xmlns:mc="http://schemas.openxmlformats.org/markup-compatibility/2006" xmlns:p14="http://schemas.microsoft.com/office/powerpoint/2010/main">
    <mc:Choice Requires="p14">
      <p:transition spd="slow">
        <p14:switch dir="l"/>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2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 grpId="0" animBg="1" advAuto="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Ad. 3)…"/>
          <p:cNvSpPr>
            <a:spLocks noGrp="1"/>
          </p:cNvSpPr>
          <p:nvPr>
            <p:ph type="body" idx="1"/>
          </p:nvPr>
        </p:nvSpPr>
        <p:spPr>
          <a:prstGeom prst="rect">
            <a:avLst/>
          </a:prstGeom>
        </p:spPr>
        <p:txBody>
          <a:bodyPr/>
          <a:lstStyle/>
          <a:p>
            <a:pPr marL="0" indent="0" defTabSz="414781">
              <a:spcBef>
                <a:spcPts val="2800"/>
              </a:spcBef>
              <a:buSzTx/>
              <a:buNone/>
              <a:defRPr sz="2556"/>
            </a:pPr>
            <a:r>
              <a:t>Ad. 3)</a:t>
            </a:r>
          </a:p>
          <a:p>
            <a:pPr marL="0" indent="0" defTabSz="414781">
              <a:spcBef>
                <a:spcPts val="2800"/>
              </a:spcBef>
              <a:buSzTx/>
              <a:buNone/>
              <a:defRPr sz="2556"/>
            </a:pPr>
            <a:r>
              <a:t>Regulamin, do którego stosowania zobowiązany jest dostawca usług elektronicznych, powinien zawierać co najmniej następujące elementy:</a:t>
            </a:r>
          </a:p>
          <a:p>
            <a:pPr marL="640206" indent="-541019" defTabSz="414781">
              <a:spcBef>
                <a:spcPts val="2800"/>
              </a:spcBef>
              <a:buClr>
                <a:srgbClr val="222222"/>
              </a:buClr>
              <a:buSzPct val="100000"/>
              <a:buFont typeface="PT Serif"/>
              <a:buAutoNum type="arabicPeriod"/>
              <a:defRPr sz="2556"/>
            </a:pPr>
            <a:r>
              <a:t>a) rodzaje i zakres usług świadczonych drogą elektroniczną;</a:t>
            </a:r>
          </a:p>
          <a:p>
            <a:pPr marL="640206" indent="-541019" defTabSz="414781">
              <a:spcBef>
                <a:spcPts val="2800"/>
              </a:spcBef>
              <a:buClr>
                <a:srgbClr val="222222"/>
              </a:buClr>
              <a:buSzPct val="100000"/>
              <a:buFont typeface="PT Serif"/>
              <a:buAutoNum type="arabicPeriod"/>
              <a:defRPr sz="2556"/>
            </a:pPr>
            <a:r>
              <a:t>b) warunki świadczenia usług drogą elektroniczną, w tym:</a:t>
            </a:r>
          </a:p>
          <a:p>
            <a:pPr marL="0" indent="0" defTabSz="414781">
              <a:spcBef>
                <a:spcPts val="2800"/>
              </a:spcBef>
              <a:buSzTx/>
              <a:buNone/>
              <a:defRPr sz="2556"/>
            </a:pPr>
            <a:r>
              <a:t>wymagania techniczne niezbędne do współpracy z systemem teleinformatycznym, którym posługuje się usługodawca,</a:t>
            </a:r>
          </a:p>
          <a:p>
            <a:pPr marL="0" indent="0" defTabSz="414781">
              <a:spcBef>
                <a:spcPts val="2800"/>
              </a:spcBef>
              <a:buSzTx/>
              <a:buNone/>
              <a:defRPr sz="2556"/>
            </a:pPr>
            <a:r>
              <a:t>zakaz dostarczania przez usługobiorcę treści o charakterze bezprawnym;</a:t>
            </a:r>
          </a:p>
          <a:p>
            <a:pPr marL="640206" indent="-541019" defTabSz="414781">
              <a:spcBef>
                <a:spcPts val="2800"/>
              </a:spcBef>
              <a:buClr>
                <a:srgbClr val="222222"/>
              </a:buClr>
              <a:buSzPct val="100000"/>
              <a:buFont typeface="PT Serif"/>
              <a:buAutoNum type="arabicPeriod"/>
              <a:defRPr sz="2556"/>
            </a:pPr>
            <a:r>
              <a:t>c) warunki zawierania i rozwiązywania umów o świadczenie usług drogą elektroniczną;</a:t>
            </a:r>
          </a:p>
          <a:p>
            <a:pPr marL="640206" indent="-541019" defTabSz="414781">
              <a:spcBef>
                <a:spcPts val="2800"/>
              </a:spcBef>
              <a:buClr>
                <a:srgbClr val="222222"/>
              </a:buClr>
              <a:buSzPct val="100000"/>
              <a:buFont typeface="PT Serif"/>
              <a:buAutoNum type="arabicPeriod"/>
              <a:defRPr sz="2556"/>
            </a:pPr>
            <a:r>
              <a:t>d) tryb postępowania reklamacyjnego.</a:t>
            </a:r>
          </a:p>
        </p:txBody>
      </p:sp>
      <p:sp>
        <p:nvSpPr>
          <p:cNvPr id="291" name="9"/>
          <p:cNvSpPr/>
          <p:nvPr/>
        </p:nvSpPr>
        <p:spPr>
          <a:xfrm>
            <a:off x="12170765" y="8780120"/>
            <a:ext cx="283770"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b="1">
                <a:solidFill>
                  <a:srgbClr val="000000"/>
                </a:solidFill>
                <a:latin typeface="Helvetica Neue"/>
                <a:ea typeface="Helvetica Neue"/>
                <a:cs typeface="Helvetica Neue"/>
                <a:sym typeface="Helvetica Neue"/>
              </a:defRPr>
            </a:lvl1pPr>
          </a:lstStyle>
          <a:p>
            <a:r>
              <a:t>9</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fill="hold"/>
                                        <p:tgtEl>
                                          <p:spTgt spid="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 name="Informacja handlowa USUDE:"/>
          <p:cNvSpPr>
            <a:spLocks noGrp="1"/>
          </p:cNvSpPr>
          <p:nvPr>
            <p:ph type="title"/>
          </p:nvPr>
        </p:nvSpPr>
        <p:spPr>
          <a:prstGeom prst="rect">
            <a:avLst/>
          </a:prstGeom>
        </p:spPr>
        <p:txBody>
          <a:bodyPr/>
          <a:lstStyle/>
          <a:p>
            <a:r>
              <a:t>Informacja handlowa USUDE:</a:t>
            </a:r>
          </a:p>
        </p:txBody>
      </p:sp>
      <p:sp>
        <p:nvSpPr>
          <p:cNvPr id="294" name="Zgodnie z wymogami art. 9 ust. 2 pkt 1 usude informacja handlowa musi zawierać oznaczenie podmiotu, na którego zlecenie jest rozpowszechniana oraz jego adresy elektroniczne. Oznaczenie podmiotu zlecającego rozpowszechnienie informacji handlowej może nastąpić w sposób bezpośredni poprzez wskazanie, np. imienia i nazwiska, firmy lub nazwy, pod którą prowadzi działalność gospodarczą, bądź w sposób pośredni poprzez zamieszczenie linku do strony internetowej[19]. Wskazanie adresu elektronicznego obejmuje zarówno podanie adresu poczty elektronicznej, jak i adresów stron internetowych. Wymóg powyższy – w odniesieniu do informacji handlowej mającej postać wiadomości e-mail – zostanie spełniony także wówczas, gdy adres elektroniczny nie zostanie wprawdzie dodatkowo podany w treści wiadomości, lecz pojawiać się będzie jako adres odbiorcy podczas odpowiedzi na wiadomość e-mail. Dopuszczalna jest też sytuacja, gdy adres elektroniczny będzie jednocześnie oznaczeniem podmiotu zlecającego rozpowszechnianie informacji handlowej, jeżeli zawiera nazwę przedsiębiorstwa lub imię i nazwisko usługodawcy.…"/>
          <p:cNvSpPr>
            <a:spLocks noGrp="1"/>
          </p:cNvSpPr>
          <p:nvPr>
            <p:ph type="body" idx="1"/>
          </p:nvPr>
        </p:nvSpPr>
        <p:spPr>
          <a:prstGeom prst="rect">
            <a:avLst/>
          </a:prstGeom>
        </p:spPr>
        <p:txBody>
          <a:bodyPr/>
          <a:lstStyle/>
          <a:p>
            <a:pPr marL="0" indent="0" defTabSz="274574">
              <a:spcBef>
                <a:spcPts val="1800"/>
              </a:spcBef>
              <a:buSzTx/>
              <a:buNone/>
              <a:defRPr sz="1692"/>
            </a:pPr>
            <a:r>
              <a:t>Zgodnie z wymogami art. 9 ust. 2 pkt 1 usude informacja handlowa musi zawierać oznaczenie podmiotu, na którego zlecenie jest rozpowszechniana oraz jego adresy elektroniczne. Oznaczenie podmiotu zlecającego rozpowszechnienie informacji handlowej może nastąpić w sposób bezpośredni poprzez wskazanie, np. imienia i nazwiska, firmy lub nazwy, pod którą prowadzi działalność gospodarczą, bądź w sposób pośredni poprzez zamieszczenie linku do strony internetowej[19]. Wskazanie adresu elektronicznego obejmuje zarówno podanie adresu poczty elektronicznej, jak i adresów stron internetowych. Wymóg powyższy – w odniesieniu do informacji handlowej mającej postać wiadomości e-mail – zostanie spełniony także wówczas, gdy adres elektroniczny nie zostanie wprawdzie dodatkowo podany w treści wiadomości, lecz pojawiać się będzie jako adres odbiorcy podczas odpowiedzi na wiadomość e-mail. Dopuszczalna jest też sytuacja, gdy adres elektroniczny będzie jednocześnie oznaczeniem podmiotu zlecającego rozpowszechnianie informacji handlowej, jeżeli zawiera nazwę przedsiębiorstwa lub imię i nazwisko usługodawcy.</a:t>
            </a:r>
          </a:p>
          <a:p>
            <a:pPr marL="0" indent="0" defTabSz="274574">
              <a:spcBef>
                <a:spcPts val="1800"/>
              </a:spcBef>
              <a:buSzTx/>
              <a:buNone/>
              <a:defRPr sz="1692"/>
            </a:pPr>
            <a:r>
              <a:t>Informacja handlowa musi zawierać wyraźny opis form działalności promocyjnej, np. obniżki cen, nieodpłatne świadczenia pieniężne lub rzeczowe i inne korzyści związane z promowanym towarem, usługą lub wizerunkiem. Warunki skorzystania z tego rodzaju promocji, w tym okres obowiązywania, zakres i warunki przystąpienia, muszą być sformułowane w sposób zrozumiały dla odbiorcy i niebudzący wątpliwości[21]. Nie wyklucza to jednak możliwości odesłania usługobiorcy poprzez hiperłącze do szczegółowych warunków promocji opublikowanych na stronie internetowej usługodawcy. W taki sam sposób informacja handlowa może odsyłać do informacji mogących mieć wpływ na określenie zakresu odpowiedzialności stron (art. 9 ust. 2 pkt 3 usude).</a:t>
            </a:r>
          </a:p>
        </p:txBody>
      </p:sp>
      <p:sp>
        <p:nvSpPr>
          <p:cNvPr id="295" name="10"/>
          <p:cNvSpPr/>
          <p:nvPr/>
        </p:nvSpPr>
        <p:spPr>
          <a:xfrm>
            <a:off x="11943156" y="8748369"/>
            <a:ext cx="453238"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b="1">
                <a:solidFill>
                  <a:srgbClr val="000000"/>
                </a:solidFill>
                <a:latin typeface="Helvetica Neue"/>
                <a:ea typeface="Helvetica Neue"/>
                <a:cs typeface="Helvetica Neue"/>
                <a:sym typeface="Helvetica Neue"/>
              </a:defRPr>
            </a:lvl1pPr>
          </a:lstStyle>
          <a:p>
            <a:r>
              <a:t>10</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iterate type="lt">
                                    <p:tmAbs val="0"/>
                                  </p:iterate>
                                  <p:childTnLst>
                                    <p:set>
                                      <p:cBhvr>
                                        <p:cTn id="6" fill="hold"/>
                                        <p:tgtEl>
                                          <p:spTgt spid="293"/>
                                        </p:tgtEl>
                                        <p:attrNameLst>
                                          <p:attrName>style.visibility</p:attrName>
                                        </p:attrNameLst>
                                      </p:cBhvr>
                                      <p:to>
                                        <p:strVal val="visible"/>
                                      </p:to>
                                    </p:set>
                                    <p:anim calcmode="lin" valueType="num">
                                      <p:cBhvr>
                                        <p:cTn id="7" dur="1000" fill="hold"/>
                                        <p:tgtEl>
                                          <p:spTgt spid="293"/>
                                        </p:tgtEl>
                                        <p:attrNameLst>
                                          <p:attrName>ppt_w</p:attrName>
                                        </p:attrNameLst>
                                      </p:cBhvr>
                                      <p:tavLst>
                                        <p:tav tm="0" fmla="#ppt_w*sin(2.5*pi*$)">
                                          <p:val>
                                            <p:fltVal val="0"/>
                                          </p:val>
                                        </p:tav>
                                        <p:tav tm="100000">
                                          <p:val>
                                            <p:fltVal val="1"/>
                                          </p:val>
                                        </p:tav>
                                      </p:tavLst>
                                    </p:anim>
                                    <p:anim calcmode="lin" valueType="num">
                                      <p:cBhvr>
                                        <p:cTn id="8" dur="1000" fill="hold"/>
                                        <p:tgtEl>
                                          <p:spTgt spid="29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294"/>
                                        </p:tgtEl>
                                        <p:attrNameLst>
                                          <p:attrName>style.visibility</p:attrName>
                                        </p:attrNameLst>
                                      </p:cBhvr>
                                      <p:to>
                                        <p:strVal val="visible"/>
                                      </p:to>
                                    </p:set>
                                    <p:anim calcmode="lin" valueType="num">
                                      <p:cBhvr>
                                        <p:cTn id="13" dur="1500" fill="hold"/>
                                        <p:tgtEl>
                                          <p:spTgt spid="294"/>
                                        </p:tgtEl>
                                        <p:attrNameLst>
                                          <p:attrName>ppt_x</p:attrName>
                                        </p:attrNameLst>
                                      </p:cBhvr>
                                      <p:tavLst>
                                        <p:tav tm="0">
                                          <p:val>
                                            <p:strVal val="#ppt_x"/>
                                          </p:val>
                                        </p:tav>
                                        <p:tav tm="100000">
                                          <p:val>
                                            <p:strVal val="#ppt_x"/>
                                          </p:val>
                                        </p:tav>
                                      </p:tavLst>
                                    </p:anim>
                                    <p:anim calcmode="lin" valueType="num">
                                      <p:cBhvr>
                                        <p:cTn id="14" dur="1500" fill="hold"/>
                                        <p:tgtEl>
                                          <p:spTgt spid="29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3" grpId="0" animBg="1" advAuto="0"/>
      <p:bldP spid="294" grpId="0"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Przesyłanie niezamówionej informacji handlowej skierowanej do oznaczonego odbiorcy będącego osobą fizyczną za pomocą środków komunikacji elektronicznej, w szczególności poczty elektronicznej jest zakazane na mocy art. 10 ust. 1 usude. Polskie przepisy nie przewidują wyjątków od tej zasady, dopuszczonych w dyrektywie o prywatności i łączności elektronicznej.…"/>
          <p:cNvSpPr>
            <a:spLocks noGrp="1"/>
          </p:cNvSpPr>
          <p:nvPr>
            <p:ph type="body" idx="1"/>
          </p:nvPr>
        </p:nvSpPr>
        <p:spPr>
          <a:prstGeom prst="rect">
            <a:avLst/>
          </a:prstGeom>
        </p:spPr>
        <p:txBody>
          <a:bodyPr/>
          <a:lstStyle/>
          <a:p>
            <a:pPr marL="0" indent="0" defTabSz="356362">
              <a:spcBef>
                <a:spcPts val="2400"/>
              </a:spcBef>
              <a:buSzTx/>
              <a:buNone/>
              <a:defRPr sz="2196"/>
            </a:pPr>
            <a:r>
              <a:t>Przesyłanie niezamówionej informacji handlowej skierowanej do oznaczonego odbiorcy będącego osobą fizyczną za pomocą środków komunikacji elektronicznej, w szczególności poczty elektronicznej jest zakazane na mocy art. 10 ust. 1 usude. Polskie przepisy nie przewidują wyjątków od tej zasady, dopuszczonych w dyrektywie o prywatności i łączności elektronicznej.</a:t>
            </a:r>
          </a:p>
          <a:p>
            <a:pPr marL="0" indent="0" defTabSz="356362">
              <a:spcBef>
                <a:spcPts val="2400"/>
              </a:spcBef>
              <a:buSzTx/>
              <a:buNone/>
              <a:defRPr sz="2196"/>
            </a:pPr>
            <a:r>
              <a:t>Działanie takie jest również uznawane za czyn nieuczciwej konkurencji w rozumieniu przepisów ustawy z dnia 16 kwietnia 1993 r. o zwalczaniu nieuczciwej konkurencji[24]. Na gruncie usude warunkiem przesłania informacji handlowej do oznaczonej osoby jest jej uprzednie „zamówienie” przez odbiorcę (model </a:t>
            </a:r>
            <a:r>
              <a:rPr i="1"/>
              <a:t>opt-in</a:t>
            </a:r>
            <a:r>
              <a:t>).</a:t>
            </a:r>
          </a:p>
          <a:p>
            <a:pPr marL="0" indent="0" defTabSz="356362">
              <a:spcBef>
                <a:spcPts val="2400"/>
              </a:spcBef>
              <a:buSzTx/>
              <a:buNone/>
              <a:defRPr sz="2196"/>
            </a:pPr>
            <a:r>
              <a:t>Informację handlową uważa się za zamówioną, jeżeli odbiorca wyraził zgodę na otrzymywanie takiej informacji, w szczególności udostępnił w tym celu identyfikujący go adres elektroniczny. Zgoda na informacji handlowych nie może być jednak zgodą domniemaną lub dorozumianą z oświadczenia woli o innej treści, a także – może być odwołana w każdym czasie. Udzielenie zgody dopuszczalne jest w dowolnej formie, w tym poprzez zaznaczenie odpowiednich pól wyboru w formularzu na stronie internetowej usługodawcy. Na usługodawcy spoczywa ciężar wykazania zgody w sytuacji, gdy z faktu tego wywodzi skutki prawne (art. 4 usude).</a:t>
            </a:r>
          </a:p>
        </p:txBody>
      </p:sp>
    </p:spTree>
  </p:cSld>
  <p:clrMapOvr>
    <a:masterClrMapping/>
  </p:clrMapOvr>
  <mc:AlternateContent xmlns:mc="http://schemas.openxmlformats.org/markup-compatibility/2006" xmlns:p14="http://schemas.microsoft.com/office/powerpoint/2010/main">
    <mc:Choice Requires="p14">
      <p:transition spd="slow" p14:dur="1500">
        <p:cover dir="d"/>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297"/>
                                        </p:tgtEl>
                                        <p:attrNameLst>
                                          <p:attrName>style.visibility</p:attrName>
                                        </p:attrNameLst>
                                      </p:cBhvr>
                                      <p:to>
                                        <p:strVal val="visible"/>
                                      </p:to>
                                    </p:set>
                                    <p:anim calcmode="lin" valueType="num">
                                      <p:cBhvr>
                                        <p:cTn id="7" dur="1500" fill="hold"/>
                                        <p:tgtEl>
                                          <p:spTgt spid="297"/>
                                        </p:tgtEl>
                                        <p:attrNameLst>
                                          <p:attrName>ppt_x</p:attrName>
                                        </p:attrNameLst>
                                      </p:cBhvr>
                                      <p:tavLst>
                                        <p:tav tm="0">
                                          <p:val>
                                            <p:strVal val="#ppt_x"/>
                                          </p:val>
                                        </p:tav>
                                        <p:tav tm="100000">
                                          <p:val>
                                            <p:strVal val="#ppt_x"/>
                                          </p:val>
                                        </p:tav>
                                      </p:tavLst>
                                    </p:anim>
                                    <p:anim calcmode="lin" valueType="num">
                                      <p:cBhvr>
                                        <p:cTn id="8" dur="1500" fill="hold"/>
                                        <p:tgtEl>
                                          <p:spTgt spid="29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 grpId="0"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odstawa prawna i forma zawarcia umowy"/>
          <p:cNvSpPr>
            <a:spLocks noGrp="1"/>
          </p:cNvSpPr>
          <p:nvPr>
            <p:ph type="title"/>
          </p:nvPr>
        </p:nvSpPr>
        <p:spPr>
          <a:prstGeom prst="rect">
            <a:avLst/>
          </a:prstGeom>
        </p:spPr>
        <p:txBody>
          <a:bodyPr/>
          <a:lstStyle/>
          <a:p>
            <a:r>
              <a:t>Podstawa prawna i forma zawarcia umowy</a:t>
            </a:r>
          </a:p>
        </p:txBody>
      </p:sp>
      <p:sp>
        <p:nvSpPr>
          <p:cNvPr id="220" name="Podstawę prawną do świadczenia usług telekomunikacyjnych stanowi umowa. Przedsiębiorca telekomunikacyjny nie może świadczyć usług telekomunikacyjnych, jeżeli konsument nie wyraził na to zgody.…"/>
          <p:cNvSpPr>
            <a:spLocks noGrp="1"/>
          </p:cNvSpPr>
          <p:nvPr>
            <p:ph type="body" idx="1"/>
          </p:nvPr>
        </p:nvSpPr>
        <p:spPr>
          <a:prstGeom prst="rect">
            <a:avLst/>
          </a:prstGeom>
        </p:spPr>
        <p:txBody>
          <a:bodyPr/>
          <a:lstStyle/>
          <a:p>
            <a:pPr marL="324611" indent="-324611" defTabSz="414781">
              <a:spcBef>
                <a:spcPts val="2800"/>
              </a:spcBef>
              <a:buBlip>
                <a:blip r:embed="rId2"/>
              </a:buBlip>
              <a:defRPr sz="2556"/>
            </a:pPr>
            <a:r>
              <a:t>Podstawę prawną do świadczenia usług telekomunikacyjnych stanowi umowa. Przedsiębiorca telekomunikacyjny nie może świadczyć usług telekomunikacyjnych, jeżeli konsument nie wyraził na to zgody. </a:t>
            </a:r>
            <a:endParaRPr sz="851"/>
          </a:p>
          <a:p>
            <a:pPr marL="0" indent="0" defTabSz="414781">
              <a:spcBef>
                <a:spcPts val="2800"/>
              </a:spcBef>
              <a:buSzTx/>
              <a:buNone/>
              <a:defRPr sz="2556"/>
            </a:pPr>
            <a:endParaRPr sz="851"/>
          </a:p>
          <a:p>
            <a:pPr marL="324611" indent="-324611" defTabSz="414781">
              <a:spcBef>
                <a:spcPts val="2800"/>
              </a:spcBef>
              <a:buBlip>
                <a:blip r:embed="rId2"/>
              </a:buBlip>
              <a:defRPr sz="2556"/>
            </a:pPr>
            <a:r>
              <a:t>Umowę o świadczenie usług telekomunikacyjnych zawiera się co do zasady w formie pisemnej (podpisanie przez strony). Wyjątkiem jest zawarcie umowy przez czynności faktyczne, np. zakup karty telefonicznej </a:t>
            </a:r>
            <a:r>
              <a:rPr i="1"/>
              <a:t>pre–paid </a:t>
            </a:r>
            <a:r>
              <a:t>lub korzystanie usług telekomunikacyjnych świadczonych za pomocą aparatu publicznego. </a:t>
            </a:r>
            <a:endParaRPr sz="851"/>
          </a:p>
          <a:p>
            <a:pPr marL="324611" indent="-324611" defTabSz="414781">
              <a:spcBef>
                <a:spcPts val="2800"/>
              </a:spcBef>
              <a:buBlip>
                <a:blip r:embed="rId2"/>
              </a:buBlip>
              <a:defRPr sz="2556"/>
            </a:pPr>
            <a:r>
              <a:t>Przykład: Pani Anna zawrze umowę za każdym razem, gdy skorzysta z budki telefonicznej, jak i w sytuacji kupienia karty „z doładowaniem konta” do swojego telefonu. </a:t>
            </a:r>
            <a:endParaRPr sz="851"/>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Wyłączenie odpowiedzialności usługodawcy z tytułu świadczenia usług drogą elektroniczną"/>
          <p:cNvSpPr>
            <a:spLocks noGrp="1"/>
          </p:cNvSpPr>
          <p:nvPr>
            <p:ph type="title"/>
          </p:nvPr>
        </p:nvSpPr>
        <p:spPr>
          <a:prstGeom prst="rect">
            <a:avLst/>
          </a:prstGeom>
        </p:spPr>
        <p:txBody>
          <a:bodyPr/>
          <a:lstStyle/>
          <a:p>
            <a:pPr lvl="1" indent="201168" defTabSz="514095">
              <a:defRPr sz="5456"/>
            </a:pPr>
            <a:r>
              <a:t>Wyłączenie odpowiedzialności usługodawcy z tytułu świadczenia usług drogą elektroniczną </a:t>
            </a:r>
          </a:p>
        </p:txBody>
      </p:sp>
      <p:sp>
        <p:nvSpPr>
          <p:cNvPr id="300" name="Odpowiedzialność usługodawców z tytułu świadczenia usług drogą elektroniczną może być wyłączona w sytuacjach określonych w art. 12–15 usude.…"/>
          <p:cNvSpPr>
            <a:spLocks noGrp="1"/>
          </p:cNvSpPr>
          <p:nvPr>
            <p:ph type="body" idx="1"/>
          </p:nvPr>
        </p:nvSpPr>
        <p:spPr>
          <a:xfrm>
            <a:off x="1270000" y="2630368"/>
            <a:ext cx="10464800" cy="7048501"/>
          </a:xfrm>
          <a:prstGeom prst="rect">
            <a:avLst/>
          </a:prstGeom>
        </p:spPr>
        <p:txBody>
          <a:bodyPr/>
          <a:lstStyle/>
          <a:p>
            <a:pPr marL="0" indent="0" defTabSz="233679">
              <a:spcBef>
                <a:spcPts val="1600"/>
              </a:spcBef>
              <a:buSzTx/>
              <a:buNone/>
              <a:defRPr sz="1600"/>
            </a:pPr>
            <a:r>
              <a:t>Odpowiedzialność usługodawców z tytułu świadczenia usług drogą elektroniczną może być wyłączona w sytuacjach określonych w art. 12–15 usude.</a:t>
            </a:r>
          </a:p>
          <a:p>
            <a:pPr marL="0" indent="0" defTabSz="233679">
              <a:spcBef>
                <a:spcPts val="1600"/>
              </a:spcBef>
              <a:buSzTx/>
              <a:buNone/>
              <a:defRPr sz="1600"/>
            </a:pPr>
            <a:r>
              <a:t>Usługodawca, który świadczy usługi transmisji danych w sieci telekomunikacyjnej lub zapewnienia dostępu do sieci telekomunikacyjnej (usługi zwykłego przesyłu, </a:t>
            </a:r>
            <a:r>
              <a:rPr i="1"/>
              <a:t>mere conduit</a:t>
            </a:r>
            <a:r>
              <a:t>) nie ponosi odpowiedzialności za treść tych danych, jeżeli:</a:t>
            </a:r>
          </a:p>
          <a:p>
            <a:pPr marL="360679" indent="-304800" defTabSz="233679">
              <a:spcBef>
                <a:spcPts val="1600"/>
              </a:spcBef>
              <a:buClr>
                <a:srgbClr val="222222"/>
              </a:buClr>
              <a:buSzPct val="100000"/>
              <a:buFont typeface="PT Serif"/>
              <a:buAutoNum type="arabicPeriod"/>
              <a:defRPr sz="1600"/>
            </a:pPr>
            <a:r>
              <a:t>a) nie jest inicjatorem przekazu danych;</a:t>
            </a:r>
          </a:p>
          <a:p>
            <a:pPr marL="360679" indent="-304800" defTabSz="233679">
              <a:spcBef>
                <a:spcPts val="1600"/>
              </a:spcBef>
              <a:buClr>
                <a:srgbClr val="222222"/>
              </a:buClr>
              <a:buSzPct val="100000"/>
              <a:buFont typeface="PT Serif"/>
              <a:buAutoNum type="arabicPeriod"/>
              <a:defRPr sz="1600"/>
            </a:pPr>
            <a:r>
              <a:t>b) nie wybiera odbiorcy przekazu danych;</a:t>
            </a:r>
          </a:p>
          <a:p>
            <a:pPr marL="360679" indent="-304800" defTabSz="233679">
              <a:spcBef>
                <a:spcPts val="1600"/>
              </a:spcBef>
              <a:buClr>
                <a:srgbClr val="222222"/>
              </a:buClr>
              <a:buSzPct val="100000"/>
              <a:buFont typeface="PT Serif"/>
              <a:buAutoNum type="arabicPeriod"/>
              <a:defRPr sz="1600"/>
            </a:pPr>
            <a:r>
              <a:t>c) nie wybiera oraz nie modyfikuje informacji zawartych w przekazie.</a:t>
            </a:r>
          </a:p>
          <a:p>
            <a:pPr marL="0" indent="0" defTabSz="233679">
              <a:spcBef>
                <a:spcPts val="1600"/>
              </a:spcBef>
              <a:buSzTx/>
              <a:buNone/>
              <a:defRPr sz="1600"/>
            </a:pPr>
            <a:r>
              <a:t>Taka sama możliwość wyłączenia odpowiedzialności odnosi się także do podmiotu dokonującego automatycznego i krótkotrwałego pośredniego przechowywania transmitowanych danych, jeżeli działanie to ma wyłącznie na celu przeprowadzenie transmisji, a dane nie są przechowywane dłużej, niż jest to w zwykłych warunkach konieczne dla zrealizowania transmisji (art. 12 usude).</a:t>
            </a:r>
          </a:p>
          <a:p>
            <a:pPr marL="0" indent="0" defTabSz="233679">
              <a:spcBef>
                <a:spcPts val="1600"/>
              </a:spcBef>
              <a:buSzTx/>
              <a:buNone/>
              <a:defRPr sz="1600"/>
            </a:pPr>
            <a:r>
              <a:t>Z kolei podmiot, który transmituje dane oraz zapewnia automatyczne i krótkotrwałe pośrednie przechowywanie tych danych w celu przyspieszenia ponownego dostępu do nich na żądanie innego podmiotu (</a:t>
            </a:r>
            <a:r>
              <a:rPr i="1"/>
              <a:t>caching</a:t>
            </a:r>
            <a:r>
              <a:t>) nie ponosi odpowiedzialności za przechowywane dane ten, jeśli:</a:t>
            </a:r>
          </a:p>
          <a:p>
            <a:pPr marL="360679" indent="-304800" defTabSz="233679">
              <a:spcBef>
                <a:spcPts val="1600"/>
              </a:spcBef>
              <a:buClr>
                <a:srgbClr val="222222"/>
              </a:buClr>
              <a:buSzPct val="100000"/>
              <a:buFont typeface="PT Serif"/>
              <a:buAutoNum type="arabicPeriod"/>
              <a:defRPr sz="1600"/>
            </a:pPr>
            <a:r>
              <a:t>a) nie modyfikuje danych;</a:t>
            </a:r>
          </a:p>
          <a:p>
            <a:pPr marL="360679" indent="-304800" defTabSz="233679">
              <a:spcBef>
                <a:spcPts val="1600"/>
              </a:spcBef>
              <a:buClr>
                <a:srgbClr val="222222"/>
              </a:buClr>
              <a:buSzPct val="100000"/>
              <a:buFont typeface="PT Serif"/>
              <a:buAutoNum type="arabicPeriod"/>
              <a:defRPr sz="1600"/>
            </a:pPr>
            <a:r>
              <a:t>b) posługuje się uznanymi i stosowanymi zwykle w tego rodzaju działalności technikami informatycznymi określającymi parametry techniczne dostępu do danych i ich aktualizowania oraz</a:t>
            </a:r>
          </a:p>
          <a:p>
            <a:pPr marL="360679" indent="-304800" defTabSz="233679">
              <a:spcBef>
                <a:spcPts val="1600"/>
              </a:spcBef>
              <a:buClr>
                <a:srgbClr val="222222"/>
              </a:buClr>
              <a:buSzPct val="100000"/>
              <a:buFont typeface="PT Serif"/>
              <a:buAutoNum type="arabicPeriod"/>
              <a:defRPr sz="1600"/>
            </a:pPr>
            <a:r>
              <a:t>c) nie zakłóca posługiwania się technikami informatycznymi uznanymi i stosowanymi zwykle w tego rodzaju działalności w zakresie zbierania informacji o korzystaniu ze zgromadzonych danych.</a:t>
            </a:r>
          </a:p>
        </p:txBody>
      </p:sp>
      <p:sp>
        <p:nvSpPr>
          <p:cNvPr id="301" name="11"/>
          <p:cNvSpPr/>
          <p:nvPr/>
        </p:nvSpPr>
        <p:spPr>
          <a:xfrm>
            <a:off x="11943156" y="8748369"/>
            <a:ext cx="453238" cy="4610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b="1">
                <a:solidFill>
                  <a:srgbClr val="000000"/>
                </a:solidFill>
                <a:latin typeface="Helvetica Neue"/>
                <a:ea typeface="Helvetica Neue"/>
                <a:cs typeface="Helvetica Neue"/>
                <a:sym typeface="Helvetica Neue"/>
              </a:defRPr>
            </a:lvl1pPr>
          </a:lstStyle>
          <a:p>
            <a:r>
              <a:t>11</a:t>
            </a:r>
          </a:p>
        </p:txBody>
      </p:sp>
    </p:spTree>
  </p:cSld>
  <p:clrMapOvr>
    <a:masterClrMapping/>
  </p:clrMapOvr>
  <mc:AlternateContent xmlns:mc="http://schemas.openxmlformats.org/markup-compatibility/2006" xmlns:p14="http://schemas.microsoft.com/office/powerpoint/2010/main">
    <mc:Choice Requires="p14">
      <p:transition spd="slow" p14:dur="1500">
        <p:cove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99"/>
                                        </p:tgtEl>
                                        <p:attrNameLst>
                                          <p:attrName>style.visibility</p:attrName>
                                        </p:attrNameLst>
                                      </p:cBhvr>
                                      <p:to>
                                        <p:strVal val="visible"/>
                                      </p:to>
                                    </p:set>
                                    <p:animEffect transition="in" filter="wipe(left)">
                                      <p:cBhvr>
                                        <p:cTn id="7" dur="1500"/>
                                        <p:tgtEl>
                                          <p:spTgt spid="2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300"/>
                                        </p:tgtEl>
                                        <p:attrNameLst>
                                          <p:attrName>style.visibility</p:attrName>
                                        </p:attrNameLst>
                                      </p:cBhvr>
                                      <p:to>
                                        <p:strVal val="visible"/>
                                      </p:to>
                                    </p:set>
                                    <p:animEffect transition="in" filter="wipe(left)">
                                      <p:cBhvr>
                                        <p:cTn id="12" dur="5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animBg="1" advAuto="0"/>
      <p:bldP spid="300" grpId="0" animBg="1" advAuto="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Zasady ochrony danych osobowych w związku ze świadczeniem usług drogą elektroniczną"/>
          <p:cNvSpPr>
            <a:spLocks noGrp="1"/>
          </p:cNvSpPr>
          <p:nvPr>
            <p:ph type="title"/>
          </p:nvPr>
        </p:nvSpPr>
        <p:spPr>
          <a:prstGeom prst="rect">
            <a:avLst/>
          </a:prstGeom>
        </p:spPr>
        <p:txBody>
          <a:bodyPr/>
          <a:lstStyle>
            <a:lvl1pPr defTabSz="514095">
              <a:defRPr sz="5456"/>
            </a:lvl1pPr>
          </a:lstStyle>
          <a:p>
            <a:r>
              <a:t>Zasady ochrony danych osobowych w związku ze świadczeniem usług drogą elektroniczną</a:t>
            </a:r>
          </a:p>
        </p:txBody>
      </p:sp>
      <p:sp>
        <p:nvSpPr>
          <p:cNvPr id="304" name="Ustawa o świadczeniu usług drogą elektroniczną zawiera szczególną w stosunku do przepisów o ochronie danych osobowych regulację dotyczącą przetwarzania danych usługobiorców. Zasadą wprowadzoną przez usude jest, że dane osobowe usługobiorcy mogą być przetwarzane przez usługodawcę wyłącznie w celu i zakresie określonym w tej ustawie. W dwóch zatem kwestiach usude ma pierwszeństwo jako lex specialis przed ustawą o ochronie danych osobowych: podstaw legalizujących przetwarzanie danych oraz wyznaczania adekwatnego zakresu danych.…"/>
          <p:cNvSpPr>
            <a:spLocks noGrp="1"/>
          </p:cNvSpPr>
          <p:nvPr>
            <p:ph type="body" idx="1"/>
          </p:nvPr>
        </p:nvSpPr>
        <p:spPr>
          <a:prstGeom prst="rect">
            <a:avLst/>
          </a:prstGeom>
        </p:spPr>
        <p:txBody>
          <a:bodyPr/>
          <a:lstStyle/>
          <a:p>
            <a:pPr marL="0" indent="0" defTabSz="257047">
              <a:spcBef>
                <a:spcPts val="1700"/>
              </a:spcBef>
              <a:buSzTx/>
              <a:buNone/>
              <a:defRPr sz="1584"/>
            </a:pPr>
            <a:r>
              <a:t>Ustawa o świadczeniu usług drogą elektroniczną zawiera szczególną w stosunku do przepisów o ochronie danych osobowych regulację dotyczącą przetwarzania danych usługobiorców. Zasadą wprowadzoną przez usude jest, że dane osobowe usługobiorcy mogą być przetwarzane przez usługodawcę wyłącznie w celu i zakresie określonym w tej ustawie. W dwóch zatem kwestiach usude ma pierwszeństwo jako </a:t>
            </a:r>
            <a:r>
              <a:rPr i="1"/>
              <a:t>lex specialis</a:t>
            </a:r>
            <a:r>
              <a:t> przed ustawą o ochronie danych osobowych: podstaw legalizujących przetwarzanie danych oraz wyznaczania adekwatnego zakresu danych.</a:t>
            </a:r>
          </a:p>
          <a:p>
            <a:pPr marL="0" indent="0" defTabSz="257047">
              <a:spcBef>
                <a:spcPts val="1700"/>
              </a:spcBef>
              <a:buSzTx/>
              <a:buNone/>
              <a:defRPr sz="1584"/>
            </a:pPr>
            <a:r>
              <a:t>W związku z przepisami Rozporządzenia Parlamentu Europejskiego i Rady (UE) 2016/679 z dnia 27 kwietnia 2016 r. w sprawie ochrony osób fizycznych w związku z przetwarzaniem danych osobowych i w sprawie swobodnego przepływu takich danych oraz uchylenia dyrektywy 95/46/WE (ogólne rozporządzenie o ochronie danych), które zaczęły obowiązywać w dniu 25 maja 2018 r. przepisy Rozdziału IV usude przestały obowiązywać w zakresie, w jakim są sprzeczne z RODO. Projekt ustawy – Przepisy wprowadzające ustawę o ochronie danych osobowych</a:t>
            </a:r>
            <a:r>
              <a:rPr>
                <a:solidFill>
                  <a:srgbClr val="84683B"/>
                </a:solidFill>
              </a:rPr>
              <a:t> </a:t>
            </a:r>
            <a:r>
              <a:t>przewiduje wprost uchylenie następujących przepisów usude, jako niezgodnych z unijnym rozporządzeniem: art. 16 i 17, art. 18 ust. 1–4, art. 19 ust. 1, 2, 4 i 5 oraz art. 20–22.</a:t>
            </a:r>
          </a:p>
          <a:p>
            <a:pPr marL="0" indent="0" defTabSz="257047">
              <a:spcBef>
                <a:spcPts val="1700"/>
              </a:spcBef>
              <a:buSzTx/>
              <a:buNone/>
              <a:defRPr sz="1584"/>
            </a:pPr>
            <a:r>
              <a:t>Jednolite w krajach UE przepisy dotyczące ochrony prywatności w Internecie wprowadzi rozporządzenie e-Privacy,</a:t>
            </a:r>
          </a:p>
          <a:p>
            <a:pPr marL="0" indent="0" defTabSz="257047">
              <a:spcBef>
                <a:spcPts val="1700"/>
              </a:spcBef>
              <a:buSzTx/>
              <a:buNone/>
              <a:defRPr sz="1584"/>
            </a:pPr>
            <a:r>
              <a:t>Odpowiedzialność karna</a:t>
            </a:r>
          </a:p>
          <a:p>
            <a:pPr marL="0" indent="0" defTabSz="257047">
              <a:spcBef>
                <a:spcPts val="1700"/>
              </a:spcBef>
              <a:buSzTx/>
              <a:buNone/>
              <a:defRPr sz="1584"/>
            </a:pPr>
            <a:r>
              <a:t>Karą grzywny zagrożone jest, zgodnie z art. 23–25 usude:</a:t>
            </a:r>
          </a:p>
          <a:p>
            <a:pPr marL="0" indent="0" defTabSz="257047">
              <a:spcBef>
                <a:spcPts val="1700"/>
              </a:spcBef>
              <a:buSzTx/>
              <a:buNone/>
              <a:defRPr sz="1584"/>
            </a:pPr>
            <a:r>
              <a:t>1) brak spełnienia obowiązku informacyjnego z art. 5 usude lub podawanie danych nieprawdziwych lub niepełnych;</a:t>
            </a:r>
          </a:p>
          <a:p>
            <a:pPr marL="0" indent="0" defTabSz="257047">
              <a:spcBef>
                <a:spcPts val="1700"/>
              </a:spcBef>
              <a:buSzTx/>
              <a:buNone/>
              <a:defRPr sz="1584"/>
            </a:pPr>
            <a:r>
              <a:t>2) przesyłanie niezamówionych informacji handlowych za pomocą środków komunikacji elektronicznej.</a:t>
            </a:r>
          </a:p>
        </p:txBody>
      </p:sp>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303"/>
                                        </p:tgtEl>
                                        <p:attrNameLst>
                                          <p:attrName>style.visibility</p:attrName>
                                        </p:attrNameLst>
                                      </p:cBhvr>
                                      <p:to>
                                        <p:strVal val="visible"/>
                                      </p:to>
                                    </p:set>
                                    <p:anim calcmode="lin" valueType="num">
                                      <p:cBhvr>
                                        <p:cTn id="7" dur="1000" fill="hold"/>
                                        <p:tgtEl>
                                          <p:spTgt spid="303"/>
                                        </p:tgtEl>
                                        <p:attrNameLst>
                                          <p:attrName>ppt_x</p:attrName>
                                        </p:attrNameLst>
                                      </p:cBhvr>
                                      <p:tavLst>
                                        <p:tav tm="0">
                                          <p:val>
                                            <p:strVal val="#ppt_x"/>
                                          </p:val>
                                        </p:tav>
                                        <p:tav tm="100000">
                                          <p:val>
                                            <p:strVal val="#ppt_x"/>
                                          </p:val>
                                        </p:tav>
                                      </p:tavLst>
                                    </p:anim>
                                    <p:anim calcmode="lin" valueType="num">
                                      <p:cBhvr>
                                        <p:cTn id="8" dur="1000" fill="hold"/>
                                        <p:tgtEl>
                                          <p:spTgt spid="30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304"/>
                                        </p:tgtEl>
                                        <p:attrNameLst>
                                          <p:attrName>style.visibility</p:attrName>
                                        </p:attrNameLst>
                                      </p:cBhvr>
                                      <p:to>
                                        <p:strVal val="visible"/>
                                      </p:to>
                                    </p:set>
                                    <p:anim calcmode="lin" valueType="num">
                                      <p:cBhvr>
                                        <p:cTn id="13" dur="1500" fill="hold"/>
                                        <p:tgtEl>
                                          <p:spTgt spid="304"/>
                                        </p:tgtEl>
                                        <p:attrNameLst>
                                          <p:attrName>ppt_x</p:attrName>
                                        </p:attrNameLst>
                                      </p:cBhvr>
                                      <p:tavLst>
                                        <p:tav tm="0">
                                          <p:val>
                                            <p:strVal val="#ppt_x"/>
                                          </p:val>
                                        </p:tav>
                                        <p:tav tm="100000">
                                          <p:val>
                                            <p:strVal val="#ppt_x"/>
                                          </p:val>
                                        </p:tav>
                                      </p:tavLst>
                                    </p:anim>
                                    <p:anim calcmode="lin" valueType="num">
                                      <p:cBhvr>
                                        <p:cTn id="14" dur="1500" fill="hold"/>
                                        <p:tgtEl>
                                          <p:spTgt spid="30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3" grpId="0" animBg="1" advAuto="0"/>
      <p:bldP spid="304" grpId="0"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Zawieranie umowy na odległość na podstawie ustawy o prawach konsumenta"/>
          <p:cNvSpPr>
            <a:spLocks noGrp="1"/>
          </p:cNvSpPr>
          <p:nvPr>
            <p:ph type="title"/>
          </p:nvPr>
        </p:nvSpPr>
        <p:spPr>
          <a:prstGeom prst="rect">
            <a:avLst/>
          </a:prstGeom>
        </p:spPr>
        <p:txBody>
          <a:bodyPr/>
          <a:lstStyle>
            <a:lvl1pPr defTabSz="514095">
              <a:defRPr sz="5456"/>
            </a:lvl1pPr>
          </a:lstStyle>
          <a:p>
            <a:r>
              <a:t>Zawieranie umowy na odległość na podstawie ustawy o prawach konsumenta</a:t>
            </a:r>
          </a:p>
        </p:txBody>
      </p:sp>
      <p:sp>
        <p:nvSpPr>
          <p:cNvPr id="307" name="Definicja umowy zawartej na odległość znajduje się w art. 2 pkt 2) PrKonsum. Należy zaznaczyć, że nie ma znaczenia to, że strony stosują różne środki na odległość (np. konsument składa zamówienie przez telefon, a sprzedawca wysyła potwierdzenie zawarcia umowy poprzez wiadomość e-mail). W przeciwnym wypadku sprzedawcy (usługodawcy) mieliby możliwość omijania przepisów ustawy o prawach konsumenta, co miałoby m.in. wpływ na możliwość odstąpienia od umowy przez kupującego (usługobiorcę).…"/>
          <p:cNvSpPr>
            <a:spLocks noGrp="1"/>
          </p:cNvSpPr>
          <p:nvPr>
            <p:ph type="body" idx="1"/>
          </p:nvPr>
        </p:nvSpPr>
        <p:spPr>
          <a:prstGeom prst="rect">
            <a:avLst/>
          </a:prstGeom>
        </p:spPr>
        <p:txBody>
          <a:bodyPr/>
          <a:lstStyle/>
          <a:p>
            <a:pPr marL="0" indent="0" defTabSz="432308">
              <a:spcBef>
                <a:spcPts val="2900"/>
              </a:spcBef>
              <a:buSzTx/>
              <a:buNone/>
              <a:defRPr sz="2664"/>
            </a:pPr>
            <a:r>
              <a:t>Definicja umowy zawartej na odległość znajduje się w art. 2 pkt 2) PrKonsum. Należy zaznaczyć, że nie ma znaczenia to, że strony stosują różne środki na odległość (np. konsument składa zamówienie przez telefon, a sprzedawca wysyła potwierdzenie zawarcia umowy poprzez wiadomość e-mail). W przeciwnym wypadku sprzedawcy (usługodawcy) mieliby możliwość omijania przepisów ustawy o prawach konsumenta, co miałoby m.in. wpływ na możliwość odstąpienia od umowy przez kupującego (usługobiorcę).</a:t>
            </a:r>
          </a:p>
          <a:p>
            <a:pPr marL="0" indent="0" defTabSz="432308">
              <a:spcBef>
                <a:spcPts val="2900"/>
              </a:spcBef>
              <a:buSzTx/>
              <a:buNone/>
              <a:defRPr sz="2664"/>
            </a:pPr>
            <a:r>
              <a:t>Wskazany sposób zawierania umów jest najczęściej stosowany w przypadku funkcjonowania sklepów internetowych. Ustawa nakłada na drugą stronę umowy – przedsiębiorcę, szereg obowiązków. Jednym z najważniejszych jest obowiązek informacyjny.</a:t>
            </a:r>
          </a:p>
        </p:txBody>
      </p:sp>
      <p:sp>
        <p:nvSpPr>
          <p:cNvPr id="308" name="15"/>
          <p:cNvSpPr/>
          <p:nvPr/>
        </p:nvSpPr>
        <p:spPr>
          <a:xfrm>
            <a:off x="11816054" y="8748370"/>
            <a:ext cx="707442" cy="82936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defRPr sz="2400" b="1">
                <a:solidFill>
                  <a:srgbClr val="000000"/>
                </a:solidFill>
                <a:latin typeface="Helvetica Neue"/>
                <a:ea typeface="Helvetica Neue"/>
                <a:cs typeface="Helvetica Neue"/>
                <a:sym typeface="Helvetica Neue"/>
              </a:defRPr>
            </a:lvl1pPr>
          </a:lstStyle>
          <a:p>
            <a:r>
              <a:t> 15 </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iterate>
                                    <p:tmAbs val="0"/>
                                  </p:iterate>
                                  <p:childTnLst>
                                    <p:set>
                                      <p:cBhvr>
                                        <p:cTn id="6" fill="hold"/>
                                        <p:tgtEl>
                                          <p:spTgt spid="306"/>
                                        </p:tgtEl>
                                        <p:attrNameLst>
                                          <p:attrName>style.visibility</p:attrName>
                                        </p:attrNameLst>
                                      </p:cBhvr>
                                      <p:to>
                                        <p:strVal val="visible"/>
                                      </p:to>
                                    </p:set>
                                    <p:anim calcmode="lin" valueType="num">
                                      <p:cBhvr>
                                        <p:cTn id="7" dur="1000" fill="hold"/>
                                        <p:tgtEl>
                                          <p:spTgt spid="306"/>
                                        </p:tgtEl>
                                        <p:attrNameLst>
                                          <p:attrName>ppt_w</p:attrName>
                                        </p:attrNameLst>
                                      </p:cBhvr>
                                      <p:tavLst>
                                        <p:tav tm="0">
                                          <p:val>
                                            <p:strVal val="4*#ppt_w"/>
                                          </p:val>
                                        </p:tav>
                                        <p:tav tm="100000">
                                          <p:val>
                                            <p:strVal val="#ppt_w"/>
                                          </p:val>
                                        </p:tav>
                                      </p:tavLst>
                                    </p:anim>
                                    <p:anim calcmode="lin" valueType="num">
                                      <p:cBhvr>
                                        <p:cTn id="8" dur="1000" fill="hold"/>
                                        <p:tgtEl>
                                          <p:spTgt spid="306"/>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p:tmAbs val="0"/>
                                  </p:iterate>
                                  <p:childTnLst>
                                    <p:set>
                                      <p:cBhvr>
                                        <p:cTn id="12" fill="hold"/>
                                        <p:tgtEl>
                                          <p:spTgt spid="307"/>
                                        </p:tgtEl>
                                        <p:attrNameLst>
                                          <p:attrName>style.visibility</p:attrName>
                                        </p:attrNameLst>
                                      </p:cBhvr>
                                      <p:to>
                                        <p:strVal val="visible"/>
                                      </p:to>
                                    </p:set>
                                    <p:anim calcmode="lin" valueType="num">
                                      <p:cBhvr>
                                        <p:cTn id="13" dur="1500" fill="hold"/>
                                        <p:tgtEl>
                                          <p:spTgt spid="307"/>
                                        </p:tgtEl>
                                        <p:attrNameLst>
                                          <p:attrName>ppt_x</p:attrName>
                                        </p:attrNameLst>
                                      </p:cBhvr>
                                      <p:tavLst>
                                        <p:tav tm="0">
                                          <p:val>
                                            <p:strVal val="#ppt_x"/>
                                          </p:val>
                                        </p:tav>
                                        <p:tav tm="100000">
                                          <p:val>
                                            <p:strVal val="#ppt_x"/>
                                          </p:val>
                                        </p:tav>
                                      </p:tavLst>
                                    </p:anim>
                                    <p:anim calcmode="lin" valueType="num">
                                      <p:cBhvr>
                                        <p:cTn id="14" dur="1500" fill="hold"/>
                                        <p:tgtEl>
                                          <p:spTgt spid="30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 grpId="0" animBg="1" advAuto="0"/>
      <p:bldP spid="307" grpId="0"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W momencie składania zamówienia przy użyciu komunikacji elektronicznej, konsument musi w sposób wyraźny potwierdzić, że zdaje sobie sprawę z potrzeby zapłaty za to zamówienie. Przycisk, którego naciśnięcie na stronie internetowej powoduje złożenie zamówienia z obowiązkiem zapłaty, musi być oznaczone w łatwo czytelny sposób słowami „zamówienie z obowiązkiem zapłaty”, „zamawiam i płacę” lub innym równoznacznym wyrażeniem. Celem tej regulacji jest niedopuszczenie do sytuacji, kiedy np. konsument z powodu nieprzejrzystości strony internetowej sklepu przez przypadek zawrze umowę sprzedaży.…"/>
          <p:cNvSpPr/>
          <p:nvPr/>
        </p:nvSpPr>
        <p:spPr>
          <a:xfrm>
            <a:off x="939112" y="2065146"/>
            <a:ext cx="11151977" cy="591820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algn="l">
              <a:spcBef>
                <a:spcPts val="4000"/>
              </a:spcBef>
              <a:defRPr sz="2400"/>
            </a:pPr>
            <a:r>
              <a:t>W momencie składania zamówienia przy użyciu komunikacji elektronicznej, konsument musi w sposób wyraźny potwierdzić, że zdaje sobie sprawę z potrzeby zapłaty za to zamówienie. Przycisk, którego naciśnięcie na stronie internetowej powoduje złożenie zamówienia z obowiązkiem zapłaty, musi być oznaczone w łatwo czytelny sposób słowami „zamówienie z obowiązkiem zapłaty”, „zamawiam i płacę” lub innym równoznacznym wyrażeniem. Celem tej regulacji jest niedopuszczenie do sytuacji, kiedy np. konsument z powodu nieprzejrzystości strony internetowej sklepu przez przypadek zawrze umowę sprzedaży.</a:t>
            </a:r>
          </a:p>
          <a:p>
            <a:pPr algn="l">
              <a:spcBef>
                <a:spcPts val="4000"/>
              </a:spcBef>
              <a:defRPr sz="2400"/>
            </a:pPr>
            <a:r>
              <a:t>Wskazany obowiązek informacyjny dotyczy wyłącznie sytuacji zawierania umowy przy użyciu środków komunikacji elektronicznej (por. art. 2 pkt 5 usude). Dla przykładu, faks nie stanowi środka komunikacji elektronicznej w myśl wskazanej ustawy, gdyż nie jest urządzeniem informatycznym. Z kolei za środek komunikacji elektronicznej uznane mogą być wiadomości SMS.</a:t>
            </a:r>
          </a:p>
        </p:txBody>
      </p:sp>
    </p:spTree>
  </p:cSld>
  <p:clrMapOvr>
    <a:masterClrMapping/>
  </p:clrMapOvr>
  <mc:AlternateContent xmlns:mc="http://schemas.openxmlformats.org/markup-compatibility/2006" xmlns:p14="http://schemas.microsoft.com/office/powerpoint/2010/main">
    <mc:Choice Requires="p14">
      <p:transition spd="med">
        <p:pull/>
      </p:transition>
    </mc:Choice>
    <mc:Fallback xmlns="">
      <p:transition spd="fast">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p:tmAbs val="0"/>
                                  </p:iterate>
                                  <p:childTnLst>
                                    <p:set>
                                      <p:cBhvr>
                                        <p:cTn id="6" fill="hold"/>
                                        <p:tgtEl>
                                          <p:spTgt spid="310"/>
                                        </p:tgtEl>
                                        <p:attrNameLst>
                                          <p:attrName>style.visibility</p:attrName>
                                        </p:attrNameLst>
                                      </p:cBhvr>
                                      <p:to>
                                        <p:strVal val="visible"/>
                                      </p:to>
                                    </p:set>
                                    <p:anim calcmode="lin" valueType="num">
                                      <p:cBhvr>
                                        <p:cTn id="7" dur="1500" fill="hold"/>
                                        <p:tgtEl>
                                          <p:spTgt spid="310"/>
                                        </p:tgtEl>
                                        <p:attrNameLst>
                                          <p:attrName>ppt_x</p:attrName>
                                        </p:attrNameLst>
                                      </p:cBhvr>
                                      <p:tavLst>
                                        <p:tav tm="0">
                                          <p:val>
                                            <p:strVal val="#ppt_x"/>
                                          </p:val>
                                        </p:tav>
                                        <p:tav tm="100000">
                                          <p:val>
                                            <p:strVal val="#ppt_x"/>
                                          </p:val>
                                        </p:tav>
                                      </p:tavLst>
                                    </p:anim>
                                    <p:anim calcmode="lin" valueType="num">
                                      <p:cBhvr>
                                        <p:cTn id="8" dur="1500" fill="hold"/>
                                        <p:tgtEl>
                                          <p:spTgt spid="3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animBg="1" advAuto="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Treści cyfrowe"/>
          <p:cNvSpPr>
            <a:spLocks noGrp="1"/>
          </p:cNvSpPr>
          <p:nvPr>
            <p:ph type="title"/>
          </p:nvPr>
        </p:nvSpPr>
        <p:spPr>
          <a:prstGeom prst="rect">
            <a:avLst/>
          </a:prstGeom>
        </p:spPr>
        <p:txBody>
          <a:bodyPr/>
          <a:lstStyle/>
          <a:p>
            <a:r>
              <a:t>Treści cyfrowe</a:t>
            </a:r>
          </a:p>
        </p:txBody>
      </p:sp>
      <p:sp>
        <p:nvSpPr>
          <p:cNvPr id="313" name="Wraz z implementacją do polskiego porządku prawnego dyrektywy nr 2011/83/UE pojawiło się pojęcie umowy o dostarczanie treści cyfrowych. Treściami cyfrowymi, zgodnie z art. 2 pkt 5) PrKonsum są dane wytwarzane i dostarczane w postaci cyfrowej. Treścią cyfrową mogą być dla przykładu gry komputerowe zakupione przez sklep internetowy Steam, czy też filmy oglądane poprzez portal Netflix. Jeżeli dane zostaną utrwalone i sprzedane na trwałym nośniku, wówczas nie będą już uznawane za treść cyfrową (np. w sytuacji, gdy konsument zakupił grę komputerową na płycie DVD)."/>
          <p:cNvSpPr>
            <a:spLocks noGrp="1"/>
          </p:cNvSpPr>
          <p:nvPr>
            <p:ph type="body" idx="1"/>
          </p:nvPr>
        </p:nvSpPr>
        <p:spPr>
          <a:prstGeom prst="rect">
            <a:avLst/>
          </a:prstGeom>
        </p:spPr>
        <p:txBody>
          <a:bodyPr/>
          <a:lstStyle/>
          <a:p>
            <a:pPr marL="0" indent="0" defTabSz="484886">
              <a:spcBef>
                <a:spcPts val="3300"/>
              </a:spcBef>
              <a:buSzTx/>
              <a:buNone/>
              <a:defRPr sz="2988"/>
            </a:pPr>
            <a:r>
              <a:t>Wraz z implementacją do polskiego porządku prawnego dyrektywy nr 2011/83/UE pojawiło się pojęcie umowy o dostarczanie treści cyfrowych. Treściami cyfrowymi, zgodnie z art. 2 pkt 5) PrKonsum są dane wytwarzane i dostarczane w postaci cyfrowej. Treścią cyfrową mogą być dla przykładu gry komputerowe zakupione przez sklep internetowy </a:t>
            </a:r>
            <a:r>
              <a:rPr i="1"/>
              <a:t>Steam</a:t>
            </a:r>
            <a:r>
              <a:t>, czy też filmy oglądane poprzez portal </a:t>
            </a:r>
            <a:r>
              <a:rPr i="1"/>
              <a:t>Netflix</a:t>
            </a:r>
            <a:r>
              <a:t>. Jeżeli dane zostaną utrwalone i sprzedane na trwałym nośniku, wówczas nie będą już uznawane za treść cyfrową (np. w sytuacji, gdy konsument zakupił grę komputerową na płycie DVD).</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312"/>
                                        </p:tgtEl>
                                        <p:attrNameLst>
                                          <p:attrName>style.visibility</p:attrName>
                                        </p:attrNameLst>
                                      </p:cBhvr>
                                      <p:to>
                                        <p:strVal val="visible"/>
                                      </p:to>
                                    </p:set>
                                    <p:anim calcmode="lin" valueType="num">
                                      <p:cBhvr>
                                        <p:cTn id="7" dur="3000" fill="hold"/>
                                        <p:tgtEl>
                                          <p:spTgt spid="312"/>
                                        </p:tgtEl>
                                        <p:attrNameLst>
                                          <p:attrName>ppt_w</p:attrName>
                                        </p:attrNameLst>
                                      </p:cBhvr>
                                      <p:tavLst>
                                        <p:tav tm="0">
                                          <p:val>
                                            <p:fltVal val="0"/>
                                          </p:val>
                                        </p:tav>
                                        <p:tav tm="100000">
                                          <p:val>
                                            <p:strVal val="#ppt_w"/>
                                          </p:val>
                                        </p:tav>
                                      </p:tavLst>
                                    </p:anim>
                                    <p:anim calcmode="lin" valueType="num">
                                      <p:cBhvr>
                                        <p:cTn id="8" dur="3000" fill="hold"/>
                                        <p:tgtEl>
                                          <p:spTgt spid="31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9" presetClass="entr" presetSubtype="10" fill="hold" grpId="0" nodeType="clickEffect">
                                  <p:stCondLst>
                                    <p:cond delay="0"/>
                                  </p:stCondLst>
                                  <p:iterate>
                                    <p:tmAbs val="0"/>
                                  </p:iterate>
                                  <p:childTnLst>
                                    <p:set>
                                      <p:cBhvr>
                                        <p:cTn id="12" fill="hold"/>
                                        <p:tgtEl>
                                          <p:spTgt spid="313"/>
                                        </p:tgtEl>
                                        <p:attrNameLst>
                                          <p:attrName>style.visibility</p:attrName>
                                        </p:attrNameLst>
                                      </p:cBhvr>
                                      <p:to>
                                        <p:strVal val="visible"/>
                                      </p:to>
                                    </p:set>
                                    <p:anim calcmode="lin" valueType="num">
                                      <p:cBhvr>
                                        <p:cTn id="13" dur="1500" fill="hold"/>
                                        <p:tgtEl>
                                          <p:spTgt spid="313"/>
                                        </p:tgtEl>
                                        <p:attrNameLst>
                                          <p:attrName>ppt_w</p:attrName>
                                        </p:attrNameLst>
                                      </p:cBhvr>
                                      <p:tavLst>
                                        <p:tav tm="0" fmla="#ppt_w*sin(2.5*pi*$)">
                                          <p:val>
                                            <p:fltVal val="0"/>
                                          </p:val>
                                        </p:tav>
                                        <p:tav tm="100000">
                                          <p:val>
                                            <p:fltVal val="1"/>
                                          </p:val>
                                        </p:tav>
                                      </p:tavLst>
                                    </p:anim>
                                    <p:anim calcmode="lin" valueType="num">
                                      <p:cBhvr>
                                        <p:cTn id="14" dur="1500" fill="hold"/>
                                        <p:tgtEl>
                                          <p:spTgt spid="3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2" grpId="0" animBg="1" advAuto="0"/>
      <p:bldP spid="313"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W sytuacji, kiedy przedmiotem umowy zawieranej na odległość (w tym przypadku przez Internet) są treści cyfrowe, na przedsiębiorcy spoczywa obowiązek poinformowania konsumenta o ich funkcjonalności i interoperacyjności. Z funkcjonalnością mamy do czynienia, kiedy treść cyfrowa posiada techniczne ograniczenia w korzystaniu z niej – przykładem tego mogą być blokady przeciwko kopiowaniu oprogramowania. Z kolei pojęcie „interoperacyjności” wiąże się ze wskazaniem wymagań sprzętowych i dotyczących oprogramowania, aby możliwe było skorzystanie z treści cyfrowej (np. minimalne wymagania dla uruchomienia gry komputerowej, wskazanie niezbędnego systemu operacyjnego, pamięci RAM, jaka karta graficzna jest rekomendowana itd.)."/>
          <p:cNvSpPr>
            <a:spLocks noGrp="1"/>
          </p:cNvSpPr>
          <p:nvPr>
            <p:ph type="body" idx="1"/>
          </p:nvPr>
        </p:nvSpPr>
        <p:spPr>
          <a:prstGeom prst="rect">
            <a:avLst/>
          </a:prstGeom>
        </p:spPr>
        <p:txBody>
          <a:bodyPr/>
          <a:lstStyle>
            <a:lvl1pPr marL="0" indent="0" defTabSz="496570">
              <a:spcBef>
                <a:spcPts val="3400"/>
              </a:spcBef>
              <a:buSzTx/>
              <a:buNone/>
              <a:defRPr sz="3060"/>
            </a:lvl1pPr>
          </a:lstStyle>
          <a:p>
            <a:r>
              <a:t>W sytuacji, kiedy przedmiotem umowy zawieranej na odległość (w tym przypadku przez Internet) są treści cyfrowe, na przedsiębiorcy spoczywa obowiązek poinformowania konsumenta o ich funkcjonalności i interoperacyjności. Z funkcjonalnością mamy do czynienia, kiedy treść cyfrowa posiada techniczne ograniczenia w korzystaniu z niej – przykładem tego mogą być blokady przeciwko kopiowaniu oprogramowania. Z kolei pojęcie „interoperacyjności” wiąże się ze wskazaniem wymagań sprzętowych i dotyczących oprogramowania, aby możliwe było skorzystanie z treści cyfrowej (np. minimalne wymagania dla uruchomienia gry komputerowej, wskazanie niezbędnego systemu operacyjnego, pamięci RAM, jaka karta graficzna jest rekomendowana itd.).</a:t>
            </a:r>
          </a:p>
        </p:txBody>
      </p:sp>
    </p:spTree>
  </p:cSld>
  <p:clrMapOvr>
    <a:masterClrMapping/>
  </p:clrMapOvr>
  <mc:AlternateContent xmlns:mc="http://schemas.openxmlformats.org/markup-compatibility/2006" xmlns:p14="http://schemas.microsoft.com/office/powerpoint/2010/main">
    <mc:Choice Requires="p14">
      <p:transition spd="slow" p14:dur="1500">
        <p14:prism/>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p:tmAbs val="0"/>
                                  </p:iterate>
                                  <p:childTnLst>
                                    <p:set>
                                      <p:cBhvr>
                                        <p:cTn id="6" fill="hold"/>
                                        <p:tgtEl>
                                          <p:spTgt spid="315"/>
                                        </p:tgtEl>
                                        <p:attrNameLst>
                                          <p:attrName>style.visibility</p:attrName>
                                        </p:attrNameLst>
                                      </p:cBhvr>
                                      <p:to>
                                        <p:strVal val="visible"/>
                                      </p:to>
                                    </p:set>
                                    <p:anim calcmode="lin" valueType="num">
                                      <p:cBhvr>
                                        <p:cTn id="7" dur="1000" fill="hold"/>
                                        <p:tgtEl>
                                          <p:spTgt spid="315"/>
                                        </p:tgtEl>
                                        <p:attrNameLst>
                                          <p:attrName>ppt_w</p:attrName>
                                        </p:attrNameLst>
                                      </p:cBhvr>
                                      <p:tavLst>
                                        <p:tav tm="0">
                                          <p:val>
                                            <p:fltVal val="0"/>
                                          </p:val>
                                        </p:tav>
                                        <p:tav tm="100000">
                                          <p:val>
                                            <p:strVal val="#ppt_w"/>
                                          </p:val>
                                        </p:tav>
                                      </p:tavLst>
                                    </p:anim>
                                    <p:anim calcmode="lin" valueType="num">
                                      <p:cBhvr>
                                        <p:cTn id="8" dur="1000" fill="hold"/>
                                        <p:tgtEl>
                                          <p:spTgt spid="315"/>
                                        </p:tgtEl>
                                        <p:attrNameLst>
                                          <p:attrName>ppt_h</p:attrName>
                                        </p:attrNameLst>
                                      </p:cBhvr>
                                      <p:tavLst>
                                        <p:tav tm="0">
                                          <p:val>
                                            <p:fltVal val="0"/>
                                          </p:val>
                                        </p:tav>
                                        <p:tav tm="100000">
                                          <p:val>
                                            <p:strVal val="#ppt_h"/>
                                          </p:val>
                                        </p:tav>
                                      </p:tavLst>
                                    </p:anim>
                                    <p:anim calcmode="lin" valueType="num">
                                      <p:cBhvr>
                                        <p:cTn id="9" dur="1000" fill="hold"/>
                                        <p:tgtEl>
                                          <p:spTgt spid="3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 grpId="0" animBg="1" advAuto="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Fakt, że przedmiotem umowy zawieranej na odległość są treści cyfrowe, ma także przełożenie na możliwość późniejszego odstąpienia od umowy. Zgodnie bowiem z art. 38 pkt 13) PrKonsum prawo odstąpienia od umowy zawartej na odległość nie przysługuje konsumentowi w odniesieniu do umów o dostarczanie treści cyfrowych, które nie są zapisane na nośniku materialnym, jeżeli spełnianie świadczenia rozpoczęło się za wyraźną zgodą konsumenta przed upływem terminu do odstąpienia od umowy i po poinformowaniu go przez przedsiębiorcę o utracie prawa odstąpienia od umowy."/>
          <p:cNvSpPr>
            <a:spLocks noGrp="1"/>
          </p:cNvSpPr>
          <p:nvPr>
            <p:ph type="body" idx="1"/>
          </p:nvPr>
        </p:nvSpPr>
        <p:spPr>
          <a:prstGeom prst="rect">
            <a:avLst/>
          </a:prstGeom>
        </p:spPr>
        <p:txBody>
          <a:bodyPr/>
          <a:lstStyle>
            <a:lvl1pPr marL="0" indent="0" defTabSz="572516">
              <a:spcBef>
                <a:spcPts val="3900"/>
              </a:spcBef>
              <a:buSzTx/>
              <a:buNone/>
              <a:defRPr sz="3528"/>
            </a:lvl1pPr>
          </a:lstStyle>
          <a:p>
            <a:r>
              <a:t>Fakt, że przedmiotem umowy zawieranej na odległość są treści cyfrowe, ma także przełożenie na możliwość późniejszego odstąpienia od umowy. Zgodnie bowiem z art. 38 pkt 13) PrKonsum prawo odstąpienia od umowy zawartej na odległość nie przysługuje konsumentowi w odniesieniu do umów o dostarczanie treści cyfrowych, które nie są zapisane na nośniku materialnym, jeżeli spełnianie świadczenia rozpoczęło się za wyraźną zgodą konsumenta przed upływem terminu do odstąpienia od umowy i po poinformowaniu go przez przedsiębiorcę o utracie prawa odstąpienia od umowy.</a:t>
            </a:r>
          </a:p>
        </p:txBody>
      </p:sp>
    </p:spTree>
  </p:cSld>
  <p:clrMapOvr>
    <a:masterClrMapping/>
  </p:clrMapOvr>
  <mc:AlternateContent xmlns:mc="http://schemas.openxmlformats.org/markup-compatibility/2006" xmlns:p14="http://schemas.microsoft.com/office/powerpoint/2010/main">
    <mc:Choice Requires="p14">
      <p:transition spd="slow" p14:dur="1500">
        <p14:flip dir="r"/>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317"/>
                                        </p:tgtEl>
                                        <p:attrNameLst>
                                          <p:attrName>style.visibility</p:attrName>
                                        </p:attrNameLst>
                                      </p:cBhvr>
                                      <p:to>
                                        <p:strVal val="visible"/>
                                      </p:to>
                                    </p:set>
                                    <p:anim calcmode="lin" valueType="num">
                                      <p:cBhvr>
                                        <p:cTn id="7" dur="750" fill="hold"/>
                                        <p:tgtEl>
                                          <p:spTgt spid="317"/>
                                        </p:tgtEl>
                                        <p:attrNameLst>
                                          <p:attrName>ppt_w</p:attrName>
                                        </p:attrNameLst>
                                      </p:cBhvr>
                                      <p:tavLst>
                                        <p:tav tm="0">
                                          <p:val>
                                            <p:fltVal val="0"/>
                                          </p:val>
                                        </p:tav>
                                        <p:tav tm="100000">
                                          <p:val>
                                            <p:strVal val="#ppt_w"/>
                                          </p:val>
                                        </p:tav>
                                      </p:tavLst>
                                    </p:anim>
                                    <p:anim calcmode="lin" valueType="num">
                                      <p:cBhvr>
                                        <p:cTn id="8" dur="750" fill="hold"/>
                                        <p:tgtEl>
                                          <p:spTgt spid="3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Zgodnie z art. 36 pkt 2) PrKonsum konsument nie ponosi kosztów związanych z odstąpieniem od umowy związanej z dostarczaniem treści cyfrowych niezapisanych na niematerialnym nośniku, jeśli:…"/>
          <p:cNvSpPr>
            <a:spLocks noGrp="1"/>
          </p:cNvSpPr>
          <p:nvPr>
            <p:ph type="body" idx="1"/>
          </p:nvPr>
        </p:nvSpPr>
        <p:spPr>
          <a:prstGeom prst="rect">
            <a:avLst/>
          </a:prstGeom>
        </p:spPr>
        <p:txBody>
          <a:bodyPr/>
          <a:lstStyle/>
          <a:p>
            <a:pPr marL="0" indent="0" defTabSz="449833">
              <a:spcBef>
                <a:spcPts val="3000"/>
              </a:spcBef>
              <a:buSzTx/>
              <a:buNone/>
              <a:defRPr sz="2772"/>
            </a:pPr>
            <a:r>
              <a:t>Zgodnie z art. 36 pkt 2) PrKonsum konsument nie ponosi kosztów związanych z odstąpieniem od umowy związanej z dostarczaniem treści cyfrowych niezapisanych na niematerialnym nośniku, jeśli:</a:t>
            </a:r>
          </a:p>
          <a:p>
            <a:pPr marL="0" indent="0" defTabSz="449833">
              <a:spcBef>
                <a:spcPts val="3000"/>
              </a:spcBef>
              <a:buSzTx/>
              <a:buNone/>
              <a:defRPr sz="2772"/>
            </a:pPr>
            <a:r>
              <a:t>1) konsument nie wyraził zgody na spełnienie tego świadczenia przed upływem okresu na skorzystanie z prawa odstąpienia od umowy;</a:t>
            </a:r>
          </a:p>
          <a:p>
            <a:pPr marL="0" indent="0" defTabSz="449833">
              <a:spcBef>
                <a:spcPts val="3000"/>
              </a:spcBef>
              <a:buSzTx/>
              <a:buNone/>
              <a:defRPr sz="2772"/>
            </a:pPr>
            <a:r>
              <a:t>2) konsument nie został poinformowany przez przedsiębiorcę o utracie prawa odstąpienia od umowy w chwili udzielania zgody na związanie się świadczeniem;</a:t>
            </a:r>
          </a:p>
          <a:p>
            <a:pPr marL="0" indent="0" defTabSz="449833">
              <a:spcBef>
                <a:spcPts val="3000"/>
              </a:spcBef>
              <a:buSzTx/>
              <a:buNone/>
              <a:defRPr sz="2772"/>
            </a:pPr>
            <a:r>
              <a:t>3) przedsiębiorca nie dostarczył potwierdzenia zawarcia umowy na odległość na trwałym nośniku (czyli np. drogą elektroniczną w formie wiadomości e-mail) w rozsądnym terminie, nie później jednak niż w chwili dostarczenia rzeczy lub świadczenia usługi.</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0" nodeType="clickEffect">
                                  <p:stCondLst>
                                    <p:cond delay="0"/>
                                  </p:stCondLst>
                                  <p:iterate>
                                    <p:tmAbs val="0"/>
                                  </p:iterate>
                                  <p:childTnLst>
                                    <p:set>
                                      <p:cBhvr>
                                        <p:cTn id="6" fill="hold"/>
                                        <p:tgtEl>
                                          <p:spTgt spid="319"/>
                                        </p:tgtEl>
                                        <p:attrNameLst>
                                          <p:attrName>style.visibility</p:attrName>
                                        </p:attrNameLst>
                                      </p:cBhvr>
                                      <p:to>
                                        <p:strVal val="visible"/>
                                      </p:to>
                                    </p:set>
                                    <p:anim calcmode="lin" valueType="num">
                                      <p:cBhvr>
                                        <p:cTn id="7" dur="1000" fill="hold"/>
                                        <p:tgtEl>
                                          <p:spTgt spid="319"/>
                                        </p:tgtEl>
                                        <p:attrNameLst>
                                          <p:attrName>ppt_w</p:attrName>
                                        </p:attrNameLst>
                                      </p:cBhvr>
                                      <p:tavLst>
                                        <p:tav tm="0">
                                          <p:val>
                                            <p:fltVal val="0"/>
                                          </p:val>
                                        </p:tav>
                                        <p:tav tm="100000">
                                          <p:val>
                                            <p:strVal val="#ppt_w"/>
                                          </p:val>
                                        </p:tav>
                                      </p:tavLst>
                                    </p:anim>
                                    <p:anim calcmode="lin" valueType="num">
                                      <p:cBhvr>
                                        <p:cTn id="8" dur="1000" fill="hold"/>
                                        <p:tgtEl>
                                          <p:spTgt spid="319"/>
                                        </p:tgtEl>
                                        <p:attrNameLst>
                                          <p:attrName>ppt_h</p:attrName>
                                        </p:attrNameLst>
                                      </p:cBhvr>
                                      <p:tavLst>
                                        <p:tav tm="0">
                                          <p:val>
                                            <p:fltVal val="0"/>
                                          </p:val>
                                        </p:tav>
                                        <p:tav tm="100000">
                                          <p:val>
                                            <p:strVal val="#ppt_h"/>
                                          </p:val>
                                        </p:tav>
                                      </p:tavLst>
                                    </p:anim>
                                    <p:anim calcmode="lin" valueType="num">
                                      <p:cBhvr>
                                        <p:cTn id="9" dur="1000" fill="hold"/>
                                        <p:tgtEl>
                                          <p:spTgt spid="319"/>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0"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 name="Klauzule niedozwolone"/>
          <p:cNvSpPr>
            <a:spLocks noGrp="1"/>
          </p:cNvSpPr>
          <p:nvPr>
            <p:ph type="title"/>
          </p:nvPr>
        </p:nvSpPr>
        <p:spPr>
          <a:prstGeom prst="rect">
            <a:avLst/>
          </a:prstGeom>
        </p:spPr>
        <p:txBody>
          <a:bodyPr/>
          <a:lstStyle/>
          <a:p>
            <a:r>
              <a:t>Klauzule niedozwolone</a:t>
            </a:r>
          </a:p>
        </p:txBody>
      </p:sp>
      <p:sp>
        <p:nvSpPr>
          <p:cNvPr id="322" name="„Właściciel sklepu zastrzega sobie prawo do zmiany treści regulaminu bez konieczności powiadamiania użytkowników”…"/>
          <p:cNvSpPr>
            <a:spLocks noGrp="1"/>
          </p:cNvSpPr>
          <p:nvPr>
            <p:ph type="body" idx="1"/>
          </p:nvPr>
        </p:nvSpPr>
        <p:spPr>
          <a:prstGeom prst="rect">
            <a:avLst/>
          </a:prstGeom>
        </p:spPr>
        <p:txBody>
          <a:bodyPr/>
          <a:lstStyle/>
          <a:p>
            <a:pPr marL="370331" indent="-370331" defTabSz="473201">
              <a:spcBef>
                <a:spcPts val="3200"/>
              </a:spcBef>
              <a:buBlip>
                <a:blip r:embed="rId2"/>
              </a:buBlip>
              <a:defRPr sz="2916"/>
            </a:pPr>
            <a:r>
              <a:t>„Właściciel sklepu zastrzega sobie prawo do zmiany treści regulaminu bez konieczności powiadamiania użytkowników”</a:t>
            </a:r>
          </a:p>
          <a:p>
            <a:pPr marL="370331" indent="-370331" defTabSz="473201">
              <a:spcBef>
                <a:spcPts val="3200"/>
              </a:spcBef>
              <a:buBlip>
                <a:blip r:embed="rId2"/>
              </a:buBlip>
              <a:defRPr sz="2916"/>
            </a:pPr>
            <a:r>
              <a:t>Sąd Okręgowy w Warszawie, XVII Wydział Sąd Ochrony Konkurencji i Konsumentów Sygnatura akt: XVII AmC 1849/16 Data wyroku: 2017-07-19</a:t>
            </a:r>
          </a:p>
          <a:p>
            <a:pPr marL="370331" indent="-370331" defTabSz="473201">
              <a:spcBef>
                <a:spcPts val="3200"/>
              </a:spcBef>
              <a:buBlip>
                <a:blip r:embed="rId2"/>
              </a:buBlip>
              <a:defRPr sz="2916"/>
            </a:pPr>
            <a:r>
              <a:t>Art. 385</a:t>
            </a:r>
            <a:r>
              <a:rPr baseline="31999"/>
              <a:t>3</a:t>
            </a:r>
            <a:r>
              <a:t> pkt 4 k.c. – „4) przewidują postanowienia, z którymi konsument nie miał możliwości zapoznać się przed zawarciem umowy.”</a:t>
            </a:r>
          </a:p>
          <a:p>
            <a:pPr marL="370331" indent="-370331" defTabSz="473201">
              <a:spcBef>
                <a:spcPts val="3200"/>
              </a:spcBef>
              <a:buBlip>
                <a:blip r:embed="rId2"/>
              </a:buBlip>
              <a:defRPr sz="2916"/>
            </a:pPr>
            <a:r>
              <a:t>Sąd Okręgowy w Warszawie, XVII Wydział Sąd Ochrony Konkurencji i Konsumentów</a:t>
            </a:r>
          </a:p>
        </p:txBody>
      </p:sp>
    </p:spTree>
  </p:cSld>
  <p:clrMapOvr>
    <a:masterClrMapping/>
  </p:clrMapOvr>
  <mc:AlternateContent xmlns:mc="http://schemas.openxmlformats.org/markup-compatibility/2006" xmlns:p14="http://schemas.microsoft.com/office/powerpoint/2010/main">
    <mc:Choice Requires="p14">
      <p:transition spd="slow">
        <p14:rippl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p:tmAbs val="0"/>
                                  </p:iterate>
                                  <p:childTnLst>
                                    <p:set>
                                      <p:cBhvr>
                                        <p:cTn id="6" fill="hold"/>
                                        <p:tgtEl>
                                          <p:spTgt spid="321"/>
                                        </p:tgtEl>
                                        <p:attrNameLst>
                                          <p:attrName>style.visibility</p:attrName>
                                        </p:attrNameLst>
                                      </p:cBhvr>
                                      <p:to>
                                        <p:strVal val="visible"/>
                                      </p:to>
                                    </p:set>
                                    <p:animEffect transition="in" filter="wipe(down)">
                                      <p:cBhvr>
                                        <p:cTn id="7" dur="1000"/>
                                        <p:tgtEl>
                                          <p:spTgt spid="321"/>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0" nodeType="clickEffect">
                                  <p:stCondLst>
                                    <p:cond delay="0"/>
                                  </p:stCondLst>
                                  <p:iterate>
                                    <p:tmAbs val="0"/>
                                  </p:iterate>
                                  <p:childTnLst>
                                    <p:set>
                                      <p:cBhvr>
                                        <p:cTn id="11" fill="hold"/>
                                        <p:tgtEl>
                                          <p:spTgt spid="322"/>
                                        </p:tgtEl>
                                        <p:attrNameLst>
                                          <p:attrName>style.visibility</p:attrName>
                                        </p:attrNameLst>
                                      </p:cBhvr>
                                      <p:to>
                                        <p:strVal val="visible"/>
                                      </p:to>
                                    </p:set>
                                    <p:anim calcmode="lin" valueType="num">
                                      <p:cBhvr>
                                        <p:cTn id="12" dur="1000" fill="hold"/>
                                        <p:tgtEl>
                                          <p:spTgt spid="322"/>
                                        </p:tgtEl>
                                        <p:attrNameLst>
                                          <p:attrName>ppt_w</p:attrName>
                                        </p:attrNameLst>
                                      </p:cBhvr>
                                      <p:tavLst>
                                        <p:tav tm="0">
                                          <p:val>
                                            <p:fltVal val="0"/>
                                          </p:val>
                                        </p:tav>
                                        <p:tav tm="100000">
                                          <p:val>
                                            <p:strVal val="#ppt_w"/>
                                          </p:val>
                                        </p:tav>
                                      </p:tavLst>
                                    </p:anim>
                                    <p:anim calcmode="lin" valueType="num">
                                      <p:cBhvr>
                                        <p:cTn id="13" dur="1000" fill="hold"/>
                                        <p:tgtEl>
                                          <p:spTgt spid="322"/>
                                        </p:tgtEl>
                                        <p:attrNameLst>
                                          <p:attrName>ppt_h</p:attrName>
                                        </p:attrNameLst>
                                      </p:cBhvr>
                                      <p:tavLst>
                                        <p:tav tm="0">
                                          <p:val>
                                            <p:fltVal val="0"/>
                                          </p:val>
                                        </p:tav>
                                        <p:tav tm="100000">
                                          <p:val>
                                            <p:strVal val="#ppt_h"/>
                                          </p:val>
                                        </p:tav>
                                      </p:tavLst>
                                    </p:anim>
                                    <p:anim calcmode="lin" valueType="num">
                                      <p:cBhvr>
                                        <p:cTn id="14" dur="1000" fill="hold"/>
                                        <p:tgtEl>
                                          <p:spTgt spid="322"/>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animBg="1" advAuto="0"/>
      <p:bldP spid="322" grpId="0"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Klauzule niedozwolone"/>
          <p:cNvSpPr>
            <a:spLocks noGrp="1"/>
          </p:cNvSpPr>
          <p:nvPr>
            <p:ph type="title"/>
          </p:nvPr>
        </p:nvSpPr>
        <p:spPr>
          <a:prstGeom prst="rect">
            <a:avLst/>
          </a:prstGeom>
        </p:spPr>
        <p:txBody>
          <a:bodyPr/>
          <a:lstStyle/>
          <a:p>
            <a:r>
              <a:t>Klauzule niedozwolone</a:t>
            </a:r>
          </a:p>
        </p:txBody>
      </p:sp>
      <p:sp>
        <p:nvSpPr>
          <p:cNvPr id="325" name="„Zwracany towar nie może nosić oznak użytkowania. Każdy element musi być kompletny i fabrycznie zapakowany, towar dostarczony w oryginalnym opakowaniu w stanie niezmienionym. W przypadku niespełnienia powyższego warunku produkt nie zostanie przyjęty”…"/>
          <p:cNvSpPr>
            <a:spLocks noGrp="1"/>
          </p:cNvSpPr>
          <p:nvPr>
            <p:ph type="body" idx="1"/>
          </p:nvPr>
        </p:nvSpPr>
        <p:spPr>
          <a:prstGeom prst="rect">
            <a:avLst/>
          </a:prstGeom>
        </p:spPr>
        <p:txBody>
          <a:bodyPr/>
          <a:lstStyle/>
          <a:p>
            <a:pPr marL="324611" indent="-324611" defTabSz="414781">
              <a:spcBef>
                <a:spcPts val="2800"/>
              </a:spcBef>
              <a:buBlip>
                <a:blip r:embed="rId2"/>
              </a:buBlip>
              <a:defRPr sz="2556"/>
            </a:pPr>
            <a:r>
              <a:t>„Zwracany towar nie może nosić oznak użytkowania. Każdy element musi być kompletny i fabrycznie zapakowany, towar dostarczony w oryginalnym opakowaniu w stanie niezmienionym. W przypadku niespełnienia powyższego warunku produkt nie zostanie przyjęty”</a:t>
            </a:r>
          </a:p>
          <a:p>
            <a:pPr marL="324611" indent="-324611" defTabSz="414781">
              <a:spcBef>
                <a:spcPts val="2800"/>
              </a:spcBef>
              <a:buBlip>
                <a:blip r:embed="rId2"/>
              </a:buBlip>
              <a:defRPr sz="2556"/>
            </a:pPr>
            <a:r>
              <a:t>Sygnatura akt: XVII AmC 1858/16</a:t>
            </a:r>
          </a:p>
          <a:p>
            <a:pPr marL="324611" indent="-324611" defTabSz="414781">
              <a:spcBef>
                <a:spcPts val="2800"/>
              </a:spcBef>
              <a:buBlip>
                <a:blip r:embed="rId2"/>
              </a:buBlip>
              <a:defRPr sz="2556"/>
            </a:pPr>
            <a:r>
              <a:t>Data wyroku: 2017-05-26</a:t>
            </a:r>
          </a:p>
          <a:p>
            <a:pPr marL="324611" indent="-324611" defTabSz="414781">
              <a:spcBef>
                <a:spcPts val="2800"/>
              </a:spcBef>
              <a:buBlip>
                <a:blip r:embed="rId2"/>
              </a:buBlip>
              <a:defRPr sz="2556"/>
            </a:pPr>
            <a:r>
              <a:t>Sąd Okręgowy w Warszawie, XVII Wydział Sąd Ochrony Konkurencji i Konsumentów</a:t>
            </a:r>
          </a:p>
          <a:p>
            <a:pPr marL="324611" indent="-324611" defTabSz="414781">
              <a:spcBef>
                <a:spcPts val="2800"/>
              </a:spcBef>
              <a:buBlip>
                <a:blip r:embed="rId2"/>
              </a:buBlip>
              <a:defRPr sz="2556"/>
            </a:pPr>
            <a:r>
              <a:t>Art. 385</a:t>
            </a:r>
            <a:r>
              <a:rPr baseline="31999"/>
              <a:t>3</a:t>
            </a:r>
            <a:r>
              <a:t> pkt 14 k.c. – „14) pozbawiają wyłącznie konsumenta uprawnienia do rozwiązania umowy, odstąpienia od niej lub jej wypowiedzenia”.</a:t>
            </a:r>
          </a:p>
        </p:txBody>
      </p:sp>
    </p:spTree>
  </p:cSld>
  <p:clrMapOvr>
    <a:masterClrMapping/>
  </p:clrMapOvr>
  <mc:AlternateContent xmlns:mc="http://schemas.openxmlformats.org/markup-compatibility/2006" xmlns:p14="http://schemas.microsoft.com/office/powerpoint/2010/main">
    <mc:Choice Requires="p14">
      <p:transition spd="slow" p14:dur="3000">
        <p:push/>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p:tmAbs val="0"/>
                                  </p:iterate>
                                  <p:childTnLst>
                                    <p:set>
                                      <p:cBhvr>
                                        <p:cTn id="6" fill="hold"/>
                                        <p:tgtEl>
                                          <p:spTgt spid="324"/>
                                        </p:tgtEl>
                                        <p:attrNameLst>
                                          <p:attrName>style.visibility</p:attrName>
                                        </p:attrNameLst>
                                      </p:cBhvr>
                                      <p:to>
                                        <p:strVal val="visible"/>
                                      </p:to>
                                    </p:set>
                                    <p:animEffect transition="in" filter="wipe(down)">
                                      <p:cBhvr>
                                        <p:cTn id="7" dur="400"/>
                                        <p:tgtEl>
                                          <p:spTgt spid="32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0" nodeType="clickEffect">
                                  <p:stCondLst>
                                    <p:cond delay="0"/>
                                  </p:stCondLst>
                                  <p:iterate>
                                    <p:tmAbs val="0"/>
                                  </p:iterate>
                                  <p:childTnLst>
                                    <p:set>
                                      <p:cBhvr>
                                        <p:cTn id="11" fill="hold"/>
                                        <p:tgtEl>
                                          <p:spTgt spid="325"/>
                                        </p:tgtEl>
                                        <p:attrNameLst>
                                          <p:attrName>style.visibility</p:attrName>
                                        </p:attrNameLst>
                                      </p:cBhvr>
                                      <p:to>
                                        <p:strVal val="visible"/>
                                      </p:to>
                                    </p:set>
                                    <p:anim calcmode="lin" valueType="num">
                                      <p:cBhvr>
                                        <p:cTn id="12" dur="1000" fill="hold"/>
                                        <p:tgtEl>
                                          <p:spTgt spid="325"/>
                                        </p:tgtEl>
                                        <p:attrNameLst>
                                          <p:attrName>ppt_w</p:attrName>
                                        </p:attrNameLst>
                                      </p:cBhvr>
                                      <p:tavLst>
                                        <p:tav tm="0">
                                          <p:val>
                                            <p:fltVal val="0"/>
                                          </p:val>
                                        </p:tav>
                                        <p:tav tm="100000">
                                          <p:val>
                                            <p:strVal val="#ppt_w"/>
                                          </p:val>
                                        </p:tav>
                                      </p:tavLst>
                                    </p:anim>
                                    <p:anim calcmode="lin" valueType="num">
                                      <p:cBhvr>
                                        <p:cTn id="13" dur="1000" fill="hold"/>
                                        <p:tgtEl>
                                          <p:spTgt spid="325"/>
                                        </p:tgtEl>
                                        <p:attrNameLst>
                                          <p:attrName>ppt_h</p:attrName>
                                        </p:attrNameLst>
                                      </p:cBhvr>
                                      <p:tavLst>
                                        <p:tav tm="0">
                                          <p:val>
                                            <p:fltVal val="0"/>
                                          </p:val>
                                        </p:tav>
                                        <p:tav tm="100000">
                                          <p:val>
                                            <p:strVal val="#ppt_h"/>
                                          </p:val>
                                        </p:tav>
                                      </p:tavLst>
                                    </p:anim>
                                    <p:anim calcmode="lin" valueType="num">
                                      <p:cBhvr>
                                        <p:cTn id="14" dur="1000" fill="hold"/>
                                        <p:tgtEl>
                                          <p:spTgt spid="325"/>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2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animBg="1" advAuto="0"/>
      <p:bldP spid="325"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reść umowy"/>
          <p:cNvSpPr>
            <a:spLocks noGrp="1"/>
          </p:cNvSpPr>
          <p:nvPr>
            <p:ph type="title"/>
          </p:nvPr>
        </p:nvSpPr>
        <p:spPr>
          <a:prstGeom prst="rect">
            <a:avLst/>
          </a:prstGeom>
        </p:spPr>
        <p:txBody>
          <a:bodyPr/>
          <a:lstStyle/>
          <a:p>
            <a:r>
              <a:t>Treść umowy</a:t>
            </a:r>
          </a:p>
        </p:txBody>
      </p:sp>
      <p:sp>
        <p:nvSpPr>
          <p:cNvPr id="223" name="Do podstawowych elementów, które powinny znaleźć się w umowie o świadczenie publicznie dostępnych usług telekomunikacyjnych, należy zaliczyć:…"/>
          <p:cNvSpPr>
            <a:spLocks noGrp="1"/>
          </p:cNvSpPr>
          <p:nvPr>
            <p:ph type="body" idx="1"/>
          </p:nvPr>
        </p:nvSpPr>
        <p:spPr>
          <a:xfrm>
            <a:off x="1330325" y="2603500"/>
            <a:ext cx="10464800" cy="6751539"/>
          </a:xfrm>
          <a:prstGeom prst="rect">
            <a:avLst/>
          </a:prstGeom>
        </p:spPr>
        <p:txBody>
          <a:bodyPr/>
          <a:lstStyle/>
          <a:p>
            <a:pPr marL="182880" indent="-182880" defTabSz="233679">
              <a:spcBef>
                <a:spcPts val="1600"/>
              </a:spcBef>
              <a:buBlip>
                <a:blip r:embed="rId2"/>
              </a:buBlip>
              <a:defRPr sz="1920"/>
            </a:pPr>
            <a:r>
              <a:t>Do podstawowych elementów, które powinny znaleźć się w umowie o świadczenie publicznie dostępnych usług telekomunikacyjnych, należy zaliczyć: </a:t>
            </a:r>
          </a:p>
          <a:p>
            <a:pPr marL="0" indent="0" defTabSz="233679">
              <a:spcBef>
                <a:spcPts val="1600"/>
              </a:spcBef>
              <a:buSzTx/>
              <a:buNone/>
              <a:defRPr sz="1920"/>
            </a:pPr>
            <a:r>
              <a:t>1) nazwę, adres i siedzibę dostawcy usług; </a:t>
            </a:r>
          </a:p>
          <a:p>
            <a:pPr marL="0" indent="0" defTabSz="233679">
              <a:spcBef>
                <a:spcPts val="1600"/>
              </a:spcBef>
              <a:buSzTx/>
              <a:buNone/>
              <a:defRPr sz="1920"/>
            </a:pPr>
            <a:r>
              <a:t>2) świadczone usługi, dane o ich jakości, w tym o czasie oczekiwania na przyłączenie do sieci lub terminie rozpoczęcia świadczenia usług; </a:t>
            </a:r>
          </a:p>
          <a:p>
            <a:pPr marL="0" indent="0" defTabSz="233679">
              <a:spcBef>
                <a:spcPts val="1600"/>
              </a:spcBef>
              <a:buSzTx/>
              <a:buNone/>
              <a:defRPr sz="1920"/>
            </a:pPr>
            <a:r>
              <a:t>3) zakres obsługi serwisowej; </a:t>
            </a:r>
          </a:p>
          <a:p>
            <a:pPr marL="0" indent="0" defTabSz="233679">
              <a:spcBef>
                <a:spcPts val="1600"/>
              </a:spcBef>
              <a:buSzTx/>
              <a:buNone/>
              <a:defRPr sz="1920"/>
            </a:pPr>
            <a:r>
              <a:t>4) dane szczegółowe dotyczące cen, w tym pakietów cenowych oraz sposoby uzyskania informacji o aktualnym cenniku; </a:t>
            </a:r>
          </a:p>
          <a:p>
            <a:pPr marL="0" indent="0" defTabSz="233679">
              <a:spcBef>
                <a:spcPts val="1600"/>
              </a:spcBef>
              <a:buSzTx/>
              <a:buNone/>
              <a:defRPr sz="1920"/>
            </a:pPr>
            <a:r>
              <a:t>5) czas trwania umowy oraz warunki jej przedłużenia i rozwiązania; </a:t>
            </a:r>
          </a:p>
          <a:p>
            <a:pPr marL="0" indent="0" defTabSz="233679">
              <a:spcBef>
                <a:spcPts val="1600"/>
              </a:spcBef>
              <a:buSzTx/>
              <a:buNone/>
              <a:defRPr sz="1920"/>
            </a:pPr>
            <a:r>
              <a:t>6) wysokość kar umownych w przypadku niewykonania lub nienależytego wykonania usługi; </a:t>
            </a:r>
          </a:p>
          <a:p>
            <a:pPr marL="0" indent="0" defTabSz="233679">
              <a:spcBef>
                <a:spcPts val="1600"/>
              </a:spcBef>
              <a:buSzTx/>
              <a:buNone/>
              <a:defRPr sz="1920"/>
            </a:pPr>
            <a:r>
              <a:t>7) tryb postępowania reklamacyjnego; </a:t>
            </a:r>
          </a:p>
          <a:p>
            <a:pPr marL="0" indent="0" defTabSz="233679">
              <a:spcBef>
                <a:spcPts val="1600"/>
              </a:spcBef>
              <a:buSzTx/>
              <a:buNone/>
              <a:defRPr sz="1920"/>
            </a:pPr>
            <a:r>
              <a:t>8) informację o możliwości rozwiązania sporu w drodze mediacji lub poddania go pod rozstrzygnięcie sądu polubownego. </a:t>
            </a:r>
          </a:p>
          <a:p>
            <a:pPr marL="0" indent="0" defTabSz="233679">
              <a:spcBef>
                <a:spcPts val="1600"/>
              </a:spcBef>
              <a:buSzTx/>
              <a:buNone/>
              <a:defRPr sz="1920"/>
            </a:pPr>
            <a:r>
              <a:t>Umowa o zapewnienie przyłączenia do publicznej sieci telekomunikacyjnej, poza wymienionymi elementami, powinna dodatkowo określać numer przydzielony abonentowi, a w przypadku przyłączenia do publicznej stacjonarnej sieci telefonicznej – także adres zakończenia sieci (gniazdka). </a:t>
            </a:r>
            <a:endParaRPr sz="480"/>
          </a:p>
        </p:txBody>
      </p:sp>
    </p:spTree>
  </p:cSld>
  <p:clrMapOvr>
    <a:masterClrMapping/>
  </p:clrMapOvr>
  <mc:AlternateContent xmlns:mc="http://schemas.openxmlformats.org/markup-compatibility/2006" xmlns:p14="http://schemas.microsoft.com/office/powerpoint/2010/main">
    <mc:Choice Requires="p14">
      <p:transition spd="med">
        <p:wipe dir="r"/>
      </p:transition>
    </mc:Choice>
    <mc:Fallback xmlns="">
      <p:transition spd="fast">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Klauzule niedozwolone"/>
          <p:cNvSpPr>
            <a:spLocks noGrp="1"/>
          </p:cNvSpPr>
          <p:nvPr>
            <p:ph type="title"/>
          </p:nvPr>
        </p:nvSpPr>
        <p:spPr>
          <a:prstGeom prst="rect">
            <a:avLst/>
          </a:prstGeom>
        </p:spPr>
        <p:txBody>
          <a:bodyPr/>
          <a:lstStyle/>
          <a:p>
            <a:r>
              <a:t>Klauzule niedozwolone</a:t>
            </a:r>
          </a:p>
        </p:txBody>
      </p:sp>
      <p:sp>
        <p:nvSpPr>
          <p:cNvPr id="328" name="„Od momentu nadania firma ACERON nie ma wpływu na to co się dzieje z przesyłką. Odpowiedzialność za dostarczenie przesyłki w całości, spoczywa na Poczcie Polskiej. Nie odpowiadamy za uszkodzenie przesyłki lub jej zawartości przez Pocztę”…"/>
          <p:cNvSpPr>
            <a:spLocks noGrp="1"/>
          </p:cNvSpPr>
          <p:nvPr>
            <p:ph type="body" idx="1"/>
          </p:nvPr>
        </p:nvSpPr>
        <p:spPr>
          <a:prstGeom prst="rect">
            <a:avLst/>
          </a:prstGeom>
        </p:spPr>
        <p:txBody>
          <a:bodyPr/>
          <a:lstStyle/>
          <a:p>
            <a:pPr marL="324611" indent="-324611" defTabSz="414781">
              <a:spcBef>
                <a:spcPts val="2800"/>
              </a:spcBef>
              <a:buBlip>
                <a:blip r:embed="rId2"/>
              </a:buBlip>
              <a:defRPr sz="2556"/>
            </a:pPr>
            <a:r>
              <a:t>„Od momentu nadania firma ACERON nie ma wpływu na to co się dzieje z przesyłką. Odpowiedzialność za dostarczenie przesyłki w całości, spoczywa na Poczcie Polskiej. Nie odpowiadamy za uszkodzenie przesyłki lub jej zawartości przez Pocztę”</a:t>
            </a:r>
          </a:p>
          <a:p>
            <a:pPr marL="324611" indent="-324611" defTabSz="414781">
              <a:spcBef>
                <a:spcPts val="2800"/>
              </a:spcBef>
              <a:buBlip>
                <a:blip r:embed="rId2"/>
              </a:buBlip>
              <a:defRPr sz="2556"/>
            </a:pPr>
            <a:r>
              <a:t>Sygnatura akt: XVII AmC 45/16</a:t>
            </a:r>
          </a:p>
          <a:p>
            <a:pPr marL="324611" indent="-324611" defTabSz="414781">
              <a:spcBef>
                <a:spcPts val="2800"/>
              </a:spcBef>
              <a:buBlip>
                <a:blip r:embed="rId2"/>
              </a:buBlip>
              <a:defRPr sz="2556"/>
            </a:pPr>
            <a:r>
              <a:t>Data wyroku: 2017-03-13</a:t>
            </a:r>
          </a:p>
          <a:p>
            <a:pPr marL="324611" indent="-324611" defTabSz="414781">
              <a:spcBef>
                <a:spcPts val="2800"/>
              </a:spcBef>
              <a:buBlip>
                <a:blip r:embed="rId2"/>
              </a:buBlip>
              <a:defRPr sz="2556"/>
            </a:pPr>
            <a:r>
              <a:t>Sąd Okręgowy w Warszawie, XVII Wydział Sąd Ochrony Konkurencji i Konsumentów</a:t>
            </a:r>
          </a:p>
          <a:p>
            <a:pPr marL="324611" indent="-324611" defTabSz="414781">
              <a:spcBef>
                <a:spcPts val="2800"/>
              </a:spcBef>
              <a:buBlip>
                <a:blip r:embed="rId2"/>
              </a:buBlip>
              <a:defRPr sz="2556"/>
            </a:pPr>
            <a:r>
              <a:t>Art. 385</a:t>
            </a:r>
            <a:r>
              <a:rPr baseline="31999"/>
              <a:t>3</a:t>
            </a:r>
            <a:r>
              <a:t> pkt 2 k.c. – „2) wyłączają lub istotnie ograniczają odpowiedzialność względem konsumenta za niewykonanie lub nienależyte wykonanie zobowiązania”.</a:t>
            </a:r>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p:tmAbs val="0"/>
                                  </p:iterate>
                                  <p:childTnLst>
                                    <p:set>
                                      <p:cBhvr>
                                        <p:cTn id="6" fill="hold"/>
                                        <p:tgtEl>
                                          <p:spTgt spid="327"/>
                                        </p:tgtEl>
                                        <p:attrNameLst>
                                          <p:attrName>style.visibility</p:attrName>
                                        </p:attrNameLst>
                                      </p:cBhvr>
                                      <p:to>
                                        <p:strVal val="visible"/>
                                      </p:to>
                                    </p:set>
                                    <p:animEffect transition="in" filter="wipe(down)">
                                      <p:cBhvr>
                                        <p:cTn id="7" dur="400"/>
                                        <p:tgtEl>
                                          <p:spTgt spid="327"/>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0" nodeType="clickEffect">
                                  <p:stCondLst>
                                    <p:cond delay="0"/>
                                  </p:stCondLst>
                                  <p:iterate>
                                    <p:tmAbs val="0"/>
                                  </p:iterate>
                                  <p:childTnLst>
                                    <p:set>
                                      <p:cBhvr>
                                        <p:cTn id="11" fill="hold"/>
                                        <p:tgtEl>
                                          <p:spTgt spid="328"/>
                                        </p:tgtEl>
                                        <p:attrNameLst>
                                          <p:attrName>style.visibility</p:attrName>
                                        </p:attrNameLst>
                                      </p:cBhvr>
                                      <p:to>
                                        <p:strVal val="visible"/>
                                      </p:to>
                                    </p:set>
                                    <p:anim calcmode="lin" valueType="num">
                                      <p:cBhvr>
                                        <p:cTn id="12" dur="1000" fill="hold"/>
                                        <p:tgtEl>
                                          <p:spTgt spid="328"/>
                                        </p:tgtEl>
                                        <p:attrNameLst>
                                          <p:attrName>ppt_w</p:attrName>
                                        </p:attrNameLst>
                                      </p:cBhvr>
                                      <p:tavLst>
                                        <p:tav tm="0">
                                          <p:val>
                                            <p:fltVal val="0"/>
                                          </p:val>
                                        </p:tav>
                                        <p:tav tm="100000">
                                          <p:val>
                                            <p:strVal val="#ppt_w"/>
                                          </p:val>
                                        </p:tav>
                                      </p:tavLst>
                                    </p:anim>
                                    <p:anim calcmode="lin" valueType="num">
                                      <p:cBhvr>
                                        <p:cTn id="13" dur="1000" fill="hold"/>
                                        <p:tgtEl>
                                          <p:spTgt spid="328"/>
                                        </p:tgtEl>
                                        <p:attrNameLst>
                                          <p:attrName>ppt_h</p:attrName>
                                        </p:attrNameLst>
                                      </p:cBhvr>
                                      <p:tavLst>
                                        <p:tav tm="0">
                                          <p:val>
                                            <p:fltVal val="0"/>
                                          </p:val>
                                        </p:tav>
                                        <p:tav tm="100000">
                                          <p:val>
                                            <p:strVal val="#ppt_h"/>
                                          </p:val>
                                        </p:tav>
                                      </p:tavLst>
                                    </p:anim>
                                    <p:anim calcmode="lin" valueType="num">
                                      <p:cBhvr>
                                        <p:cTn id="14" dur="1000" fill="hold"/>
                                        <p:tgtEl>
                                          <p:spTgt spid="32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2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advAuto="0"/>
      <p:bldP spid="328"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Klauzule niedozwolone"/>
          <p:cNvSpPr>
            <a:spLocks noGrp="1"/>
          </p:cNvSpPr>
          <p:nvPr>
            <p:ph type="title"/>
          </p:nvPr>
        </p:nvSpPr>
        <p:spPr>
          <a:prstGeom prst="rect">
            <a:avLst/>
          </a:prstGeom>
        </p:spPr>
        <p:txBody>
          <a:bodyPr/>
          <a:lstStyle/>
          <a:p>
            <a:r>
              <a:t>Klauzule niedozwolone</a:t>
            </a:r>
          </a:p>
        </p:txBody>
      </p:sp>
      <p:sp>
        <p:nvSpPr>
          <p:cNvPr id="331" name="„Przyjęcie przez Klienta przesyłki bez zastrzeżeń powoduje wygaśnięcie roszczeń z tytułu ubytku lub uszkodzenia.”…"/>
          <p:cNvSpPr>
            <a:spLocks noGrp="1"/>
          </p:cNvSpPr>
          <p:nvPr>
            <p:ph type="body" idx="1"/>
          </p:nvPr>
        </p:nvSpPr>
        <p:spPr>
          <a:prstGeom prst="rect">
            <a:avLst/>
          </a:prstGeom>
        </p:spPr>
        <p:txBody>
          <a:bodyPr/>
          <a:lstStyle/>
          <a:p>
            <a:pPr marL="324611" indent="-324611" defTabSz="414781">
              <a:spcBef>
                <a:spcPts val="2800"/>
              </a:spcBef>
              <a:buBlip>
                <a:blip r:embed="rId2"/>
              </a:buBlip>
              <a:defRPr sz="2556"/>
            </a:pPr>
            <a:r>
              <a:t>„Przyjęcie przez Klienta przesyłki bez zastrzeżeń powoduje wygaśnięcie roszczeń z tytułu ubytku lub uszkodzenia.”</a:t>
            </a:r>
          </a:p>
          <a:p>
            <a:pPr marL="324611" indent="-324611" defTabSz="414781">
              <a:spcBef>
                <a:spcPts val="2800"/>
              </a:spcBef>
              <a:buBlip>
                <a:blip r:embed="rId2"/>
              </a:buBlip>
              <a:defRPr sz="2556"/>
            </a:pPr>
            <a:endParaRPr/>
          </a:p>
          <a:p>
            <a:pPr marL="324611" indent="-324611" defTabSz="414781">
              <a:spcBef>
                <a:spcPts val="2800"/>
              </a:spcBef>
              <a:buBlip>
                <a:blip r:embed="rId2"/>
              </a:buBlip>
              <a:defRPr sz="2556"/>
            </a:pPr>
            <a:r>
              <a:t>Sygnatura akt: XVII AmC 1246/16</a:t>
            </a:r>
          </a:p>
          <a:p>
            <a:pPr marL="324611" indent="-324611" defTabSz="414781">
              <a:spcBef>
                <a:spcPts val="2800"/>
              </a:spcBef>
              <a:buBlip>
                <a:blip r:embed="rId2"/>
              </a:buBlip>
              <a:defRPr sz="2556"/>
            </a:pPr>
            <a:r>
              <a:t>Data wyroku: 2018-07-04</a:t>
            </a:r>
          </a:p>
          <a:p>
            <a:pPr marL="324611" indent="-324611" defTabSz="414781">
              <a:spcBef>
                <a:spcPts val="2800"/>
              </a:spcBef>
              <a:buBlip>
                <a:blip r:embed="rId2"/>
              </a:buBlip>
              <a:defRPr sz="2556"/>
            </a:pPr>
            <a:r>
              <a:t>Sąd Okręgowy w Warszawie, XVII Wydział Sąd Ochrony Konkurencji i Konsumentów</a:t>
            </a:r>
          </a:p>
          <a:p>
            <a:pPr marL="324611" indent="-324611" defTabSz="414781">
              <a:spcBef>
                <a:spcPts val="2800"/>
              </a:spcBef>
              <a:buBlip>
                <a:blip r:embed="rId2"/>
              </a:buBlip>
              <a:defRPr sz="2556"/>
            </a:pPr>
            <a:r>
              <a:t>Art. 385</a:t>
            </a:r>
            <a:r>
              <a:rPr baseline="31999"/>
              <a:t>3</a:t>
            </a:r>
            <a:r>
              <a:t> pkt 2 – „2) wyłączają lub istotnie ograniczają odpowiedzialność względem konsumenta za niewykonanie lub nienależyte wykonanie zobowiązania”.</a:t>
            </a:r>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iterate>
                                    <p:tmAbs val="0"/>
                                  </p:iterate>
                                  <p:childTnLst>
                                    <p:set>
                                      <p:cBhvr>
                                        <p:cTn id="6" fill="hold"/>
                                        <p:tgtEl>
                                          <p:spTgt spid="330"/>
                                        </p:tgtEl>
                                        <p:attrNameLst>
                                          <p:attrName>style.visibility</p:attrName>
                                        </p:attrNameLst>
                                      </p:cBhvr>
                                      <p:to>
                                        <p:strVal val="visible"/>
                                      </p:to>
                                    </p:set>
                                    <p:animEffect transition="in" filter="wipe(down)">
                                      <p:cBhvr>
                                        <p:cTn id="7" dur="4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9" fill="hold" grpId="0" nodeType="clickEffect">
                                  <p:stCondLst>
                                    <p:cond delay="0"/>
                                  </p:stCondLst>
                                  <p:iterate>
                                    <p:tmAbs val="0"/>
                                  </p:iterate>
                                  <p:childTnLst>
                                    <p:set>
                                      <p:cBhvr>
                                        <p:cTn id="11" fill="hold"/>
                                        <p:tgtEl>
                                          <p:spTgt spid="331"/>
                                        </p:tgtEl>
                                        <p:attrNameLst>
                                          <p:attrName>style.visibility</p:attrName>
                                        </p:attrNameLst>
                                      </p:cBhvr>
                                      <p:to>
                                        <p:strVal val="visible"/>
                                      </p:to>
                                    </p:set>
                                    <p:anim calcmode="lin" valueType="num">
                                      <p:cBhvr>
                                        <p:cTn id="12" dur="1000" fill="hold"/>
                                        <p:tgtEl>
                                          <p:spTgt spid="331"/>
                                        </p:tgtEl>
                                        <p:attrNameLst>
                                          <p:attrName>ppt_w</p:attrName>
                                        </p:attrNameLst>
                                      </p:cBhvr>
                                      <p:tavLst>
                                        <p:tav tm="0">
                                          <p:val>
                                            <p:fltVal val="0"/>
                                          </p:val>
                                        </p:tav>
                                        <p:tav tm="100000">
                                          <p:val>
                                            <p:strVal val="#ppt_w"/>
                                          </p:val>
                                        </p:tav>
                                      </p:tavLst>
                                    </p:anim>
                                    <p:anim calcmode="lin" valueType="num">
                                      <p:cBhvr>
                                        <p:cTn id="13" dur="1000" fill="hold"/>
                                        <p:tgtEl>
                                          <p:spTgt spid="331"/>
                                        </p:tgtEl>
                                        <p:attrNameLst>
                                          <p:attrName>ppt_h</p:attrName>
                                        </p:attrNameLst>
                                      </p:cBhvr>
                                      <p:tavLst>
                                        <p:tav tm="0">
                                          <p:val>
                                            <p:fltVal val="0"/>
                                          </p:val>
                                        </p:tav>
                                        <p:tav tm="100000">
                                          <p:val>
                                            <p:strVal val="#ppt_h"/>
                                          </p:val>
                                        </p:tav>
                                      </p:tavLst>
                                    </p:anim>
                                    <p:anim calcmode="lin" valueType="num">
                                      <p:cBhvr>
                                        <p:cTn id="14" dur="1000" fill="hold"/>
                                        <p:tgtEl>
                                          <p:spTgt spid="331"/>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33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animBg="1" advAuto="0"/>
      <p:bldP spid="331" grpId="0"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Prawa e-konsumenta w zagranicznym sklepie"/>
          <p:cNvSpPr>
            <a:spLocks noGrp="1"/>
          </p:cNvSpPr>
          <p:nvPr>
            <p:ph type="title"/>
          </p:nvPr>
        </p:nvSpPr>
        <p:spPr>
          <a:prstGeom prst="rect">
            <a:avLst/>
          </a:prstGeom>
        </p:spPr>
        <p:txBody>
          <a:bodyPr/>
          <a:lstStyle/>
          <a:p>
            <a:r>
              <a:t>Prawa e-konsumenta w zagranicznym sklepie</a:t>
            </a:r>
          </a:p>
        </p:txBody>
      </p:sp>
      <p:sp>
        <p:nvSpPr>
          <p:cNvPr id="334" name="Zagadnienie prawa właściwego dla umów konsumenckich reguluje art. 6 rozporządzenia Rzym I, zgodnie z którym umowa zawarta przez konsumenta z przedsiębiorcą podlega prawu państwa, w którym konsument ma miejsce zwykłego pobytu. Istnieje jednak jeden warunek, - przedsiębiorca musi w jakikolwiek sposób kierować swoją działalność do państwa pobytu konsumenta"/>
          <p:cNvSpPr>
            <a:spLocks noGrp="1"/>
          </p:cNvSpPr>
          <p:nvPr>
            <p:ph type="body" sz="half" idx="1"/>
          </p:nvPr>
        </p:nvSpPr>
        <p:spPr>
          <a:xfrm>
            <a:off x="1270000" y="2971800"/>
            <a:ext cx="10464800" cy="3503563"/>
          </a:xfrm>
          <a:prstGeom prst="rect">
            <a:avLst/>
          </a:prstGeom>
        </p:spPr>
        <p:txBody>
          <a:bodyPr/>
          <a:lstStyle/>
          <a:p>
            <a:pPr marL="374904" indent="-374904" defTabSz="479044">
              <a:spcBef>
                <a:spcPts val="3200"/>
              </a:spcBef>
              <a:buSzPct val="135000"/>
              <a:buChar char="•"/>
              <a:defRPr sz="2952"/>
            </a:pPr>
            <a:r>
              <a:t>Zagadnienie prawa właściwego dla umów konsumenckich reguluje art. 6 rozporządzenia Rzym I, zgodnie z którym umowa zawarta przez konsumenta z przedsiębiorcą podlega prawu państwa, w którym konsument ma miejsce zwykłego pobytu. Istnieje jednak jeden warunek, - </a:t>
            </a:r>
            <a:r>
              <a:rPr b="1"/>
              <a:t>przedsiębiorca musi w jakikolwiek sposób kierować swoją działalność</a:t>
            </a:r>
            <a:r>
              <a:t> </a:t>
            </a:r>
            <a:r>
              <a:rPr b="1"/>
              <a:t>do państwa pobytu konsumenta</a:t>
            </a:r>
          </a:p>
        </p:txBody>
      </p:sp>
      <p:pic>
        <p:nvPicPr>
          <p:cNvPr id="335" name="Depositphotos_31395529_l-2015-760x400.jpg" descr="Depositphotos_31395529_l-2015-760x400.jpg"/>
          <p:cNvPicPr>
            <a:picLocks noChangeAspect="1"/>
          </p:cNvPicPr>
          <p:nvPr/>
        </p:nvPicPr>
        <p:blipFill>
          <a:blip r:embed="rId2"/>
          <a:stretch>
            <a:fillRect/>
          </a:stretch>
        </p:blipFill>
        <p:spPr>
          <a:xfrm>
            <a:off x="3923307" y="6509290"/>
            <a:ext cx="5380436" cy="283180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type="lt">
                                    <p:tmAbs val="0"/>
                                  </p:iterate>
                                  <p:childTnLst>
                                    <p:set>
                                      <p:cBhvr>
                                        <p:cTn id="6" fill="hold"/>
                                        <p:tgtEl>
                                          <p:spTgt spid="333"/>
                                        </p:tgtEl>
                                        <p:attrNameLst>
                                          <p:attrName>style.visibility</p:attrName>
                                        </p:attrNameLst>
                                      </p:cBhvr>
                                      <p:to>
                                        <p:strVal val="visible"/>
                                      </p:to>
                                    </p:set>
                                    <p:animEffect transition="in" filter="fade">
                                      <p:cBhvr>
                                        <p:cTn id="7" dur="2000"/>
                                        <p:tgtEl>
                                          <p:spTgt spid="3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p:tmAbs val="0"/>
                                  </p:iterate>
                                  <p:childTnLst>
                                    <p:set>
                                      <p:cBhvr>
                                        <p:cTn id="11" fill="hold"/>
                                        <p:tgtEl>
                                          <p:spTgt spid="334"/>
                                        </p:tgtEl>
                                        <p:attrNameLst>
                                          <p:attrName>style.visibility</p:attrName>
                                        </p:attrNameLst>
                                      </p:cBhvr>
                                      <p:to>
                                        <p:strVal val="visible"/>
                                      </p:to>
                                    </p:set>
                                    <p:anim calcmode="lin" valueType="num">
                                      <p:cBhvr>
                                        <p:cTn id="12" dur="1000" fill="hold"/>
                                        <p:tgtEl>
                                          <p:spTgt spid="334"/>
                                        </p:tgtEl>
                                        <p:attrNameLst>
                                          <p:attrName>ppt_x</p:attrName>
                                        </p:attrNameLst>
                                      </p:cBhvr>
                                      <p:tavLst>
                                        <p:tav tm="0">
                                          <p:val>
                                            <p:strVal val="0-#ppt_w/2"/>
                                          </p:val>
                                        </p:tav>
                                        <p:tav tm="100000">
                                          <p:val>
                                            <p:strVal val="#ppt_x"/>
                                          </p:val>
                                        </p:tav>
                                      </p:tavLst>
                                    </p:anim>
                                    <p:anim calcmode="lin" valueType="num">
                                      <p:cBhvr>
                                        <p:cTn id="13" dur="1000" fill="hold"/>
                                        <p:tgtEl>
                                          <p:spTgt spid="3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 grpId="0" animBg="1" advAuto="0"/>
      <p:bldP spid="334"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 name="Zgodnie z art. 2 rozporządzenia strony mogą samodzielnie dokonać wyboru prawa właściwego dla danej umowy. Wybór powinien wynikać jednoznacznie z postanowień zawartej umowy i nie może prowadzić do pozbawienia konsumenta ochrony przyznanej mu przez bezwzględnie obowiązujące przepisy kraju, w którym ma on miejsce zwykłego pobytu.…"/>
          <p:cNvSpPr>
            <a:spLocks noGrp="1"/>
          </p:cNvSpPr>
          <p:nvPr>
            <p:ph type="body" idx="1"/>
          </p:nvPr>
        </p:nvSpPr>
        <p:spPr>
          <a:prstGeom prst="rect">
            <a:avLst/>
          </a:prstGeom>
        </p:spPr>
        <p:txBody>
          <a:bodyPr/>
          <a:lstStyle/>
          <a:p>
            <a:pPr marL="365760" indent="-365760" defTabSz="467359">
              <a:spcBef>
                <a:spcPts val="3200"/>
              </a:spcBef>
              <a:buSzPct val="135000"/>
              <a:buChar char="•"/>
              <a:defRPr sz="2880"/>
            </a:pPr>
            <a:r>
              <a:t>Zgodnie z art. 2 rozporządzenia strony mogą samodzielnie dokonać wyboru prawa właściwego dla danej umowy. Wybór powinien wynikać jednoznacznie z postanowień zawartej umowy i nie może prowadzić do pozbawienia konsumenta ochrony przyznanej mu przez bezwzględnie obowiązujące przepisy kraju, w którym ma on miejsce zwykłego pobytu.</a:t>
            </a:r>
          </a:p>
          <a:p>
            <a:pPr marL="365760" indent="-365760" defTabSz="467359">
              <a:spcBef>
                <a:spcPts val="3200"/>
              </a:spcBef>
              <a:buSzPct val="135000"/>
              <a:buChar char="•"/>
              <a:defRPr sz="2880"/>
            </a:pPr>
            <a:r>
              <a:t>Jeśli natomiast sprzedawcy nie kierują swojej działalności do Polski, i o ile strony samodzielnie nie dokonały wyboru prawa właściwego, ustalenie prawa właściwego następowało będzie na podstawie art. 4 rozporządzenia.Wskazany przepis stanowi, że umowa sprzedaży towarów podlega prawu państwa, w którym sprzedawca ma miejsce zwykłego pobytu, natomiast umowa sprzedaży towarów w drodze licytacji podlega prawu państwa, w którym odbyła się licytacja, jeżeli miejsce to można ustalić.</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p:tmAbs val="0"/>
                                  </p:iterate>
                                  <p:childTnLst>
                                    <p:set>
                                      <p:cBhvr>
                                        <p:cTn id="6" fill="hold"/>
                                        <p:tgtEl>
                                          <p:spTgt spid="337"/>
                                        </p:tgtEl>
                                        <p:attrNameLst>
                                          <p:attrName>style.visibility</p:attrName>
                                        </p:attrNameLst>
                                      </p:cBhvr>
                                      <p:to>
                                        <p:strVal val="visible"/>
                                      </p:to>
                                    </p:set>
                                    <p:anim calcmode="lin" valueType="num">
                                      <p:cBhvr>
                                        <p:cTn id="7" dur="1000" fill="hold"/>
                                        <p:tgtEl>
                                          <p:spTgt spid="337"/>
                                        </p:tgtEl>
                                        <p:attrNameLst>
                                          <p:attrName>ppt_x</p:attrName>
                                        </p:attrNameLst>
                                      </p:cBhvr>
                                      <p:tavLst>
                                        <p:tav tm="0">
                                          <p:val>
                                            <p:strVal val="0-#ppt_w/2"/>
                                          </p:val>
                                        </p:tav>
                                        <p:tav tm="100000">
                                          <p:val>
                                            <p:strVal val="#ppt_x"/>
                                          </p:val>
                                        </p:tav>
                                      </p:tavLst>
                                    </p:anim>
                                    <p:anim calcmode="lin" valueType="num">
                                      <p:cBhvr>
                                        <p:cTn id="8" dur="1000" fill="hold"/>
                                        <p:tgtEl>
                                          <p:spTgt spid="3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 grpId="0" animBg="1" advAuto="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Kazus"/>
          <p:cNvSpPr>
            <a:spLocks noGrp="1"/>
          </p:cNvSpPr>
          <p:nvPr>
            <p:ph type="title"/>
          </p:nvPr>
        </p:nvSpPr>
        <p:spPr>
          <a:prstGeom prst="rect">
            <a:avLst/>
          </a:prstGeom>
        </p:spPr>
        <p:txBody>
          <a:bodyPr/>
          <a:lstStyle/>
          <a:p>
            <a:r>
              <a:t>Kazus</a:t>
            </a:r>
          </a:p>
        </p:txBody>
      </p:sp>
      <p:sp>
        <p:nvSpPr>
          <p:cNvPr id="340" name="Konsument w drodze licytacji w niemieckim serwisie aukcyjnym zakupił używaną zmywarkę do naczyń. Strona internetowa była w języku niemieckim, z możliwością płatności jedynie w euro lub dolarach. Po otrzymaniu zmywarki okazało się, że nie funkcjonuje ona prawidłowo. Czy będzie on mógł zażądać naprawy zmywarki na podstawie ustawy o szczególnych warunkach sprzedaży konsumenckiej oraz o zmianie Kodeksu cywilnego?"/>
          <p:cNvSpPr>
            <a:spLocks noGrp="1"/>
          </p:cNvSpPr>
          <p:nvPr>
            <p:ph type="body" idx="1"/>
          </p:nvPr>
        </p:nvSpPr>
        <p:spPr>
          <a:prstGeom prst="rect">
            <a:avLst/>
          </a:prstGeom>
        </p:spPr>
        <p:txBody>
          <a:bodyPr/>
          <a:lstStyle>
            <a:lvl1pPr marL="0" indent="0">
              <a:buSzTx/>
              <a:buNone/>
            </a:lvl1pPr>
          </a:lstStyle>
          <a:p>
            <a:r>
              <a:t>Konsument w drodze licytacji w niemieckim serwisie aukcyjnym zakupił używaną zmywarkę do naczyń. Strona internetowa była w języku niemieckim, z możliwością płatności jedynie w euro lub dolarach. Po otrzymaniu zmywarki okazało się, że nie funkcjonuje ona prawidłowo. Czy będzie on mógł zażądać naprawy zmywarki na podstawie ustawy o szczególnych warunkach sprzedaży konsumenckiej oraz o zmianie Kodeksu cywilnego?</a:t>
            </a: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Zakupy w brytyjskim e-sklepie a brexit"/>
          <p:cNvSpPr>
            <a:spLocks noGrp="1"/>
          </p:cNvSpPr>
          <p:nvPr>
            <p:ph type="title"/>
          </p:nvPr>
        </p:nvSpPr>
        <p:spPr>
          <a:prstGeom prst="rect">
            <a:avLst/>
          </a:prstGeom>
        </p:spPr>
        <p:txBody>
          <a:bodyPr/>
          <a:lstStyle/>
          <a:p>
            <a:r>
              <a:t>Zakupy w brytyjskim e-sklepie a brexit</a:t>
            </a:r>
          </a:p>
        </p:txBody>
      </p:sp>
      <p:sp>
        <p:nvSpPr>
          <p:cNvPr id="343" name="Czy zachowam te same prawa kupując w brytyjskim e-sklepie?…"/>
          <p:cNvSpPr>
            <a:spLocks noGrp="1"/>
          </p:cNvSpPr>
          <p:nvPr>
            <p:ph type="body" sz="half" idx="1"/>
          </p:nvPr>
        </p:nvSpPr>
        <p:spPr>
          <a:xfrm>
            <a:off x="1270000" y="2971800"/>
            <a:ext cx="10464800" cy="4302076"/>
          </a:xfrm>
          <a:prstGeom prst="rect">
            <a:avLst/>
          </a:prstGeom>
        </p:spPr>
        <p:txBody>
          <a:bodyPr/>
          <a:lstStyle/>
          <a:p>
            <a:pPr>
              <a:buBlip>
                <a:blip r:embed="rId2"/>
              </a:buBlip>
            </a:pPr>
            <a:r>
              <a:t>Czy zachowam te same prawa kupując w brytyjskim e-sklepie?</a:t>
            </a:r>
          </a:p>
          <a:p>
            <a:pPr>
              <a:buBlip>
                <a:blip r:embed="rId2"/>
              </a:buBlip>
            </a:pPr>
            <a:r>
              <a:t>Co jeżeli zdecyduję się na zakup od brytyjskiego przedsiębiorcy, który nie kieruje swojej działalności na kraj konsumenta?</a:t>
            </a:r>
          </a:p>
        </p:txBody>
      </p:sp>
      <p:pic>
        <p:nvPicPr>
          <p:cNvPr id="344" name="68317306-1.jpg" descr="68317306-1.jpg"/>
          <p:cNvPicPr>
            <a:picLocks noChangeAspect="1"/>
          </p:cNvPicPr>
          <p:nvPr/>
        </p:nvPicPr>
        <p:blipFill>
          <a:blip r:embed="rId3"/>
          <a:stretch>
            <a:fillRect/>
          </a:stretch>
        </p:blipFill>
        <p:spPr>
          <a:xfrm>
            <a:off x="4185400" y="6604843"/>
            <a:ext cx="4754650" cy="2672114"/>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type="lt">
                                    <p:tmAbs val="0"/>
                                  </p:iterate>
                                  <p:childTnLst>
                                    <p:set>
                                      <p:cBhvr>
                                        <p:cTn id="6" fill="hold"/>
                                        <p:tgtEl>
                                          <p:spTgt spid="342"/>
                                        </p:tgtEl>
                                        <p:attrNameLst>
                                          <p:attrName>style.visibility</p:attrName>
                                        </p:attrNameLst>
                                      </p:cBhvr>
                                      <p:to>
                                        <p:strVal val="visible"/>
                                      </p:to>
                                    </p:set>
                                    <p:animEffect transition="in" filter="fade">
                                      <p:cBhvr>
                                        <p:cTn id="7" dur="2000"/>
                                        <p:tgtEl>
                                          <p:spTgt spid="34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p:tmAbs val="0"/>
                                  </p:iterate>
                                  <p:childTnLst>
                                    <p:set>
                                      <p:cBhvr>
                                        <p:cTn id="11" fill="hold"/>
                                        <p:tgtEl>
                                          <p:spTgt spid="343"/>
                                        </p:tgtEl>
                                        <p:attrNameLst>
                                          <p:attrName>style.visibility</p:attrName>
                                        </p:attrNameLst>
                                      </p:cBhvr>
                                      <p:to>
                                        <p:strVal val="visible"/>
                                      </p:to>
                                    </p:set>
                                    <p:anim calcmode="lin" valueType="num">
                                      <p:cBhvr>
                                        <p:cTn id="12" dur="1000" fill="hold"/>
                                        <p:tgtEl>
                                          <p:spTgt spid="343"/>
                                        </p:tgtEl>
                                        <p:attrNameLst>
                                          <p:attrName>ppt_x</p:attrName>
                                        </p:attrNameLst>
                                      </p:cBhvr>
                                      <p:tavLst>
                                        <p:tav tm="0">
                                          <p:val>
                                            <p:strVal val="0-#ppt_w/2"/>
                                          </p:val>
                                        </p:tav>
                                        <p:tav tm="100000">
                                          <p:val>
                                            <p:strVal val="#ppt_x"/>
                                          </p:val>
                                        </p:tav>
                                      </p:tavLst>
                                    </p:anim>
                                    <p:anim calcmode="lin" valueType="num">
                                      <p:cBhvr>
                                        <p:cTn id="13" dur="1000" fill="hold"/>
                                        <p:tgtEl>
                                          <p:spTgt spid="3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 grpId="0" animBg="1" advAuto="0"/>
      <p:bldP spid="343" grpId="0" animBg="1" advAuto="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Płatności"/>
          <p:cNvSpPr>
            <a:spLocks noGrp="1"/>
          </p:cNvSpPr>
          <p:nvPr>
            <p:ph type="title"/>
          </p:nvPr>
        </p:nvSpPr>
        <p:spPr>
          <a:prstGeom prst="rect">
            <a:avLst/>
          </a:prstGeom>
        </p:spPr>
        <p:txBody>
          <a:bodyPr/>
          <a:lstStyle/>
          <a:p>
            <a:r>
              <a:t>Płatności </a:t>
            </a:r>
          </a:p>
        </p:txBody>
      </p:sp>
      <p:sp>
        <p:nvSpPr>
          <p:cNvPr id="347" name="Jedną z częstych przyczyn reklamacji jest dokonanie zakupów przez dzieci za pomocą karty kredytowej rodziców. Czy takie reklamacje są przyjmowane?…"/>
          <p:cNvSpPr>
            <a:spLocks noGrp="1"/>
          </p:cNvSpPr>
          <p:nvPr>
            <p:ph type="body" sz="half" idx="1"/>
          </p:nvPr>
        </p:nvSpPr>
        <p:spPr>
          <a:xfrm>
            <a:off x="1270000" y="2971800"/>
            <a:ext cx="5883970" cy="5715000"/>
          </a:xfrm>
          <a:prstGeom prst="rect">
            <a:avLst/>
          </a:prstGeom>
        </p:spPr>
        <p:txBody>
          <a:bodyPr/>
          <a:lstStyle/>
          <a:p>
            <a:pPr marL="411479" indent="-411479" defTabSz="525779">
              <a:spcBef>
                <a:spcPts val="3600"/>
              </a:spcBef>
              <a:buBlip>
                <a:blip r:embed="rId2"/>
              </a:buBlip>
              <a:defRPr sz="3239"/>
            </a:pPr>
            <a:r>
              <a:t>Jedną z częstych przyczyn reklamacji jest dokonanie zakupów przez dzieci za pomocą karty kredytowej rodziców. Czy takie reklamacje są przyjmowane? </a:t>
            </a:r>
          </a:p>
          <a:p>
            <a:pPr marL="411479" indent="-411479" defTabSz="525779">
              <a:spcBef>
                <a:spcPts val="3600"/>
              </a:spcBef>
              <a:buBlip>
                <a:blip r:embed="rId2"/>
              </a:buBlip>
              <a:defRPr sz="3239"/>
            </a:pPr>
            <a:r>
              <a:t>Przewalutowanie a zwrot płatności</a:t>
            </a:r>
          </a:p>
          <a:p>
            <a:pPr marL="411479" indent="-411479" defTabSz="525779">
              <a:spcBef>
                <a:spcPts val="3600"/>
              </a:spcBef>
              <a:buBlip>
                <a:blip r:embed="rId2"/>
              </a:buBlip>
              <a:defRPr sz="3239"/>
            </a:pPr>
            <a:r>
              <a:t>Przewalutowanie a reklamacja produktu</a:t>
            </a:r>
          </a:p>
        </p:txBody>
      </p:sp>
      <p:pic>
        <p:nvPicPr>
          <p:cNvPr id="348" name="please-select-a-payment-method-me-o-visa-o-mastercard-16282958.png" descr="please-select-a-payment-method-me-o-visa-o-mastercard-16282958.png"/>
          <p:cNvPicPr>
            <a:picLocks noChangeAspect="1"/>
          </p:cNvPicPr>
          <p:nvPr/>
        </p:nvPicPr>
        <p:blipFill>
          <a:blip r:embed="rId3"/>
          <a:stretch>
            <a:fillRect/>
          </a:stretch>
        </p:blipFill>
        <p:spPr>
          <a:xfrm>
            <a:off x="7419097" y="3651277"/>
            <a:ext cx="4482376" cy="464374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type="lt">
                                    <p:tmAbs val="0"/>
                                  </p:iterate>
                                  <p:childTnLst>
                                    <p:set>
                                      <p:cBhvr>
                                        <p:cTn id="6" fill="hold"/>
                                        <p:tgtEl>
                                          <p:spTgt spid="346"/>
                                        </p:tgtEl>
                                        <p:attrNameLst>
                                          <p:attrName>style.visibility</p:attrName>
                                        </p:attrNameLst>
                                      </p:cBhvr>
                                      <p:to>
                                        <p:strVal val="visible"/>
                                      </p:to>
                                    </p:set>
                                    <p:animEffect transition="in" filter="fade">
                                      <p:cBhvr>
                                        <p:cTn id="7" dur="2000"/>
                                        <p:tgtEl>
                                          <p:spTgt spid="3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iterate>
                                    <p:tmAbs val="0"/>
                                  </p:iterate>
                                  <p:childTnLst>
                                    <p:set>
                                      <p:cBhvr>
                                        <p:cTn id="11" fill="hold"/>
                                        <p:tgtEl>
                                          <p:spTgt spid="347"/>
                                        </p:tgtEl>
                                        <p:attrNameLst>
                                          <p:attrName>style.visibility</p:attrName>
                                        </p:attrNameLst>
                                      </p:cBhvr>
                                      <p:to>
                                        <p:strVal val="visible"/>
                                      </p:to>
                                    </p:set>
                                    <p:anim calcmode="lin" valueType="num">
                                      <p:cBhvr>
                                        <p:cTn id="12" dur="1000" fill="hold"/>
                                        <p:tgtEl>
                                          <p:spTgt spid="347"/>
                                        </p:tgtEl>
                                        <p:attrNameLst>
                                          <p:attrName>ppt_x</p:attrName>
                                        </p:attrNameLst>
                                      </p:cBhvr>
                                      <p:tavLst>
                                        <p:tav tm="0">
                                          <p:val>
                                            <p:strVal val="0-#ppt_w/2"/>
                                          </p:val>
                                        </p:tav>
                                        <p:tav tm="100000">
                                          <p:val>
                                            <p:strVal val="#ppt_x"/>
                                          </p:val>
                                        </p:tav>
                                      </p:tavLst>
                                    </p:anim>
                                    <p:anim calcmode="lin" valueType="num">
                                      <p:cBhvr>
                                        <p:cTn id="13" dur="1000" fill="hold"/>
                                        <p:tgtEl>
                                          <p:spTgt spid="3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 grpId="0" animBg="1" advAuto="0"/>
      <p:bldP spid="347" grpId="0" animBg="1" advAuto="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 name="CZAS NA TEST"/>
          <p:cNvSpPr>
            <a:spLocks noGrp="1"/>
          </p:cNvSpPr>
          <p:nvPr>
            <p:ph type="title"/>
          </p:nvPr>
        </p:nvSpPr>
        <p:spPr>
          <a:xfrm>
            <a:off x="1270000" y="3754458"/>
            <a:ext cx="10464801" cy="2286001"/>
          </a:xfrm>
          <a:prstGeom prst="rect">
            <a:avLst/>
          </a:prstGeom>
        </p:spPr>
        <p:txBody>
          <a:bodyPr/>
          <a:lstStyle/>
          <a:p>
            <a:r>
              <a:t>CZAS NA TEST</a:t>
            </a:r>
          </a:p>
        </p:txBody>
      </p:sp>
      <p:pic>
        <p:nvPicPr>
          <p:cNvPr id="351" name="Screen_Shot_2018-10-25_at_11.02.15_AM.png" descr="Screen_Shot_2018-10-25_at_11.02.15_AM.png"/>
          <p:cNvPicPr>
            <a:picLocks noChangeAspect="1"/>
          </p:cNvPicPr>
          <p:nvPr/>
        </p:nvPicPr>
        <p:blipFill>
          <a:blip r:embed="rId2"/>
          <a:stretch>
            <a:fillRect/>
          </a:stretch>
        </p:blipFill>
        <p:spPr>
          <a:xfrm>
            <a:off x="4353913" y="208153"/>
            <a:ext cx="4296974" cy="2488056"/>
          </a:xfrm>
          <a:prstGeom prst="rect">
            <a:avLst/>
          </a:prstGeom>
          <a:ln w="12700">
            <a:miter lim="400000"/>
          </a:ln>
        </p:spPr>
      </p:pic>
      <p:pic>
        <p:nvPicPr>
          <p:cNvPr id="352" name="c9bb47ffb602aa6390764cacd741cbe9.jpg" descr="c9bb47ffb602aa6390764cacd741cbe9.jpg"/>
          <p:cNvPicPr>
            <a:picLocks noChangeAspect="1"/>
          </p:cNvPicPr>
          <p:nvPr/>
        </p:nvPicPr>
        <p:blipFill>
          <a:blip r:embed="rId3"/>
          <a:stretch>
            <a:fillRect/>
          </a:stretch>
        </p:blipFill>
        <p:spPr>
          <a:xfrm>
            <a:off x="4799985" y="7044691"/>
            <a:ext cx="3441701" cy="289102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0" nodeType="clickEffect">
                                  <p:stCondLst>
                                    <p:cond delay="0"/>
                                  </p:stCondLst>
                                  <p:iterate>
                                    <p:tmAbs val="0"/>
                                  </p:iterate>
                                  <p:childTnLst>
                                    <p:set>
                                      <p:cBhvr>
                                        <p:cTn id="6" fill="hold"/>
                                        <p:tgtEl>
                                          <p:spTgt spid="350"/>
                                        </p:tgtEl>
                                        <p:attrNameLst>
                                          <p:attrName>style.visibility</p:attrName>
                                        </p:attrNameLst>
                                      </p:cBhvr>
                                      <p:to>
                                        <p:strVal val="visible"/>
                                      </p:to>
                                    </p:set>
                                    <p:animEffect transition="in" filter="dissolve">
                                      <p:cBhvr>
                                        <p:cTn id="7" dur="30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 grpId="0" animBg="1" advAuto="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 name="PYTANIE 1"/>
          <p:cNvSpPr>
            <a:spLocks noGrp="1"/>
          </p:cNvSpPr>
          <p:nvPr>
            <p:ph type="title"/>
          </p:nvPr>
        </p:nvSpPr>
        <p:spPr>
          <a:prstGeom prst="rect">
            <a:avLst/>
          </a:prstGeom>
        </p:spPr>
        <p:txBody>
          <a:bodyPr/>
          <a:lstStyle/>
          <a:p>
            <a:r>
              <a:t>PYTANIE 1</a:t>
            </a:r>
          </a:p>
        </p:txBody>
      </p:sp>
      <p:sp>
        <p:nvSpPr>
          <p:cNvPr id="355" name="Usługami elektronicznymi nie są:…"/>
          <p:cNvSpPr>
            <a:spLocks noGrp="1"/>
          </p:cNvSpPr>
          <p:nvPr>
            <p:ph type="body" idx="1"/>
          </p:nvPr>
        </p:nvSpPr>
        <p:spPr>
          <a:prstGeom prst="rect">
            <a:avLst/>
          </a:prstGeom>
        </p:spPr>
        <p:txBody>
          <a:bodyPr/>
          <a:lstStyle/>
          <a:p>
            <a:pPr marL="0" indent="0">
              <a:buSzTx/>
              <a:buNone/>
            </a:pPr>
            <a:r>
              <a:t>Usługami elektronicznymi nie są:</a:t>
            </a:r>
          </a:p>
          <a:p>
            <a:pPr marL="0" indent="0">
              <a:buSzTx/>
              <a:buNone/>
            </a:pPr>
            <a:r>
              <a:t>a) poczta elektroniczna</a:t>
            </a:r>
          </a:p>
          <a:p>
            <a:pPr marL="0" indent="0">
              <a:buSzTx/>
              <a:buNone/>
            </a:pPr>
            <a:r>
              <a:t>b)udostępnianie aplikacji mobilnych </a:t>
            </a:r>
          </a:p>
          <a:p>
            <a:pPr marL="0" indent="0">
              <a:buSzTx/>
              <a:buNone/>
            </a:pPr>
            <a:r>
              <a:t>c) rezerwacja biletu lotniczego w biurze podróży przy fizycznej obecności klienta za pomocą sieci komputerowej</a:t>
            </a:r>
          </a:p>
        </p:txBody>
      </p:sp>
    </p:spTree>
  </p:cSld>
  <p:clrMapOvr>
    <a:masterClrMapping/>
  </p:clrMapOvr>
  <mc:AlternateContent xmlns:mc="http://schemas.openxmlformats.org/markup-compatibility/2006" xmlns:p14="http://schemas.microsoft.com/office/powerpoint/2010/main">
    <mc:Choice Requires="p14">
      <p:transition spd="slow" p14:dur="1500">
        <p14:prism dir="r" isContent="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type="lt">
                                    <p:tmAbs val="0"/>
                                  </p:iterate>
                                  <p:childTnLst>
                                    <p:set>
                                      <p:cBhvr>
                                        <p:cTn id="6" fill="hold"/>
                                        <p:tgtEl>
                                          <p:spTgt spid="355"/>
                                        </p:tgtEl>
                                        <p:attrNameLst>
                                          <p:attrName>style.visibility</p:attrName>
                                        </p:attrNameLst>
                                      </p:cBhvr>
                                      <p:to>
                                        <p:strVal val="visible"/>
                                      </p:to>
                                    </p:set>
                                    <p:animEffect transition="in" filter="fade">
                                      <p:cBhvr>
                                        <p:cTn id="7" dur="1000"/>
                                        <p:tgtEl>
                                          <p:spTgt spid="3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 grpId="0" animBg="1" advAuto="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PYTANIE 2"/>
          <p:cNvSpPr>
            <a:spLocks noGrp="1"/>
          </p:cNvSpPr>
          <p:nvPr>
            <p:ph type="title"/>
          </p:nvPr>
        </p:nvSpPr>
        <p:spPr>
          <a:prstGeom prst="rect">
            <a:avLst/>
          </a:prstGeom>
        </p:spPr>
        <p:txBody>
          <a:bodyPr/>
          <a:lstStyle/>
          <a:p>
            <a:r>
              <a:t>PYTANIE 2</a:t>
            </a:r>
          </a:p>
        </p:txBody>
      </p:sp>
      <p:sp>
        <p:nvSpPr>
          <p:cNvPr id="358" name="Usługodawca, który świadczy usługi transmisji danych w sieci telekomunikacyjnej lub zapewnienia dostępu do sieci telekomunikacyjnej (usługi zwykłego przesyłu)  ponosi odpowiedzialności za treść tych danych, jeżeli:…"/>
          <p:cNvSpPr>
            <a:spLocks noGrp="1"/>
          </p:cNvSpPr>
          <p:nvPr>
            <p:ph type="body" idx="1"/>
          </p:nvPr>
        </p:nvSpPr>
        <p:spPr>
          <a:prstGeom prst="rect">
            <a:avLst/>
          </a:prstGeom>
        </p:spPr>
        <p:txBody>
          <a:bodyPr/>
          <a:lstStyle/>
          <a:p>
            <a:pPr marL="0" indent="0" defTabSz="549148">
              <a:spcBef>
                <a:spcPts val="3700"/>
              </a:spcBef>
              <a:buSzTx/>
              <a:buNone/>
              <a:defRPr sz="3384"/>
            </a:pPr>
            <a:r>
              <a:t>Usługodawca, który świadczy usługi transmisji danych w sieci telekomunikacyjnej lub zapewnienia dostępu do sieci telekomunikacyjnej (usługi zwykłego przesyłu)  ponosi odpowiedzialności za treść tych danych, jeżeli:</a:t>
            </a:r>
          </a:p>
          <a:p>
            <a:pPr marL="0" indent="0" defTabSz="549148">
              <a:spcBef>
                <a:spcPts val="3700"/>
              </a:spcBef>
              <a:buSzTx/>
              <a:buNone/>
              <a:defRPr sz="3384"/>
            </a:pPr>
            <a:r>
              <a:t>a) nie jest inicjatorem przekazu danych;</a:t>
            </a:r>
          </a:p>
          <a:p>
            <a:pPr marL="0" indent="0" defTabSz="549148">
              <a:spcBef>
                <a:spcPts val="3700"/>
              </a:spcBef>
              <a:buSzTx/>
              <a:buNone/>
              <a:defRPr sz="3384"/>
            </a:pPr>
            <a:r>
              <a:t>b) nie wybiera odbiorcy przekazu danych;</a:t>
            </a:r>
          </a:p>
          <a:p>
            <a:pPr marL="0" indent="0" defTabSz="549148">
              <a:spcBef>
                <a:spcPts val="3700"/>
              </a:spcBef>
              <a:buSzTx/>
              <a:buNone/>
              <a:defRPr sz="3384"/>
            </a:pPr>
            <a:r>
              <a:t>c)  wybiera i  modyfikuje informacje  zawarte w przekazie.</a:t>
            </a:r>
          </a:p>
        </p:txBody>
      </p:sp>
    </p:spTree>
  </p:cSld>
  <p:clrMapOvr>
    <a:masterClrMapping/>
  </p:clrMapOvr>
  <mc:AlternateContent xmlns:mc="http://schemas.openxmlformats.org/markup-compatibility/2006" xmlns:p14="http://schemas.microsoft.com/office/powerpoint/2010/main">
    <mc:Choice Requires="p14">
      <p:transition spd="slow" p14:dur="1500">
        <p14:prism dir="r" isContent="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type="lt">
                                    <p:tmAbs val="0"/>
                                  </p:iterate>
                                  <p:childTnLst>
                                    <p:set>
                                      <p:cBhvr>
                                        <p:cTn id="6" fill="hold"/>
                                        <p:tgtEl>
                                          <p:spTgt spid="358"/>
                                        </p:tgtEl>
                                        <p:attrNameLst>
                                          <p:attrName>style.visibility</p:attrName>
                                        </p:attrNameLst>
                                      </p:cBhvr>
                                      <p:to>
                                        <p:strVal val="visible"/>
                                      </p:to>
                                    </p:set>
                                    <p:animEffect transition="in" filter="fade">
                                      <p:cBhvr>
                                        <p:cTn id="7" dur="10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Warunki promocyjne"/>
          <p:cNvSpPr>
            <a:spLocks noGrp="1"/>
          </p:cNvSpPr>
          <p:nvPr>
            <p:ph type="title"/>
          </p:nvPr>
        </p:nvSpPr>
        <p:spPr>
          <a:prstGeom prst="rect">
            <a:avLst/>
          </a:prstGeom>
        </p:spPr>
        <p:txBody>
          <a:bodyPr/>
          <a:lstStyle/>
          <a:p>
            <a:r>
              <a:t>Warunki promocyjne</a:t>
            </a:r>
          </a:p>
        </p:txBody>
      </p:sp>
      <p:sp>
        <p:nvSpPr>
          <p:cNvPr id="226" name="Wiele umów oświadczenie usług telekomunikacyjnych zawieranych jest na tzw. warunkach promocyjnych, czyli konsumentowi przyznawana jest ulga (zmniejszenie opłaty, zniżka). W przypadku jednostronnego rozwiązania takiej umowy, dostawca usług może żądać zwrotu przyznanej ulgi, ale nie może ‘karać’ konsumenta żądając zapłaty wyższych kwot. W związku z tym umowa powinna określać wartość ulgi, czego ona dotyczy oraz jak długo konsument jest nią związany. W ten sposób konsument będzie świadom za co i w jakiej wysokości odpowiada w przypadku jednostronnego rozwiązania umowy.…"/>
          <p:cNvSpPr>
            <a:spLocks noGrp="1"/>
          </p:cNvSpPr>
          <p:nvPr>
            <p:ph type="body" idx="1"/>
          </p:nvPr>
        </p:nvSpPr>
        <p:spPr>
          <a:prstGeom prst="rect">
            <a:avLst/>
          </a:prstGeom>
        </p:spPr>
        <p:txBody>
          <a:bodyPr/>
          <a:lstStyle/>
          <a:p>
            <a:pPr marL="0" indent="0" defTabSz="327152">
              <a:spcBef>
                <a:spcPts val="2200"/>
              </a:spcBef>
              <a:buSzTx/>
              <a:buNone/>
              <a:defRPr sz="2016"/>
            </a:pPr>
            <a:r>
              <a:t>Wiele umów oświadczenie usług telekomunikacyjnych zawieranych jest na tzw. warunkach promocyjnych, czyli konsumentowi przyznawana jest ulga (zmniejszenie opłaty, zniżka). W przypadku jednostronnego rozwiązania takiej umowy, dostawca usług może żądać zwrotu przyznanej ulgi, ale nie może ‘karać’ konsumenta żądając zapłaty wyższych kwot. W związku z tym umowa powinna określać wartość ulgi, czego ona dotyczy oraz jak długo konsument jest nią związany. W ten sposób konsument będzie świadom za co i w jakiej wysokości odpowiada w przypadku jednostronnego rozwiązania umowy. </a:t>
            </a:r>
            <a:endParaRPr sz="672"/>
          </a:p>
          <a:p>
            <a:pPr marL="0" indent="0" defTabSz="327152">
              <a:spcBef>
                <a:spcPts val="2200"/>
              </a:spcBef>
              <a:buSzTx/>
              <a:buNone/>
              <a:defRPr sz="2016"/>
            </a:pPr>
            <a:r>
              <a:t>Przykład: </a:t>
            </a:r>
            <a:endParaRPr sz="672"/>
          </a:p>
          <a:p>
            <a:pPr marL="0" indent="0" defTabSz="327152">
              <a:spcBef>
                <a:spcPts val="2200"/>
              </a:spcBef>
              <a:buSzTx/>
              <a:buNone/>
              <a:defRPr sz="2016"/>
            </a:pPr>
            <a:r>
              <a:t>Pani Anna zawarła umowę o świadczenie usług telekomunikacyjnych z operatorem telefonii komórkowej na 2 lata, w ramach której otrzymała telefon o wartości 1000 zł za 1 zł ze wskazaniem, że ulga wynosi 999 zł w zamian za co zobowiązała się, że nie rozwiąże umowy przez 2 lata. </a:t>
            </a:r>
            <a:endParaRPr sz="672"/>
          </a:p>
          <a:p>
            <a:pPr marL="0" indent="0" defTabSz="327152">
              <a:spcBef>
                <a:spcPts val="2200"/>
              </a:spcBef>
              <a:buSzTx/>
              <a:buNone/>
              <a:defRPr sz="2016"/>
            </a:pPr>
            <a:r>
              <a:t>Jeśli więc Pani Anna rozwiąże umowę przed upływem wskazanego okresu (2 lat) zobowiązana będzie zwrócić ulgę w wysokości 999 zł. </a:t>
            </a:r>
            <a:endParaRPr sz="672"/>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 name="PYTANIE 3"/>
          <p:cNvSpPr>
            <a:spLocks noGrp="1"/>
          </p:cNvSpPr>
          <p:nvPr>
            <p:ph type="title"/>
          </p:nvPr>
        </p:nvSpPr>
        <p:spPr>
          <a:prstGeom prst="rect">
            <a:avLst/>
          </a:prstGeom>
        </p:spPr>
        <p:txBody>
          <a:bodyPr/>
          <a:lstStyle/>
          <a:p>
            <a:r>
              <a:t>PYTANIE 3</a:t>
            </a:r>
          </a:p>
        </p:txBody>
      </p:sp>
      <p:sp>
        <p:nvSpPr>
          <p:cNvPr id="361" name="Reklamacje na niewykonanie lub nienależyte   wykonanie usług telekomunikacyjnych można złożyć w formie :…"/>
          <p:cNvSpPr>
            <a:spLocks noGrp="1"/>
          </p:cNvSpPr>
          <p:nvPr>
            <p:ph type="body" idx="1"/>
          </p:nvPr>
        </p:nvSpPr>
        <p:spPr>
          <a:prstGeom prst="rect">
            <a:avLst/>
          </a:prstGeom>
        </p:spPr>
        <p:txBody>
          <a:bodyPr/>
          <a:lstStyle/>
          <a:p>
            <a:pPr marL="0" indent="0">
              <a:buSzTx/>
              <a:buNone/>
            </a:pPr>
            <a:r>
              <a:t>Reklamacje na niewykonanie lub nienależyte   wykonanie usług telekomunikacyjnych można złożyć w formie : </a:t>
            </a:r>
          </a:p>
          <a:p>
            <a:pPr marL="0" indent="0">
              <a:buSzTx/>
              <a:buNone/>
            </a:pPr>
            <a:r>
              <a:t>a)	Ustnej do protokołu, pisemnej oraz telefonicznej </a:t>
            </a:r>
          </a:p>
          <a:p>
            <a:pPr marL="0" indent="0">
              <a:buSzTx/>
              <a:buNone/>
            </a:pPr>
            <a:r>
              <a:t>b)	Ustnej do protokołu</a:t>
            </a:r>
          </a:p>
          <a:p>
            <a:pPr marL="0" indent="0">
              <a:buSzTx/>
              <a:buNone/>
            </a:pPr>
            <a:r>
              <a:t>c)	Ustnej do protokołu, pisemnej</a:t>
            </a:r>
          </a:p>
        </p:txBody>
      </p:sp>
    </p:spTree>
  </p:cSld>
  <p:clrMapOvr>
    <a:masterClrMapping/>
  </p:clrMapOvr>
  <mc:AlternateContent xmlns:mc="http://schemas.openxmlformats.org/markup-compatibility/2006" xmlns:p14="http://schemas.microsoft.com/office/powerpoint/2010/main">
    <mc:Choice Requires="p14">
      <p:transition spd="slow" p14:dur="1500">
        <p14:prism dir="r" isContent="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type="lt">
                                    <p:tmAbs val="0"/>
                                  </p:iterate>
                                  <p:childTnLst>
                                    <p:set>
                                      <p:cBhvr>
                                        <p:cTn id="6" fill="hold"/>
                                        <p:tgtEl>
                                          <p:spTgt spid="361"/>
                                        </p:tgtEl>
                                        <p:attrNameLst>
                                          <p:attrName>style.visibility</p:attrName>
                                        </p:attrNameLst>
                                      </p:cBhvr>
                                      <p:to>
                                        <p:strVal val="visible"/>
                                      </p:to>
                                    </p:set>
                                    <p:animEffect transition="in" filter="fade">
                                      <p:cBhvr>
                                        <p:cTn id="7" dur="1000"/>
                                        <p:tgtEl>
                                          <p:spTgt spid="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 grpId="0" animBg="1" advAuto="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PYTANIE 4"/>
          <p:cNvSpPr>
            <a:spLocks noGrp="1"/>
          </p:cNvSpPr>
          <p:nvPr>
            <p:ph type="title"/>
          </p:nvPr>
        </p:nvSpPr>
        <p:spPr>
          <a:prstGeom prst="rect">
            <a:avLst/>
          </a:prstGeom>
        </p:spPr>
        <p:txBody>
          <a:bodyPr/>
          <a:lstStyle/>
          <a:p>
            <a:r>
              <a:t>PYTANIE 4</a:t>
            </a:r>
          </a:p>
        </p:txBody>
      </p:sp>
      <p:sp>
        <p:nvSpPr>
          <p:cNvPr id="364" name="Podmiot, który transmituje dane oraz zapewnia automatyczne i krótkotrwałe pośrednie przechowywanie tych danych w celu przyspieszenia ponownego dostępu do nich na żądanie innego podmiotu (caching) nie ponosi odpowiedzialności za przechowywane dane ten, jeśli:…"/>
          <p:cNvSpPr>
            <a:spLocks noGrp="1"/>
          </p:cNvSpPr>
          <p:nvPr>
            <p:ph type="body" idx="1"/>
          </p:nvPr>
        </p:nvSpPr>
        <p:spPr>
          <a:prstGeom prst="rect">
            <a:avLst/>
          </a:prstGeom>
        </p:spPr>
        <p:txBody>
          <a:bodyPr/>
          <a:lstStyle/>
          <a:p>
            <a:pPr marL="0" indent="0" defTabSz="362204">
              <a:spcBef>
                <a:spcPts val="2400"/>
              </a:spcBef>
              <a:buSzTx/>
              <a:buNone/>
              <a:defRPr sz="2480"/>
            </a:pPr>
            <a:r>
              <a:t>Podmiot, który transmituje dane oraz zapewnia automatyczne i krótkotrwałe pośrednie przechowywanie tych danych w celu przyspieszenia ponownego dostępu do nich na żądanie innego podmiotu (</a:t>
            </a:r>
            <a:r>
              <a:rPr i="1"/>
              <a:t>caching</a:t>
            </a:r>
            <a:r>
              <a:t>) nie ponosi odpowiedzialności za przechowywane dane ten, jeśli:</a:t>
            </a:r>
          </a:p>
          <a:p>
            <a:pPr marL="0" indent="0" defTabSz="362204">
              <a:spcBef>
                <a:spcPts val="2400"/>
              </a:spcBef>
              <a:buSzTx/>
              <a:buNone/>
              <a:defRPr sz="2480"/>
            </a:pPr>
            <a:r>
              <a:t>a) modyfikuje dane;</a:t>
            </a:r>
          </a:p>
          <a:p>
            <a:pPr marL="0" indent="0" defTabSz="362204">
              <a:spcBef>
                <a:spcPts val="2400"/>
              </a:spcBef>
              <a:buSzTx/>
              <a:buNone/>
              <a:defRPr sz="2480"/>
            </a:pPr>
            <a:r>
              <a:t>b) posługuje się uznanymi i stosowanymi zwykle w tego rodzaju działalności technikami informatycznymi określającymi parametry techniczne dostępu do danych i ich aktualizowania oraz</a:t>
            </a:r>
          </a:p>
          <a:p>
            <a:pPr marL="0" indent="0" defTabSz="362204">
              <a:spcBef>
                <a:spcPts val="2400"/>
              </a:spcBef>
              <a:buSzTx/>
              <a:buNone/>
              <a:defRPr sz="2480"/>
            </a:pPr>
            <a:r>
              <a:t>c) zakłóca posługiwanie się technikami informatycznymi uznanymi i stosowanymi zwykle w tego rodzaju działalności w zakresie zbierania informacji o korzystaniu ze zgromadzonych danych.</a:t>
            </a:r>
          </a:p>
        </p:txBody>
      </p:sp>
    </p:spTree>
  </p:cSld>
  <p:clrMapOvr>
    <a:masterClrMapping/>
  </p:clrMapOvr>
  <mc:AlternateContent xmlns:mc="http://schemas.openxmlformats.org/markup-compatibility/2006" xmlns:p14="http://schemas.microsoft.com/office/powerpoint/2010/main">
    <mc:Choice Requires="p14">
      <p:transition spd="slow" p14:dur="1500">
        <p14:prism dir="r" isContent="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type="lt">
                                    <p:tmAbs val="0"/>
                                  </p:iterate>
                                  <p:childTnLst>
                                    <p:set>
                                      <p:cBhvr>
                                        <p:cTn id="6" fill="hold"/>
                                        <p:tgtEl>
                                          <p:spTgt spid="364"/>
                                        </p:tgtEl>
                                        <p:attrNameLst>
                                          <p:attrName>style.visibility</p:attrName>
                                        </p:attrNameLst>
                                      </p:cBhvr>
                                      <p:to>
                                        <p:strVal val="visible"/>
                                      </p:to>
                                    </p:set>
                                    <p:animEffect transition="in" filter="fade">
                                      <p:cBhvr>
                                        <p:cTn id="7" dur="1000"/>
                                        <p:tgtEl>
                                          <p:spTgt spid="3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 grpId="0" animBg="1" advAuto="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PYTANIE 5"/>
          <p:cNvSpPr>
            <a:spLocks noGrp="1"/>
          </p:cNvSpPr>
          <p:nvPr>
            <p:ph type="title"/>
          </p:nvPr>
        </p:nvSpPr>
        <p:spPr>
          <a:prstGeom prst="rect">
            <a:avLst/>
          </a:prstGeom>
        </p:spPr>
        <p:txBody>
          <a:bodyPr/>
          <a:lstStyle/>
          <a:p>
            <a:r>
              <a:t>PYTANIE 5</a:t>
            </a:r>
          </a:p>
        </p:txBody>
      </p:sp>
      <p:sp>
        <p:nvSpPr>
          <p:cNvPr id="367" name="Jakie postanowienia znalazły się w rejestrze niedozwolonych postanowień umownych:…"/>
          <p:cNvSpPr>
            <a:spLocks noGrp="1"/>
          </p:cNvSpPr>
          <p:nvPr>
            <p:ph type="body" idx="1"/>
          </p:nvPr>
        </p:nvSpPr>
        <p:spPr>
          <a:prstGeom prst="rect">
            <a:avLst/>
          </a:prstGeom>
        </p:spPr>
        <p:txBody>
          <a:bodyPr/>
          <a:lstStyle/>
          <a:p>
            <a:pPr marL="0" indent="0" defTabSz="397256">
              <a:spcBef>
                <a:spcPts val="2700"/>
              </a:spcBef>
              <a:buSzTx/>
              <a:buNone/>
              <a:defRPr sz="2448"/>
            </a:pPr>
            <a:r>
              <a:t>Jakie postanowienia znalazły się w rejestrze niedozwolonych postanowień umownych:</a:t>
            </a:r>
            <a:endParaRPr>
              <a:latin typeface="Arial"/>
              <a:ea typeface="Arial"/>
              <a:cs typeface="Arial"/>
              <a:sym typeface="Arial"/>
            </a:endParaRPr>
          </a:p>
          <a:p>
            <a:pPr marL="310895" indent="-310895" defTabSz="397256">
              <a:spcBef>
                <a:spcPts val="2700"/>
              </a:spcBef>
              <a:buBlip>
                <a:blip r:embed="rId2"/>
              </a:buBlip>
              <a:defRPr sz="2448"/>
            </a:pPr>
            <a:r>
              <a:t>„Okres wypowiedzenia liczony jest od dnia złożenia w punkcie sprzedaży (obsługi) wypowiedzenia umowy lub dnia wpłynięcia do Działu Obsługi Klienta listu poleconego zawierającego wypowiedzenie umowy”; </a:t>
            </a:r>
            <a:br>
              <a:rPr sz="816"/>
            </a:br>
            <a:endParaRPr sz="816"/>
          </a:p>
          <a:p>
            <a:pPr marL="310895" indent="-310895" defTabSz="397256">
              <a:spcBef>
                <a:spcPts val="2700"/>
              </a:spcBef>
              <a:buBlip>
                <a:blip r:embed="rId2"/>
              </a:buBlip>
              <a:defRPr sz="2448"/>
            </a:pPr>
            <a:r>
              <a:t>„W przypadku usunięcia blokady aparatu telefonicznego z pominięciem zasad określonych w §6 pkt 2 Abonent nie traci prawa do bezpłatnej obsługi serwisowej aparatu telefonicznego w ramach (...) uprawnień z tytułu niezgodności z umową”; </a:t>
            </a:r>
            <a:br>
              <a:rPr sz="816"/>
            </a:br>
            <a:endParaRPr sz="816"/>
          </a:p>
          <a:p>
            <a:pPr marL="310895" indent="-310895" defTabSz="397256">
              <a:spcBef>
                <a:spcPts val="2700"/>
              </a:spcBef>
              <a:buBlip>
                <a:blip r:embed="rId2"/>
              </a:buBlip>
              <a:defRPr sz="2448"/>
            </a:pPr>
            <a:r>
              <a:t>„Operator ponosi odpowiedzialność za niewykonanie lub nienależyte wykonanie usług wynikłe z faktu niewłaściwego funkcjonowania sieci telekomunikacyjnych innych operatorów telekomunikacyjnych”; </a:t>
            </a:r>
            <a:br>
              <a:rPr sz="816"/>
            </a:br>
            <a:endParaRPr sz="816"/>
          </a:p>
        </p:txBody>
      </p:sp>
    </p:spTree>
  </p:cSld>
  <p:clrMapOvr>
    <a:masterClrMapping/>
  </p:clrMapOvr>
  <mc:AlternateContent xmlns:mc="http://schemas.openxmlformats.org/markup-compatibility/2006" xmlns:p14="http://schemas.microsoft.com/office/powerpoint/2010/main">
    <mc:Choice Requires="p14">
      <p:transition spd="slow" p14:dur="1500">
        <p14:prism dir="r" isContent="1"/>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0" presetClass="entr" fill="hold" grpId="0" nodeType="clickEffect">
                                  <p:stCondLst>
                                    <p:cond delay="0"/>
                                  </p:stCondLst>
                                  <p:iterate type="lt">
                                    <p:tmAbs val="0"/>
                                  </p:iterate>
                                  <p:childTnLst>
                                    <p:set>
                                      <p:cBhvr>
                                        <p:cTn id="6" fill="hold"/>
                                        <p:tgtEl>
                                          <p:spTgt spid="367"/>
                                        </p:tgtEl>
                                        <p:attrNameLst>
                                          <p:attrName>style.visibility</p:attrName>
                                        </p:attrNameLst>
                                      </p:cBhvr>
                                      <p:to>
                                        <p:strVal val="visible"/>
                                      </p:to>
                                    </p:set>
                                    <p:animEffect transition="in" filter="fade">
                                      <p:cBhvr>
                                        <p:cTn id="7" dur="10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7"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 name="Regulamin"/>
          <p:cNvSpPr>
            <a:spLocks noGrp="1"/>
          </p:cNvSpPr>
          <p:nvPr>
            <p:ph type="title"/>
          </p:nvPr>
        </p:nvSpPr>
        <p:spPr>
          <a:prstGeom prst="rect">
            <a:avLst/>
          </a:prstGeom>
        </p:spPr>
        <p:txBody>
          <a:bodyPr/>
          <a:lstStyle/>
          <a:p>
            <a:r>
              <a:t>Regulamin</a:t>
            </a:r>
          </a:p>
        </p:txBody>
      </p:sp>
      <p:sp>
        <p:nvSpPr>
          <p:cNvPr id="229" name="Do umowy o świadczenie publicznie dostępnych usług telekomunikacyjnych dostawca usług jest zobowiązany dołączyć nieodpłatnie, podany do publicznej wiadomości regulamin świadczenia usług. Regulamin powinien być również udostępniony na każde żądanie konsumenta.…"/>
          <p:cNvSpPr>
            <a:spLocks noGrp="1"/>
          </p:cNvSpPr>
          <p:nvPr>
            <p:ph type="body" idx="1"/>
          </p:nvPr>
        </p:nvSpPr>
        <p:spPr>
          <a:xfrm>
            <a:off x="1270000" y="2659409"/>
            <a:ext cx="10464800" cy="6654801"/>
          </a:xfrm>
          <a:prstGeom prst="rect">
            <a:avLst/>
          </a:prstGeom>
        </p:spPr>
        <p:txBody>
          <a:bodyPr/>
          <a:lstStyle/>
          <a:p>
            <a:pPr marL="0" indent="0" defTabSz="245363">
              <a:spcBef>
                <a:spcPts val="1600"/>
              </a:spcBef>
              <a:buSzTx/>
              <a:buNone/>
              <a:defRPr sz="2016"/>
            </a:pPr>
            <a:r>
              <a:t>Do umowy o świadczenie publicznie dostępnych usług telekomunikacyjnych </a:t>
            </a:r>
            <a:r>
              <a:rPr b="1"/>
              <a:t>dostawca usług jest zobowiązany dołączyć nieodpłatnie</a:t>
            </a:r>
            <a:r>
              <a:t>, podany do publicznej wiadomości regulamin świadczenia usług. Regulamin powinien być również udostępniony </a:t>
            </a:r>
            <a:r>
              <a:rPr u="sng"/>
              <a:t>na każde żądanie konsumenta. </a:t>
            </a:r>
          </a:p>
          <a:p>
            <a:pPr marL="0" indent="0" defTabSz="245363">
              <a:spcBef>
                <a:spcPts val="1600"/>
              </a:spcBef>
              <a:buSzTx/>
              <a:buNone/>
              <a:defRPr sz="2016"/>
            </a:pPr>
            <a:r>
              <a:t>Regulamin powinien określać w szczególności: </a:t>
            </a:r>
          </a:p>
          <a:p>
            <a:pPr marL="0" indent="0" defTabSz="245363">
              <a:spcBef>
                <a:spcPts val="1600"/>
              </a:spcBef>
              <a:buSzTx/>
              <a:buNone/>
              <a:defRPr sz="2016"/>
            </a:pPr>
            <a:r>
              <a:t>1) nazwę, adres i siedzibę dostawcy usług; </a:t>
            </a:r>
          </a:p>
          <a:p>
            <a:pPr marL="0" indent="0" defTabSz="245363">
              <a:spcBef>
                <a:spcPts val="1600"/>
              </a:spcBef>
              <a:buSzTx/>
              <a:buNone/>
              <a:defRPr sz="2016"/>
            </a:pPr>
            <a:r>
              <a:t>2)zakres świadczonych publicznie dostępnych usług telekomunikacyjnych, ze wskazaniem elementów składających się na opłatę abonamentową; </a:t>
            </a:r>
          </a:p>
          <a:p>
            <a:pPr marL="0" indent="0" defTabSz="245363">
              <a:spcBef>
                <a:spcPts val="1600"/>
              </a:spcBef>
              <a:buSzTx/>
              <a:buNone/>
              <a:defRPr sz="2016"/>
            </a:pPr>
            <a:r>
              <a:t>3) zasady wypłaty kar umownych; 4) zakres obsługi serwisowej; </a:t>
            </a:r>
          </a:p>
          <a:p>
            <a:pPr marL="0" indent="0" defTabSz="245363">
              <a:spcBef>
                <a:spcPts val="1600"/>
              </a:spcBef>
              <a:buSzTx/>
              <a:buNone/>
              <a:defRPr sz="2016"/>
            </a:pPr>
            <a:r>
              <a:t>5) standardowe warunki umowy, w tym wskazanie minimalnego czasu trwania umowy, jeżeli taki został określony; </a:t>
            </a:r>
          </a:p>
          <a:p>
            <a:pPr marL="0" indent="0" defTabSz="245363">
              <a:spcBef>
                <a:spcPts val="1600"/>
              </a:spcBef>
              <a:buSzTx/>
              <a:buNone/>
              <a:defRPr sz="2016"/>
            </a:pPr>
            <a:r>
              <a:t>6) tryb postępowania reklamacyjnego. </a:t>
            </a:r>
          </a:p>
          <a:p>
            <a:pPr marL="0" indent="0" defTabSz="245363">
              <a:spcBef>
                <a:spcPts val="1600"/>
              </a:spcBef>
              <a:buSzTx/>
              <a:buNone/>
              <a:defRPr sz="2016"/>
            </a:pPr>
            <a:r>
              <a:t>Konsument (abonent) </a:t>
            </a:r>
            <a:r>
              <a:rPr b="1"/>
              <a:t>powinien być powiadomiony o każdej zmianie</a:t>
            </a:r>
            <a:r>
              <a:t> w regulaminie świadczenia usług </a:t>
            </a:r>
            <a:r>
              <a:rPr u="sng"/>
              <a:t>z wyprzedzeniem co najmniej jednego okresu rozliczeniowego</a:t>
            </a:r>
            <a:r>
              <a:t> przed wprowadzeniem tych zmian w życie. Jednocześnie abonent powinien zostać poinformowany o prawie wypowiedzenia umowy w przypadku braku akceptacji zmian, a także o tym, że w razie skorzystania z tego prawa dostawcy publicznie dostępnych usług telekomunikacyjnych nie przysługuje roszczenie odszkodowawcze</a:t>
            </a:r>
          </a:p>
        </p:txBody>
      </p:sp>
    </p:spTree>
  </p:cSld>
  <p:clrMapOvr>
    <a:masterClrMapping/>
  </p:clrMapOvr>
  <mc:AlternateContent xmlns:mc="http://schemas.openxmlformats.org/markup-compatibility/2006" xmlns:p14="http://schemas.microsoft.com/office/powerpoint/2010/main">
    <mc:Choice Requires="p14">
      <p:transition spd="med">
        <p:pull/>
      </p:transition>
    </mc:Choice>
    <mc:Fallback xmlns="">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Klauzule niedozwolone"/>
          <p:cNvSpPr>
            <a:spLocks noGrp="1"/>
          </p:cNvSpPr>
          <p:nvPr>
            <p:ph type="title"/>
          </p:nvPr>
        </p:nvSpPr>
        <p:spPr>
          <a:prstGeom prst="rect">
            <a:avLst/>
          </a:prstGeom>
        </p:spPr>
        <p:txBody>
          <a:bodyPr/>
          <a:lstStyle/>
          <a:p>
            <a:r>
              <a:t>Klauzule niedozwolone</a:t>
            </a:r>
          </a:p>
        </p:txBody>
      </p:sp>
      <p:sp>
        <p:nvSpPr>
          <p:cNvPr id="232" name="W rejestrze niedozwolonych postanowień umownych znalazły się m.in. następujące postanowienia:…"/>
          <p:cNvSpPr>
            <a:spLocks noGrp="1"/>
          </p:cNvSpPr>
          <p:nvPr>
            <p:ph type="body" idx="1"/>
          </p:nvPr>
        </p:nvSpPr>
        <p:spPr>
          <a:prstGeom prst="rect">
            <a:avLst/>
          </a:prstGeom>
        </p:spPr>
        <p:txBody>
          <a:bodyPr/>
          <a:lstStyle/>
          <a:p>
            <a:pPr marL="0" indent="0" defTabSz="327152">
              <a:spcBef>
                <a:spcPts val="2200"/>
              </a:spcBef>
              <a:buSzTx/>
              <a:buNone/>
              <a:defRPr sz="2016"/>
            </a:pPr>
            <a:r>
              <a:rPr>
                <a:latin typeface="Arial"/>
                <a:ea typeface="Arial"/>
                <a:cs typeface="Arial"/>
                <a:sym typeface="Arial"/>
              </a:rPr>
              <a:t>  </a:t>
            </a:r>
            <a:r>
              <a:t>W rejestrze niedozwolonych postanowień umownych znalazły się m.in. następujące postanowienia:</a:t>
            </a:r>
            <a:endParaRPr>
              <a:latin typeface="Arial"/>
              <a:ea typeface="Arial"/>
              <a:cs typeface="Arial"/>
              <a:sym typeface="Arial"/>
            </a:endParaRPr>
          </a:p>
          <a:p>
            <a:pPr marL="256031" indent="-256031" defTabSz="327152">
              <a:spcBef>
                <a:spcPts val="2200"/>
              </a:spcBef>
              <a:buBlip>
                <a:blip r:embed="rId2"/>
              </a:buBlip>
              <a:defRPr sz="2016"/>
            </a:pPr>
            <a:r>
              <a:t>„Okres wypowiedzenia liczony jest od dnia złożenia w punkcie sprzedaży (obsługi) wypowiedzenia umowy lub dnia wpłynięcia do Działu Obsługi Klienta listu poleconego zawierającego wypowiedzenie umowy”; </a:t>
            </a:r>
            <a:br>
              <a:rPr sz="672"/>
            </a:br>
            <a:endParaRPr sz="672"/>
          </a:p>
          <a:p>
            <a:pPr marL="256031" indent="-256031" defTabSz="327152">
              <a:spcBef>
                <a:spcPts val="2200"/>
              </a:spcBef>
              <a:buBlip>
                <a:blip r:embed="rId2"/>
              </a:buBlip>
              <a:defRPr sz="2016"/>
            </a:pPr>
            <a:r>
              <a:t>„W przypadku usunięcia blokady aparatu telefonicznego z pominięciem zasad określonych w §6 pkt 2 Abonent traci prawo do bezpłatnej obsługi serwisowej aparatu telefonicznego w ramach (...) uprawnień z tytułu niezgodności z umową”; </a:t>
            </a:r>
            <a:br>
              <a:rPr sz="672"/>
            </a:br>
            <a:endParaRPr sz="672"/>
          </a:p>
          <a:p>
            <a:pPr marL="256031" indent="-256031" defTabSz="327152">
              <a:spcBef>
                <a:spcPts val="2200"/>
              </a:spcBef>
              <a:buBlip>
                <a:blip r:embed="rId2"/>
              </a:buBlip>
              <a:defRPr sz="2016"/>
            </a:pPr>
            <a:r>
              <a:t>„Operator nie ponosi odpowiedzialności za niewykonanie lub nienależyte wykonanie usług wynikłe z faktu niewłaściwego funkcjonowania sieci telekomunikacyjnych innych operatorów telekomunikacyjnych”; </a:t>
            </a:r>
            <a:br>
              <a:rPr sz="672"/>
            </a:br>
            <a:endParaRPr sz="672"/>
          </a:p>
          <a:p>
            <a:pPr marL="256031" indent="-256031" defTabSz="327152">
              <a:spcBef>
                <a:spcPts val="2200"/>
              </a:spcBef>
              <a:buBlip>
                <a:blip r:embed="rId2"/>
              </a:buBlip>
              <a:defRPr sz="2016"/>
            </a:pPr>
            <a:r>
              <a:t>„W przypadku pozytywnego rozpatrzenia reklamacji dotyczącej rachunku telefonicznego kwota podlegająca zwrotowi zostanie zaliczona na poczet istniejących lub przyszłych zobowiązań Abonenta”. </a:t>
            </a:r>
            <a:br>
              <a:rPr sz="672"/>
            </a:br>
            <a:endParaRPr sz="672"/>
          </a:p>
        </p:txBody>
      </p:sp>
    </p:spTree>
  </p:cSld>
  <p:clrMapOvr>
    <a:masterClrMapping/>
  </p:clrMapOvr>
  <mc:AlternateContent xmlns:mc="http://schemas.openxmlformats.org/markup-compatibility/2006" xmlns:p14="http://schemas.microsoft.com/office/powerpoint/2010/main">
    <mc:Choice Requires="p14">
      <p:transition spd="slow">
        <p:checker/>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Przeniesienie przydzielonego numeru"/>
          <p:cNvSpPr>
            <a:spLocks noGrp="1"/>
          </p:cNvSpPr>
          <p:nvPr>
            <p:ph type="title"/>
          </p:nvPr>
        </p:nvSpPr>
        <p:spPr>
          <a:prstGeom prst="rect">
            <a:avLst/>
          </a:prstGeom>
        </p:spPr>
        <p:txBody>
          <a:bodyPr/>
          <a:lstStyle/>
          <a:p>
            <a:r>
              <a:t>Przeniesienie przydzielonego numeru</a:t>
            </a:r>
          </a:p>
        </p:txBody>
      </p:sp>
      <p:sp>
        <p:nvSpPr>
          <p:cNvPr id="235" name="Istotnym uprawnieniem abonenta jest prawo do przeniesienia numeru telefonu w przypadku przeprowadzki, w tym również w przypadku zmiany operatora.…"/>
          <p:cNvSpPr>
            <a:spLocks noGrp="1"/>
          </p:cNvSpPr>
          <p:nvPr>
            <p:ph type="body" idx="1"/>
          </p:nvPr>
        </p:nvSpPr>
        <p:spPr>
          <a:prstGeom prst="rect">
            <a:avLst/>
          </a:prstGeom>
        </p:spPr>
        <p:txBody>
          <a:bodyPr/>
          <a:lstStyle/>
          <a:p>
            <a:pPr marL="0" indent="0" defTabSz="332993">
              <a:spcBef>
                <a:spcPts val="2200"/>
              </a:spcBef>
              <a:buSzTx/>
              <a:buNone/>
              <a:defRPr sz="2052"/>
            </a:pPr>
            <a:r>
              <a:t>Istotnym uprawnieniem abonenta jest prawo do przeniesienia numeru telefonu w przypadku przeprowadzki, w tym również w przypadku zmiany operatora. </a:t>
            </a:r>
            <a:br/>
            <a:endParaRPr/>
          </a:p>
          <a:p>
            <a:pPr marL="0" indent="0" defTabSz="332993">
              <a:spcBef>
                <a:spcPts val="2200"/>
              </a:spcBef>
              <a:buSzTx/>
              <a:buNone/>
              <a:defRPr sz="2052"/>
            </a:pPr>
            <a:r>
              <a:t> Operator może odmówić przeniesienia numeru tylko w następujących przypadkach: </a:t>
            </a:r>
          </a:p>
          <a:p>
            <a:pPr marL="260604" indent="-260604" defTabSz="332993">
              <a:spcBef>
                <a:spcPts val="2200"/>
              </a:spcBef>
              <a:buBlip>
                <a:blip r:embed="rId2"/>
              </a:buBlip>
              <a:defRPr sz="2052"/>
            </a:pPr>
            <a:r>
              <a:t>braku możliwości technicznych, co musi być potwierdzone stosowną decyzją Prezesa Urzędu Komunikacji Elektronicznej; </a:t>
            </a:r>
          </a:p>
          <a:p>
            <a:pPr marL="260604" indent="-260604" defTabSz="332993">
              <a:spcBef>
                <a:spcPts val="2200"/>
              </a:spcBef>
              <a:buBlip>
                <a:blip r:embed="rId2"/>
              </a:buBlip>
              <a:defRPr sz="2052"/>
            </a:pPr>
            <a:r>
              <a:t>gdy nowa lokalizacja znajduje się poza obszarem sieci telekomunikacyjnej operatora; </a:t>
            </a:r>
          </a:p>
          <a:p>
            <a:pPr marL="260604" indent="-260604" defTabSz="332993">
              <a:spcBef>
                <a:spcPts val="2200"/>
              </a:spcBef>
              <a:buBlip>
                <a:blip r:embed="rId2"/>
              </a:buBlip>
              <a:defRPr sz="2052"/>
            </a:pPr>
            <a:r>
              <a:t>gdy nowa lokalizacja znajduje się w innej strefie numeracyjnej przydzielonego numeru. </a:t>
            </a:r>
            <a:br/>
            <a:endParaRPr/>
          </a:p>
          <a:p>
            <a:pPr marL="0" indent="0" defTabSz="332993">
              <a:spcBef>
                <a:spcPts val="2200"/>
              </a:spcBef>
              <a:buSzTx/>
              <a:buNone/>
              <a:defRPr sz="2052"/>
            </a:pPr>
            <a:r>
              <a:t>Konsument nie może natomiast żądać przeniesienia przydzielonego numeru pomiędzy stacjonarnymi i komórkowymi publicznymi sieciami telefonicznymi. Za przeniesienie przydzielonego numeru przy zmianie operatora może być pobrana przez dotychczasowego dostawcę usług jednorazowa opłata określona w jego cenniku, której wysokość nie powinna zniechęcać do korzystania z tego uprawnienia. </a:t>
            </a:r>
          </a:p>
        </p:txBody>
      </p:sp>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Odpowiedzialność za niewykonanie lub nienależyte wykonanie usług telekomunikacyjnych…"/>
          <p:cNvSpPr>
            <a:spLocks noGrp="1"/>
          </p:cNvSpPr>
          <p:nvPr>
            <p:ph type="title"/>
          </p:nvPr>
        </p:nvSpPr>
        <p:spPr>
          <a:prstGeom prst="rect">
            <a:avLst/>
          </a:prstGeom>
        </p:spPr>
        <p:txBody>
          <a:bodyPr/>
          <a:lstStyle/>
          <a:p>
            <a:pPr defTabSz="373887">
              <a:defRPr sz="3968"/>
            </a:pPr>
            <a:r>
              <a:t>Odpowiedzialność za niewykonanie lub nienależyte wykonanie usług telekomunikacyjnych </a:t>
            </a:r>
          </a:p>
          <a:p>
            <a:pPr defTabSz="373887">
              <a:defRPr sz="3968"/>
            </a:pPr>
            <a:r>
              <a:t>- Forma reklamacji </a:t>
            </a:r>
          </a:p>
        </p:txBody>
      </p:sp>
      <p:sp>
        <p:nvSpPr>
          <p:cNvPr id="238" name="Reklamację można złożyć:…"/>
          <p:cNvSpPr>
            <a:spLocks noGrp="1"/>
          </p:cNvSpPr>
          <p:nvPr>
            <p:ph type="body" idx="1"/>
          </p:nvPr>
        </p:nvSpPr>
        <p:spPr>
          <a:prstGeom prst="rect">
            <a:avLst/>
          </a:prstGeom>
        </p:spPr>
        <p:txBody>
          <a:bodyPr/>
          <a:lstStyle/>
          <a:p>
            <a:pPr marL="0" indent="0" defTabSz="257047">
              <a:spcBef>
                <a:spcPts val="1700"/>
              </a:spcBef>
              <a:buSzTx/>
              <a:buNone/>
              <a:defRPr sz="2112"/>
            </a:pPr>
            <a:r>
              <a:t>Reklamację można złożyć: </a:t>
            </a:r>
          </a:p>
          <a:p>
            <a:pPr marL="201168" indent="-201168" defTabSz="257047">
              <a:spcBef>
                <a:spcPts val="1700"/>
              </a:spcBef>
              <a:buBlip>
                <a:blip r:embed="rId2"/>
              </a:buBlip>
              <a:defRPr sz="2112"/>
            </a:pPr>
            <a:r>
              <a:t>ustnie do protokołu – osoba, która ją przyjmuje w oddziale firmy jest zobowiązana do potwierdzenia na piśmie, że ją przyjęła; </a:t>
            </a:r>
            <a:br/>
            <a:endParaRPr/>
          </a:p>
          <a:p>
            <a:pPr marL="201168" indent="-201168" defTabSz="257047">
              <a:spcBef>
                <a:spcPts val="1700"/>
              </a:spcBef>
              <a:buBlip>
                <a:blip r:embed="rId2"/>
              </a:buBlip>
              <a:defRPr sz="2112"/>
            </a:pPr>
            <a:r>
              <a:t>telefonicznie – operator jest zobowiązany potwierdzić to na piśmie w ciągu 14 dni. Potwierdzając przyjęcie reklamacji powinien jednocześnie podać nazwę, adres i numer telefonu do jednostki, która zajmuje się rozpatrzeniem reklamacji. Potwierdzenie to nie jest wymagane, jeśli operator udzieli odpowiedzi w terminie 14 dni od momentu telefonicznego złożenia reklamacji; </a:t>
            </a:r>
            <a:br/>
            <a:endParaRPr/>
          </a:p>
          <a:p>
            <a:pPr marL="268223" indent="-268223" defTabSz="257047">
              <a:spcBef>
                <a:spcPts val="1700"/>
              </a:spcBef>
              <a:buBlip>
                <a:blip r:embed="rId2"/>
              </a:buBlip>
              <a:defRPr sz="1584"/>
            </a:pPr>
            <a:r>
              <a:rPr sz="2112"/>
              <a:t>pisemnie (list, faks, poczta elektroniczna) – operator jest obowiązany potwierdzić to na piśmie w ciągu 14 dni. Potwierdzając przyjęcie reklamacji powinien jednocześnie podać nazwę, adres i numer telefonu do jednostki, która zajmuje się rozpatrzeniem reklamacji. Potwierdzenie to nie jest wymagane, jeśli operator udzieli odpowiedzi w terminie 14 dni od momentu otrzymania reklamacji. </a:t>
            </a:r>
            <a:br/>
            <a:endParaRPr/>
          </a:p>
        </p:txBody>
      </p:sp>
    </p:spTree>
  </p:cSld>
  <p:clrMapOvr>
    <a:masterClrMapping/>
  </p:clrMapOvr>
  <mc:AlternateContent xmlns:mc="http://schemas.openxmlformats.org/markup-compatibility/2006" xmlns:p14="http://schemas.microsoft.com/office/powerpoint/2010/main">
    <mc:Choice Requires="p14">
      <p:transition spd="slow" p14:dur="1500">
        <p14:doors dir="ver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Craft">
  <a:themeElements>
    <a:clrScheme name="Craft">
      <a:dk1>
        <a:srgbClr val="888888"/>
      </a:dk1>
      <a:lt1>
        <a:srgbClr val="006288"/>
      </a:lt1>
      <a:dk2>
        <a:srgbClr val="5C5D5F"/>
      </a:dk2>
      <a:lt2>
        <a:srgbClr val="CBCBCB"/>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Georgia"/>
        <a:ea typeface="Georgia"/>
        <a:cs typeface="Georgia"/>
      </a:majorFont>
      <a:minorFont>
        <a:latin typeface="Marker Felt"/>
        <a:ea typeface="Marker Felt"/>
        <a:cs typeface="Marker Felt"/>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25400" dist="12700" dir="5400000" rotWithShape="0">
                <a:srgbClr val="000000">
                  <a:alpha val="30000"/>
                </a:srgbClr>
              </a:outerShdw>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FFFFFF">
              <a:alpha val="70300"/>
            </a:srgb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raft">
  <a:themeElements>
    <a:clrScheme name="Craft">
      <a:dk1>
        <a:srgbClr val="000000"/>
      </a:dk1>
      <a:lt1>
        <a:srgbClr val="FFFFFF"/>
      </a:lt1>
      <a:dk2>
        <a:srgbClr val="5C5D5F"/>
      </a:dk2>
      <a:lt2>
        <a:srgbClr val="CBCBCB"/>
      </a:lt2>
      <a:accent1>
        <a:srgbClr val="68B7E8"/>
      </a:accent1>
      <a:accent2>
        <a:srgbClr val="87BD40"/>
      </a:accent2>
      <a:accent3>
        <a:srgbClr val="E1B949"/>
      </a:accent3>
      <a:accent4>
        <a:srgbClr val="DF8E3E"/>
      </a:accent4>
      <a:accent5>
        <a:srgbClr val="DA6856"/>
      </a:accent5>
      <a:accent6>
        <a:srgbClr val="9779C2"/>
      </a:accent6>
      <a:hlink>
        <a:srgbClr val="0000FF"/>
      </a:hlink>
      <a:folHlink>
        <a:srgbClr val="FF00FF"/>
      </a:folHlink>
    </a:clrScheme>
    <a:fontScheme name="Craft">
      <a:majorFont>
        <a:latin typeface="Georgia"/>
        <a:ea typeface="Georgia"/>
        <a:cs typeface="Georgia"/>
      </a:majorFont>
      <a:minorFont>
        <a:latin typeface="Marker Felt"/>
        <a:ea typeface="Marker Felt"/>
        <a:cs typeface="Marker Felt"/>
      </a:minorFont>
    </a:fontScheme>
    <a:fmtScheme name="Craf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outerShdw blurRad="25400" dist="12700" dir="5400000" rotWithShape="0">
                <a:srgbClr val="000000">
                  <a:alpha val="30000"/>
                </a:srgbClr>
              </a:outerShdw>
            </a:effectLst>
            <a:uFillTx/>
            <a:latin typeface="+mn-lt"/>
            <a:ea typeface="+mn-ea"/>
            <a:cs typeface="+mn-cs"/>
            <a:sym typeface="Marker Fel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rgbClr val="FFFFFF">
              <a:alpha val="70300"/>
            </a:srgb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6288"/>
            </a:solidFill>
            <a:effectLst/>
            <a:uFillTx/>
            <a:latin typeface="+mj-lt"/>
            <a:ea typeface="+mj-ea"/>
            <a:cs typeface="+mj-cs"/>
            <a:sym typeface="Georgi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52</Slides>
  <Notes>0</Notes>
  <HiddenSlides>0</HiddenSlide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Craft</vt:lpstr>
      <vt:lpstr>Usługi telekomunikacyjne i świadczone drogą elektroniczną</vt:lpstr>
      <vt:lpstr>Usługi telekomunikacyjne</vt:lpstr>
      <vt:lpstr>Podstawa prawna i forma zawarcia umowy</vt:lpstr>
      <vt:lpstr>Treść umowy</vt:lpstr>
      <vt:lpstr>Warunki promocyjne</vt:lpstr>
      <vt:lpstr>Regulamin</vt:lpstr>
      <vt:lpstr>Klauzule niedozwolone</vt:lpstr>
      <vt:lpstr>Przeniesienie przydzielonego numeru</vt:lpstr>
      <vt:lpstr>Odpowiedzialność za niewykonanie lub nienależyte wykonanie usług telekomunikacyjnych  - Forma reklamacji </vt:lpstr>
      <vt:lpstr>Treść reklamacji</vt:lpstr>
      <vt:lpstr>Terminy</vt:lpstr>
      <vt:lpstr>Odszkodowanie</vt:lpstr>
      <vt:lpstr>Czy automatyczne przedłużanie umowy z operatorem jest zgodne z prawem ?</vt:lpstr>
      <vt:lpstr>PowerPoint Presentation</vt:lpstr>
      <vt:lpstr>Sprawa przeciwko Orange Polska S.A. (decyzja nr DDK 26/2016)</vt:lpstr>
      <vt:lpstr>PowerPoint Presentation</vt:lpstr>
      <vt:lpstr>Czy podmiot dostarczający nam internet ma prawo żądać opłaty za przywrócenie połączenia, nawet jeżeli odcięcie nastąpiło z naszej winy?</vt:lpstr>
      <vt:lpstr>PowerPoint Presentation</vt:lpstr>
      <vt:lpstr>Co w sytuacji kiedy przysłali mi zawyżony rachunek</vt:lpstr>
      <vt:lpstr>PowerPoint Presentation</vt:lpstr>
      <vt:lpstr>Świadczenie usług drogą elektroniczną zakres regulacji :</vt:lpstr>
      <vt:lpstr>PowerPoint Presentation</vt:lpstr>
      <vt:lpstr>Obowiązki usługodawcy</vt:lpstr>
      <vt:lpstr>PowerPoint Presentation</vt:lpstr>
      <vt:lpstr>PowerPoint Presentation</vt:lpstr>
      <vt:lpstr>PowerPoint Presentation</vt:lpstr>
      <vt:lpstr>PowerPoint Presentation</vt:lpstr>
      <vt:lpstr>Informacja handlowa USUDE:</vt:lpstr>
      <vt:lpstr>PowerPoint Presentation</vt:lpstr>
      <vt:lpstr>Wyłączenie odpowiedzialności usługodawcy z tytułu świadczenia usług drogą elektroniczną </vt:lpstr>
      <vt:lpstr>Zasady ochrony danych osobowych w związku ze świadczeniem usług drogą elektroniczną</vt:lpstr>
      <vt:lpstr>Zawieranie umowy na odległość na podstawie ustawy o prawach konsumenta</vt:lpstr>
      <vt:lpstr>PowerPoint Presentation</vt:lpstr>
      <vt:lpstr>Treści cyfrowe</vt:lpstr>
      <vt:lpstr>PowerPoint Presentation</vt:lpstr>
      <vt:lpstr>PowerPoint Presentation</vt:lpstr>
      <vt:lpstr>PowerPoint Presentation</vt:lpstr>
      <vt:lpstr>Klauzule niedozwolone</vt:lpstr>
      <vt:lpstr>Klauzule niedozwolone</vt:lpstr>
      <vt:lpstr>Klauzule niedozwolone</vt:lpstr>
      <vt:lpstr>Klauzule niedozwolone</vt:lpstr>
      <vt:lpstr>Prawa e-konsumenta w zagranicznym sklepie</vt:lpstr>
      <vt:lpstr>PowerPoint Presentation</vt:lpstr>
      <vt:lpstr>Kazus</vt:lpstr>
      <vt:lpstr>Zakupy w brytyjskim e-sklepie a brexit</vt:lpstr>
      <vt:lpstr>Płatności </vt:lpstr>
      <vt:lpstr>CZAS NA TEST</vt:lpstr>
      <vt:lpstr>PYTANIE 1</vt:lpstr>
      <vt:lpstr>PYTANIE 2</vt:lpstr>
      <vt:lpstr>PYTANIE 3</vt:lpstr>
      <vt:lpstr>PYTANIE 4</vt:lpstr>
      <vt:lpstr>PYTANIE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Usługi telekomunikacyjne i świadczone drogą elektroniczną</dc:title>
  <cp:revision>1</cp:revision>
  <dcterms:modified xsi:type="dcterms:W3CDTF">2019-05-28T12:22:44Z</dcterms:modified>
</cp:coreProperties>
</file>