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9" r:id="rId11"/>
    <p:sldId id="310" r:id="rId12"/>
    <p:sldId id="311" r:id="rId13"/>
    <p:sldId id="312" r:id="rId14"/>
    <p:sldId id="313" r:id="rId15"/>
    <p:sldId id="314" r:id="rId16"/>
    <p:sldId id="308" r:id="rId17"/>
    <p:sldId id="265" r:id="rId18"/>
    <p:sldId id="31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316" r:id="rId31"/>
    <p:sldId id="332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17" r:id="rId64"/>
    <p:sldId id="318" r:id="rId65"/>
    <p:sldId id="319" r:id="rId66"/>
    <p:sldId id="320" r:id="rId67"/>
    <p:sldId id="321" r:id="rId68"/>
    <p:sldId id="323" r:id="rId69"/>
    <p:sldId id="322" r:id="rId70"/>
    <p:sldId id="324" r:id="rId71"/>
    <p:sldId id="325" r:id="rId72"/>
    <p:sldId id="326" r:id="rId73"/>
    <p:sldId id="327" r:id="rId74"/>
    <p:sldId id="328" r:id="rId75"/>
    <p:sldId id="329" r:id="rId76"/>
    <p:sldId id="331" r:id="rId77"/>
    <p:sldId id="330" r:id="rId7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67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75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05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73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90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877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331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77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56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22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93ED-0492-4096-BBDE-A49BD5A41B84}" type="datetimeFigureOut">
              <a:rPr lang="pl-PL" smtClean="0"/>
              <a:t>24.01.2019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3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ELEMENTY PRAWA WŁASNOŚCI PRZEMYSŁOWEJ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600" b="1" dirty="0"/>
              <a:t>WŁASNOŚĆ INTELEKTUALNA I PRAWO PRACY</a:t>
            </a:r>
          </a:p>
          <a:p>
            <a:pPr algn="r"/>
            <a:r>
              <a:rPr lang="pl-PL" sz="2600" b="1" dirty="0"/>
              <a:t>BLOK : WŁASNOŚĆ INTELEKTUALNA </a:t>
            </a:r>
          </a:p>
          <a:p>
            <a:pPr algn="r"/>
            <a:r>
              <a:rPr lang="pl-PL" sz="2600" b="1" dirty="0"/>
              <a:t>DR JACEK BOROWICZ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76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wynalazczego  </a:t>
            </a:r>
            <a:r>
              <a:rPr lang="pl-PL" b="1" u="sng" dirty="0"/>
              <a:t>uprawniony do uzyskania patentu, prawa ochronnego lub prawa z rejestracji</a:t>
            </a:r>
            <a:r>
              <a:rPr lang="pl-PL" u="sng" dirty="0"/>
              <a:t> </a:t>
            </a:r>
            <a:r>
              <a:rPr lang="pl-PL" dirty="0"/>
              <a:t>może:</a:t>
            </a:r>
          </a:p>
          <a:p>
            <a:pPr marL="0" indent="0">
              <a:buNone/>
            </a:pPr>
            <a:r>
              <a:rPr lang="pl-PL" dirty="0"/>
              <a:t>1/ przenieść to </a:t>
            </a:r>
            <a:r>
              <a:rPr lang="pl-PL" b="1" dirty="0"/>
              <a:t>prawo</a:t>
            </a:r>
            <a:r>
              <a:rPr lang="pl-PL" dirty="0"/>
              <a:t> nieodpłatnie lub za uzgodnioną zapłatą na rzecz przedsiębiorcy albo </a:t>
            </a:r>
          </a:p>
          <a:p>
            <a:pPr marL="0" indent="0">
              <a:buNone/>
            </a:pPr>
            <a:r>
              <a:rPr lang="pl-PL" dirty="0"/>
              <a:t>2/ przekazać przedsiębiorcy  wynalazek, wzór użytkowy albo wzór przemysłowy </a:t>
            </a:r>
            <a:r>
              <a:rPr lang="pl-PL" b="1" dirty="0"/>
              <a:t>do korzystania</a:t>
            </a:r>
            <a:r>
              <a:rPr lang="pl-PL" dirty="0"/>
              <a:t>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29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do uzyskania </a:t>
            </a:r>
          </a:p>
          <a:p>
            <a:pPr marL="0" indent="0" algn="just">
              <a:buNone/>
            </a:pPr>
            <a:r>
              <a:rPr lang="pl-PL" dirty="0"/>
              <a:t>patentu na wynalazek, prawa ochronnego na wzór użytkowy albo prawa z rejestracji wzoru przemysłowego jest: </a:t>
            </a:r>
          </a:p>
          <a:p>
            <a:pPr algn="just"/>
            <a:r>
              <a:rPr lang="pl-PL" dirty="0"/>
              <a:t>zbywalne,</a:t>
            </a:r>
          </a:p>
          <a:p>
            <a:r>
              <a:rPr lang="pl-PL" dirty="0"/>
              <a:t>podlega dziedziczeniu.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8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PIERWSZEŃSTWO DO UZYSKANIA PATENTU, PRAWA OCHRONNEGO ALBO PRAWA                            Z REJESTRACJI </a:t>
            </a:r>
          </a:p>
        </p:txBody>
      </p:sp>
    </p:spTree>
    <p:extLst>
      <p:ext uri="{BB962C8B-B14F-4D97-AF65-F5344CB8AC3E}">
        <p14:creationId xmlns:p14="http://schemas.microsoft.com/office/powerpoint/2010/main" val="34876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r>
              <a:rPr lang="pl-PL" b="1" dirty="0"/>
              <a:t>Zasada podstawowa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według </a:t>
            </a:r>
            <a:r>
              <a:rPr lang="pl-PL" b="1" dirty="0"/>
              <a:t>daty zgłoszenia </a:t>
            </a:r>
            <a:r>
              <a:rPr lang="pl-PL" dirty="0"/>
              <a:t>wynalazku, wzoru użytkowego albo wzoru przemysłowego w Urzędzie Patentowym dokonanego w formie wskazanej w przepisach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1314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Pierwszeństwo „konwencyjne”</a:t>
            </a:r>
          </a:p>
          <a:p>
            <a:r>
              <a:rPr lang="pl-PL" dirty="0"/>
              <a:t>Pierwszeństwo „z wystawy”</a:t>
            </a:r>
          </a:p>
        </p:txBody>
      </p:sp>
    </p:spTree>
    <p:extLst>
      <p:ext uri="{BB962C8B-B14F-4D97-AF65-F5344CB8AC3E}">
        <p14:creationId xmlns:p14="http://schemas.microsoft.com/office/powerpoint/2010/main" val="157768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Pierwszeństwo jest zbywalne i podlega dziedziczeniu.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8977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RACJONLAIZATORSKIEGO                    MA PRAWO DO:</a:t>
            </a:r>
          </a:p>
          <a:p>
            <a:pPr marL="0" indent="0">
              <a:buNone/>
            </a:pPr>
            <a:r>
              <a:rPr lang="pl-PL" dirty="0"/>
              <a:t>1) wynagrodzenia zgodnie z przyjętym regulaminem;</a:t>
            </a:r>
          </a:p>
          <a:p>
            <a:pPr marL="0" indent="0">
              <a:buNone/>
            </a:pPr>
            <a:r>
              <a:rPr lang="pl-PL" dirty="0"/>
              <a:t>2) wymieniania go jako </a:t>
            </a:r>
            <a:r>
              <a:rPr lang="pl-PL" u="sng" dirty="0"/>
              <a:t>twórcy</a:t>
            </a:r>
            <a:r>
              <a:rPr lang="pl-PL" dirty="0"/>
              <a:t> we wszelkich dokumentach.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636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marL="0" indent="0" algn="ctr">
              <a:buNone/>
            </a:pPr>
            <a:r>
              <a:rPr lang="pl-PL" dirty="0"/>
              <a:t>W razie dokonania wynalazku, wzoru użytkowego albo wzoru </a:t>
            </a:r>
            <a:r>
              <a:rPr lang="pl-PL" u="sng" dirty="0"/>
              <a:t>przemysłowego w wyniku wykonywania przez twórcę obowiązków ze stosunku pracy</a:t>
            </a:r>
            <a:r>
              <a:rPr lang="pl-PL" dirty="0"/>
              <a:t> albo z realizacji innej umowy         ( umowy prawa cywilnego) to:</a:t>
            </a:r>
          </a:p>
          <a:p>
            <a:pPr marL="0" indent="0" algn="ctr">
              <a:buNone/>
            </a:pPr>
            <a:r>
              <a:rPr lang="pl-PL" dirty="0"/>
              <a:t>prawa przysługują pracodawcy lub zamawiającemu, </a:t>
            </a:r>
          </a:p>
          <a:p>
            <a:pPr marL="0" indent="0" algn="ctr">
              <a:buNone/>
            </a:pPr>
            <a:r>
              <a:rPr lang="pl-PL" dirty="0"/>
              <a:t>chyba że strony ustaliły inaczej.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36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algn="ctr"/>
            <a:endParaRPr lang="pl-PL" dirty="0"/>
          </a:p>
          <a:p>
            <a:r>
              <a:rPr lang="pl-PL" dirty="0"/>
              <a:t>Pracownikowi przysługuje prawo do wynagrodzenia za korzystania z jego wynalazku</a:t>
            </a:r>
          </a:p>
        </p:txBody>
      </p:sp>
    </p:spTree>
    <p:extLst>
      <p:ext uri="{BB962C8B-B14F-4D97-AF65-F5344CB8AC3E}">
        <p14:creationId xmlns:p14="http://schemas.microsoft.com/office/powerpoint/2010/main" val="4025262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WYNALAZEK</a:t>
            </a:r>
          </a:p>
        </p:txBody>
      </p:sp>
    </p:spTree>
    <p:extLst>
      <p:ext uri="{BB962C8B-B14F-4D97-AF65-F5344CB8AC3E}">
        <p14:creationId xmlns:p14="http://schemas.microsoft.com/office/powerpoint/2010/main" val="85345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</a:t>
            </a:r>
            <a:r>
              <a:rPr lang="pl-PL" b="1" dirty="0"/>
              <a:t>Dz.U.2017.776 </a:t>
            </a:r>
            <a:r>
              <a:rPr lang="pl-PL" b="1" dirty="0" err="1"/>
              <a:t>t.j</a:t>
            </a:r>
            <a:r>
              <a:rPr lang="pl-PL" b="1" dirty="0"/>
              <a:t>.)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184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PATENT NA 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bez względu na dziedzinę techniki</a:t>
            </a:r>
          </a:p>
          <a:p>
            <a:r>
              <a:rPr lang="pl-PL" dirty="0"/>
              <a:t>jest „nowy”, </a:t>
            </a:r>
          </a:p>
          <a:p>
            <a:r>
              <a:rPr lang="pl-PL" dirty="0"/>
              <a:t>posiada „poziom wynalazczy” i </a:t>
            </a:r>
          </a:p>
          <a:p>
            <a:r>
              <a:rPr lang="pl-PL" dirty="0"/>
              <a:t>nadaje się do przemysłowego stosowania.</a:t>
            </a:r>
          </a:p>
        </p:txBody>
      </p:sp>
    </p:spTree>
    <p:extLst>
      <p:ext uri="{BB962C8B-B14F-4D97-AF65-F5344CB8AC3E}">
        <p14:creationId xmlns:p14="http://schemas.microsoft.com/office/powerpoint/2010/main" val="406951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i="1" dirty="0"/>
              <a:t>Co to znaczy, że jest on nowy?</a:t>
            </a:r>
          </a:p>
          <a:p>
            <a:r>
              <a:rPr lang="pl-PL" i="1" dirty="0"/>
              <a:t>Co to oznacza, że ma poziom wynalazczy?</a:t>
            </a:r>
          </a:p>
          <a:p>
            <a:r>
              <a:rPr lang="pl-PL" i="1" dirty="0"/>
              <a:t>Co to znaczy, że nadaje się do przemysłowego wykorzystania?</a:t>
            </a:r>
          </a:p>
        </p:txBody>
      </p:sp>
    </p:spTree>
    <p:extLst>
      <p:ext uri="{BB962C8B-B14F-4D97-AF65-F5344CB8AC3E}">
        <p14:creationId xmlns:p14="http://schemas.microsoft.com/office/powerpoint/2010/main" val="1127646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1/ </a:t>
            </a:r>
            <a:r>
              <a:rPr lang="pl-PL" i="1" dirty="0"/>
              <a:t>CZEGO NIE UZNAJE SIĘ ZA WYNALAZEK?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2/ </a:t>
            </a:r>
            <a:r>
              <a:rPr lang="pl-PL" i="1" dirty="0"/>
              <a:t>NA JAKIE ROZWIĄZANIA TECHNICZNE NIE UDZIELA SIĘ PATENTÓW?</a:t>
            </a:r>
          </a:p>
        </p:txBody>
      </p:sp>
    </p:spTree>
    <p:extLst>
      <p:ext uri="{BB962C8B-B14F-4D97-AF65-F5344CB8AC3E}">
        <p14:creationId xmlns:p14="http://schemas.microsoft.com/office/powerpoint/2010/main" val="324014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KONSEKWENCJE UZYSKANIA </a:t>
            </a:r>
          </a:p>
          <a:p>
            <a:pPr marL="0" indent="0" algn="ctr">
              <a:buNone/>
            </a:pPr>
            <a:r>
              <a:rPr lang="pl-PL" b="1" dirty="0"/>
              <a:t>PATENTU NA WYNALAZEK</a:t>
            </a:r>
          </a:p>
        </p:txBody>
      </p:sp>
    </p:spTree>
    <p:extLst>
      <p:ext uri="{BB962C8B-B14F-4D97-AF65-F5344CB8AC3E}">
        <p14:creationId xmlns:p14="http://schemas.microsoft.com/office/powerpoint/2010/main" val="2442523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prawo </a:t>
            </a:r>
            <a:r>
              <a:rPr lang="pl-PL" b="1" u="sng" dirty="0"/>
              <a:t>wyłącznego korzystania z wynalazku w sposób zarobkowy lub zawodowy </a:t>
            </a:r>
            <a:r>
              <a:rPr lang="pl-PL" dirty="0"/>
              <a:t>na całym obszarze Rzeczypospolitej Polskiej.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</a:t>
            </a:r>
            <a:r>
              <a:rPr lang="pl-PL" b="1" u="sng" dirty="0"/>
              <a:t>20 lat </a:t>
            </a:r>
            <a:r>
              <a:rPr lang="pl-PL" dirty="0"/>
              <a:t>od daty dokonania zgłoszenia wynalazku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21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Patent na wynalazek </a:t>
            </a:r>
            <a:r>
              <a:rPr lang="pl-PL" u="sng" dirty="0"/>
              <a:t>dotyczący sposobu wytwarzania</a:t>
            </a:r>
            <a:r>
              <a:rPr lang="pl-PL" dirty="0"/>
              <a:t> obejmuje także wytwory uzyskane bezpośrednio tym sposobem.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307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MOŻE:</a:t>
            </a:r>
          </a:p>
          <a:p>
            <a:r>
              <a:rPr lang="pl-PL" b="1" u="sng" dirty="0"/>
              <a:t>zakazać</a:t>
            </a:r>
            <a:r>
              <a:rPr lang="pl-PL" dirty="0"/>
              <a:t> osobie trzeciej, niemającej jego zgody, korzystania z wynalazku w sposób zarobkowy lub zawodowy,</a:t>
            </a:r>
          </a:p>
          <a:p>
            <a:r>
              <a:rPr lang="pl-PL" dirty="0"/>
              <a:t>w drodze umowy </a:t>
            </a:r>
            <a:r>
              <a:rPr lang="pl-PL" b="1" dirty="0"/>
              <a:t>udzielić innej osobie upoważnienia</a:t>
            </a:r>
            <a:r>
              <a:rPr lang="pl-PL" dirty="0"/>
              <a:t> </a:t>
            </a:r>
            <a:r>
              <a:rPr lang="pl-PL" b="1" dirty="0"/>
              <a:t>(licencji) do korzystania </a:t>
            </a:r>
            <a:r>
              <a:rPr lang="pl-PL" dirty="0"/>
              <a:t>z jego wynalazku (umowa licencyjna),</a:t>
            </a:r>
          </a:p>
        </p:txBody>
      </p:sp>
    </p:spTree>
    <p:extLst>
      <p:ext uri="{BB962C8B-B14F-4D97-AF65-F5344CB8AC3E}">
        <p14:creationId xmlns:p14="http://schemas.microsoft.com/office/powerpoint/2010/main" val="2994855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 NIM ROZPORZĄDZAĆ, CZYLI: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zbyć patent,</a:t>
            </a:r>
          </a:p>
          <a:p>
            <a:r>
              <a:rPr lang="pl-PL" dirty="0"/>
              <a:t>pozostawić po sobie jako element spadku,</a:t>
            </a:r>
          </a:p>
        </p:txBody>
      </p:sp>
    </p:spTree>
    <p:extLst>
      <p:ext uri="{BB962C8B-B14F-4D97-AF65-F5344CB8AC3E}">
        <p14:creationId xmlns:p14="http://schemas.microsoft.com/office/powerpoint/2010/main" val="3450559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NADUŻYCIE PATENTU TO:</a:t>
            </a:r>
          </a:p>
          <a:p>
            <a:r>
              <a:rPr lang="pl-PL" dirty="0"/>
              <a:t>uniemożliwianie korzystania z wynalazku przez osobę trzecią, </a:t>
            </a:r>
          </a:p>
          <a:p>
            <a:r>
              <a:rPr lang="pl-PL" dirty="0"/>
              <a:t>jeżeli jest ono </a:t>
            </a:r>
            <a:r>
              <a:rPr lang="pl-PL" u="sng" dirty="0"/>
              <a:t>konieczne do zaspokojenia potrzeb rynku krajowego</a:t>
            </a:r>
            <a:r>
              <a:rPr lang="pl-PL" dirty="0"/>
              <a:t>, </a:t>
            </a:r>
          </a:p>
          <a:p>
            <a:r>
              <a:rPr lang="pl-PL" dirty="0"/>
              <a:t>a zwłaszcza gdy wymaga tego </a:t>
            </a:r>
            <a:r>
              <a:rPr lang="pl-PL" u="sng" dirty="0"/>
              <a:t>interes publiczny</a:t>
            </a:r>
            <a:r>
              <a:rPr lang="pl-PL" dirty="0"/>
              <a:t>,</a:t>
            </a:r>
          </a:p>
          <a:p>
            <a:r>
              <a:rPr lang="pl-PL" dirty="0"/>
              <a:t> a wyrób jest dostępny społeczeństwu                            </a:t>
            </a:r>
            <a:r>
              <a:rPr lang="pl-PL" u="sng" dirty="0"/>
              <a:t>w niedostatecznej ilości lub jakości albo po nadmiernie wysokich cenach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09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ALE!!!</a:t>
            </a:r>
          </a:p>
          <a:p>
            <a:pPr marL="0" indent="0" algn="ctr">
              <a:buNone/>
            </a:pPr>
            <a:r>
              <a:rPr lang="pl-PL" dirty="0"/>
              <a:t>Nie uważa się za nadużycie prawa uniemożliwiania korzystania z wynalazku przez osoby trzecie </a:t>
            </a:r>
          </a:p>
          <a:p>
            <a:pPr marL="0" indent="0" algn="ctr">
              <a:buNone/>
            </a:pPr>
            <a:r>
              <a:rPr lang="pl-PL" u="sng" dirty="0"/>
              <a:t>w okresie 3 lat od dnia udzielenia patentu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…</a:t>
            </a:r>
            <a:r>
              <a:rPr lang="pl-PL" i="1" dirty="0"/>
              <a:t>ale tu też może być wyjątek</a:t>
            </a:r>
            <a:r>
              <a:rPr lang="pl-P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929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 Ustawa normuje stosunki w zakresie PROJEKTÓW WYNALAZCZYCH  czyli:</a:t>
            </a:r>
          </a:p>
          <a:p>
            <a:pPr marL="514350" indent="-514350">
              <a:buAutoNum type="arabicParenR"/>
            </a:pPr>
            <a:r>
              <a:rPr lang="pl-PL" dirty="0"/>
              <a:t> wynalazków, </a:t>
            </a:r>
          </a:p>
          <a:p>
            <a:pPr marL="514350" indent="-514350">
              <a:buAutoNum type="arabicParenR"/>
            </a:pPr>
            <a:r>
              <a:rPr lang="pl-PL" dirty="0"/>
              <a:t>wzorów użytkowych, </a:t>
            </a:r>
          </a:p>
          <a:p>
            <a:pPr marL="514350" indent="-514350">
              <a:buAutoNum type="arabicParenR"/>
            </a:pPr>
            <a:r>
              <a:rPr lang="pl-PL" dirty="0"/>
              <a:t>wzorów przemysłowych, </a:t>
            </a:r>
          </a:p>
          <a:p>
            <a:pPr marL="514350" indent="-514350">
              <a:buAutoNum type="arabicParenR"/>
            </a:pPr>
            <a:r>
              <a:rPr lang="pl-PL" dirty="0"/>
              <a:t>znaków towarowych, </a:t>
            </a:r>
          </a:p>
          <a:p>
            <a:pPr marL="514350" indent="-514350">
              <a:buAutoNum type="arabicParenR"/>
            </a:pPr>
            <a:r>
              <a:rPr lang="pl-PL" dirty="0"/>
              <a:t>oznaczeń geograficznych i </a:t>
            </a:r>
          </a:p>
          <a:p>
            <a:pPr marL="514350" indent="-514350">
              <a:buAutoNum type="arabicParenR"/>
            </a:pPr>
            <a:r>
              <a:rPr lang="pl-PL" dirty="0"/>
              <a:t>topografii układów scalonych;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924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DOZWOLONY UŻYTEK PATENTU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47265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LICENCJA PRZYMUSOWA</a:t>
            </a:r>
          </a:p>
        </p:txBody>
      </p:sp>
    </p:spTree>
    <p:extLst>
      <p:ext uri="{BB962C8B-B14F-4D97-AF65-F5344CB8AC3E}">
        <p14:creationId xmlns:p14="http://schemas.microsoft.com/office/powerpoint/2010/main" val="630456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WYNALAZEK BIOTECHNOLOGICZNY</a:t>
            </a:r>
          </a:p>
        </p:txBody>
      </p:sp>
    </p:spTree>
    <p:extLst>
      <p:ext uri="{BB962C8B-B14F-4D97-AF65-F5344CB8AC3E}">
        <p14:creationId xmlns:p14="http://schemas.microsoft.com/office/powerpoint/2010/main" val="2860958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„W.B.” TO WYNALAZEK W ROZUMIENIU USTAWY:</a:t>
            </a:r>
          </a:p>
          <a:p>
            <a:r>
              <a:rPr lang="pl-PL" dirty="0"/>
              <a:t> dotyczący </a:t>
            </a:r>
            <a:r>
              <a:rPr lang="pl-PL" u="sng" dirty="0"/>
              <a:t>wytworu składającego się z materiału biologicznego ,</a:t>
            </a:r>
          </a:p>
          <a:p>
            <a:pPr marL="0" indent="0">
              <a:buNone/>
            </a:pPr>
            <a:r>
              <a:rPr lang="pl-PL" dirty="0"/>
              <a:t>lub </a:t>
            </a:r>
          </a:p>
          <a:p>
            <a:r>
              <a:rPr lang="pl-PL" dirty="0"/>
              <a:t>zawierającego taki </a:t>
            </a:r>
            <a:r>
              <a:rPr lang="pl-PL" u="sng" dirty="0"/>
              <a:t>materiał,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albo </a:t>
            </a:r>
          </a:p>
          <a:p>
            <a:r>
              <a:rPr lang="pl-PL" dirty="0"/>
              <a:t>dotyczący </a:t>
            </a:r>
            <a:r>
              <a:rPr lang="pl-PL" u="sng" dirty="0"/>
              <a:t>sposobu, za pomocą którego materiał biologiczny jest wytwarzany, przetwarzany lub wykorzystywany</a:t>
            </a:r>
            <a:r>
              <a:rPr lang="pl-PL" dirty="0"/>
              <a:t>;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576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MATERIAŁ BIOLOGICZNY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materiał zawierający informację genetyczną                 i zdolny do </a:t>
            </a:r>
            <a:r>
              <a:rPr lang="pl-PL" dirty="0" err="1"/>
              <a:t>samoreprodukcji</a:t>
            </a:r>
            <a:r>
              <a:rPr lang="pl-PL" dirty="0"/>
              <a:t> albo nadający się do reprodukcji w systemie biologicznym</a:t>
            </a:r>
          </a:p>
        </p:txBody>
      </p:sp>
    </p:spTree>
    <p:extLst>
      <p:ext uri="{BB962C8B-B14F-4D97-AF65-F5344CB8AC3E}">
        <p14:creationId xmlns:p14="http://schemas.microsoft.com/office/powerpoint/2010/main" val="3990527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RODZAJE WYNALAZKÓW BIOTECHNOLOGICZNYCH</a:t>
            </a:r>
          </a:p>
        </p:txBody>
      </p:sp>
    </p:spTree>
    <p:extLst>
      <p:ext uri="{BB962C8B-B14F-4D97-AF65-F5344CB8AC3E}">
        <p14:creationId xmlns:p14="http://schemas.microsoft.com/office/powerpoint/2010/main" val="1722451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„W.B”: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stanowiące materiał biologiczny, który jest wyizolowany ze swojego naturalnego środowiska lub wytworzony sposobem technicznym, nawet jeżeli poprzednio występował w naturze</a:t>
            </a:r>
          </a:p>
        </p:txBody>
      </p:sp>
    </p:spTree>
    <p:extLst>
      <p:ext uri="{BB962C8B-B14F-4D97-AF65-F5344CB8AC3E}">
        <p14:creationId xmlns:p14="http://schemas.microsoft.com/office/powerpoint/2010/main" val="2547239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r>
              <a:rPr lang="pl-PL" dirty="0"/>
              <a:t>stanowiące </a:t>
            </a:r>
            <a:r>
              <a:rPr lang="pl-PL" u="sng" dirty="0"/>
              <a:t>element wyizolowany z ciała ludzkiego</a:t>
            </a:r>
            <a:r>
              <a:rPr lang="pl-PL" dirty="0"/>
              <a:t> lub w inny sposób wytworzony sposobem technicznym, włącznie z sekwencją lub częściową sekwencją genu, nawet jeżeli budowa tego elementu jest identyczna z budową elementu naturalnego;</a:t>
            </a:r>
          </a:p>
        </p:txBody>
      </p:sp>
    </p:spTree>
    <p:extLst>
      <p:ext uri="{BB962C8B-B14F-4D97-AF65-F5344CB8AC3E}">
        <p14:creationId xmlns:p14="http://schemas.microsoft.com/office/powerpoint/2010/main" val="2593126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dotyczące roślin lub zwierząt, jeżeli możliwości techniczne stosowania wynalazku nie ograniczają się do szczególnej odmiany roślin lub rasy zwierząt</a:t>
            </a:r>
          </a:p>
        </p:txBody>
      </p:sp>
    </p:spTree>
    <p:extLst>
      <p:ext uri="{BB962C8B-B14F-4D97-AF65-F5344CB8AC3E}">
        <p14:creationId xmlns:p14="http://schemas.microsoft.com/office/powerpoint/2010/main" val="1552819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WYNALAZEK NIEETYCZNY</a:t>
            </a:r>
          </a:p>
          <a:p>
            <a:pPr marL="0" indent="0" algn="ctr">
              <a:buNone/>
            </a:pPr>
            <a:r>
              <a:rPr lang="pl-PL" dirty="0"/>
              <a:t>Za wynalazek nie uważa się: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 ciała ludzkiego, w różnych jego stadiach formowania się i rozwoju oraz </a:t>
            </a:r>
          </a:p>
          <a:p>
            <a:r>
              <a:rPr lang="pl-PL" dirty="0"/>
              <a:t>zwykłego odkrycia jednego z jego elementów, włącznie z sekwencją lub częściową sekwencją genu</a:t>
            </a:r>
          </a:p>
        </p:txBody>
      </p:sp>
    </p:spTree>
    <p:extLst>
      <p:ext uri="{BB962C8B-B14F-4D97-AF65-F5344CB8AC3E}">
        <p14:creationId xmlns:p14="http://schemas.microsoft.com/office/powerpoint/2010/main" val="4433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 Ustawa normuje:</a:t>
            </a:r>
          </a:p>
          <a:p>
            <a:pPr marL="0" indent="0">
              <a:buNone/>
            </a:pPr>
            <a:r>
              <a:rPr lang="pl-PL" dirty="0"/>
              <a:t>2) zasady, na jakich przedsiębiorcy mogą przyjmować </a:t>
            </a:r>
            <a:r>
              <a:rPr lang="pl-PL" b="1" u="sng" dirty="0"/>
              <a:t>projekty racjonalizatorskie </a:t>
            </a:r>
            <a:r>
              <a:rPr lang="pl-PL" dirty="0"/>
              <a:t>i wynagradzać ich twórców;</a:t>
            </a:r>
          </a:p>
          <a:p>
            <a:pPr marL="0" indent="0">
              <a:buNone/>
            </a:pPr>
            <a:r>
              <a:rPr lang="pl-PL" dirty="0"/>
              <a:t>3) zadania i organizację </a:t>
            </a:r>
            <a:r>
              <a:rPr lang="pl-PL" b="1" dirty="0"/>
              <a:t>Urzędu Patentowego Rzeczypospolitej Polskiej</a:t>
            </a:r>
            <a:r>
              <a:rPr lang="pl-PL" dirty="0"/>
              <a:t>, zwanego dalej "Urzędem Patentowym".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506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WYNALAZKI BIOTECHNICZNE, KTÓRYCH WYKORZYSTYWANIE BYŁOBY SPRZECZNE Z PORZĄDKIEM PUBLICZNYM LUB DOBRYMI OBYCZAJAMI LUB MORALNOŚCIĄ PUBLICZNĄ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904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dirty="0"/>
              <a:t>…w szczególności: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sposoby klonowania ludzi;</a:t>
            </a:r>
          </a:p>
          <a:p>
            <a:pPr marL="0" indent="0">
              <a:buNone/>
            </a:pPr>
            <a:r>
              <a:rPr lang="pl-PL" dirty="0"/>
              <a:t>2) sposoby modyfikacji tożsamości genetycznej linii zarodkowej człowieka;</a:t>
            </a:r>
          </a:p>
          <a:p>
            <a:pPr marL="0" indent="0">
              <a:buNone/>
            </a:pPr>
            <a:r>
              <a:rPr lang="pl-PL" dirty="0"/>
              <a:t>3) stosowanie embrionów ludzkich do celów przemysłowych lub handlowych;</a:t>
            </a:r>
          </a:p>
          <a:p>
            <a:pPr marL="0" indent="0">
              <a:buNone/>
            </a:pPr>
            <a:r>
              <a:rPr lang="pl-PL" dirty="0"/>
              <a:t>4) sposoby modyfikacji tożsamości genetycznej zwierząt, które mogą powodować u nich cierpienia, nie przynosząc żadnych istotnych korzyści medycznych dla człowieka lub zwierzęcia, oraz zwierzęta będące wynikiem zastosowania takich sposobów.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915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WZÓR UŻYTKOWY</a:t>
            </a:r>
          </a:p>
        </p:txBody>
      </p:sp>
    </p:spTree>
    <p:extLst>
      <p:ext uri="{BB962C8B-B14F-4D97-AF65-F5344CB8AC3E}">
        <p14:creationId xmlns:p14="http://schemas.microsoft.com/office/powerpoint/2010/main" val="3528941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nowe i użyteczne rozwiązanie o charakterze technicznym,</a:t>
            </a:r>
          </a:p>
          <a:p>
            <a:r>
              <a:rPr lang="pl-PL" dirty="0"/>
              <a:t> dotyczące kształtu, budowy lub zestawienia przedmiotu o trwałej postaci</a:t>
            </a:r>
          </a:p>
        </p:txBody>
      </p:sp>
    </p:spTree>
    <p:extLst>
      <p:ext uri="{BB962C8B-B14F-4D97-AF65-F5344CB8AC3E}">
        <p14:creationId xmlns:p14="http://schemas.microsoft.com/office/powerpoint/2010/main" val="445390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…rozwiązanie jest użyteczne, jeżeli pozwala ono na osiągnięcie celu mającego praktyczne znaczenie przy wytwarzaniu lub korzystaniu z wyrobów</a:t>
            </a:r>
          </a:p>
        </p:txBody>
      </p:sp>
    </p:spTree>
    <p:extLst>
      <p:ext uri="{BB962C8B-B14F-4D97-AF65-F5344CB8AC3E}">
        <p14:creationId xmlns:p14="http://schemas.microsoft.com/office/powerpoint/2010/main" val="3412001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r>
              <a:rPr lang="pl-PL" dirty="0"/>
              <a:t>http://www.pwrz.pl/rzecznik_patentowy/</a:t>
            </a:r>
          </a:p>
          <a:p>
            <a:pPr marL="0" indent="0" algn="just">
              <a:buNone/>
            </a:pPr>
            <a:r>
              <a:rPr lang="pl-PL" dirty="0"/>
              <a:t>Zarejestrowano już m.in. rower, pudełko na cukierki, stolik, zegar wahadłowy, zapalniczkę, monitor, sześć zaginarek, kilkadziesiąt różnego rodzaju paneli i ekranów, ponad sto lamp, przeszło trzydzieści okien i całe mnóstwo innych przedmiotów (w tym mechanizmów i urządzeń, a także opakowań i obudów)</a:t>
            </a:r>
          </a:p>
        </p:txBody>
      </p:sp>
    </p:spTree>
    <p:extLst>
      <p:ext uri="{BB962C8B-B14F-4D97-AF65-F5344CB8AC3E}">
        <p14:creationId xmlns:p14="http://schemas.microsoft.com/office/powerpoint/2010/main" val="4018767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just">
              <a:buNone/>
            </a:pPr>
            <a:r>
              <a:rPr lang="pl-PL" dirty="0"/>
              <a:t>zamek do drzwi, kocioł wodny centralnego ogrzewania, oprawka kredki kosmetycznej z mechanizmem wysuwania sztyftu, but rehabilitacyjny, uchwyt grzejnika, słój, panel sterowania, podnośnik wózkowy, zacisk elektryczny, wieszak na okrycia, sadzarka, woreczek z zapięciem strunowym, podajnik papieru, kombajn do zbioru owoców, młot elektryczny, oprawa oświetleniowa, elementy rurowe do zjeżdżalni wodnych, zamknięcie do opakowania kartonowego, kotwa dystansowa, listwa przypodłogowa czy maskująca, siedzenie rowerowe, ościeżnica i skrzydło okna, wentylator osiowy, lustro ścienne </a:t>
            </a:r>
          </a:p>
        </p:txBody>
      </p:sp>
    </p:spTree>
    <p:extLst>
      <p:ext uri="{BB962C8B-B14F-4D97-AF65-F5344CB8AC3E}">
        <p14:creationId xmlns:p14="http://schemas.microsoft.com/office/powerpoint/2010/main" val="89688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dirty="0"/>
              <a:t>PRAWO OCHRONNE NA WZÓR UŻYTKOWY</a:t>
            </a:r>
          </a:p>
          <a:p>
            <a:pPr marL="0" indent="0">
              <a:buNone/>
            </a:pPr>
            <a:r>
              <a:rPr lang="pl-PL" dirty="0"/>
              <a:t>1.  Na wzór użytkowy może być udzielone </a:t>
            </a:r>
            <a:r>
              <a:rPr lang="pl-PL" u="sng" dirty="0"/>
              <a:t>prawo ochronne.</a:t>
            </a:r>
          </a:p>
          <a:p>
            <a:pPr marL="0" indent="0">
              <a:buNone/>
            </a:pPr>
            <a:r>
              <a:rPr lang="pl-PL" dirty="0"/>
              <a:t>2.  Przez uzyskanie prawa ochronnego nabywa się </a:t>
            </a:r>
            <a:r>
              <a:rPr lang="pl-PL" u="sng" dirty="0"/>
              <a:t>prawo wyłącznego korzystania ze wzoru użytkowego w sposób zarobkowy lub zawo</a:t>
            </a:r>
            <a:r>
              <a:rPr lang="pl-PL" dirty="0"/>
              <a:t>dowy na całym obszarze Rzeczypospolitej Polskiej.</a:t>
            </a:r>
          </a:p>
          <a:p>
            <a:pPr marL="0" indent="0">
              <a:buNone/>
            </a:pPr>
            <a:r>
              <a:rPr lang="pl-PL" dirty="0"/>
              <a:t>3.  Czas trwania prawa ochronnego wynosi </a:t>
            </a:r>
            <a:r>
              <a:rPr lang="pl-PL" u="sng" dirty="0"/>
              <a:t>dziesięć lat </a:t>
            </a:r>
            <a:r>
              <a:rPr lang="pl-PL" dirty="0"/>
              <a:t>od daty dokonania zgłoszenia wzoru użytkowego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01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000" b="1" dirty="0"/>
              <a:t>WZORY PRZEMYSŁOWE</a:t>
            </a:r>
          </a:p>
        </p:txBody>
      </p:sp>
    </p:spTree>
    <p:extLst>
      <p:ext uri="{BB962C8B-B14F-4D97-AF65-F5344CB8AC3E}">
        <p14:creationId xmlns:p14="http://schemas.microsoft.com/office/powerpoint/2010/main" val="1469990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r>
              <a:rPr lang="pl-PL" dirty="0"/>
              <a:t>nowa i posiadająca indywidualny charakter </a:t>
            </a:r>
            <a:r>
              <a:rPr lang="pl-PL" b="1" u="sng" dirty="0"/>
              <a:t>postać wytworu lub jego części, </a:t>
            </a:r>
          </a:p>
          <a:p>
            <a:r>
              <a:rPr lang="pl-PL" dirty="0"/>
              <a:t>nadana mu w szczególności przez cechy linii, konturów, kształtów, kolorystykę, fakturę lub materiał wytworu oraz przez jego ornamentację.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85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Na warunkach określonych w ustawie udzielane są: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patenty</a:t>
            </a:r>
            <a:r>
              <a:rPr lang="pl-PL" dirty="0"/>
              <a:t> oraz </a:t>
            </a:r>
            <a:r>
              <a:rPr lang="pl-PL" b="1" dirty="0"/>
              <a:t>dodatkowe prawa ochronne </a:t>
            </a:r>
            <a:r>
              <a:rPr lang="pl-PL" dirty="0"/>
              <a:t>na</a:t>
            </a:r>
          </a:p>
          <a:p>
            <a:pPr marL="0" indent="0">
              <a:buNone/>
            </a:pPr>
            <a:r>
              <a:rPr lang="pl-PL" dirty="0"/>
              <a:t>wynalazki,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ochronne </a:t>
            </a:r>
            <a:r>
              <a:rPr lang="pl-PL" dirty="0"/>
              <a:t>na wzory użytkowe i znaki towarowe, a także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z rejestracji </a:t>
            </a:r>
            <a:r>
              <a:rPr lang="pl-PL" dirty="0"/>
              <a:t>na wzory przemysłowe, topografie układów scalonych oraz oznaczenia geograficzne</a:t>
            </a:r>
          </a:p>
          <a:p>
            <a:r>
              <a:rPr lang="pl-PL" dirty="0"/>
              <a:t>W sprawach tych właściwy jest </a:t>
            </a:r>
            <a:r>
              <a:rPr lang="pl-PL" b="1" dirty="0"/>
              <a:t>Urząd Patentowy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4958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just">
              <a:buNone/>
            </a:pPr>
            <a:r>
              <a:rPr lang="pl-PL" dirty="0"/>
              <a:t>Wytworem jest każdy przedmiot wytworzony w sposób przemysłowy lub rzemieślniczy, obejmujący </a:t>
            </a:r>
            <a:r>
              <a:rPr lang="pl-PL" u="sng" dirty="0"/>
              <a:t>w szczególności (PRZYKŁADOWO)</a:t>
            </a:r>
            <a:r>
              <a:rPr lang="pl-PL" dirty="0"/>
              <a:t>:</a:t>
            </a:r>
          </a:p>
          <a:p>
            <a:r>
              <a:rPr lang="pl-PL" dirty="0"/>
              <a:t> opakowanie, </a:t>
            </a:r>
          </a:p>
          <a:p>
            <a:r>
              <a:rPr lang="pl-PL" dirty="0"/>
              <a:t>symbole graficzne oraz </a:t>
            </a:r>
          </a:p>
          <a:p>
            <a:r>
              <a:rPr lang="pl-PL" dirty="0"/>
              <a:t>kroje pisma typograficznego, </a:t>
            </a:r>
          </a:p>
          <a:p>
            <a:r>
              <a:rPr lang="pl-PL" dirty="0"/>
              <a:t>z wyłączeniem programów komputerowych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416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/>
              <a:t>WZÓR PRZEMYSŁOWY JAKIE NP. REJESTROWANO:</a:t>
            </a:r>
          </a:p>
          <a:p>
            <a:pPr marL="0" indent="0" algn="just">
              <a:buNone/>
            </a:pPr>
            <a:endParaRPr lang="pl-PL" dirty="0"/>
          </a:p>
          <a:p>
            <a:r>
              <a:rPr lang="pl-PL" dirty="0"/>
              <a:t>wzór przemysłowy okna</a:t>
            </a:r>
          </a:p>
          <a:p>
            <a:r>
              <a:rPr lang="pl-PL" dirty="0"/>
              <a:t>wzór przemysłowy ogrodzenia</a:t>
            </a:r>
          </a:p>
          <a:p>
            <a:r>
              <a:rPr lang="pl-PL" dirty="0"/>
              <a:t>wzór przemysłowy drzwi (w tym wzór przemysłowy drzwi zewnętrznych)</a:t>
            </a:r>
          </a:p>
          <a:p>
            <a:r>
              <a:rPr lang="pl-PL" dirty="0"/>
              <a:t>wzór przemysłowy panelu podłogowego</a:t>
            </a:r>
          </a:p>
          <a:p>
            <a:r>
              <a:rPr lang="pl-PL" dirty="0"/>
              <a:t>wzór przemysłowy dachu</a:t>
            </a:r>
          </a:p>
          <a:p>
            <a:r>
              <a:rPr lang="pl-PL" dirty="0"/>
              <a:t>wzór przemysłowy balustrady</a:t>
            </a:r>
          </a:p>
          <a:p>
            <a:r>
              <a:rPr lang="pl-PL" dirty="0"/>
              <a:t>wzór przemysłowy mozaiki</a:t>
            </a:r>
          </a:p>
          <a:p>
            <a:r>
              <a:rPr lang="pl-PL" dirty="0"/>
              <a:t>wzór przemysłowy bramy</a:t>
            </a:r>
          </a:p>
        </p:txBody>
      </p:sp>
    </p:spTree>
    <p:extLst>
      <p:ext uri="{BB962C8B-B14F-4D97-AF65-F5344CB8AC3E}">
        <p14:creationId xmlns:p14="http://schemas.microsoft.com/office/powerpoint/2010/main" val="1791632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WZORY PRZEMYSŁOWE JAKIE NP. REJESTROWANO:</a:t>
            </a:r>
          </a:p>
          <a:p>
            <a:pPr algn="just"/>
            <a:r>
              <a:rPr lang="pl-PL" dirty="0"/>
              <a:t>Panele podłogowe</a:t>
            </a:r>
          </a:p>
          <a:p>
            <a:pPr algn="just"/>
            <a:r>
              <a:rPr lang="pl-PL" dirty="0"/>
              <a:t>meble – pojedynczo i w zestawach</a:t>
            </a:r>
          </a:p>
          <a:p>
            <a:pPr algn="just"/>
            <a:r>
              <a:rPr lang="pl-PL" dirty="0"/>
              <a:t>fasony sukienek, fasony spodni itp., </a:t>
            </a:r>
          </a:p>
          <a:p>
            <a:pPr algn="just"/>
            <a:r>
              <a:rPr lang="pl-PL" dirty="0"/>
              <a:t>kolorowe kosmetyki, wzory tipsów,</a:t>
            </a:r>
          </a:p>
          <a:p>
            <a:pPr algn="just"/>
            <a:r>
              <a:rPr lang="pl-PL" dirty="0"/>
              <a:t>czcionki ozdobne, ozdobne literki i </a:t>
            </a:r>
            <a:r>
              <a:rPr lang="pl-PL" dirty="0" err="1"/>
              <a:t>fonty</a:t>
            </a:r>
            <a:r>
              <a:rPr lang="pl-PL" dirty="0"/>
              <a:t> ozdobne </a:t>
            </a:r>
          </a:p>
        </p:txBody>
      </p:sp>
    </p:spTree>
    <p:extLst>
      <p:ext uri="{BB962C8B-B14F-4D97-AF65-F5344CB8AC3E}">
        <p14:creationId xmlns:p14="http://schemas.microsoft.com/office/powerpoint/2010/main" val="1944667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pl-PL" b="1" dirty="0"/>
              <a:t>Prawo z rejestracji wzoru przemysłowego </a:t>
            </a:r>
          </a:p>
          <a:p>
            <a:pPr marL="0" indent="0">
              <a:buNone/>
            </a:pPr>
            <a:r>
              <a:rPr lang="pl-PL" dirty="0"/>
              <a:t>1.  Na wzór przemysłowy udziela się </a:t>
            </a:r>
            <a:r>
              <a:rPr lang="pl-PL" u="sng" dirty="0"/>
              <a:t>prawa z rejestracji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  Przez uzyskanie prawa z rejestracji uprawniony nabywa </a:t>
            </a:r>
            <a:r>
              <a:rPr lang="pl-PL" u="sng" dirty="0"/>
              <a:t>prawo wyłącznego korzystania z wzoru przemysłowego w sposób zarobkowy lub zawodowy </a:t>
            </a:r>
            <a:r>
              <a:rPr lang="pl-PL" dirty="0"/>
              <a:t>na całym obszarze Rzeczypospolitej Polskiej.</a:t>
            </a:r>
          </a:p>
          <a:p>
            <a:pPr marL="0" indent="0">
              <a:buNone/>
            </a:pPr>
            <a:r>
              <a:rPr lang="pl-PL" dirty="0"/>
              <a:t>3.  Uprawniony może </a:t>
            </a:r>
            <a:r>
              <a:rPr lang="pl-PL" u="sng" dirty="0"/>
              <a:t>zakazać osobom trzecim </a:t>
            </a:r>
            <a:r>
              <a:rPr lang="pl-PL" dirty="0"/>
              <a:t>wytwarzania, oferowania, wprowadzania do obrotu, importu, eksportu lub używania wytworu, w którym wzór jest zawarty bądź zastosowany, lub składowania takiego wytworu dla takich celów</a:t>
            </a:r>
          </a:p>
        </p:txBody>
      </p:sp>
    </p:spTree>
    <p:extLst>
      <p:ext uri="{BB962C8B-B14F-4D97-AF65-F5344CB8AC3E}">
        <p14:creationId xmlns:p14="http://schemas.microsoft.com/office/powerpoint/2010/main" val="29929174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Prawa z rejestracji wzoru udziela się na 25 lat od daty dokonania zgłoszenia w Urzędzie Patentowym,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2715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ZNAKI TOWAROWE/USŁUGOWE</a:t>
            </a:r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483684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Znakiem towarowym może być każde </a:t>
            </a:r>
            <a:r>
              <a:rPr lang="pl-PL" u="sng" dirty="0"/>
              <a:t>oznaczenie</a:t>
            </a:r>
            <a:r>
              <a:rPr lang="pl-PL" dirty="0"/>
              <a:t>, które można przedstawić </a:t>
            </a:r>
            <a:r>
              <a:rPr lang="pl-PL" u="sng" dirty="0"/>
              <a:t>w sposób graficzny</a:t>
            </a:r>
            <a:r>
              <a:rPr lang="pl-PL" dirty="0"/>
              <a:t>, jeżeli oznaczenie takie nadaje się </a:t>
            </a:r>
            <a:r>
              <a:rPr lang="pl-PL" u="sng" dirty="0"/>
              <a:t>do odróżnienia towarów jednego przedsiębiorstwa od towarów innego przedsiębiorstwa</a:t>
            </a:r>
            <a:r>
              <a:rPr lang="pl-PL" dirty="0"/>
              <a:t>.</a:t>
            </a:r>
          </a:p>
          <a:p>
            <a:r>
              <a:rPr lang="pl-PL" dirty="0"/>
              <a:t>Znakiem towarowym, może być w szczególności wyraz, rysunek, ornament, kompozycja kolorystyczna, forma przestrzenna, w tym forma towaru lub opakowania, a także melodia lub inny sygnał dźwiękowy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32087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Na znak towarowy udziela się prawa ochronne z rejestracji</a:t>
            </a:r>
          </a:p>
          <a:p>
            <a:pPr marL="0" indent="0">
              <a:buNone/>
            </a:pPr>
            <a:endParaRPr lang="pl-PL" sz="3800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9694461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4400" dirty="0"/>
              <a:t>Przez uzyskanie prawa ochronnego nabywa się prawo wyłącznego używania znaku towarowego w sposób zarobkowy lub zawodowy na całym obszarze Rzeczypospolitej Polskiej.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297485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/>
              <a:t>UWAGA!!!</a:t>
            </a:r>
          </a:p>
          <a:p>
            <a:r>
              <a:rPr lang="pl-PL" sz="4400" dirty="0"/>
              <a:t>Uprawniony może wskazać, że jego znak został zarejestrowany, poprzez umieszczenie w sąsiedztwie znaku towarowego litery "R" wpisanej w okrąg.</a:t>
            </a:r>
          </a:p>
        </p:txBody>
      </p:sp>
    </p:spTree>
    <p:extLst>
      <p:ext uri="{BB962C8B-B14F-4D97-AF65-F5344CB8AC3E}">
        <p14:creationId xmlns:p14="http://schemas.microsoft.com/office/powerpoint/2010/main" val="1154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PROJEKTY RACJONALIZATORSKIE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Przedsiębiorcy mogą przewidzieć przyjmowanie projektów racjonalizatorskich na warunkach określonych w ustalanym przez siebie regulaminie racjonalizacji.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2606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sz="4400" dirty="0"/>
              <a:t>Czas trwania prawa ochronnego na znak towarowy </a:t>
            </a:r>
            <a:r>
              <a:rPr lang="pl-PL" sz="4400" b="1" u="sng" dirty="0"/>
              <a:t>wynosi 10 lat od daty zgłoszenia </a:t>
            </a:r>
            <a:r>
              <a:rPr lang="pl-PL" sz="4400" dirty="0"/>
              <a:t>znaku towarowego w Urzędzie Patentowym.</a:t>
            </a:r>
          </a:p>
          <a:p>
            <a:r>
              <a:rPr lang="pl-PL" sz="4400" dirty="0"/>
              <a:t>Prawo ochronne na znak towarowy może zostać, na wniosek uprawnionego, przedłużone, w drodze decyzji, dla wszystkich lub części towarów na kolejne okresy dziesięcioletnie.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40627558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pl-PL" sz="4400" dirty="0"/>
              <a:t>Używanie znaku towarowego polega w szczególności na:</a:t>
            </a:r>
          </a:p>
          <a:p>
            <a:pPr marL="0" indent="0">
              <a:buNone/>
            </a:pPr>
            <a:r>
              <a:rPr lang="pl-PL" sz="4400" dirty="0"/>
              <a:t>1) umieszczaniu tego znaku na towarach objętych prawem ochronnym lub ich opakowaniach, oferowaniu i wprowadzaniu tych towarów do obrotu, ich imporcie lub eksporcie oraz składowaniu w celu oferowania i wprowadzania do obrotu, a także oferowaniu lub świadczeniu usług pod tym znakiem;</a:t>
            </a:r>
          </a:p>
          <a:p>
            <a:pPr marL="0" indent="0">
              <a:buNone/>
            </a:pPr>
            <a:r>
              <a:rPr lang="pl-PL" sz="4400" dirty="0"/>
              <a:t>2) umieszczaniu znaku na dokumentach związanych z wprowadzaniem towarów do obrotu lub związanych ze świadczeniem usług;</a:t>
            </a:r>
          </a:p>
          <a:p>
            <a:pPr marL="0" indent="0">
              <a:buNone/>
            </a:pPr>
            <a:r>
              <a:rPr lang="pl-PL" sz="4400" dirty="0"/>
              <a:t>3) posługiwaniu się nim w celu reklamy.</a:t>
            </a:r>
          </a:p>
          <a:p>
            <a:pPr marL="0" indent="0">
              <a:buNone/>
            </a:pPr>
            <a:endParaRPr lang="pl-PL" sz="4400" dirty="0"/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691151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400" dirty="0"/>
              <a:t> Prawo ochronne na znak towarowy jest zbywalne i podlega dziedziczeniu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944843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OZNACZENIA GEOGRAFICZNE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16964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b="1" dirty="0"/>
              <a:t>OZNACZENIA GEOGRAFICZNE TO</a:t>
            </a:r>
          </a:p>
          <a:p>
            <a:pPr marL="0" indent="0" algn="ctr">
              <a:buNone/>
            </a:pPr>
            <a:endParaRPr lang="pl-PL" sz="4000" dirty="0"/>
          </a:p>
          <a:p>
            <a:r>
              <a:rPr lang="pl-PL" sz="4000" dirty="0"/>
              <a:t>OZNACZENIA SŁOWNE ODNOSZĄCE SIĘ BEZPOŚREDNIO LUB POŚREDNIO DO NAZWY MIEJSCA, MIEJSCOWOŚCI, REGIONU LUB KRAJU (TEREN), </a:t>
            </a:r>
          </a:p>
          <a:p>
            <a:endParaRPr lang="pl-PL" sz="4000" dirty="0"/>
          </a:p>
          <a:p>
            <a:r>
              <a:rPr lang="pl-PL" sz="4000" dirty="0"/>
              <a:t>KTÓRE IDENTYFIKUJĄ TOWAR JAKO POCHODZĄCY Z TEGO TERENU, </a:t>
            </a:r>
          </a:p>
          <a:p>
            <a:pPr marL="0" indent="0">
              <a:buNone/>
            </a:pPr>
            <a:endParaRPr lang="pl-PL" sz="4000" dirty="0"/>
          </a:p>
          <a:p>
            <a:r>
              <a:rPr lang="pl-PL" sz="4000" dirty="0"/>
              <a:t>JEŻELI OKREŚLONA JAKOŚĆ, DOBRA OPINIA LUB INNE CECHY TOWARU SĄ PRZYPISYWANE PRZEDE WSZYSTKIM POCHODZENIU GEOGRAFICZNEMU TEGO TOWARU.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1243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dirty="0"/>
              <a:t>UWAGA</a:t>
            </a:r>
          </a:p>
          <a:p>
            <a:pPr marL="0" indent="0">
              <a:buNone/>
            </a:pPr>
            <a:r>
              <a:rPr lang="pl-PL" dirty="0"/>
              <a:t>Na zagraniczne oznaczenia geograficzne można uzyskać w Polsce ochronę tylko, gdy oznaczenie korzysta z ochrony w kraju jego pochodzenia.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52395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oznaczenie geograficzne może być udzielone </a:t>
            </a:r>
            <a:r>
              <a:rPr lang="pl-PL" b="1" dirty="0"/>
              <a:t>prawo z rejestracji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Ochrona oznaczenia geograficznego jest </a:t>
            </a:r>
            <a:r>
              <a:rPr lang="pl-PL" b="1" dirty="0"/>
              <a:t>bezterminowa</a:t>
            </a:r>
            <a:r>
              <a:rPr lang="pl-PL" dirty="0"/>
              <a:t> i trwa od dnia dokonania wpisu do rejestru oznaczeń geograficznych, prowadzonego przez Urząd Patentowy.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1404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KTO MOŻE REJESTROWAĆ „O.G.”?</a:t>
            </a:r>
          </a:p>
          <a:p>
            <a:pPr marL="0" indent="0" algn="ctr">
              <a:buNone/>
            </a:pPr>
            <a:r>
              <a:rPr lang="pl-PL" dirty="0"/>
              <a:t>Zgłoszenia może dokonać:</a:t>
            </a:r>
          </a:p>
          <a:p>
            <a:r>
              <a:rPr lang="pl-PL" dirty="0"/>
              <a:t> organizacja upoważniona do reprezentowania interesów producentów, działająca na danym terenie</a:t>
            </a:r>
          </a:p>
          <a:p>
            <a:r>
              <a:rPr lang="pl-PL" dirty="0"/>
              <a:t>organ administracji rządowej lub samorządu terytorialnego, właściwy ze względu na teren, do którego odnosi się oznaczenie geograficzne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43410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400" dirty="0"/>
          </a:p>
          <a:p>
            <a:r>
              <a:rPr lang="pl-PL" sz="4400" dirty="0"/>
              <a:t>Uprawniony  z rejestracji</a:t>
            </a:r>
          </a:p>
          <a:p>
            <a:r>
              <a:rPr lang="pl-PL" sz="4400" dirty="0"/>
              <a:t>Korzystający z zarejestrowanego „O.G.”</a:t>
            </a:r>
          </a:p>
        </p:txBody>
      </p:sp>
    </p:spTree>
    <p:extLst>
      <p:ext uri="{BB962C8B-B14F-4D97-AF65-F5344CB8AC3E}">
        <p14:creationId xmlns:p14="http://schemas.microsoft.com/office/powerpoint/2010/main" val="41814545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 Osobie, której towary spełniają warunki korzystania z oznaczenia geograficznego, przysługuje prawo jego używania w obrocie. </a:t>
            </a:r>
          </a:p>
          <a:p>
            <a:r>
              <a:rPr lang="pl-PL" dirty="0"/>
              <a:t>Może ona również wystąpić do Urzędu Patentowego z wnioskiem o wpisanie jej do rejestru jako uprawnionej do używania tego oznaczenia.</a:t>
            </a:r>
          </a:p>
          <a:p>
            <a:r>
              <a:rPr lang="pl-PL" dirty="0"/>
              <a:t>Za poświadczeniem uprawnionego z tytułu prawa z rejestracji.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82092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Przedsiębiorca może uznać za projekt racjonalizatorski </a:t>
            </a:r>
          </a:p>
          <a:p>
            <a:pPr marL="0" indent="0" algn="ctr">
              <a:buNone/>
            </a:pPr>
            <a:r>
              <a:rPr lang="pl-PL" dirty="0"/>
              <a:t>1/każde rozwiązanie </a:t>
            </a:r>
            <a:r>
              <a:rPr lang="pl-PL" b="1" dirty="0"/>
              <a:t>nadające się do wykorzystania</a:t>
            </a:r>
            <a:r>
              <a:rPr lang="pl-PL" dirty="0"/>
              <a:t>, </a:t>
            </a:r>
          </a:p>
          <a:p>
            <a:pPr marL="0" indent="0" algn="ctr">
              <a:buNone/>
            </a:pPr>
            <a:r>
              <a:rPr lang="pl-PL" dirty="0"/>
              <a:t>2/niebędące wynalazkiem podlegającym opatentowaniu, wzorem użytkowym, wzorem przemysłowym lub topografią układu scalonego.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30744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TOPOGRAFIE UKŁADÓW SCALONYCH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33813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TUS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To rozwiązanie polegające na przestrzennym, wyrażonym w dowolny sposób, rozplanowaniu elementów, z których co najmniej jeden jest elementem aktywnym, oraz wszystkich lub części połączeń układu scalonego.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9656056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UKŁAD SCALONY</a:t>
            </a:r>
          </a:p>
          <a:p>
            <a:pPr marL="0" indent="0">
              <a:buNone/>
            </a:pPr>
            <a:r>
              <a:rPr lang="pl-PL" dirty="0"/>
              <a:t>….jedno- lub wielowarstwowy wytwór przestrzenny, utworzony z elementów z materiału półprzewodnikowego tworzącego ciągłą warstwę, ich wzajemnych połączeń przewodzących i obszarów izolujących, nierozdzielnie ze sobą sprzężonych, w celu spełniania funkcji elektronicznych.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5709994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Na topografię udzielane jest prawo z rejestracji jeżeli</a:t>
            </a:r>
          </a:p>
          <a:p>
            <a:pPr marL="0" indent="0" algn="ctr">
              <a:buNone/>
            </a:pPr>
            <a:r>
              <a:rPr lang="pl-PL" dirty="0"/>
              <a:t>uzna się ją za oryginalną</a:t>
            </a:r>
          </a:p>
          <a:p>
            <a:pPr marL="0" indent="0" algn="ctr">
              <a:buNone/>
            </a:pPr>
            <a:r>
              <a:rPr lang="pl-PL" dirty="0"/>
              <a:t>(jest wynikiem pracy intelektualnej twórcy i nie jest powszechnie znana w chwili jej powstania)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721590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Uprawniony do uzyskania prawa z rejestracji topografii:</a:t>
            </a:r>
          </a:p>
          <a:p>
            <a:r>
              <a:rPr lang="pl-PL" dirty="0"/>
              <a:t> twórca,</a:t>
            </a:r>
          </a:p>
          <a:p>
            <a:r>
              <a:rPr lang="pl-PL" dirty="0"/>
              <a:t> jego następca prawny, albo </a:t>
            </a:r>
          </a:p>
          <a:p>
            <a:r>
              <a:rPr lang="pl-PL" dirty="0"/>
              <a:t>osoba, z którą twórca jest związany stosunkiem pracy bądź inną umową, lub </a:t>
            </a:r>
          </a:p>
          <a:p>
            <a:r>
              <a:rPr lang="pl-PL" dirty="0"/>
              <a:t>która udzieliła twórcy pomocy przy powstaniu topografii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64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Twórca topografii ma prawo do wynagrodzenia za korzystanie z tej topografii przez przedsiębiorcę.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uzyskanie prawa z rejestracji nabywa się prawo do wyłącznego korzystania z topografii w sposób zarobkowy lub zawodowy na całym obszarze Rzeczypospolitej Polskiej.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484911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Ochrona topografii ustaje po </a:t>
            </a:r>
            <a:r>
              <a:rPr lang="pl-PL" b="1" dirty="0"/>
              <a:t>dziesięciu latach </a:t>
            </a:r>
            <a:r>
              <a:rPr lang="pl-PL" dirty="0"/>
              <a:t>od: </a:t>
            </a:r>
          </a:p>
          <a:p>
            <a:r>
              <a:rPr lang="pl-PL" dirty="0"/>
              <a:t>końca roku kalendarzowego, w którym topografia lub układ scalony zawierający taką topografię był wprowadzony do obrotu, lub</a:t>
            </a:r>
          </a:p>
          <a:p>
            <a:r>
              <a:rPr lang="pl-PL" dirty="0"/>
              <a:t> końca roku kalendarzowego, w którym dokonano zgłoszenia topografii w Urzędzie Patentowym, w zależności od tego, który z tych terminów upływa wcześniej.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731082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974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 algn="ctr">
              <a:buNone/>
            </a:pPr>
            <a:r>
              <a:rPr lang="pl-PL" dirty="0"/>
              <a:t>PRAWA TWÓRCÓW PROJEKTÓW WYNALAZCZYCH</a:t>
            </a:r>
          </a:p>
        </p:txBody>
      </p:sp>
    </p:spTree>
    <p:extLst>
      <p:ext uri="{BB962C8B-B14F-4D97-AF65-F5344CB8AC3E}">
        <p14:creationId xmlns:p14="http://schemas.microsoft.com/office/powerpoint/2010/main" val="165887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TWÓRCA PROJEKTU WYNALAZCZEGO                     MA PRAWO DO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uzyskania patentu albo prawa ochronnego albo prawa z rejestracji;</a:t>
            </a:r>
          </a:p>
          <a:p>
            <a:pPr marL="0" indent="0">
              <a:buNone/>
            </a:pPr>
            <a:r>
              <a:rPr lang="pl-PL" dirty="0"/>
              <a:t>2) wynagrodzenia;</a:t>
            </a:r>
          </a:p>
          <a:p>
            <a:pPr marL="0" indent="0">
              <a:buNone/>
            </a:pPr>
            <a:r>
              <a:rPr lang="pl-PL" dirty="0"/>
              <a:t>3) wymieniania go jako </a:t>
            </a:r>
            <a:r>
              <a:rPr lang="pl-PL" u="sng" dirty="0"/>
              <a:t>twórcy</a:t>
            </a:r>
            <a:r>
              <a:rPr lang="pl-PL" dirty="0"/>
              <a:t> w opisach, rejestrach oraz w innych dokumentach i publikacjach.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748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2231</Words>
  <Application>Microsoft Office PowerPoint</Application>
  <PresentationFormat>Pokaz na ekranie (4:3)</PresentationFormat>
  <Paragraphs>370</Paragraphs>
  <Slides>77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80" baseType="lpstr">
      <vt:lpstr>Arial</vt:lpstr>
      <vt:lpstr>Calibri</vt:lpstr>
      <vt:lpstr>Motyw pakietu Office</vt:lpstr>
      <vt:lpstr>ELEMENTY PRAWA WŁASNOŚCI PRZEMYSŁOWEJ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PRAWA WŁASNOŚCI PRZEMYSŁOWEJ</dc:title>
  <dc:creator>Jacek</dc:creator>
  <cp:lastModifiedBy>Kinga Truś</cp:lastModifiedBy>
  <cp:revision>42</cp:revision>
  <dcterms:created xsi:type="dcterms:W3CDTF">2019-01-08T10:38:34Z</dcterms:created>
  <dcterms:modified xsi:type="dcterms:W3CDTF">2019-01-24T19:47:10Z</dcterms:modified>
</cp:coreProperties>
</file>