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  <p:sldMasterId id="2147483900" r:id="rId22"/>
    <p:sldMasterId id="2147483912" r:id="rId23"/>
    <p:sldMasterId id="2147483924" r:id="rId24"/>
    <p:sldMasterId id="2147483936" r:id="rId25"/>
    <p:sldMasterId id="2147483948" r:id="rId26"/>
    <p:sldMasterId id="2147483960" r:id="rId27"/>
  </p:sldMasterIdLst>
  <p:notesMasterIdLst>
    <p:notesMasterId r:id="rId79"/>
  </p:notesMasterIdLst>
  <p:sldIdLst>
    <p:sldId id="307" r:id="rId28"/>
    <p:sldId id="377" r:id="rId29"/>
    <p:sldId id="378" r:id="rId30"/>
    <p:sldId id="380" r:id="rId31"/>
    <p:sldId id="407" r:id="rId32"/>
    <p:sldId id="381" r:id="rId33"/>
    <p:sldId id="408" r:id="rId34"/>
    <p:sldId id="409" r:id="rId35"/>
    <p:sldId id="382" r:id="rId36"/>
    <p:sldId id="410" r:id="rId37"/>
    <p:sldId id="411" r:id="rId38"/>
    <p:sldId id="412" r:id="rId39"/>
    <p:sldId id="413" r:id="rId40"/>
    <p:sldId id="414" r:id="rId41"/>
    <p:sldId id="415" r:id="rId42"/>
    <p:sldId id="416" r:id="rId43"/>
    <p:sldId id="417" r:id="rId44"/>
    <p:sldId id="418" r:id="rId45"/>
    <p:sldId id="419" r:id="rId46"/>
    <p:sldId id="420" r:id="rId47"/>
    <p:sldId id="421" r:id="rId48"/>
    <p:sldId id="422" r:id="rId49"/>
    <p:sldId id="423" r:id="rId50"/>
    <p:sldId id="424" r:id="rId51"/>
    <p:sldId id="425" r:id="rId52"/>
    <p:sldId id="426" r:id="rId53"/>
    <p:sldId id="427" r:id="rId54"/>
    <p:sldId id="428" r:id="rId55"/>
    <p:sldId id="429" r:id="rId56"/>
    <p:sldId id="430" r:id="rId57"/>
    <p:sldId id="431" r:id="rId58"/>
    <p:sldId id="432" r:id="rId59"/>
    <p:sldId id="433" r:id="rId60"/>
    <p:sldId id="434" r:id="rId61"/>
    <p:sldId id="435" r:id="rId62"/>
    <p:sldId id="436" r:id="rId63"/>
    <p:sldId id="437" r:id="rId64"/>
    <p:sldId id="438" r:id="rId65"/>
    <p:sldId id="439" r:id="rId66"/>
    <p:sldId id="440" r:id="rId67"/>
    <p:sldId id="441" r:id="rId68"/>
    <p:sldId id="442" r:id="rId69"/>
    <p:sldId id="443" r:id="rId70"/>
    <p:sldId id="444" r:id="rId71"/>
    <p:sldId id="446" r:id="rId72"/>
    <p:sldId id="447" r:id="rId73"/>
    <p:sldId id="445" r:id="rId74"/>
    <p:sldId id="448" r:id="rId75"/>
    <p:sldId id="449" r:id="rId76"/>
    <p:sldId id="450" r:id="rId77"/>
    <p:sldId id="451" r:id="rId7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74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44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slide" Target="slides/slide23.xml"/><Relationship Id="rId55" Type="http://schemas.openxmlformats.org/officeDocument/2006/relationships/slide" Target="slides/slide28.xml"/><Relationship Id="rId63" Type="http://schemas.openxmlformats.org/officeDocument/2006/relationships/slide" Target="slides/slide36.xml"/><Relationship Id="rId68" Type="http://schemas.openxmlformats.org/officeDocument/2006/relationships/slide" Target="slides/slide41.xml"/><Relationship Id="rId76" Type="http://schemas.openxmlformats.org/officeDocument/2006/relationships/slide" Target="slides/slide4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2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slide" Target="slides/slide26.xml"/><Relationship Id="rId58" Type="http://schemas.openxmlformats.org/officeDocument/2006/relationships/slide" Target="slides/slide31.xml"/><Relationship Id="rId66" Type="http://schemas.openxmlformats.org/officeDocument/2006/relationships/slide" Target="slides/slide39.xml"/><Relationship Id="rId74" Type="http://schemas.openxmlformats.org/officeDocument/2006/relationships/slide" Target="slides/slide47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4.xml"/><Relationship Id="rId8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Relationship Id="rId60" Type="http://schemas.openxmlformats.org/officeDocument/2006/relationships/slide" Target="slides/slide33.xml"/><Relationship Id="rId65" Type="http://schemas.openxmlformats.org/officeDocument/2006/relationships/slide" Target="slides/slide38.xml"/><Relationship Id="rId73" Type="http://schemas.openxmlformats.org/officeDocument/2006/relationships/slide" Target="slides/slide46.xml"/><Relationship Id="rId78" Type="http://schemas.openxmlformats.org/officeDocument/2006/relationships/slide" Target="slides/slide5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slide" Target="slides/slide29.xml"/><Relationship Id="rId64" Type="http://schemas.openxmlformats.org/officeDocument/2006/relationships/slide" Target="slides/slide37.xml"/><Relationship Id="rId69" Type="http://schemas.openxmlformats.org/officeDocument/2006/relationships/slide" Target="slides/slide42.xml"/><Relationship Id="rId77" Type="http://schemas.openxmlformats.org/officeDocument/2006/relationships/slide" Target="slides/slide5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72" Type="http://schemas.openxmlformats.org/officeDocument/2006/relationships/slide" Target="slides/slide45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59" Type="http://schemas.openxmlformats.org/officeDocument/2006/relationships/slide" Target="slides/slide32.xml"/><Relationship Id="rId67" Type="http://schemas.openxmlformats.org/officeDocument/2006/relationships/slide" Target="slides/slide40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62" Type="http://schemas.openxmlformats.org/officeDocument/2006/relationships/slide" Target="slides/slide35.xml"/><Relationship Id="rId70" Type="http://schemas.openxmlformats.org/officeDocument/2006/relationships/slide" Target="slides/slide43.xml"/><Relationship Id="rId75" Type="http://schemas.openxmlformats.org/officeDocument/2006/relationships/slide" Target="slides/slide48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F71E9-FD99-453A-8E48-B485A2A59BBE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868CD89-82FD-4D73-84EA-16B1EF2BE8C6}">
      <dgm:prSet phldrT="[Tekst]" custT="1"/>
      <dgm:spPr/>
      <dgm:t>
        <a:bodyPr/>
        <a:lstStyle/>
        <a:p>
          <a:r>
            <a:rPr lang="pl-PL" sz="2400" dirty="0" smtClean="0"/>
            <a:t>PREMIA</a:t>
          </a:r>
          <a:endParaRPr lang="pl-PL" sz="2400" dirty="0"/>
        </a:p>
      </dgm:t>
    </dgm:pt>
    <dgm:pt modelId="{0C983B21-BC51-451F-AF0A-BC97C84847D3}" type="parTrans" cxnId="{E8542DAE-24E7-4193-8ED4-019C7EE212C0}">
      <dgm:prSet/>
      <dgm:spPr/>
      <dgm:t>
        <a:bodyPr/>
        <a:lstStyle/>
        <a:p>
          <a:endParaRPr lang="pl-PL"/>
        </a:p>
      </dgm:t>
    </dgm:pt>
    <dgm:pt modelId="{52B5ECEC-B41D-4703-B198-6CA7B68E8CD5}" type="sibTrans" cxnId="{E8542DAE-24E7-4193-8ED4-019C7EE212C0}">
      <dgm:prSet/>
      <dgm:spPr/>
      <dgm:t>
        <a:bodyPr/>
        <a:lstStyle/>
        <a:p>
          <a:endParaRPr lang="pl-PL"/>
        </a:p>
      </dgm:t>
    </dgm:pt>
    <dgm:pt modelId="{D50ECAE4-AB86-4B98-9188-C29663F4DBCE}">
      <dgm:prSet phldrT="[Tekst]" custT="1"/>
      <dgm:spPr/>
      <dgm:t>
        <a:bodyPr/>
        <a:lstStyle/>
        <a:p>
          <a:r>
            <a:rPr lang="pl-PL" sz="2400" dirty="0" smtClean="0"/>
            <a:t>NAGRODA</a:t>
          </a:r>
          <a:endParaRPr lang="pl-PL" sz="2400" dirty="0"/>
        </a:p>
      </dgm:t>
    </dgm:pt>
    <dgm:pt modelId="{237ACCEF-79E4-4335-BDDC-072793A25947}" type="parTrans" cxnId="{2AA97609-B0C9-4976-BB4A-13B7EAA49458}">
      <dgm:prSet/>
      <dgm:spPr/>
      <dgm:t>
        <a:bodyPr/>
        <a:lstStyle/>
        <a:p>
          <a:endParaRPr lang="pl-PL"/>
        </a:p>
      </dgm:t>
    </dgm:pt>
    <dgm:pt modelId="{5A20C4B0-A7BE-4B31-BFA0-55449B15BD7C}" type="sibTrans" cxnId="{2AA97609-B0C9-4976-BB4A-13B7EAA49458}">
      <dgm:prSet/>
      <dgm:spPr/>
      <dgm:t>
        <a:bodyPr/>
        <a:lstStyle/>
        <a:p>
          <a:endParaRPr lang="pl-PL"/>
        </a:p>
      </dgm:t>
    </dgm:pt>
    <dgm:pt modelId="{FCF86DF3-A437-4732-BD32-872030277F27}" type="pres">
      <dgm:prSet presAssocID="{CB0F71E9-FD99-453A-8E48-B485A2A59B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A7D3BBE-4826-4E8D-98B3-B887A46D91A6}" type="pres">
      <dgm:prSet presAssocID="{8868CD89-82FD-4D73-84EA-16B1EF2BE8C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0ED7C8-DBD6-4B05-A844-4E0355C680BB}" type="pres">
      <dgm:prSet presAssocID="{D50ECAE4-AB86-4B98-9188-C29663F4DBC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AA97609-B0C9-4976-BB4A-13B7EAA49458}" srcId="{CB0F71E9-FD99-453A-8E48-B485A2A59BBE}" destId="{D50ECAE4-AB86-4B98-9188-C29663F4DBCE}" srcOrd="1" destOrd="0" parTransId="{237ACCEF-79E4-4335-BDDC-072793A25947}" sibTransId="{5A20C4B0-A7BE-4B31-BFA0-55449B15BD7C}"/>
    <dgm:cxn modelId="{E878A517-11CA-46A0-BB09-C8B67965FB11}" type="presOf" srcId="{CB0F71E9-FD99-453A-8E48-B485A2A59BBE}" destId="{FCF86DF3-A437-4732-BD32-872030277F27}" srcOrd="0" destOrd="0" presId="urn:microsoft.com/office/officeart/2005/8/layout/arrow1"/>
    <dgm:cxn modelId="{49419497-52F9-4DED-A406-53008CC35D7B}" type="presOf" srcId="{D50ECAE4-AB86-4B98-9188-C29663F4DBCE}" destId="{A30ED7C8-DBD6-4B05-A844-4E0355C680BB}" srcOrd="0" destOrd="0" presId="urn:microsoft.com/office/officeart/2005/8/layout/arrow1"/>
    <dgm:cxn modelId="{0198DD7B-9902-4DCE-B139-F66FA5E709C5}" type="presOf" srcId="{8868CD89-82FD-4D73-84EA-16B1EF2BE8C6}" destId="{FA7D3BBE-4826-4E8D-98B3-B887A46D91A6}" srcOrd="0" destOrd="0" presId="urn:microsoft.com/office/officeart/2005/8/layout/arrow1"/>
    <dgm:cxn modelId="{E8542DAE-24E7-4193-8ED4-019C7EE212C0}" srcId="{CB0F71E9-FD99-453A-8E48-B485A2A59BBE}" destId="{8868CD89-82FD-4D73-84EA-16B1EF2BE8C6}" srcOrd="0" destOrd="0" parTransId="{0C983B21-BC51-451F-AF0A-BC97C84847D3}" sibTransId="{52B5ECEC-B41D-4703-B198-6CA7B68E8CD5}"/>
    <dgm:cxn modelId="{B9B75142-FFF3-491C-98E7-C5C4116F5A4E}" type="presParOf" srcId="{FCF86DF3-A437-4732-BD32-872030277F27}" destId="{FA7D3BBE-4826-4E8D-98B3-B887A46D91A6}" srcOrd="0" destOrd="0" presId="urn:microsoft.com/office/officeart/2005/8/layout/arrow1"/>
    <dgm:cxn modelId="{18C80BE4-5F1C-4BEA-8634-B9535457BEA8}" type="presParOf" srcId="{FCF86DF3-A437-4732-BD32-872030277F27}" destId="{A30ED7C8-DBD6-4B05-A844-4E0355C680BB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065D53-AA19-4C08-B4EB-378B8AF61D4E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pl-PL"/>
        </a:p>
      </dgm:t>
    </dgm:pt>
    <dgm:pt modelId="{1E8B4FCA-85B1-4D60-962A-9059F60EF995}">
      <dgm:prSet phldrT="[Tekst]" phldr="1"/>
      <dgm:spPr/>
      <dgm:t>
        <a:bodyPr/>
        <a:lstStyle/>
        <a:p>
          <a:endParaRPr lang="pl-PL"/>
        </a:p>
      </dgm:t>
    </dgm:pt>
    <dgm:pt modelId="{AAB8A96E-C923-4E34-9566-764FD7B519B6}" type="parTrans" cxnId="{E664D3C3-A3ED-4A57-BFB7-FF5234626B5D}">
      <dgm:prSet/>
      <dgm:spPr/>
      <dgm:t>
        <a:bodyPr/>
        <a:lstStyle/>
        <a:p>
          <a:endParaRPr lang="pl-PL"/>
        </a:p>
      </dgm:t>
    </dgm:pt>
    <dgm:pt modelId="{C7537465-DD73-4346-9B95-CEFBA6FADC6B}" type="sibTrans" cxnId="{E664D3C3-A3ED-4A57-BFB7-FF5234626B5D}">
      <dgm:prSet/>
      <dgm:spPr/>
      <dgm:t>
        <a:bodyPr/>
        <a:lstStyle/>
        <a:p>
          <a:endParaRPr lang="pl-PL"/>
        </a:p>
      </dgm:t>
    </dgm:pt>
    <dgm:pt modelId="{35EFA2FF-B38D-403D-B00D-B4EC4D63A9C6}">
      <dgm:prSet phldrT="[Tekst]" phldr="1"/>
      <dgm:spPr/>
      <dgm:t>
        <a:bodyPr/>
        <a:lstStyle/>
        <a:p>
          <a:endParaRPr lang="pl-PL"/>
        </a:p>
      </dgm:t>
    </dgm:pt>
    <dgm:pt modelId="{F3B6FBAC-4C2D-4A46-B786-A68547EF5EC1}" type="parTrans" cxnId="{05E118AD-F4CD-4EC8-9A3A-518FC9E2398F}">
      <dgm:prSet/>
      <dgm:spPr/>
      <dgm:t>
        <a:bodyPr/>
        <a:lstStyle/>
        <a:p>
          <a:endParaRPr lang="pl-PL"/>
        </a:p>
      </dgm:t>
    </dgm:pt>
    <dgm:pt modelId="{7F57C487-DFD8-4B95-A249-3B93A71C00D4}" type="sibTrans" cxnId="{05E118AD-F4CD-4EC8-9A3A-518FC9E2398F}">
      <dgm:prSet/>
      <dgm:spPr/>
      <dgm:t>
        <a:bodyPr/>
        <a:lstStyle/>
        <a:p>
          <a:endParaRPr lang="pl-PL"/>
        </a:p>
      </dgm:t>
    </dgm:pt>
    <dgm:pt modelId="{D0124451-C29C-412E-BD3A-7063D72D78EF}">
      <dgm:prSet phldrT="[Tekst]" phldr="1"/>
      <dgm:spPr/>
      <dgm:t>
        <a:bodyPr/>
        <a:lstStyle/>
        <a:p>
          <a:endParaRPr lang="pl-PL"/>
        </a:p>
      </dgm:t>
    </dgm:pt>
    <dgm:pt modelId="{C33F815A-5F55-4FF8-89AE-3AE693F36DB5}" type="parTrans" cxnId="{17D0C095-BFDC-4466-8CBF-6DEFAED5C9B3}">
      <dgm:prSet/>
      <dgm:spPr/>
      <dgm:t>
        <a:bodyPr/>
        <a:lstStyle/>
        <a:p>
          <a:endParaRPr lang="pl-PL"/>
        </a:p>
      </dgm:t>
    </dgm:pt>
    <dgm:pt modelId="{AD19B8F1-0528-459A-BA72-4DDA36D16563}" type="sibTrans" cxnId="{17D0C095-BFDC-4466-8CBF-6DEFAED5C9B3}">
      <dgm:prSet/>
      <dgm:spPr/>
      <dgm:t>
        <a:bodyPr/>
        <a:lstStyle/>
        <a:p>
          <a:endParaRPr lang="pl-PL"/>
        </a:p>
      </dgm:t>
    </dgm:pt>
    <dgm:pt modelId="{BB7291EA-8F07-402F-BF3B-37B41D74E265}">
      <dgm:prSet phldrT="[Tekst]" phldr="1"/>
      <dgm:spPr/>
      <dgm:t>
        <a:bodyPr/>
        <a:lstStyle/>
        <a:p>
          <a:endParaRPr lang="pl-PL"/>
        </a:p>
      </dgm:t>
    </dgm:pt>
    <dgm:pt modelId="{FE976FF0-6D63-40DE-BCA7-399256C5D074}" type="parTrans" cxnId="{1435E7AC-DBBE-41A1-94E0-202ACFA5A8EA}">
      <dgm:prSet/>
      <dgm:spPr/>
      <dgm:t>
        <a:bodyPr/>
        <a:lstStyle/>
        <a:p>
          <a:endParaRPr lang="pl-PL"/>
        </a:p>
      </dgm:t>
    </dgm:pt>
    <dgm:pt modelId="{CD025BEF-ABC0-40AD-91BD-06344E3C21C3}" type="sibTrans" cxnId="{1435E7AC-DBBE-41A1-94E0-202ACFA5A8EA}">
      <dgm:prSet/>
      <dgm:spPr/>
      <dgm:t>
        <a:bodyPr/>
        <a:lstStyle/>
        <a:p>
          <a:endParaRPr lang="pl-PL"/>
        </a:p>
      </dgm:t>
    </dgm:pt>
    <dgm:pt modelId="{1C32CC81-9276-4359-B597-68822D299668}">
      <dgm:prSet phldrT="[Tekst]" phldr="1"/>
      <dgm:spPr/>
      <dgm:t>
        <a:bodyPr/>
        <a:lstStyle/>
        <a:p>
          <a:endParaRPr lang="pl-PL"/>
        </a:p>
      </dgm:t>
    </dgm:pt>
    <dgm:pt modelId="{73FC94D4-4E6A-46B7-9A22-8FA414EF99E4}" type="parTrans" cxnId="{1D37AAE4-4C37-4005-B950-CFF5192D6C59}">
      <dgm:prSet/>
      <dgm:spPr/>
      <dgm:t>
        <a:bodyPr/>
        <a:lstStyle/>
        <a:p>
          <a:endParaRPr lang="pl-PL"/>
        </a:p>
      </dgm:t>
    </dgm:pt>
    <dgm:pt modelId="{9D47D7C2-0E2F-42DC-8DED-A498C1AAD9A7}" type="sibTrans" cxnId="{1D37AAE4-4C37-4005-B950-CFF5192D6C59}">
      <dgm:prSet/>
      <dgm:spPr/>
      <dgm:t>
        <a:bodyPr/>
        <a:lstStyle/>
        <a:p>
          <a:endParaRPr lang="pl-PL"/>
        </a:p>
      </dgm:t>
    </dgm:pt>
    <dgm:pt modelId="{431E9F8E-E20A-4459-B49B-16B10D4242D5}">
      <dgm:prSet phldrT="[Tekst]" phldr="1"/>
      <dgm:spPr/>
      <dgm:t>
        <a:bodyPr/>
        <a:lstStyle/>
        <a:p>
          <a:endParaRPr lang="pl-PL"/>
        </a:p>
      </dgm:t>
    </dgm:pt>
    <dgm:pt modelId="{C3241092-8E9C-4AA2-9A2B-1EE3CA1BE9CA}" type="parTrans" cxnId="{323D7DC6-808B-4C35-A30D-E4F6F4FE4F08}">
      <dgm:prSet/>
      <dgm:spPr/>
      <dgm:t>
        <a:bodyPr/>
        <a:lstStyle/>
        <a:p>
          <a:endParaRPr lang="pl-PL"/>
        </a:p>
      </dgm:t>
    </dgm:pt>
    <dgm:pt modelId="{2D24B662-BCD0-447B-B225-50161E58B1E2}" type="sibTrans" cxnId="{323D7DC6-808B-4C35-A30D-E4F6F4FE4F08}">
      <dgm:prSet/>
      <dgm:spPr/>
      <dgm:t>
        <a:bodyPr/>
        <a:lstStyle/>
        <a:p>
          <a:endParaRPr lang="pl-PL"/>
        </a:p>
      </dgm:t>
    </dgm:pt>
    <dgm:pt modelId="{C839620D-7076-47DF-97E2-786BF289A9EC}" type="pres">
      <dgm:prSet presAssocID="{0C065D53-AA19-4C08-B4EB-378B8AF61D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0DF1525-90F2-42F3-8675-6AFE48B5BE8F}" type="pres">
      <dgm:prSet presAssocID="{1E8B4FCA-85B1-4D60-962A-9059F60EF995}" presName="compositeNode" presStyleCnt="0">
        <dgm:presLayoutVars>
          <dgm:bulletEnabled val="1"/>
        </dgm:presLayoutVars>
      </dgm:prSet>
      <dgm:spPr/>
    </dgm:pt>
    <dgm:pt modelId="{6ED385FE-C40F-4FF2-ACA3-4D37676F028B}" type="pres">
      <dgm:prSet presAssocID="{1E8B4FCA-85B1-4D60-962A-9059F60EF995}" presName="bgRect" presStyleLbl="node1" presStyleIdx="0" presStyleCnt="3"/>
      <dgm:spPr/>
      <dgm:t>
        <a:bodyPr/>
        <a:lstStyle/>
        <a:p>
          <a:endParaRPr lang="pl-PL"/>
        </a:p>
      </dgm:t>
    </dgm:pt>
    <dgm:pt modelId="{B8E3C0C9-8E2B-4BAE-B4EF-4EDC40EF5396}" type="pres">
      <dgm:prSet presAssocID="{1E8B4FCA-85B1-4D60-962A-9059F60EF99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82C20B-0699-486C-BCCD-0F3D2D11DACF}" type="pres">
      <dgm:prSet presAssocID="{1E8B4FCA-85B1-4D60-962A-9059F60EF99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10ECC0-C27E-4035-BD04-CACE26A28260}" type="pres">
      <dgm:prSet presAssocID="{C7537465-DD73-4346-9B95-CEFBA6FADC6B}" presName="hSp" presStyleCnt="0"/>
      <dgm:spPr/>
    </dgm:pt>
    <dgm:pt modelId="{5AF97C2C-3412-4A22-BD06-1001FD63E23D}" type="pres">
      <dgm:prSet presAssocID="{C7537465-DD73-4346-9B95-CEFBA6FADC6B}" presName="vProcSp" presStyleCnt="0"/>
      <dgm:spPr/>
    </dgm:pt>
    <dgm:pt modelId="{7E56E5C4-EE75-45ED-AE0F-0F7AC6F3D01C}" type="pres">
      <dgm:prSet presAssocID="{C7537465-DD73-4346-9B95-CEFBA6FADC6B}" presName="vSp1" presStyleCnt="0"/>
      <dgm:spPr/>
    </dgm:pt>
    <dgm:pt modelId="{FB543BA9-3D92-4623-B9A2-340BEE8D8FEC}" type="pres">
      <dgm:prSet presAssocID="{C7537465-DD73-4346-9B95-CEFBA6FADC6B}" presName="simulatedConn" presStyleLbl="solidFgAcc1" presStyleIdx="0" presStyleCnt="2"/>
      <dgm:spPr/>
    </dgm:pt>
    <dgm:pt modelId="{D38D59DC-7F3C-4A35-B64C-D7FE826E4309}" type="pres">
      <dgm:prSet presAssocID="{C7537465-DD73-4346-9B95-CEFBA6FADC6B}" presName="vSp2" presStyleCnt="0"/>
      <dgm:spPr/>
    </dgm:pt>
    <dgm:pt modelId="{85F197EB-E62A-4AE5-927A-712FDCA2F679}" type="pres">
      <dgm:prSet presAssocID="{C7537465-DD73-4346-9B95-CEFBA6FADC6B}" presName="sibTrans" presStyleCnt="0"/>
      <dgm:spPr/>
    </dgm:pt>
    <dgm:pt modelId="{107473D1-26CF-4567-8AB3-E69DC9921963}" type="pres">
      <dgm:prSet presAssocID="{D0124451-C29C-412E-BD3A-7063D72D78EF}" presName="compositeNode" presStyleCnt="0">
        <dgm:presLayoutVars>
          <dgm:bulletEnabled val="1"/>
        </dgm:presLayoutVars>
      </dgm:prSet>
      <dgm:spPr/>
    </dgm:pt>
    <dgm:pt modelId="{D7560F59-831E-4813-ACF6-3C445CD0E3B8}" type="pres">
      <dgm:prSet presAssocID="{D0124451-C29C-412E-BD3A-7063D72D78EF}" presName="bgRect" presStyleLbl="node1" presStyleIdx="1" presStyleCnt="3"/>
      <dgm:spPr/>
      <dgm:t>
        <a:bodyPr/>
        <a:lstStyle/>
        <a:p>
          <a:endParaRPr lang="pl-PL"/>
        </a:p>
      </dgm:t>
    </dgm:pt>
    <dgm:pt modelId="{E5186078-A2D1-4653-8C2F-4EEE3E12586C}" type="pres">
      <dgm:prSet presAssocID="{D0124451-C29C-412E-BD3A-7063D72D78EF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66188E-45C8-457A-A663-823443936297}" type="pres">
      <dgm:prSet presAssocID="{D0124451-C29C-412E-BD3A-7063D72D78E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FAEEAC-197A-4D7D-9AC8-7E8D1A9B6977}" type="pres">
      <dgm:prSet presAssocID="{AD19B8F1-0528-459A-BA72-4DDA36D16563}" presName="hSp" presStyleCnt="0"/>
      <dgm:spPr/>
    </dgm:pt>
    <dgm:pt modelId="{9399E747-CCC6-4377-BD99-AF36FF7CAF41}" type="pres">
      <dgm:prSet presAssocID="{AD19B8F1-0528-459A-BA72-4DDA36D16563}" presName="vProcSp" presStyleCnt="0"/>
      <dgm:spPr/>
    </dgm:pt>
    <dgm:pt modelId="{8A302A8E-2CB2-456C-851D-107769AD4DCF}" type="pres">
      <dgm:prSet presAssocID="{AD19B8F1-0528-459A-BA72-4DDA36D16563}" presName="vSp1" presStyleCnt="0"/>
      <dgm:spPr/>
    </dgm:pt>
    <dgm:pt modelId="{C3826D2C-32CE-4E69-AB15-69AC4FDF7A89}" type="pres">
      <dgm:prSet presAssocID="{AD19B8F1-0528-459A-BA72-4DDA36D16563}" presName="simulatedConn" presStyleLbl="solidFgAcc1" presStyleIdx="1" presStyleCnt="2"/>
      <dgm:spPr/>
    </dgm:pt>
    <dgm:pt modelId="{B087DCF4-D290-452A-89A5-C3BBCD587AA2}" type="pres">
      <dgm:prSet presAssocID="{AD19B8F1-0528-459A-BA72-4DDA36D16563}" presName="vSp2" presStyleCnt="0"/>
      <dgm:spPr/>
    </dgm:pt>
    <dgm:pt modelId="{82DB04C1-0560-4AE3-BF0C-59D0B4244702}" type="pres">
      <dgm:prSet presAssocID="{AD19B8F1-0528-459A-BA72-4DDA36D16563}" presName="sibTrans" presStyleCnt="0"/>
      <dgm:spPr/>
    </dgm:pt>
    <dgm:pt modelId="{A55FA8E7-3692-46B0-B7AB-D10297020B53}" type="pres">
      <dgm:prSet presAssocID="{1C32CC81-9276-4359-B597-68822D299668}" presName="compositeNode" presStyleCnt="0">
        <dgm:presLayoutVars>
          <dgm:bulletEnabled val="1"/>
        </dgm:presLayoutVars>
      </dgm:prSet>
      <dgm:spPr/>
    </dgm:pt>
    <dgm:pt modelId="{B40125AD-358D-4A8E-9CD0-787EB57C4361}" type="pres">
      <dgm:prSet presAssocID="{1C32CC81-9276-4359-B597-68822D299668}" presName="bgRect" presStyleLbl="node1" presStyleIdx="2" presStyleCnt="3"/>
      <dgm:spPr/>
      <dgm:t>
        <a:bodyPr/>
        <a:lstStyle/>
        <a:p>
          <a:endParaRPr lang="pl-PL"/>
        </a:p>
      </dgm:t>
    </dgm:pt>
    <dgm:pt modelId="{6611116E-2909-4965-A1C5-C63EC179D699}" type="pres">
      <dgm:prSet presAssocID="{1C32CC81-9276-4359-B597-68822D29966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265A89-99CC-4591-9FFB-89ACA85F8E4F}" type="pres">
      <dgm:prSet presAssocID="{1C32CC81-9276-4359-B597-68822D29966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AC18627-7CF5-41DD-BC60-406E6159DF26}" type="presOf" srcId="{D0124451-C29C-412E-BD3A-7063D72D78EF}" destId="{E5186078-A2D1-4653-8C2F-4EEE3E12586C}" srcOrd="1" destOrd="0" presId="urn:microsoft.com/office/officeart/2005/8/layout/hProcess7#1"/>
    <dgm:cxn modelId="{EE40118A-52A0-481D-80CD-E2A6A00176C0}" type="presOf" srcId="{1E8B4FCA-85B1-4D60-962A-9059F60EF995}" destId="{B8E3C0C9-8E2B-4BAE-B4EF-4EDC40EF5396}" srcOrd="1" destOrd="0" presId="urn:microsoft.com/office/officeart/2005/8/layout/hProcess7#1"/>
    <dgm:cxn modelId="{1D37AAE4-4C37-4005-B950-CFF5192D6C59}" srcId="{0C065D53-AA19-4C08-B4EB-378B8AF61D4E}" destId="{1C32CC81-9276-4359-B597-68822D299668}" srcOrd="2" destOrd="0" parTransId="{73FC94D4-4E6A-46B7-9A22-8FA414EF99E4}" sibTransId="{9D47D7C2-0E2F-42DC-8DED-A498C1AAD9A7}"/>
    <dgm:cxn modelId="{323D7DC6-808B-4C35-A30D-E4F6F4FE4F08}" srcId="{1C32CC81-9276-4359-B597-68822D299668}" destId="{431E9F8E-E20A-4459-B49B-16B10D4242D5}" srcOrd="0" destOrd="0" parTransId="{C3241092-8E9C-4AA2-9A2B-1EE3CA1BE9CA}" sibTransId="{2D24B662-BCD0-447B-B225-50161E58B1E2}"/>
    <dgm:cxn modelId="{46743321-4674-4A2D-AB66-53AB795F90D9}" type="presOf" srcId="{D0124451-C29C-412E-BD3A-7063D72D78EF}" destId="{D7560F59-831E-4813-ACF6-3C445CD0E3B8}" srcOrd="0" destOrd="0" presId="urn:microsoft.com/office/officeart/2005/8/layout/hProcess7#1"/>
    <dgm:cxn modelId="{05ACA624-3C9C-4774-B303-DC411FCA8D8B}" type="presOf" srcId="{1C32CC81-9276-4359-B597-68822D299668}" destId="{B40125AD-358D-4A8E-9CD0-787EB57C4361}" srcOrd="0" destOrd="0" presId="urn:microsoft.com/office/officeart/2005/8/layout/hProcess7#1"/>
    <dgm:cxn modelId="{E664D3C3-A3ED-4A57-BFB7-FF5234626B5D}" srcId="{0C065D53-AA19-4C08-B4EB-378B8AF61D4E}" destId="{1E8B4FCA-85B1-4D60-962A-9059F60EF995}" srcOrd="0" destOrd="0" parTransId="{AAB8A96E-C923-4E34-9566-764FD7B519B6}" sibTransId="{C7537465-DD73-4346-9B95-CEFBA6FADC6B}"/>
    <dgm:cxn modelId="{64189D81-55F3-47C1-B59A-C25711753753}" type="presOf" srcId="{1C32CC81-9276-4359-B597-68822D299668}" destId="{6611116E-2909-4965-A1C5-C63EC179D699}" srcOrd="1" destOrd="0" presId="urn:microsoft.com/office/officeart/2005/8/layout/hProcess7#1"/>
    <dgm:cxn modelId="{1435E7AC-DBBE-41A1-94E0-202ACFA5A8EA}" srcId="{D0124451-C29C-412E-BD3A-7063D72D78EF}" destId="{BB7291EA-8F07-402F-BF3B-37B41D74E265}" srcOrd="0" destOrd="0" parTransId="{FE976FF0-6D63-40DE-BCA7-399256C5D074}" sibTransId="{CD025BEF-ABC0-40AD-91BD-06344E3C21C3}"/>
    <dgm:cxn modelId="{17D0C095-BFDC-4466-8CBF-6DEFAED5C9B3}" srcId="{0C065D53-AA19-4C08-B4EB-378B8AF61D4E}" destId="{D0124451-C29C-412E-BD3A-7063D72D78EF}" srcOrd="1" destOrd="0" parTransId="{C33F815A-5F55-4FF8-89AE-3AE693F36DB5}" sibTransId="{AD19B8F1-0528-459A-BA72-4DDA36D16563}"/>
    <dgm:cxn modelId="{BF9FEB65-7FDB-4689-8D89-871A83F24AAC}" type="presOf" srcId="{0C065D53-AA19-4C08-B4EB-378B8AF61D4E}" destId="{C839620D-7076-47DF-97E2-786BF289A9EC}" srcOrd="0" destOrd="0" presId="urn:microsoft.com/office/officeart/2005/8/layout/hProcess7#1"/>
    <dgm:cxn modelId="{D46FD5A0-A53D-4874-9B40-2446B5939D61}" type="presOf" srcId="{431E9F8E-E20A-4459-B49B-16B10D4242D5}" destId="{D7265A89-99CC-4591-9FFB-89ACA85F8E4F}" srcOrd="0" destOrd="0" presId="urn:microsoft.com/office/officeart/2005/8/layout/hProcess7#1"/>
    <dgm:cxn modelId="{F0976557-E36C-47B4-948C-F046A9775BB3}" type="presOf" srcId="{35EFA2FF-B38D-403D-B00D-B4EC4D63A9C6}" destId="{CD82C20B-0699-486C-BCCD-0F3D2D11DACF}" srcOrd="0" destOrd="0" presId="urn:microsoft.com/office/officeart/2005/8/layout/hProcess7#1"/>
    <dgm:cxn modelId="{9CBAE1FE-D31F-4E0B-9E51-E72C8D3E1752}" type="presOf" srcId="{1E8B4FCA-85B1-4D60-962A-9059F60EF995}" destId="{6ED385FE-C40F-4FF2-ACA3-4D37676F028B}" srcOrd="0" destOrd="0" presId="urn:microsoft.com/office/officeart/2005/8/layout/hProcess7#1"/>
    <dgm:cxn modelId="{E540BC88-24B0-4CD4-B527-57C61D063E7E}" type="presOf" srcId="{BB7291EA-8F07-402F-BF3B-37B41D74E265}" destId="{FF66188E-45C8-457A-A663-823443936297}" srcOrd="0" destOrd="0" presId="urn:microsoft.com/office/officeart/2005/8/layout/hProcess7#1"/>
    <dgm:cxn modelId="{05E118AD-F4CD-4EC8-9A3A-518FC9E2398F}" srcId="{1E8B4FCA-85B1-4D60-962A-9059F60EF995}" destId="{35EFA2FF-B38D-403D-B00D-B4EC4D63A9C6}" srcOrd="0" destOrd="0" parTransId="{F3B6FBAC-4C2D-4A46-B786-A68547EF5EC1}" sibTransId="{7F57C487-DFD8-4B95-A249-3B93A71C00D4}"/>
    <dgm:cxn modelId="{CB37EA1F-CA5C-46C3-95A6-967B09531213}" type="presParOf" srcId="{C839620D-7076-47DF-97E2-786BF289A9EC}" destId="{E0DF1525-90F2-42F3-8675-6AFE48B5BE8F}" srcOrd="0" destOrd="0" presId="urn:microsoft.com/office/officeart/2005/8/layout/hProcess7#1"/>
    <dgm:cxn modelId="{90FA3F4C-E1A2-46DB-8022-0CE2BBDA28CE}" type="presParOf" srcId="{E0DF1525-90F2-42F3-8675-6AFE48B5BE8F}" destId="{6ED385FE-C40F-4FF2-ACA3-4D37676F028B}" srcOrd="0" destOrd="0" presId="urn:microsoft.com/office/officeart/2005/8/layout/hProcess7#1"/>
    <dgm:cxn modelId="{ED8C48BE-0017-4405-A5AB-1F5CB92597BC}" type="presParOf" srcId="{E0DF1525-90F2-42F3-8675-6AFE48B5BE8F}" destId="{B8E3C0C9-8E2B-4BAE-B4EF-4EDC40EF5396}" srcOrd="1" destOrd="0" presId="urn:microsoft.com/office/officeart/2005/8/layout/hProcess7#1"/>
    <dgm:cxn modelId="{FCE1E4E8-7E68-4066-8ACC-6E7C75A96995}" type="presParOf" srcId="{E0DF1525-90F2-42F3-8675-6AFE48B5BE8F}" destId="{CD82C20B-0699-486C-BCCD-0F3D2D11DACF}" srcOrd="2" destOrd="0" presId="urn:microsoft.com/office/officeart/2005/8/layout/hProcess7#1"/>
    <dgm:cxn modelId="{F9EF1C69-CCD1-45F3-BC11-3D85958A85AD}" type="presParOf" srcId="{C839620D-7076-47DF-97E2-786BF289A9EC}" destId="{0110ECC0-C27E-4035-BD04-CACE26A28260}" srcOrd="1" destOrd="0" presId="urn:microsoft.com/office/officeart/2005/8/layout/hProcess7#1"/>
    <dgm:cxn modelId="{CC5533BF-7022-4717-AD5B-5656EF840A59}" type="presParOf" srcId="{C839620D-7076-47DF-97E2-786BF289A9EC}" destId="{5AF97C2C-3412-4A22-BD06-1001FD63E23D}" srcOrd="2" destOrd="0" presId="urn:microsoft.com/office/officeart/2005/8/layout/hProcess7#1"/>
    <dgm:cxn modelId="{FA1B367F-7808-40A3-957A-2A8CC2A4FF85}" type="presParOf" srcId="{5AF97C2C-3412-4A22-BD06-1001FD63E23D}" destId="{7E56E5C4-EE75-45ED-AE0F-0F7AC6F3D01C}" srcOrd="0" destOrd="0" presId="urn:microsoft.com/office/officeart/2005/8/layout/hProcess7#1"/>
    <dgm:cxn modelId="{5713F203-8096-4DAE-AE8F-41C804FAD87B}" type="presParOf" srcId="{5AF97C2C-3412-4A22-BD06-1001FD63E23D}" destId="{FB543BA9-3D92-4623-B9A2-340BEE8D8FEC}" srcOrd="1" destOrd="0" presId="urn:microsoft.com/office/officeart/2005/8/layout/hProcess7#1"/>
    <dgm:cxn modelId="{6451D7F9-40B2-4BA2-BEC4-CCD771DB4E46}" type="presParOf" srcId="{5AF97C2C-3412-4A22-BD06-1001FD63E23D}" destId="{D38D59DC-7F3C-4A35-B64C-D7FE826E4309}" srcOrd="2" destOrd="0" presId="urn:microsoft.com/office/officeart/2005/8/layout/hProcess7#1"/>
    <dgm:cxn modelId="{162046DE-7E90-4DA3-ABEB-34636704752B}" type="presParOf" srcId="{C839620D-7076-47DF-97E2-786BF289A9EC}" destId="{85F197EB-E62A-4AE5-927A-712FDCA2F679}" srcOrd="3" destOrd="0" presId="urn:microsoft.com/office/officeart/2005/8/layout/hProcess7#1"/>
    <dgm:cxn modelId="{1D188E45-A9D3-467E-A5D0-2B9CF3673E35}" type="presParOf" srcId="{C839620D-7076-47DF-97E2-786BF289A9EC}" destId="{107473D1-26CF-4567-8AB3-E69DC9921963}" srcOrd="4" destOrd="0" presId="urn:microsoft.com/office/officeart/2005/8/layout/hProcess7#1"/>
    <dgm:cxn modelId="{B93CC61A-441F-4B21-916E-C7A861ABC0A5}" type="presParOf" srcId="{107473D1-26CF-4567-8AB3-E69DC9921963}" destId="{D7560F59-831E-4813-ACF6-3C445CD0E3B8}" srcOrd="0" destOrd="0" presId="urn:microsoft.com/office/officeart/2005/8/layout/hProcess7#1"/>
    <dgm:cxn modelId="{FEF0A921-A92B-4177-B23C-767B47D20CC1}" type="presParOf" srcId="{107473D1-26CF-4567-8AB3-E69DC9921963}" destId="{E5186078-A2D1-4653-8C2F-4EEE3E12586C}" srcOrd="1" destOrd="0" presId="urn:microsoft.com/office/officeart/2005/8/layout/hProcess7#1"/>
    <dgm:cxn modelId="{55A7F1B8-FF20-45B5-B5CE-BE494CD1E14F}" type="presParOf" srcId="{107473D1-26CF-4567-8AB3-E69DC9921963}" destId="{FF66188E-45C8-457A-A663-823443936297}" srcOrd="2" destOrd="0" presId="urn:microsoft.com/office/officeart/2005/8/layout/hProcess7#1"/>
    <dgm:cxn modelId="{C3247AD7-8FCA-42D9-9A8C-B13B5099C5B1}" type="presParOf" srcId="{C839620D-7076-47DF-97E2-786BF289A9EC}" destId="{23FAEEAC-197A-4D7D-9AC8-7E8D1A9B6977}" srcOrd="5" destOrd="0" presId="urn:microsoft.com/office/officeart/2005/8/layout/hProcess7#1"/>
    <dgm:cxn modelId="{0D691F2B-4CFD-4E45-8ED0-135D2ACCAEE2}" type="presParOf" srcId="{C839620D-7076-47DF-97E2-786BF289A9EC}" destId="{9399E747-CCC6-4377-BD99-AF36FF7CAF41}" srcOrd="6" destOrd="0" presId="urn:microsoft.com/office/officeart/2005/8/layout/hProcess7#1"/>
    <dgm:cxn modelId="{9804C9D8-4E31-42FE-99D2-A8A6A7145057}" type="presParOf" srcId="{9399E747-CCC6-4377-BD99-AF36FF7CAF41}" destId="{8A302A8E-2CB2-456C-851D-107769AD4DCF}" srcOrd="0" destOrd="0" presId="urn:microsoft.com/office/officeart/2005/8/layout/hProcess7#1"/>
    <dgm:cxn modelId="{596B5695-4516-418E-A661-603CE961D874}" type="presParOf" srcId="{9399E747-CCC6-4377-BD99-AF36FF7CAF41}" destId="{C3826D2C-32CE-4E69-AB15-69AC4FDF7A89}" srcOrd="1" destOrd="0" presId="urn:microsoft.com/office/officeart/2005/8/layout/hProcess7#1"/>
    <dgm:cxn modelId="{2EAA958E-0D34-4987-AFB5-FE1F15EDA3E3}" type="presParOf" srcId="{9399E747-CCC6-4377-BD99-AF36FF7CAF41}" destId="{B087DCF4-D290-452A-89A5-C3BBCD587AA2}" srcOrd="2" destOrd="0" presId="urn:microsoft.com/office/officeart/2005/8/layout/hProcess7#1"/>
    <dgm:cxn modelId="{D1E29193-61A6-460B-BFF3-15A4E948C82D}" type="presParOf" srcId="{C839620D-7076-47DF-97E2-786BF289A9EC}" destId="{82DB04C1-0560-4AE3-BF0C-59D0B4244702}" srcOrd="7" destOrd="0" presId="urn:microsoft.com/office/officeart/2005/8/layout/hProcess7#1"/>
    <dgm:cxn modelId="{406469C6-E12E-4DEC-A36F-F19BC51D1D24}" type="presParOf" srcId="{C839620D-7076-47DF-97E2-786BF289A9EC}" destId="{A55FA8E7-3692-46B0-B7AB-D10297020B53}" srcOrd="8" destOrd="0" presId="urn:microsoft.com/office/officeart/2005/8/layout/hProcess7#1"/>
    <dgm:cxn modelId="{FE5B0580-424E-4479-AAAB-325E9FD947D8}" type="presParOf" srcId="{A55FA8E7-3692-46B0-B7AB-D10297020B53}" destId="{B40125AD-358D-4A8E-9CD0-787EB57C4361}" srcOrd="0" destOrd="0" presId="urn:microsoft.com/office/officeart/2005/8/layout/hProcess7#1"/>
    <dgm:cxn modelId="{E323012C-B3CB-481B-8E13-B6E4145C1C6D}" type="presParOf" srcId="{A55FA8E7-3692-46B0-B7AB-D10297020B53}" destId="{6611116E-2909-4965-A1C5-C63EC179D699}" srcOrd="1" destOrd="0" presId="urn:microsoft.com/office/officeart/2005/8/layout/hProcess7#1"/>
    <dgm:cxn modelId="{78C25EC9-A4F6-4ADF-B014-0163A7B73D66}" type="presParOf" srcId="{A55FA8E7-3692-46B0-B7AB-D10297020B53}" destId="{D7265A89-99CC-4591-9FFB-89ACA85F8E4F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286C79-C20C-4C9E-B1E5-0D730F18363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4B52DAC-5D05-473D-A625-3016FF8DB428}">
      <dgm:prSet phldrT="[Tekst]" custT="1"/>
      <dgm:spPr/>
      <dgm:t>
        <a:bodyPr/>
        <a:lstStyle/>
        <a:p>
          <a:r>
            <a:rPr lang="pl-PL" sz="1800" b="1" dirty="0" smtClean="0"/>
            <a:t>ZASADA RÓWNEGO TRAKTOWANIA</a:t>
          </a:r>
          <a:endParaRPr lang="pl-PL" sz="1800" dirty="0"/>
        </a:p>
      </dgm:t>
    </dgm:pt>
    <dgm:pt modelId="{2389D7B6-4D41-44C7-8875-229E04B9A5B2}" type="parTrans" cxnId="{51D23FE3-AC8C-439A-93F5-A649FD87F829}">
      <dgm:prSet/>
      <dgm:spPr/>
      <dgm:t>
        <a:bodyPr/>
        <a:lstStyle/>
        <a:p>
          <a:endParaRPr lang="pl-PL"/>
        </a:p>
      </dgm:t>
    </dgm:pt>
    <dgm:pt modelId="{11AD0C9E-279D-4B15-990B-D90670F9FCB3}" type="sibTrans" cxnId="{51D23FE3-AC8C-439A-93F5-A649FD87F829}">
      <dgm:prSet/>
      <dgm:spPr/>
      <dgm:t>
        <a:bodyPr/>
        <a:lstStyle/>
        <a:p>
          <a:endParaRPr lang="pl-PL"/>
        </a:p>
      </dgm:t>
    </dgm:pt>
    <dgm:pt modelId="{862F40F6-C1B2-4CFF-A4E8-6EDB09DAA6BB}">
      <dgm:prSet phldrT="[Tekst]" custT="1"/>
      <dgm:spPr/>
      <dgm:t>
        <a:bodyPr/>
        <a:lstStyle/>
        <a:p>
          <a:pPr algn="l"/>
          <a:r>
            <a:rPr lang="pl-PL" sz="1800" b="1" dirty="0" smtClean="0">
              <a:latin typeface="Times New Roman" pitchFamily="18" charset="0"/>
              <a:cs typeface="Times New Roman" pitchFamily="18" charset="0"/>
            </a:rPr>
            <a:t>Art. 11</a:t>
          </a:r>
          <a:r>
            <a:rPr lang="pl-PL" sz="1800" b="1" baseline="30000" dirty="0" smtClean="0">
              <a:latin typeface="Times New Roman" pitchFamily="18" charset="0"/>
              <a:cs typeface="Times New Roman" pitchFamily="18" charset="0"/>
            </a:rPr>
            <a:t>2 </a:t>
          </a:r>
          <a:r>
            <a:rPr lang="pl-PL" sz="1800" b="1" dirty="0" err="1" smtClean="0">
              <a:latin typeface="Times New Roman" pitchFamily="18" charset="0"/>
              <a:cs typeface="Times New Roman" pitchFamily="18" charset="0"/>
            </a:rPr>
            <a:t>k.p</a:t>
          </a:r>
          <a:r>
            <a:rPr lang="pl-PL" sz="1800" b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pl-PL" sz="1800" dirty="0" smtClean="0">
              <a:latin typeface="Times New Roman" pitchFamily="18" charset="0"/>
              <a:cs typeface="Times New Roman" pitchFamily="18" charset="0"/>
            </a:rPr>
            <a:t> </a:t>
          </a:r>
          <a:endParaRPr lang="pl-PL" sz="1800" dirty="0"/>
        </a:p>
      </dgm:t>
    </dgm:pt>
    <dgm:pt modelId="{14BB2670-34B1-4165-8BCD-07A8F7E8DADF}" type="parTrans" cxnId="{139ECCF8-8080-448E-AFE3-65391074C516}">
      <dgm:prSet/>
      <dgm:spPr/>
      <dgm:t>
        <a:bodyPr/>
        <a:lstStyle/>
        <a:p>
          <a:endParaRPr lang="pl-PL"/>
        </a:p>
      </dgm:t>
    </dgm:pt>
    <dgm:pt modelId="{83E72764-9FEE-491A-9CD2-9129E1251765}" type="sibTrans" cxnId="{139ECCF8-8080-448E-AFE3-65391074C516}">
      <dgm:prSet/>
      <dgm:spPr/>
      <dgm:t>
        <a:bodyPr/>
        <a:lstStyle/>
        <a:p>
          <a:endParaRPr lang="pl-PL"/>
        </a:p>
      </dgm:t>
    </dgm:pt>
    <dgm:pt modelId="{D544EE79-0DF7-4F9C-B42F-F0BD5AF8E29A}">
      <dgm:prSet phldrT="[Tekst]" custT="1"/>
      <dgm:spPr/>
      <dgm:t>
        <a:bodyPr/>
        <a:lstStyle/>
        <a:p>
          <a:r>
            <a:rPr lang="pl-PL" sz="1800" b="1" dirty="0" smtClean="0"/>
            <a:t>ZAKAZ DYSKRYMINACJI</a:t>
          </a:r>
          <a:endParaRPr lang="pl-PL" sz="1800" dirty="0"/>
        </a:p>
      </dgm:t>
    </dgm:pt>
    <dgm:pt modelId="{483BF0E1-5BC8-4467-8F6F-829416976A09}" type="parTrans" cxnId="{C6DA8AE6-EA8F-4082-95C4-D3968D1B6635}">
      <dgm:prSet/>
      <dgm:spPr/>
      <dgm:t>
        <a:bodyPr/>
        <a:lstStyle/>
        <a:p>
          <a:endParaRPr lang="pl-PL"/>
        </a:p>
      </dgm:t>
    </dgm:pt>
    <dgm:pt modelId="{90B060FB-3361-4BA0-9854-1E2429DA729F}" type="sibTrans" cxnId="{C6DA8AE6-EA8F-4082-95C4-D3968D1B6635}">
      <dgm:prSet/>
      <dgm:spPr/>
      <dgm:t>
        <a:bodyPr/>
        <a:lstStyle/>
        <a:p>
          <a:endParaRPr lang="pl-PL"/>
        </a:p>
      </dgm:t>
    </dgm:pt>
    <dgm:pt modelId="{71C03135-5887-4EA3-804D-86C59BE4A201}">
      <dgm:prSet phldrT="[Tekst]" custT="1"/>
      <dgm:spPr/>
      <dgm:t>
        <a:bodyPr/>
        <a:lstStyle/>
        <a:p>
          <a:pPr algn="l"/>
          <a:r>
            <a:rPr lang="pl-PL" sz="1800" b="1" dirty="0" smtClean="0">
              <a:latin typeface="Times New Roman" pitchFamily="18" charset="0"/>
              <a:cs typeface="Times New Roman" pitchFamily="18" charset="0"/>
            </a:rPr>
            <a:t>Art. 11</a:t>
          </a:r>
          <a:r>
            <a:rPr lang="pl-PL" sz="1800" b="1" baseline="300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pl-PL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pl-PL" sz="1800" b="1" dirty="0" err="1" smtClean="0">
              <a:latin typeface="Times New Roman" pitchFamily="18" charset="0"/>
              <a:cs typeface="Times New Roman" pitchFamily="18" charset="0"/>
            </a:rPr>
            <a:t>k.p</a:t>
          </a:r>
          <a:r>
            <a:rPr lang="pl-PL" sz="1800" b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pl-PL" sz="1800" dirty="0" smtClean="0">
              <a:latin typeface="Times New Roman" pitchFamily="18" charset="0"/>
              <a:cs typeface="Times New Roman" pitchFamily="18" charset="0"/>
            </a:rPr>
            <a:t> </a:t>
          </a:r>
          <a:endParaRPr lang="pl-PL" sz="1800" dirty="0"/>
        </a:p>
      </dgm:t>
    </dgm:pt>
    <dgm:pt modelId="{07DA5179-51BF-4F8E-9668-E0C4A4A72695}" type="parTrans" cxnId="{4AF38B60-EF12-42C5-9C5E-8060C9EC599A}">
      <dgm:prSet/>
      <dgm:spPr/>
      <dgm:t>
        <a:bodyPr/>
        <a:lstStyle/>
        <a:p>
          <a:endParaRPr lang="pl-PL"/>
        </a:p>
      </dgm:t>
    </dgm:pt>
    <dgm:pt modelId="{4BB36730-EA84-4560-9C27-89A3A16F5120}" type="sibTrans" cxnId="{4AF38B60-EF12-42C5-9C5E-8060C9EC599A}">
      <dgm:prSet/>
      <dgm:spPr/>
      <dgm:t>
        <a:bodyPr/>
        <a:lstStyle/>
        <a:p>
          <a:endParaRPr lang="pl-PL"/>
        </a:p>
      </dgm:t>
    </dgm:pt>
    <dgm:pt modelId="{1E558055-FEA2-4CF1-BFDA-BBBB3DDA4D2E}">
      <dgm:prSet phldrT="[Tekst]" custT="1"/>
      <dgm:spPr/>
      <dgm:t>
        <a:bodyPr/>
        <a:lstStyle/>
        <a:p>
          <a:r>
            <a:rPr lang="pl-PL" sz="1800" b="1" dirty="0" smtClean="0"/>
            <a:t>KOMPLEMENTARNOŚĆ ZASAD</a:t>
          </a:r>
          <a:endParaRPr lang="pl-PL" sz="1800" b="1" dirty="0"/>
        </a:p>
      </dgm:t>
    </dgm:pt>
    <dgm:pt modelId="{F8A6F06F-4977-4730-A41E-01527F5BBF33}" type="parTrans" cxnId="{F29861B1-EB63-4FDF-9A95-49A94B4BFB61}">
      <dgm:prSet/>
      <dgm:spPr/>
      <dgm:t>
        <a:bodyPr/>
        <a:lstStyle/>
        <a:p>
          <a:endParaRPr lang="pl-PL"/>
        </a:p>
      </dgm:t>
    </dgm:pt>
    <dgm:pt modelId="{7E9CBAB7-4128-4158-81A1-90F15A351AF8}" type="sibTrans" cxnId="{F29861B1-EB63-4FDF-9A95-49A94B4BFB61}">
      <dgm:prSet/>
      <dgm:spPr/>
      <dgm:t>
        <a:bodyPr/>
        <a:lstStyle/>
        <a:p>
          <a:endParaRPr lang="pl-PL"/>
        </a:p>
      </dgm:t>
    </dgm:pt>
    <dgm:pt modelId="{E67EEDA5-1627-4B44-AA28-C9E567781333}">
      <dgm:prSet phldrT="[Tekst]" custT="1"/>
      <dgm:spPr/>
      <dgm:t>
        <a:bodyPr/>
        <a:lstStyle/>
        <a:p>
          <a:r>
            <a:rPr lang="pl-PL" sz="1800" b="1" dirty="0" smtClean="0">
              <a:latin typeface="Times New Roman" pitchFamily="18" charset="0"/>
              <a:cs typeface="Times New Roman" pitchFamily="18" charset="0"/>
            </a:rPr>
            <a:t>Art. 18</a:t>
          </a:r>
          <a:r>
            <a:rPr lang="pl-PL" sz="1800" b="1" baseline="30000" dirty="0" smtClean="0">
              <a:latin typeface="Times New Roman" pitchFamily="18" charset="0"/>
              <a:cs typeface="Times New Roman" pitchFamily="18" charset="0"/>
            </a:rPr>
            <a:t>3a</a:t>
          </a:r>
          <a:r>
            <a:rPr lang="pl-PL" sz="1800" dirty="0" smtClean="0">
              <a:latin typeface="Times New Roman" pitchFamily="18" charset="0"/>
              <a:cs typeface="Times New Roman" pitchFamily="18" charset="0"/>
            </a:rPr>
            <a:t> § 2. Równe traktowanie w zatrudnieniu oznacza </a:t>
          </a:r>
          <a:r>
            <a:rPr lang="pl-PL" sz="1800" b="1" dirty="0" smtClean="0">
              <a:latin typeface="Times New Roman" pitchFamily="18" charset="0"/>
              <a:cs typeface="Times New Roman" pitchFamily="18" charset="0"/>
            </a:rPr>
            <a:t>niedyskryminowanie</a:t>
          </a:r>
          <a:r>
            <a:rPr lang="pl-PL" sz="1800" dirty="0" smtClean="0">
              <a:latin typeface="Times New Roman" pitchFamily="18" charset="0"/>
              <a:cs typeface="Times New Roman" pitchFamily="18" charset="0"/>
            </a:rPr>
            <a:t> w jakikolwiek sposób, bezpośrednio lub pośrednio (…)</a:t>
          </a:r>
          <a:endParaRPr lang="pl-PL" sz="1800" dirty="0"/>
        </a:p>
      </dgm:t>
    </dgm:pt>
    <dgm:pt modelId="{096DC3B5-FAF7-46C2-95B5-56808DB9BB4F}" type="parTrans" cxnId="{447D52F4-ED2C-4385-BE1B-8EDDEAABCC0C}">
      <dgm:prSet/>
      <dgm:spPr/>
      <dgm:t>
        <a:bodyPr/>
        <a:lstStyle/>
        <a:p>
          <a:endParaRPr lang="pl-PL"/>
        </a:p>
      </dgm:t>
    </dgm:pt>
    <dgm:pt modelId="{53AE46CB-CB24-48A4-BB75-EA3BC6637CB5}" type="sibTrans" cxnId="{447D52F4-ED2C-4385-BE1B-8EDDEAABCC0C}">
      <dgm:prSet/>
      <dgm:spPr/>
      <dgm:t>
        <a:bodyPr/>
        <a:lstStyle/>
        <a:p>
          <a:endParaRPr lang="pl-PL"/>
        </a:p>
      </dgm:t>
    </dgm:pt>
    <dgm:pt modelId="{8B7A3C1F-552D-4EAF-9892-38E16B4F67D4}" type="pres">
      <dgm:prSet presAssocID="{8D286C79-C20C-4C9E-B1E5-0D730F1836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B67E472-9F34-4502-A485-1BEC9A845941}" type="pres">
      <dgm:prSet presAssocID="{04B52DAC-5D05-473D-A625-3016FF8DB428}" presName="composite" presStyleCnt="0"/>
      <dgm:spPr/>
    </dgm:pt>
    <dgm:pt modelId="{68B6F3E8-2C8C-4439-8B7E-0B797537F0BD}" type="pres">
      <dgm:prSet presAssocID="{04B52DAC-5D05-473D-A625-3016FF8DB42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470460-4EA0-467D-855F-F069E2A55A34}" type="pres">
      <dgm:prSet presAssocID="{04B52DAC-5D05-473D-A625-3016FF8DB42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60FC29-DFE2-4283-8D46-4E69E0CDEA5D}" type="pres">
      <dgm:prSet presAssocID="{11AD0C9E-279D-4B15-990B-D90670F9FCB3}" presName="space" presStyleCnt="0"/>
      <dgm:spPr/>
    </dgm:pt>
    <dgm:pt modelId="{3E438F8D-B1BC-4EDB-8B20-7204489127FC}" type="pres">
      <dgm:prSet presAssocID="{D544EE79-0DF7-4F9C-B42F-F0BD5AF8E29A}" presName="composite" presStyleCnt="0"/>
      <dgm:spPr/>
    </dgm:pt>
    <dgm:pt modelId="{F026FB83-8227-4C38-AEAE-428D7C0C3756}" type="pres">
      <dgm:prSet presAssocID="{D544EE79-0DF7-4F9C-B42F-F0BD5AF8E29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B6630F-F84F-43E1-AFE8-F7C100C06E54}" type="pres">
      <dgm:prSet presAssocID="{D544EE79-0DF7-4F9C-B42F-F0BD5AF8E29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D1B044-A713-45B2-8CB9-48A904E0A0AB}" type="pres">
      <dgm:prSet presAssocID="{90B060FB-3361-4BA0-9854-1E2429DA729F}" presName="space" presStyleCnt="0"/>
      <dgm:spPr/>
    </dgm:pt>
    <dgm:pt modelId="{E32536E1-3E0E-4D12-B67D-F872904558BD}" type="pres">
      <dgm:prSet presAssocID="{1E558055-FEA2-4CF1-BFDA-BBBB3DDA4D2E}" presName="composite" presStyleCnt="0"/>
      <dgm:spPr/>
    </dgm:pt>
    <dgm:pt modelId="{7B2F4BE8-4152-4DA6-BD86-47E6FE4F8305}" type="pres">
      <dgm:prSet presAssocID="{1E558055-FEA2-4CF1-BFDA-BBBB3DDA4D2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AB8AB7-77A6-450F-BC5C-37A07B7A44B7}" type="pres">
      <dgm:prSet presAssocID="{1E558055-FEA2-4CF1-BFDA-BBBB3DDA4D2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7241E0C-15B4-4559-B312-7A600EE3AF1C}" type="presOf" srcId="{71C03135-5887-4EA3-804D-86C59BE4A201}" destId="{07B6630F-F84F-43E1-AFE8-F7C100C06E54}" srcOrd="0" destOrd="0" presId="urn:microsoft.com/office/officeart/2005/8/layout/hList1"/>
    <dgm:cxn modelId="{139ECCF8-8080-448E-AFE3-65391074C516}" srcId="{04B52DAC-5D05-473D-A625-3016FF8DB428}" destId="{862F40F6-C1B2-4CFF-A4E8-6EDB09DAA6BB}" srcOrd="0" destOrd="0" parTransId="{14BB2670-34B1-4165-8BCD-07A8F7E8DADF}" sibTransId="{83E72764-9FEE-491A-9CD2-9129E1251765}"/>
    <dgm:cxn modelId="{1117E488-4F7B-4F80-BEBF-6D0829031DE0}" type="presOf" srcId="{E67EEDA5-1627-4B44-AA28-C9E567781333}" destId="{07AB8AB7-77A6-450F-BC5C-37A07B7A44B7}" srcOrd="0" destOrd="0" presId="urn:microsoft.com/office/officeart/2005/8/layout/hList1"/>
    <dgm:cxn modelId="{055B6CE1-C40A-47E9-934C-CF9AA7E665FD}" type="presOf" srcId="{1E558055-FEA2-4CF1-BFDA-BBBB3DDA4D2E}" destId="{7B2F4BE8-4152-4DA6-BD86-47E6FE4F8305}" srcOrd="0" destOrd="0" presId="urn:microsoft.com/office/officeart/2005/8/layout/hList1"/>
    <dgm:cxn modelId="{51D23FE3-AC8C-439A-93F5-A649FD87F829}" srcId="{8D286C79-C20C-4C9E-B1E5-0D730F18363E}" destId="{04B52DAC-5D05-473D-A625-3016FF8DB428}" srcOrd="0" destOrd="0" parTransId="{2389D7B6-4D41-44C7-8875-229E04B9A5B2}" sibTransId="{11AD0C9E-279D-4B15-990B-D90670F9FCB3}"/>
    <dgm:cxn modelId="{447D52F4-ED2C-4385-BE1B-8EDDEAABCC0C}" srcId="{1E558055-FEA2-4CF1-BFDA-BBBB3DDA4D2E}" destId="{E67EEDA5-1627-4B44-AA28-C9E567781333}" srcOrd="0" destOrd="0" parTransId="{096DC3B5-FAF7-46C2-95B5-56808DB9BB4F}" sibTransId="{53AE46CB-CB24-48A4-BB75-EA3BC6637CB5}"/>
    <dgm:cxn modelId="{81E41565-B146-4B9C-A495-9F727304C2DC}" type="presOf" srcId="{8D286C79-C20C-4C9E-B1E5-0D730F18363E}" destId="{8B7A3C1F-552D-4EAF-9892-38E16B4F67D4}" srcOrd="0" destOrd="0" presId="urn:microsoft.com/office/officeart/2005/8/layout/hList1"/>
    <dgm:cxn modelId="{6B506678-2190-44A8-A19B-5068B787412E}" type="presOf" srcId="{04B52DAC-5D05-473D-A625-3016FF8DB428}" destId="{68B6F3E8-2C8C-4439-8B7E-0B797537F0BD}" srcOrd="0" destOrd="0" presId="urn:microsoft.com/office/officeart/2005/8/layout/hList1"/>
    <dgm:cxn modelId="{F29861B1-EB63-4FDF-9A95-49A94B4BFB61}" srcId="{8D286C79-C20C-4C9E-B1E5-0D730F18363E}" destId="{1E558055-FEA2-4CF1-BFDA-BBBB3DDA4D2E}" srcOrd="2" destOrd="0" parTransId="{F8A6F06F-4977-4730-A41E-01527F5BBF33}" sibTransId="{7E9CBAB7-4128-4158-81A1-90F15A351AF8}"/>
    <dgm:cxn modelId="{C6DA8AE6-EA8F-4082-95C4-D3968D1B6635}" srcId="{8D286C79-C20C-4C9E-B1E5-0D730F18363E}" destId="{D544EE79-0DF7-4F9C-B42F-F0BD5AF8E29A}" srcOrd="1" destOrd="0" parTransId="{483BF0E1-5BC8-4467-8F6F-829416976A09}" sibTransId="{90B060FB-3361-4BA0-9854-1E2429DA729F}"/>
    <dgm:cxn modelId="{4AF38B60-EF12-42C5-9C5E-8060C9EC599A}" srcId="{D544EE79-0DF7-4F9C-B42F-F0BD5AF8E29A}" destId="{71C03135-5887-4EA3-804D-86C59BE4A201}" srcOrd="0" destOrd="0" parTransId="{07DA5179-51BF-4F8E-9668-E0C4A4A72695}" sibTransId="{4BB36730-EA84-4560-9C27-89A3A16F5120}"/>
    <dgm:cxn modelId="{F168104B-D966-4C10-9A35-274BEF1ED0F6}" type="presOf" srcId="{D544EE79-0DF7-4F9C-B42F-F0BD5AF8E29A}" destId="{F026FB83-8227-4C38-AEAE-428D7C0C3756}" srcOrd="0" destOrd="0" presId="urn:microsoft.com/office/officeart/2005/8/layout/hList1"/>
    <dgm:cxn modelId="{ECBC4193-2DDA-4AC3-B913-3E26BA7BC646}" type="presOf" srcId="{862F40F6-C1B2-4CFF-A4E8-6EDB09DAA6BB}" destId="{81470460-4EA0-467D-855F-F069E2A55A34}" srcOrd="0" destOrd="0" presId="urn:microsoft.com/office/officeart/2005/8/layout/hList1"/>
    <dgm:cxn modelId="{17421EAF-D375-42AE-96EE-212F983298A8}" type="presParOf" srcId="{8B7A3C1F-552D-4EAF-9892-38E16B4F67D4}" destId="{2B67E472-9F34-4502-A485-1BEC9A845941}" srcOrd="0" destOrd="0" presId="urn:microsoft.com/office/officeart/2005/8/layout/hList1"/>
    <dgm:cxn modelId="{3412D20D-A367-4E4F-BBC8-1CB00D2A3682}" type="presParOf" srcId="{2B67E472-9F34-4502-A485-1BEC9A845941}" destId="{68B6F3E8-2C8C-4439-8B7E-0B797537F0BD}" srcOrd="0" destOrd="0" presId="urn:microsoft.com/office/officeart/2005/8/layout/hList1"/>
    <dgm:cxn modelId="{5D84EBC9-DDB8-4EFF-ACE1-A4E76B17CB60}" type="presParOf" srcId="{2B67E472-9F34-4502-A485-1BEC9A845941}" destId="{81470460-4EA0-467D-855F-F069E2A55A34}" srcOrd="1" destOrd="0" presId="urn:microsoft.com/office/officeart/2005/8/layout/hList1"/>
    <dgm:cxn modelId="{6B55E705-A319-4280-818D-3CFB2E57117B}" type="presParOf" srcId="{8B7A3C1F-552D-4EAF-9892-38E16B4F67D4}" destId="{1860FC29-DFE2-4283-8D46-4E69E0CDEA5D}" srcOrd="1" destOrd="0" presId="urn:microsoft.com/office/officeart/2005/8/layout/hList1"/>
    <dgm:cxn modelId="{B60FC9B7-515B-4ADF-A31D-F898DB5526D0}" type="presParOf" srcId="{8B7A3C1F-552D-4EAF-9892-38E16B4F67D4}" destId="{3E438F8D-B1BC-4EDB-8B20-7204489127FC}" srcOrd="2" destOrd="0" presId="urn:microsoft.com/office/officeart/2005/8/layout/hList1"/>
    <dgm:cxn modelId="{6BDA0D94-D8B2-4F2D-9870-30BD5CF3E237}" type="presParOf" srcId="{3E438F8D-B1BC-4EDB-8B20-7204489127FC}" destId="{F026FB83-8227-4C38-AEAE-428D7C0C3756}" srcOrd="0" destOrd="0" presId="urn:microsoft.com/office/officeart/2005/8/layout/hList1"/>
    <dgm:cxn modelId="{1F14033D-A9B5-4B04-910F-7DE73C1B4B3D}" type="presParOf" srcId="{3E438F8D-B1BC-4EDB-8B20-7204489127FC}" destId="{07B6630F-F84F-43E1-AFE8-F7C100C06E54}" srcOrd="1" destOrd="0" presId="urn:microsoft.com/office/officeart/2005/8/layout/hList1"/>
    <dgm:cxn modelId="{F0C94AC9-BEDD-4784-BCB9-17DA1EAEF72D}" type="presParOf" srcId="{8B7A3C1F-552D-4EAF-9892-38E16B4F67D4}" destId="{D3D1B044-A713-45B2-8CB9-48A904E0A0AB}" srcOrd="3" destOrd="0" presId="urn:microsoft.com/office/officeart/2005/8/layout/hList1"/>
    <dgm:cxn modelId="{F2DFB50A-5F95-4439-9EF5-1F7AC3763523}" type="presParOf" srcId="{8B7A3C1F-552D-4EAF-9892-38E16B4F67D4}" destId="{E32536E1-3E0E-4D12-B67D-F872904558BD}" srcOrd="4" destOrd="0" presId="urn:microsoft.com/office/officeart/2005/8/layout/hList1"/>
    <dgm:cxn modelId="{2AF1EEA5-44E1-469C-B915-214346742393}" type="presParOf" srcId="{E32536E1-3E0E-4D12-B67D-F872904558BD}" destId="{7B2F4BE8-4152-4DA6-BD86-47E6FE4F8305}" srcOrd="0" destOrd="0" presId="urn:microsoft.com/office/officeart/2005/8/layout/hList1"/>
    <dgm:cxn modelId="{7A75B53A-259D-4E29-BFE9-AFF1EA237893}" type="presParOf" srcId="{E32536E1-3E0E-4D12-B67D-F872904558BD}" destId="{07AB8AB7-77A6-450F-BC5C-37A07B7A44B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C2B98F-C9A9-4D31-84B3-FF7AD55B3C4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C8EC3B2-123C-4025-B07E-959B92BF74C7}">
      <dgm:prSet phldrT="[Tekst]"/>
      <dgm:spPr/>
      <dgm:t>
        <a:bodyPr/>
        <a:lstStyle/>
        <a:p>
          <a:r>
            <a:rPr lang="pl-PL" dirty="0" smtClean="0"/>
            <a:t>PRZEDAWNIENIE</a:t>
          </a:r>
          <a:endParaRPr lang="pl-PL" dirty="0"/>
        </a:p>
      </dgm:t>
    </dgm:pt>
    <dgm:pt modelId="{E3241938-584E-4281-9337-9B7E957021B2}" type="parTrans" cxnId="{4DEA3472-C5F3-4436-8AC4-910953A03F54}">
      <dgm:prSet/>
      <dgm:spPr/>
      <dgm:t>
        <a:bodyPr/>
        <a:lstStyle/>
        <a:p>
          <a:endParaRPr lang="pl-PL"/>
        </a:p>
      </dgm:t>
    </dgm:pt>
    <dgm:pt modelId="{879076EF-C77E-4427-8325-68D7C74DB951}" type="sibTrans" cxnId="{4DEA3472-C5F3-4436-8AC4-910953A03F54}">
      <dgm:prSet/>
      <dgm:spPr/>
      <dgm:t>
        <a:bodyPr/>
        <a:lstStyle/>
        <a:p>
          <a:endParaRPr lang="pl-PL"/>
        </a:p>
      </dgm:t>
    </dgm:pt>
    <dgm:pt modelId="{A1BF857A-BE30-4FD0-AA20-FC3BBC3E8897}">
      <dgm:prSet phldrT="[Tekst]" phldr="1"/>
      <dgm:spPr/>
      <dgm:t>
        <a:bodyPr/>
        <a:lstStyle/>
        <a:p>
          <a:endParaRPr lang="pl-PL"/>
        </a:p>
      </dgm:t>
    </dgm:pt>
    <dgm:pt modelId="{F9C75F52-D877-4D48-B76E-2326DA27FD85}" type="parTrans" cxnId="{0A6AD8A7-0891-45F0-9582-B9DF24F4009B}">
      <dgm:prSet/>
      <dgm:spPr/>
      <dgm:t>
        <a:bodyPr/>
        <a:lstStyle/>
        <a:p>
          <a:endParaRPr lang="pl-PL"/>
        </a:p>
      </dgm:t>
    </dgm:pt>
    <dgm:pt modelId="{5C61AD90-B03A-4ED4-9184-D08507345295}" type="sibTrans" cxnId="{0A6AD8A7-0891-45F0-9582-B9DF24F4009B}">
      <dgm:prSet/>
      <dgm:spPr/>
      <dgm:t>
        <a:bodyPr/>
        <a:lstStyle/>
        <a:p>
          <a:endParaRPr lang="pl-PL"/>
        </a:p>
      </dgm:t>
    </dgm:pt>
    <dgm:pt modelId="{B85835E3-3FBD-4B8A-8A63-EA05D93D3EED}">
      <dgm:prSet phldrT="[Tekst]" phldr="1"/>
      <dgm:spPr/>
      <dgm:t>
        <a:bodyPr/>
        <a:lstStyle/>
        <a:p>
          <a:endParaRPr lang="pl-PL"/>
        </a:p>
      </dgm:t>
    </dgm:pt>
    <dgm:pt modelId="{9F397990-5E3C-4871-998C-077C49E7BBB1}" type="parTrans" cxnId="{450CBEAF-5729-459F-BC9C-7986AF4D1DE2}">
      <dgm:prSet/>
      <dgm:spPr/>
      <dgm:t>
        <a:bodyPr/>
        <a:lstStyle/>
        <a:p>
          <a:endParaRPr lang="pl-PL"/>
        </a:p>
      </dgm:t>
    </dgm:pt>
    <dgm:pt modelId="{28F31655-22E5-4230-8176-8897181D89F5}" type="sibTrans" cxnId="{450CBEAF-5729-459F-BC9C-7986AF4D1DE2}">
      <dgm:prSet/>
      <dgm:spPr/>
      <dgm:t>
        <a:bodyPr/>
        <a:lstStyle/>
        <a:p>
          <a:endParaRPr lang="pl-PL"/>
        </a:p>
      </dgm:t>
    </dgm:pt>
    <dgm:pt modelId="{F6CAC9E4-AB20-4D18-A2C8-D04FFDA7BBE0}">
      <dgm:prSet phldrT="[Tekst]" phldr="1"/>
      <dgm:spPr/>
      <dgm:t>
        <a:bodyPr/>
        <a:lstStyle/>
        <a:p>
          <a:endParaRPr lang="pl-PL" dirty="0"/>
        </a:p>
      </dgm:t>
    </dgm:pt>
    <dgm:pt modelId="{CD792DEC-BDA0-418E-921C-0CABE375D5E0}" type="parTrans" cxnId="{D57A230F-B72B-4F8B-9559-31312F7E8DEE}">
      <dgm:prSet/>
      <dgm:spPr/>
      <dgm:t>
        <a:bodyPr/>
        <a:lstStyle/>
        <a:p>
          <a:endParaRPr lang="pl-PL"/>
        </a:p>
      </dgm:t>
    </dgm:pt>
    <dgm:pt modelId="{957C1903-5AF9-4268-B1B0-AAFEC35CBB05}" type="sibTrans" cxnId="{D57A230F-B72B-4F8B-9559-31312F7E8DEE}">
      <dgm:prSet/>
      <dgm:spPr/>
      <dgm:t>
        <a:bodyPr/>
        <a:lstStyle/>
        <a:p>
          <a:endParaRPr lang="pl-PL"/>
        </a:p>
      </dgm:t>
    </dgm:pt>
    <dgm:pt modelId="{E0A19F3F-DF40-4767-90AA-6CC43C075FC4}">
      <dgm:prSet phldrT="[Tekst]" phldr="1"/>
      <dgm:spPr/>
      <dgm:t>
        <a:bodyPr/>
        <a:lstStyle/>
        <a:p>
          <a:endParaRPr lang="pl-PL"/>
        </a:p>
      </dgm:t>
    </dgm:pt>
    <dgm:pt modelId="{F7818468-0AB8-481A-86D9-9B272B33F70B}" type="parTrans" cxnId="{B8C2CF52-0F16-4527-ACFD-A6B16AF4DED2}">
      <dgm:prSet/>
      <dgm:spPr/>
      <dgm:t>
        <a:bodyPr/>
        <a:lstStyle/>
        <a:p>
          <a:endParaRPr lang="pl-PL"/>
        </a:p>
      </dgm:t>
    </dgm:pt>
    <dgm:pt modelId="{F7BAD02C-F1B0-458F-8A56-94CFFE5371CE}" type="sibTrans" cxnId="{B8C2CF52-0F16-4527-ACFD-A6B16AF4DED2}">
      <dgm:prSet/>
      <dgm:spPr/>
      <dgm:t>
        <a:bodyPr/>
        <a:lstStyle/>
        <a:p>
          <a:endParaRPr lang="pl-PL"/>
        </a:p>
      </dgm:t>
    </dgm:pt>
    <dgm:pt modelId="{37368EE7-8CE2-453E-B3D1-2D96540246CB}">
      <dgm:prSet phldrT="[Tekst]" phldr="1"/>
      <dgm:spPr/>
      <dgm:t>
        <a:bodyPr/>
        <a:lstStyle/>
        <a:p>
          <a:endParaRPr lang="pl-PL"/>
        </a:p>
      </dgm:t>
    </dgm:pt>
    <dgm:pt modelId="{70161F37-57FE-40E4-B348-FD0AD08F1E82}" type="parTrans" cxnId="{B533112C-14D6-4EB7-B9C8-2C98B41D6A1D}">
      <dgm:prSet/>
      <dgm:spPr/>
      <dgm:t>
        <a:bodyPr/>
        <a:lstStyle/>
        <a:p>
          <a:endParaRPr lang="pl-PL"/>
        </a:p>
      </dgm:t>
    </dgm:pt>
    <dgm:pt modelId="{9980860F-3AC6-4382-8E0F-5445DD7FA250}" type="sibTrans" cxnId="{B533112C-14D6-4EB7-B9C8-2C98B41D6A1D}">
      <dgm:prSet/>
      <dgm:spPr/>
      <dgm:t>
        <a:bodyPr/>
        <a:lstStyle/>
        <a:p>
          <a:endParaRPr lang="pl-PL"/>
        </a:p>
      </dgm:t>
    </dgm:pt>
    <dgm:pt modelId="{0CBDADE5-A4B8-4834-BB6B-6AF0B1BC5453}">
      <dgm:prSet phldrT="[Tekst]" phldr="1"/>
      <dgm:spPr/>
      <dgm:t>
        <a:bodyPr/>
        <a:lstStyle/>
        <a:p>
          <a:endParaRPr lang="pl-PL" dirty="0"/>
        </a:p>
      </dgm:t>
    </dgm:pt>
    <dgm:pt modelId="{6B7BA90E-FD6B-4424-A998-1321CF859B56}" type="parTrans" cxnId="{808BDEAA-9BFF-4DB1-92FB-2A282648E649}">
      <dgm:prSet/>
      <dgm:spPr/>
      <dgm:t>
        <a:bodyPr/>
        <a:lstStyle/>
        <a:p>
          <a:endParaRPr lang="pl-PL"/>
        </a:p>
      </dgm:t>
    </dgm:pt>
    <dgm:pt modelId="{218D9920-E8FE-4D6E-AA42-2CC168542882}" type="sibTrans" cxnId="{808BDEAA-9BFF-4DB1-92FB-2A282648E649}">
      <dgm:prSet/>
      <dgm:spPr/>
      <dgm:t>
        <a:bodyPr/>
        <a:lstStyle/>
        <a:p>
          <a:endParaRPr lang="pl-PL"/>
        </a:p>
      </dgm:t>
    </dgm:pt>
    <dgm:pt modelId="{EF492D1D-51C5-40FE-B462-1E23AA90CC8D}">
      <dgm:prSet phldrT="[Tekst]" phldr="1"/>
      <dgm:spPr/>
      <dgm:t>
        <a:bodyPr/>
        <a:lstStyle/>
        <a:p>
          <a:endParaRPr lang="pl-PL"/>
        </a:p>
      </dgm:t>
    </dgm:pt>
    <dgm:pt modelId="{2C1A146E-7121-4994-B3A7-79EF3E5A40D5}" type="parTrans" cxnId="{B96E89E1-E357-440D-B49C-8A3D5DFA8FFA}">
      <dgm:prSet/>
      <dgm:spPr/>
      <dgm:t>
        <a:bodyPr/>
        <a:lstStyle/>
        <a:p>
          <a:endParaRPr lang="pl-PL"/>
        </a:p>
      </dgm:t>
    </dgm:pt>
    <dgm:pt modelId="{94988E80-2EAB-4E92-9A03-9FC53843B2FC}" type="sibTrans" cxnId="{B96E89E1-E357-440D-B49C-8A3D5DFA8FFA}">
      <dgm:prSet/>
      <dgm:spPr/>
      <dgm:t>
        <a:bodyPr/>
        <a:lstStyle/>
        <a:p>
          <a:endParaRPr lang="pl-PL"/>
        </a:p>
      </dgm:t>
    </dgm:pt>
    <dgm:pt modelId="{6FD30088-7DDA-4878-BAC0-9973A7EE7B3C}">
      <dgm:prSet phldrT="[Tekst]" phldr="1"/>
      <dgm:spPr/>
      <dgm:t>
        <a:bodyPr/>
        <a:lstStyle/>
        <a:p>
          <a:endParaRPr lang="pl-PL"/>
        </a:p>
      </dgm:t>
    </dgm:pt>
    <dgm:pt modelId="{8934D336-8D60-4FED-9A5E-BCA0D5079DD2}" type="parTrans" cxnId="{3F7E0570-3615-4A0A-8F0E-AD4DDC02B44A}">
      <dgm:prSet/>
      <dgm:spPr/>
      <dgm:t>
        <a:bodyPr/>
        <a:lstStyle/>
        <a:p>
          <a:endParaRPr lang="pl-PL"/>
        </a:p>
      </dgm:t>
    </dgm:pt>
    <dgm:pt modelId="{D8BD540B-37E3-4B4D-A4AA-F708CEBBBFDA}" type="sibTrans" cxnId="{3F7E0570-3615-4A0A-8F0E-AD4DDC02B44A}">
      <dgm:prSet/>
      <dgm:spPr/>
      <dgm:t>
        <a:bodyPr/>
        <a:lstStyle/>
        <a:p>
          <a:endParaRPr lang="pl-PL"/>
        </a:p>
      </dgm:t>
    </dgm:pt>
    <dgm:pt modelId="{D43F3C12-1DE7-46C8-8D0A-E2780A12456B}" type="pres">
      <dgm:prSet presAssocID="{5AC2B98F-C9A9-4D31-84B3-FF7AD55B3C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82CF5F5-C53B-4E62-9C28-5A33BC9BFA98}" type="pres">
      <dgm:prSet presAssocID="{4C8EC3B2-123C-4025-B07E-959B92BF74C7}" presName="composite" presStyleCnt="0"/>
      <dgm:spPr/>
    </dgm:pt>
    <dgm:pt modelId="{48203421-398C-437B-A0C9-90BF22D301B7}" type="pres">
      <dgm:prSet presAssocID="{4C8EC3B2-123C-4025-B07E-959B92BF74C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321DE8-66F4-45F2-9C19-A0A4EDCEAC6A}" type="pres">
      <dgm:prSet presAssocID="{4C8EC3B2-123C-4025-B07E-959B92BF74C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B6FB30-2627-4048-BE3E-B55CEAD14384}" type="pres">
      <dgm:prSet presAssocID="{879076EF-C77E-4427-8325-68D7C74DB951}" presName="space" presStyleCnt="0"/>
      <dgm:spPr/>
    </dgm:pt>
    <dgm:pt modelId="{D7F944F7-DC3B-4B42-93B9-F75900EEE180}" type="pres">
      <dgm:prSet presAssocID="{F6CAC9E4-AB20-4D18-A2C8-D04FFDA7BBE0}" presName="composite" presStyleCnt="0"/>
      <dgm:spPr/>
    </dgm:pt>
    <dgm:pt modelId="{0BE6C9CB-97DE-41EF-BCC1-EACCF1E27405}" type="pres">
      <dgm:prSet presAssocID="{F6CAC9E4-AB20-4D18-A2C8-D04FFDA7BBE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1314D5-57E2-4F54-8DF0-BBB9432B3904}" type="pres">
      <dgm:prSet presAssocID="{F6CAC9E4-AB20-4D18-A2C8-D04FFDA7BBE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8AA395-C92F-4478-8B9A-539624A72016}" type="pres">
      <dgm:prSet presAssocID="{957C1903-5AF9-4268-B1B0-AAFEC35CBB05}" presName="space" presStyleCnt="0"/>
      <dgm:spPr/>
    </dgm:pt>
    <dgm:pt modelId="{3AAB93C9-78B3-4476-920F-FD852FB9C6B8}" type="pres">
      <dgm:prSet presAssocID="{0CBDADE5-A4B8-4834-BB6B-6AF0B1BC5453}" presName="composite" presStyleCnt="0"/>
      <dgm:spPr/>
    </dgm:pt>
    <dgm:pt modelId="{9655A521-E72D-4D93-97F5-72F9D7AA5FAA}" type="pres">
      <dgm:prSet presAssocID="{0CBDADE5-A4B8-4834-BB6B-6AF0B1BC545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83002B-1226-408A-A1F3-A7FDEB6A0E2A}" type="pres">
      <dgm:prSet presAssocID="{0CBDADE5-A4B8-4834-BB6B-6AF0B1BC545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FEE6285-ECE7-47FE-B92C-C7416C49C188}" type="presOf" srcId="{4C8EC3B2-123C-4025-B07E-959B92BF74C7}" destId="{48203421-398C-437B-A0C9-90BF22D301B7}" srcOrd="0" destOrd="0" presId="urn:microsoft.com/office/officeart/2005/8/layout/hList1"/>
    <dgm:cxn modelId="{B8C2CF52-0F16-4527-ACFD-A6B16AF4DED2}" srcId="{F6CAC9E4-AB20-4D18-A2C8-D04FFDA7BBE0}" destId="{E0A19F3F-DF40-4767-90AA-6CC43C075FC4}" srcOrd="0" destOrd="0" parTransId="{F7818468-0AB8-481A-86D9-9B272B33F70B}" sibTransId="{F7BAD02C-F1B0-458F-8A56-94CFFE5371CE}"/>
    <dgm:cxn modelId="{BA1630FD-4A07-4736-A863-E18FA9C55303}" type="presOf" srcId="{F6CAC9E4-AB20-4D18-A2C8-D04FFDA7BBE0}" destId="{0BE6C9CB-97DE-41EF-BCC1-EACCF1E27405}" srcOrd="0" destOrd="0" presId="urn:microsoft.com/office/officeart/2005/8/layout/hList1"/>
    <dgm:cxn modelId="{17F4F380-AC7D-4EC1-9576-BB4CF4E4F53C}" type="presOf" srcId="{5AC2B98F-C9A9-4D31-84B3-FF7AD55B3C4F}" destId="{D43F3C12-1DE7-46C8-8D0A-E2780A12456B}" srcOrd="0" destOrd="0" presId="urn:microsoft.com/office/officeart/2005/8/layout/hList1"/>
    <dgm:cxn modelId="{16408AF7-92E5-4AE6-9004-9FB9C5544161}" type="presOf" srcId="{EF492D1D-51C5-40FE-B462-1E23AA90CC8D}" destId="{AB83002B-1226-408A-A1F3-A7FDEB6A0E2A}" srcOrd="0" destOrd="0" presId="urn:microsoft.com/office/officeart/2005/8/layout/hList1"/>
    <dgm:cxn modelId="{CE4B32D2-E45B-4A6F-8AC1-879423CD059C}" type="presOf" srcId="{37368EE7-8CE2-453E-B3D1-2D96540246CB}" destId="{6E1314D5-57E2-4F54-8DF0-BBB9432B3904}" srcOrd="0" destOrd="1" presId="urn:microsoft.com/office/officeart/2005/8/layout/hList1"/>
    <dgm:cxn modelId="{B533112C-14D6-4EB7-B9C8-2C98B41D6A1D}" srcId="{F6CAC9E4-AB20-4D18-A2C8-D04FFDA7BBE0}" destId="{37368EE7-8CE2-453E-B3D1-2D96540246CB}" srcOrd="1" destOrd="0" parTransId="{70161F37-57FE-40E4-B348-FD0AD08F1E82}" sibTransId="{9980860F-3AC6-4382-8E0F-5445DD7FA250}"/>
    <dgm:cxn modelId="{3F7E0570-3615-4A0A-8F0E-AD4DDC02B44A}" srcId="{0CBDADE5-A4B8-4834-BB6B-6AF0B1BC5453}" destId="{6FD30088-7DDA-4878-BAC0-9973A7EE7B3C}" srcOrd="1" destOrd="0" parTransId="{8934D336-8D60-4FED-9A5E-BCA0D5079DD2}" sibTransId="{D8BD540B-37E3-4B4D-A4AA-F708CEBBBFDA}"/>
    <dgm:cxn modelId="{3B841AB8-A0BC-4C38-BA6C-98932CCA91D1}" type="presOf" srcId="{A1BF857A-BE30-4FD0-AA20-FC3BBC3E8897}" destId="{25321DE8-66F4-45F2-9C19-A0A4EDCEAC6A}" srcOrd="0" destOrd="0" presId="urn:microsoft.com/office/officeart/2005/8/layout/hList1"/>
    <dgm:cxn modelId="{D57A230F-B72B-4F8B-9559-31312F7E8DEE}" srcId="{5AC2B98F-C9A9-4D31-84B3-FF7AD55B3C4F}" destId="{F6CAC9E4-AB20-4D18-A2C8-D04FFDA7BBE0}" srcOrd="1" destOrd="0" parTransId="{CD792DEC-BDA0-418E-921C-0CABE375D5E0}" sibTransId="{957C1903-5AF9-4268-B1B0-AAFEC35CBB05}"/>
    <dgm:cxn modelId="{450CBEAF-5729-459F-BC9C-7986AF4D1DE2}" srcId="{4C8EC3B2-123C-4025-B07E-959B92BF74C7}" destId="{B85835E3-3FBD-4B8A-8A63-EA05D93D3EED}" srcOrd="1" destOrd="0" parTransId="{9F397990-5E3C-4871-998C-077C49E7BBB1}" sibTransId="{28F31655-22E5-4230-8176-8897181D89F5}"/>
    <dgm:cxn modelId="{1E18007B-0386-40D1-AC8F-D35DF0B15A6F}" type="presOf" srcId="{6FD30088-7DDA-4878-BAC0-9973A7EE7B3C}" destId="{AB83002B-1226-408A-A1F3-A7FDEB6A0E2A}" srcOrd="0" destOrd="1" presId="urn:microsoft.com/office/officeart/2005/8/layout/hList1"/>
    <dgm:cxn modelId="{725C73C4-F964-495B-B694-A28655A3A5EE}" type="presOf" srcId="{0CBDADE5-A4B8-4834-BB6B-6AF0B1BC5453}" destId="{9655A521-E72D-4D93-97F5-72F9D7AA5FAA}" srcOrd="0" destOrd="0" presId="urn:microsoft.com/office/officeart/2005/8/layout/hList1"/>
    <dgm:cxn modelId="{B96E89E1-E357-440D-B49C-8A3D5DFA8FFA}" srcId="{0CBDADE5-A4B8-4834-BB6B-6AF0B1BC5453}" destId="{EF492D1D-51C5-40FE-B462-1E23AA90CC8D}" srcOrd="0" destOrd="0" parTransId="{2C1A146E-7121-4994-B3A7-79EF3E5A40D5}" sibTransId="{94988E80-2EAB-4E92-9A03-9FC53843B2FC}"/>
    <dgm:cxn modelId="{4DEA3472-C5F3-4436-8AC4-910953A03F54}" srcId="{5AC2B98F-C9A9-4D31-84B3-FF7AD55B3C4F}" destId="{4C8EC3B2-123C-4025-B07E-959B92BF74C7}" srcOrd="0" destOrd="0" parTransId="{E3241938-584E-4281-9337-9B7E957021B2}" sibTransId="{879076EF-C77E-4427-8325-68D7C74DB951}"/>
    <dgm:cxn modelId="{808BDEAA-9BFF-4DB1-92FB-2A282648E649}" srcId="{5AC2B98F-C9A9-4D31-84B3-FF7AD55B3C4F}" destId="{0CBDADE5-A4B8-4834-BB6B-6AF0B1BC5453}" srcOrd="2" destOrd="0" parTransId="{6B7BA90E-FD6B-4424-A998-1321CF859B56}" sibTransId="{218D9920-E8FE-4D6E-AA42-2CC168542882}"/>
    <dgm:cxn modelId="{6F140C5B-7696-407E-94E6-F8D841518237}" type="presOf" srcId="{E0A19F3F-DF40-4767-90AA-6CC43C075FC4}" destId="{6E1314D5-57E2-4F54-8DF0-BBB9432B3904}" srcOrd="0" destOrd="0" presId="urn:microsoft.com/office/officeart/2005/8/layout/hList1"/>
    <dgm:cxn modelId="{0A6AD8A7-0891-45F0-9582-B9DF24F4009B}" srcId="{4C8EC3B2-123C-4025-B07E-959B92BF74C7}" destId="{A1BF857A-BE30-4FD0-AA20-FC3BBC3E8897}" srcOrd="0" destOrd="0" parTransId="{F9C75F52-D877-4D48-B76E-2326DA27FD85}" sibTransId="{5C61AD90-B03A-4ED4-9184-D08507345295}"/>
    <dgm:cxn modelId="{E6F3E39F-155B-482F-84E2-689BD1AE002A}" type="presOf" srcId="{B85835E3-3FBD-4B8A-8A63-EA05D93D3EED}" destId="{25321DE8-66F4-45F2-9C19-A0A4EDCEAC6A}" srcOrd="0" destOrd="1" presId="urn:microsoft.com/office/officeart/2005/8/layout/hList1"/>
    <dgm:cxn modelId="{16F5B19D-A332-4E73-894F-7810BE060F1F}" type="presParOf" srcId="{D43F3C12-1DE7-46C8-8D0A-E2780A12456B}" destId="{882CF5F5-C53B-4E62-9C28-5A33BC9BFA98}" srcOrd="0" destOrd="0" presId="urn:microsoft.com/office/officeart/2005/8/layout/hList1"/>
    <dgm:cxn modelId="{646FAC6F-A3F8-470F-8C70-132ABE5808B6}" type="presParOf" srcId="{882CF5F5-C53B-4E62-9C28-5A33BC9BFA98}" destId="{48203421-398C-437B-A0C9-90BF22D301B7}" srcOrd="0" destOrd="0" presId="urn:microsoft.com/office/officeart/2005/8/layout/hList1"/>
    <dgm:cxn modelId="{7841A0D3-AFD0-4CD8-B432-D166AB9D1E39}" type="presParOf" srcId="{882CF5F5-C53B-4E62-9C28-5A33BC9BFA98}" destId="{25321DE8-66F4-45F2-9C19-A0A4EDCEAC6A}" srcOrd="1" destOrd="0" presId="urn:microsoft.com/office/officeart/2005/8/layout/hList1"/>
    <dgm:cxn modelId="{60A32131-5770-482F-B145-CCDF0F8B0C1F}" type="presParOf" srcId="{D43F3C12-1DE7-46C8-8D0A-E2780A12456B}" destId="{C7B6FB30-2627-4048-BE3E-B55CEAD14384}" srcOrd="1" destOrd="0" presId="urn:microsoft.com/office/officeart/2005/8/layout/hList1"/>
    <dgm:cxn modelId="{383AD3F6-8A1F-4784-A425-9BB316715318}" type="presParOf" srcId="{D43F3C12-1DE7-46C8-8D0A-E2780A12456B}" destId="{D7F944F7-DC3B-4B42-93B9-F75900EEE180}" srcOrd="2" destOrd="0" presId="urn:microsoft.com/office/officeart/2005/8/layout/hList1"/>
    <dgm:cxn modelId="{894BAEB8-F0C4-45A0-BEBA-D5C583243E84}" type="presParOf" srcId="{D7F944F7-DC3B-4B42-93B9-F75900EEE180}" destId="{0BE6C9CB-97DE-41EF-BCC1-EACCF1E27405}" srcOrd="0" destOrd="0" presId="urn:microsoft.com/office/officeart/2005/8/layout/hList1"/>
    <dgm:cxn modelId="{3524A644-F4F3-4391-86B7-A9F4C4F066CE}" type="presParOf" srcId="{D7F944F7-DC3B-4B42-93B9-F75900EEE180}" destId="{6E1314D5-57E2-4F54-8DF0-BBB9432B3904}" srcOrd="1" destOrd="0" presId="urn:microsoft.com/office/officeart/2005/8/layout/hList1"/>
    <dgm:cxn modelId="{7C5A6407-B35A-4733-8C00-FC9F4C667DDD}" type="presParOf" srcId="{D43F3C12-1DE7-46C8-8D0A-E2780A12456B}" destId="{508AA395-C92F-4478-8B9A-539624A72016}" srcOrd="3" destOrd="0" presId="urn:microsoft.com/office/officeart/2005/8/layout/hList1"/>
    <dgm:cxn modelId="{4F36375D-71E3-4AF6-9748-E3A4C8536072}" type="presParOf" srcId="{D43F3C12-1DE7-46C8-8D0A-E2780A12456B}" destId="{3AAB93C9-78B3-4476-920F-FD852FB9C6B8}" srcOrd="4" destOrd="0" presId="urn:microsoft.com/office/officeart/2005/8/layout/hList1"/>
    <dgm:cxn modelId="{102690FE-FDAF-484A-A212-F80B6ECE3345}" type="presParOf" srcId="{3AAB93C9-78B3-4476-920F-FD852FB9C6B8}" destId="{9655A521-E72D-4D93-97F5-72F9D7AA5FAA}" srcOrd="0" destOrd="0" presId="urn:microsoft.com/office/officeart/2005/8/layout/hList1"/>
    <dgm:cxn modelId="{2EFC8F33-0274-4A2C-9BE4-C44322E14609}" type="presParOf" srcId="{3AAB93C9-78B3-4476-920F-FD852FB9C6B8}" destId="{AB83002B-1226-408A-A1F3-A7FDEB6A0E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6F026D-CEAE-48B0-A9C7-BED823D2C10D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CAFEB08-6E32-48C0-AE97-DC8E6ECA7CC7}">
      <dgm:prSet phldrT="[Tekst]"/>
      <dgm:spPr/>
      <dgm:t>
        <a:bodyPr/>
        <a:lstStyle/>
        <a:p>
          <a:r>
            <a:rPr lang="pl-PL" dirty="0" smtClean="0"/>
            <a:t>PRZEDAWNIENIE</a:t>
          </a:r>
          <a:endParaRPr lang="pl-PL" dirty="0"/>
        </a:p>
      </dgm:t>
    </dgm:pt>
    <dgm:pt modelId="{A3595AAB-44CF-4453-B4C9-FFD2B3107EEF}" type="parTrans" cxnId="{53503FA1-CCCE-42AD-B7C1-89467AF79383}">
      <dgm:prSet/>
      <dgm:spPr/>
      <dgm:t>
        <a:bodyPr/>
        <a:lstStyle/>
        <a:p>
          <a:endParaRPr lang="pl-PL"/>
        </a:p>
      </dgm:t>
    </dgm:pt>
    <dgm:pt modelId="{B4D6771F-35A9-4A44-8710-9CA8C06292A8}" type="sibTrans" cxnId="{53503FA1-CCCE-42AD-B7C1-89467AF79383}">
      <dgm:prSet/>
      <dgm:spPr/>
      <dgm:t>
        <a:bodyPr/>
        <a:lstStyle/>
        <a:p>
          <a:endParaRPr lang="pl-PL"/>
        </a:p>
      </dgm:t>
    </dgm:pt>
    <dgm:pt modelId="{063F3210-2220-4994-AD8D-F18F4C632522}">
      <dgm:prSet phldrT="[Tekst]"/>
      <dgm:spPr/>
      <dgm:t>
        <a:bodyPr/>
        <a:lstStyle/>
        <a:p>
          <a:r>
            <a:rPr lang="pl-PL" dirty="0" smtClean="0"/>
            <a:t>TERMINY ZAWITE</a:t>
          </a:r>
          <a:endParaRPr lang="pl-PL" dirty="0"/>
        </a:p>
      </dgm:t>
    </dgm:pt>
    <dgm:pt modelId="{A0A81122-32CC-4614-B0F3-8BDAC19BAF6E}" type="parTrans" cxnId="{9506D1FD-B262-43A2-B453-773362C96B2D}">
      <dgm:prSet/>
      <dgm:spPr/>
      <dgm:t>
        <a:bodyPr/>
        <a:lstStyle/>
        <a:p>
          <a:endParaRPr lang="pl-PL"/>
        </a:p>
      </dgm:t>
    </dgm:pt>
    <dgm:pt modelId="{CB3B7DCC-3728-47F9-BF16-C36F97C93728}" type="sibTrans" cxnId="{9506D1FD-B262-43A2-B453-773362C96B2D}">
      <dgm:prSet/>
      <dgm:spPr/>
      <dgm:t>
        <a:bodyPr/>
        <a:lstStyle/>
        <a:p>
          <a:endParaRPr lang="pl-PL"/>
        </a:p>
      </dgm:t>
    </dgm:pt>
    <dgm:pt modelId="{C5781CB8-E54B-4E84-B61C-64539EB653BE}">
      <dgm:prSet phldrT="[Tekst]"/>
      <dgm:spPr/>
      <dgm:t>
        <a:bodyPr/>
        <a:lstStyle/>
        <a:p>
          <a:r>
            <a:rPr lang="pl-PL" dirty="0" smtClean="0"/>
            <a:t>TERMINY MIESZANE</a:t>
          </a:r>
          <a:endParaRPr lang="pl-PL" dirty="0"/>
        </a:p>
      </dgm:t>
    </dgm:pt>
    <dgm:pt modelId="{C339DF98-91BA-4459-80FE-46D98B8D0F32}" type="parTrans" cxnId="{21B22935-1876-4E6E-BAA3-99BFAC86D3E6}">
      <dgm:prSet/>
      <dgm:spPr/>
      <dgm:t>
        <a:bodyPr/>
        <a:lstStyle/>
        <a:p>
          <a:endParaRPr lang="pl-PL"/>
        </a:p>
      </dgm:t>
    </dgm:pt>
    <dgm:pt modelId="{F5E9D69A-9708-4AD0-8C92-08F5B1BD301F}" type="sibTrans" cxnId="{21B22935-1876-4E6E-BAA3-99BFAC86D3E6}">
      <dgm:prSet/>
      <dgm:spPr/>
      <dgm:t>
        <a:bodyPr/>
        <a:lstStyle/>
        <a:p>
          <a:endParaRPr lang="pl-PL"/>
        </a:p>
      </dgm:t>
    </dgm:pt>
    <dgm:pt modelId="{B36BBAFE-055E-42B6-B9CB-5DDDBA547D3B}" type="pres">
      <dgm:prSet presAssocID="{226F026D-CEAE-48B0-A9C7-BED823D2C10D}" presName="Name0" presStyleCnt="0">
        <dgm:presLayoutVars>
          <dgm:dir/>
          <dgm:resizeHandles val="exact"/>
        </dgm:presLayoutVars>
      </dgm:prSet>
      <dgm:spPr/>
    </dgm:pt>
    <dgm:pt modelId="{43E6F124-D5E9-4874-AB7A-0936832312AA}" type="pres">
      <dgm:prSet presAssocID="{226F026D-CEAE-48B0-A9C7-BED823D2C10D}" presName="bkgdShp" presStyleLbl="alignAccFollowNode1" presStyleIdx="0" presStyleCnt="1"/>
      <dgm:spPr/>
    </dgm:pt>
    <dgm:pt modelId="{07EADE38-27D7-4525-90C3-1EDCD8DFE30D}" type="pres">
      <dgm:prSet presAssocID="{226F026D-CEAE-48B0-A9C7-BED823D2C10D}" presName="linComp" presStyleCnt="0"/>
      <dgm:spPr/>
    </dgm:pt>
    <dgm:pt modelId="{D52D5331-EC77-406A-B504-DB55A65EBC4D}" type="pres">
      <dgm:prSet presAssocID="{5CAFEB08-6E32-48C0-AE97-DC8E6ECA7CC7}" presName="compNode" presStyleCnt="0"/>
      <dgm:spPr/>
    </dgm:pt>
    <dgm:pt modelId="{A4BD59C0-4A14-42BD-80AE-1305EDBB59DC}" type="pres">
      <dgm:prSet presAssocID="{5CAFEB08-6E32-48C0-AE97-DC8E6ECA7CC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69DBEA-F985-4BEF-ACAB-66BE051C9E29}" type="pres">
      <dgm:prSet presAssocID="{5CAFEB08-6E32-48C0-AE97-DC8E6ECA7CC7}" presName="invisiNode" presStyleLbl="node1" presStyleIdx="0" presStyleCnt="3"/>
      <dgm:spPr/>
    </dgm:pt>
    <dgm:pt modelId="{BFB3507B-A8E6-40C7-90DA-52C0D3429B4F}" type="pres">
      <dgm:prSet presAssocID="{5CAFEB08-6E32-48C0-AE97-DC8E6ECA7CC7}" presName="imagNode" presStyleLbl="fgImgPlace1" presStyleIdx="0" presStyleCnt="3"/>
      <dgm:spPr/>
    </dgm:pt>
    <dgm:pt modelId="{1AD2B744-C22E-4490-9EB2-9F6F48E445C1}" type="pres">
      <dgm:prSet presAssocID="{B4D6771F-35A9-4A44-8710-9CA8C06292A8}" presName="sibTrans" presStyleLbl="sibTrans2D1" presStyleIdx="0" presStyleCnt="0"/>
      <dgm:spPr/>
      <dgm:t>
        <a:bodyPr/>
        <a:lstStyle/>
        <a:p>
          <a:endParaRPr lang="pl-PL"/>
        </a:p>
      </dgm:t>
    </dgm:pt>
    <dgm:pt modelId="{C23D6D22-EE88-497B-B2D9-C2D8598E89EB}" type="pres">
      <dgm:prSet presAssocID="{063F3210-2220-4994-AD8D-F18F4C632522}" presName="compNode" presStyleCnt="0"/>
      <dgm:spPr/>
    </dgm:pt>
    <dgm:pt modelId="{C80A1CA0-75DF-4D34-889C-FC92A589B0C0}" type="pres">
      <dgm:prSet presAssocID="{063F3210-2220-4994-AD8D-F18F4C63252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4E3677-54E8-48B6-9C75-32466ACDB34D}" type="pres">
      <dgm:prSet presAssocID="{063F3210-2220-4994-AD8D-F18F4C632522}" presName="invisiNode" presStyleLbl="node1" presStyleIdx="1" presStyleCnt="3"/>
      <dgm:spPr/>
    </dgm:pt>
    <dgm:pt modelId="{03197E74-FC19-478A-B99E-596E1B624D86}" type="pres">
      <dgm:prSet presAssocID="{063F3210-2220-4994-AD8D-F18F4C632522}" presName="imagNode" presStyleLbl="fgImgPlace1" presStyleIdx="1" presStyleCnt="3" custLinFactNeighborX="-3597" custLinFactNeighborY="-4616"/>
      <dgm:spPr/>
    </dgm:pt>
    <dgm:pt modelId="{D8398CB1-DF77-4142-9E4D-F8A7D6BC0DBA}" type="pres">
      <dgm:prSet presAssocID="{CB3B7DCC-3728-47F9-BF16-C36F97C93728}" presName="sibTrans" presStyleLbl="sibTrans2D1" presStyleIdx="0" presStyleCnt="0"/>
      <dgm:spPr/>
      <dgm:t>
        <a:bodyPr/>
        <a:lstStyle/>
        <a:p>
          <a:endParaRPr lang="pl-PL"/>
        </a:p>
      </dgm:t>
    </dgm:pt>
    <dgm:pt modelId="{495AB52B-BA52-437F-89B9-2373DC27954F}" type="pres">
      <dgm:prSet presAssocID="{C5781CB8-E54B-4E84-B61C-64539EB653BE}" presName="compNode" presStyleCnt="0"/>
      <dgm:spPr/>
    </dgm:pt>
    <dgm:pt modelId="{3173CA84-ED48-4BA9-8E1D-DAB480FE3642}" type="pres">
      <dgm:prSet presAssocID="{C5781CB8-E54B-4E84-B61C-64539EB653B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9BB02B-2D7A-4BE3-BFC1-F57DB0992EF8}" type="pres">
      <dgm:prSet presAssocID="{C5781CB8-E54B-4E84-B61C-64539EB653BE}" presName="invisiNode" presStyleLbl="node1" presStyleIdx="2" presStyleCnt="3"/>
      <dgm:spPr/>
    </dgm:pt>
    <dgm:pt modelId="{BAC70778-79A7-4CC8-B7A4-8E6D27FE5107}" type="pres">
      <dgm:prSet presAssocID="{C5781CB8-E54B-4E84-B61C-64539EB653BE}" presName="imagNode" presStyleLbl="fgImgPlace1" presStyleIdx="2" presStyleCnt="3"/>
      <dgm:spPr/>
    </dgm:pt>
  </dgm:ptLst>
  <dgm:cxnLst>
    <dgm:cxn modelId="{9506D1FD-B262-43A2-B453-773362C96B2D}" srcId="{226F026D-CEAE-48B0-A9C7-BED823D2C10D}" destId="{063F3210-2220-4994-AD8D-F18F4C632522}" srcOrd="1" destOrd="0" parTransId="{A0A81122-32CC-4614-B0F3-8BDAC19BAF6E}" sibTransId="{CB3B7DCC-3728-47F9-BF16-C36F97C93728}"/>
    <dgm:cxn modelId="{0088E456-3F1B-4A87-9D68-E6E61E2A05B8}" type="presOf" srcId="{226F026D-CEAE-48B0-A9C7-BED823D2C10D}" destId="{B36BBAFE-055E-42B6-B9CB-5DDDBA547D3B}" srcOrd="0" destOrd="0" presId="urn:microsoft.com/office/officeart/2005/8/layout/pList2"/>
    <dgm:cxn modelId="{01EF2C42-DB81-4763-B6EF-FD8C4361601C}" type="presOf" srcId="{C5781CB8-E54B-4E84-B61C-64539EB653BE}" destId="{3173CA84-ED48-4BA9-8E1D-DAB480FE3642}" srcOrd="0" destOrd="0" presId="urn:microsoft.com/office/officeart/2005/8/layout/pList2"/>
    <dgm:cxn modelId="{F6D08028-64B9-4721-9456-B1F958F32AD5}" type="presOf" srcId="{063F3210-2220-4994-AD8D-F18F4C632522}" destId="{C80A1CA0-75DF-4D34-889C-FC92A589B0C0}" srcOrd="0" destOrd="0" presId="urn:microsoft.com/office/officeart/2005/8/layout/pList2"/>
    <dgm:cxn modelId="{21B22935-1876-4E6E-BAA3-99BFAC86D3E6}" srcId="{226F026D-CEAE-48B0-A9C7-BED823D2C10D}" destId="{C5781CB8-E54B-4E84-B61C-64539EB653BE}" srcOrd="2" destOrd="0" parTransId="{C339DF98-91BA-4459-80FE-46D98B8D0F32}" sibTransId="{F5E9D69A-9708-4AD0-8C92-08F5B1BD301F}"/>
    <dgm:cxn modelId="{E268B56F-2C19-47D3-B86C-2CF6B6C1D51C}" type="presOf" srcId="{B4D6771F-35A9-4A44-8710-9CA8C06292A8}" destId="{1AD2B744-C22E-4490-9EB2-9F6F48E445C1}" srcOrd="0" destOrd="0" presId="urn:microsoft.com/office/officeart/2005/8/layout/pList2"/>
    <dgm:cxn modelId="{D8BA949A-7754-4C42-8659-DFA44783AAA3}" type="presOf" srcId="{5CAFEB08-6E32-48C0-AE97-DC8E6ECA7CC7}" destId="{A4BD59C0-4A14-42BD-80AE-1305EDBB59DC}" srcOrd="0" destOrd="0" presId="urn:microsoft.com/office/officeart/2005/8/layout/pList2"/>
    <dgm:cxn modelId="{53503FA1-CCCE-42AD-B7C1-89467AF79383}" srcId="{226F026D-CEAE-48B0-A9C7-BED823D2C10D}" destId="{5CAFEB08-6E32-48C0-AE97-DC8E6ECA7CC7}" srcOrd="0" destOrd="0" parTransId="{A3595AAB-44CF-4453-B4C9-FFD2B3107EEF}" sibTransId="{B4D6771F-35A9-4A44-8710-9CA8C06292A8}"/>
    <dgm:cxn modelId="{EE67260D-B01C-4610-90C4-8CF587D09BAB}" type="presOf" srcId="{CB3B7DCC-3728-47F9-BF16-C36F97C93728}" destId="{D8398CB1-DF77-4142-9E4D-F8A7D6BC0DBA}" srcOrd="0" destOrd="0" presId="urn:microsoft.com/office/officeart/2005/8/layout/pList2"/>
    <dgm:cxn modelId="{2629C7A8-33E8-44BC-B5DE-05D9B311B379}" type="presParOf" srcId="{B36BBAFE-055E-42B6-B9CB-5DDDBA547D3B}" destId="{43E6F124-D5E9-4874-AB7A-0936832312AA}" srcOrd="0" destOrd="0" presId="urn:microsoft.com/office/officeart/2005/8/layout/pList2"/>
    <dgm:cxn modelId="{3AB664C3-874E-4066-8B0E-08B45D1CA892}" type="presParOf" srcId="{B36BBAFE-055E-42B6-B9CB-5DDDBA547D3B}" destId="{07EADE38-27D7-4525-90C3-1EDCD8DFE30D}" srcOrd="1" destOrd="0" presId="urn:microsoft.com/office/officeart/2005/8/layout/pList2"/>
    <dgm:cxn modelId="{6D281DDF-8440-4124-9D96-28D262B41657}" type="presParOf" srcId="{07EADE38-27D7-4525-90C3-1EDCD8DFE30D}" destId="{D52D5331-EC77-406A-B504-DB55A65EBC4D}" srcOrd="0" destOrd="0" presId="urn:microsoft.com/office/officeart/2005/8/layout/pList2"/>
    <dgm:cxn modelId="{AD3C7A60-7288-4338-AFED-F340C609762F}" type="presParOf" srcId="{D52D5331-EC77-406A-B504-DB55A65EBC4D}" destId="{A4BD59C0-4A14-42BD-80AE-1305EDBB59DC}" srcOrd="0" destOrd="0" presId="urn:microsoft.com/office/officeart/2005/8/layout/pList2"/>
    <dgm:cxn modelId="{C028DEF0-2CE3-48A5-8E05-81923AEA5887}" type="presParOf" srcId="{D52D5331-EC77-406A-B504-DB55A65EBC4D}" destId="{3C69DBEA-F985-4BEF-ACAB-66BE051C9E29}" srcOrd="1" destOrd="0" presId="urn:microsoft.com/office/officeart/2005/8/layout/pList2"/>
    <dgm:cxn modelId="{F2DECCAE-6A14-4B93-BECD-C5A3AD324B2E}" type="presParOf" srcId="{D52D5331-EC77-406A-B504-DB55A65EBC4D}" destId="{BFB3507B-A8E6-40C7-90DA-52C0D3429B4F}" srcOrd="2" destOrd="0" presId="urn:microsoft.com/office/officeart/2005/8/layout/pList2"/>
    <dgm:cxn modelId="{FA7CB413-DC4C-4283-B647-DD254876AB42}" type="presParOf" srcId="{07EADE38-27D7-4525-90C3-1EDCD8DFE30D}" destId="{1AD2B744-C22E-4490-9EB2-9F6F48E445C1}" srcOrd="1" destOrd="0" presId="urn:microsoft.com/office/officeart/2005/8/layout/pList2"/>
    <dgm:cxn modelId="{E5E6401E-65F6-45FC-943D-8A41D1D1CF3E}" type="presParOf" srcId="{07EADE38-27D7-4525-90C3-1EDCD8DFE30D}" destId="{C23D6D22-EE88-497B-B2D9-C2D8598E89EB}" srcOrd="2" destOrd="0" presId="urn:microsoft.com/office/officeart/2005/8/layout/pList2"/>
    <dgm:cxn modelId="{2FA4D97F-C77E-4710-AA09-B282542AE5ED}" type="presParOf" srcId="{C23D6D22-EE88-497B-B2D9-C2D8598E89EB}" destId="{C80A1CA0-75DF-4D34-889C-FC92A589B0C0}" srcOrd="0" destOrd="0" presId="urn:microsoft.com/office/officeart/2005/8/layout/pList2"/>
    <dgm:cxn modelId="{89330103-E7B9-42DE-B34D-1A81CC9EC5C8}" type="presParOf" srcId="{C23D6D22-EE88-497B-B2D9-C2D8598E89EB}" destId="{174E3677-54E8-48B6-9C75-32466ACDB34D}" srcOrd="1" destOrd="0" presId="urn:microsoft.com/office/officeart/2005/8/layout/pList2"/>
    <dgm:cxn modelId="{8B1C9138-124C-48CD-BD7B-BDFCDDA1E405}" type="presParOf" srcId="{C23D6D22-EE88-497B-B2D9-C2D8598E89EB}" destId="{03197E74-FC19-478A-B99E-596E1B624D86}" srcOrd="2" destOrd="0" presId="urn:microsoft.com/office/officeart/2005/8/layout/pList2"/>
    <dgm:cxn modelId="{43242602-8CE7-47D2-8420-B5973B584CCD}" type="presParOf" srcId="{07EADE38-27D7-4525-90C3-1EDCD8DFE30D}" destId="{D8398CB1-DF77-4142-9E4D-F8A7D6BC0DBA}" srcOrd="3" destOrd="0" presId="urn:microsoft.com/office/officeart/2005/8/layout/pList2"/>
    <dgm:cxn modelId="{14C62E38-E988-48B1-93BB-76218FA2802F}" type="presParOf" srcId="{07EADE38-27D7-4525-90C3-1EDCD8DFE30D}" destId="{495AB52B-BA52-437F-89B9-2373DC27954F}" srcOrd="4" destOrd="0" presId="urn:microsoft.com/office/officeart/2005/8/layout/pList2"/>
    <dgm:cxn modelId="{543E6B4D-FE41-47EC-A9F0-1DA3E51BCAFD}" type="presParOf" srcId="{495AB52B-BA52-437F-89B9-2373DC27954F}" destId="{3173CA84-ED48-4BA9-8E1D-DAB480FE3642}" srcOrd="0" destOrd="0" presId="urn:microsoft.com/office/officeart/2005/8/layout/pList2"/>
    <dgm:cxn modelId="{B41A4597-EE33-41D2-95A9-E7E604E36E86}" type="presParOf" srcId="{495AB52B-BA52-437F-89B9-2373DC27954F}" destId="{CF9BB02B-2D7A-4BE3-BFC1-F57DB0992EF8}" srcOrd="1" destOrd="0" presId="urn:microsoft.com/office/officeart/2005/8/layout/pList2"/>
    <dgm:cxn modelId="{B573D402-6F47-4A40-B1D0-34CDC4736C59}" type="presParOf" srcId="{495AB52B-BA52-437F-89B9-2373DC27954F}" destId="{BAC70778-79A7-4CC8-B7A4-8E6D27FE510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D3BBE-4826-4E8D-98B3-B887A46D91A6}">
      <dsp:nvSpPr>
        <dsp:cNvPr id="0" name=""/>
        <dsp:cNvSpPr/>
      </dsp:nvSpPr>
      <dsp:spPr>
        <a:xfrm rot="16200000">
          <a:off x="342" y="304031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PREMIA</a:t>
          </a:r>
          <a:endParaRPr lang="pl-PL" sz="2400" kern="1200" dirty="0"/>
        </a:p>
      </dsp:txBody>
      <dsp:txXfrm rot="5400000">
        <a:off x="685976" y="1283506"/>
        <a:ext cx="3232267" cy="1958950"/>
      </dsp:txXfrm>
    </dsp:sp>
    <dsp:sp modelId="{A30ED7C8-DBD6-4B05-A844-4E0355C680BB}">
      <dsp:nvSpPr>
        <dsp:cNvPr id="0" name=""/>
        <dsp:cNvSpPr/>
      </dsp:nvSpPr>
      <dsp:spPr>
        <a:xfrm rot="5400000">
          <a:off x="4311357" y="304031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NAGRODA</a:t>
          </a:r>
          <a:endParaRPr lang="pl-PL" sz="2400" kern="1200" dirty="0"/>
        </a:p>
      </dsp:txBody>
      <dsp:txXfrm rot="-5400000">
        <a:off x="4311358" y="1283506"/>
        <a:ext cx="3232267" cy="1958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385FE-C40F-4FF2-ACA3-4D37676F028B}">
      <dsp:nvSpPr>
        <dsp:cNvPr id="0" name=""/>
        <dsp:cNvSpPr/>
      </dsp:nvSpPr>
      <dsp:spPr>
        <a:xfrm>
          <a:off x="622" y="654834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/>
        </a:p>
      </dsp:txBody>
      <dsp:txXfrm rot="16200000">
        <a:off x="-1050033" y="1705490"/>
        <a:ext cx="2637361" cy="536049"/>
      </dsp:txXfrm>
    </dsp:sp>
    <dsp:sp modelId="{CD82C20B-0699-486C-BCCD-0F3D2D11DACF}">
      <dsp:nvSpPr>
        <dsp:cNvPr id="0" name=""/>
        <dsp:cNvSpPr/>
      </dsp:nvSpPr>
      <dsp:spPr>
        <a:xfrm>
          <a:off x="536671" y="654834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8882" rIns="0" bIns="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800" kern="1200"/>
        </a:p>
      </dsp:txBody>
      <dsp:txXfrm>
        <a:off x="536671" y="654834"/>
        <a:ext cx="1996783" cy="3216294"/>
      </dsp:txXfrm>
    </dsp:sp>
    <dsp:sp modelId="{D7560F59-831E-4813-ACF6-3C445CD0E3B8}">
      <dsp:nvSpPr>
        <dsp:cNvPr id="0" name=""/>
        <dsp:cNvSpPr/>
      </dsp:nvSpPr>
      <dsp:spPr>
        <a:xfrm>
          <a:off x="2774677" y="654834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/>
        </a:p>
      </dsp:txBody>
      <dsp:txXfrm rot="16200000">
        <a:off x="1724020" y="1705490"/>
        <a:ext cx="2637361" cy="536049"/>
      </dsp:txXfrm>
    </dsp:sp>
    <dsp:sp modelId="{FB543BA9-3D92-4623-B9A2-340BEE8D8FEC}">
      <dsp:nvSpPr>
        <dsp:cNvPr id="0" name=""/>
        <dsp:cNvSpPr/>
      </dsp:nvSpPr>
      <dsp:spPr>
        <a:xfrm rot="5400000">
          <a:off x="2551860" y="3209695"/>
          <a:ext cx="47243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6188E-45C8-457A-A663-823443936297}">
      <dsp:nvSpPr>
        <dsp:cNvPr id="0" name=""/>
        <dsp:cNvSpPr/>
      </dsp:nvSpPr>
      <dsp:spPr>
        <a:xfrm>
          <a:off x="3310726" y="654834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8882" rIns="0" bIns="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800" kern="1200"/>
        </a:p>
      </dsp:txBody>
      <dsp:txXfrm>
        <a:off x="3310726" y="654834"/>
        <a:ext cx="1996783" cy="3216294"/>
      </dsp:txXfrm>
    </dsp:sp>
    <dsp:sp modelId="{B40125AD-358D-4A8E-9CD0-787EB57C4361}">
      <dsp:nvSpPr>
        <dsp:cNvPr id="0" name=""/>
        <dsp:cNvSpPr/>
      </dsp:nvSpPr>
      <dsp:spPr>
        <a:xfrm>
          <a:off x="5548731" y="654834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/>
        </a:p>
      </dsp:txBody>
      <dsp:txXfrm rot="16200000">
        <a:off x="4498075" y="1705490"/>
        <a:ext cx="2637361" cy="536049"/>
      </dsp:txXfrm>
    </dsp:sp>
    <dsp:sp modelId="{C3826D2C-32CE-4E69-AB15-69AC4FDF7A89}">
      <dsp:nvSpPr>
        <dsp:cNvPr id="0" name=""/>
        <dsp:cNvSpPr/>
      </dsp:nvSpPr>
      <dsp:spPr>
        <a:xfrm rot="5400000">
          <a:off x="5325914" y="3209695"/>
          <a:ext cx="47243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65A89-99CC-4591-9FFB-89ACA85F8E4F}">
      <dsp:nvSpPr>
        <dsp:cNvPr id="0" name=""/>
        <dsp:cNvSpPr/>
      </dsp:nvSpPr>
      <dsp:spPr>
        <a:xfrm>
          <a:off x="6084780" y="654834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8882" rIns="0" bIns="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800" kern="1200"/>
        </a:p>
      </dsp:txBody>
      <dsp:txXfrm>
        <a:off x="6084780" y="654834"/>
        <a:ext cx="1996783" cy="32162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6F3E8-2C8C-4439-8B7E-0B797537F0BD}">
      <dsp:nvSpPr>
        <dsp:cNvPr id="0" name=""/>
        <dsp:cNvSpPr/>
      </dsp:nvSpPr>
      <dsp:spPr>
        <a:xfrm>
          <a:off x="2857" y="882015"/>
          <a:ext cx="2786062" cy="1114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ZASADA RÓWNEGO TRAKTOWANIA</a:t>
          </a:r>
          <a:endParaRPr lang="pl-PL" sz="1800" kern="1200" dirty="0"/>
        </a:p>
      </dsp:txBody>
      <dsp:txXfrm>
        <a:off x="2857" y="882015"/>
        <a:ext cx="2786062" cy="1114425"/>
      </dsp:txXfrm>
    </dsp:sp>
    <dsp:sp modelId="{81470460-4EA0-467D-855F-F069E2A55A34}">
      <dsp:nvSpPr>
        <dsp:cNvPr id="0" name=""/>
        <dsp:cNvSpPr/>
      </dsp:nvSpPr>
      <dsp:spPr>
        <a:xfrm>
          <a:off x="2857" y="1996440"/>
          <a:ext cx="2786062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>
              <a:latin typeface="Times New Roman" pitchFamily="18" charset="0"/>
              <a:cs typeface="Times New Roman" pitchFamily="18" charset="0"/>
            </a:rPr>
            <a:t>Art. 11</a:t>
          </a:r>
          <a:r>
            <a:rPr lang="pl-PL" sz="1800" b="1" kern="1200" baseline="30000" dirty="0" smtClean="0">
              <a:latin typeface="Times New Roman" pitchFamily="18" charset="0"/>
              <a:cs typeface="Times New Roman" pitchFamily="18" charset="0"/>
            </a:rPr>
            <a:t>2 </a:t>
          </a:r>
          <a:r>
            <a:rPr lang="pl-PL" sz="1800" b="1" kern="1200" dirty="0" err="1" smtClean="0">
              <a:latin typeface="Times New Roman" pitchFamily="18" charset="0"/>
              <a:cs typeface="Times New Roman" pitchFamily="18" charset="0"/>
            </a:rPr>
            <a:t>k.p</a:t>
          </a:r>
          <a:r>
            <a:rPr lang="pl-PL" sz="18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pl-PL" sz="1800" kern="1200" dirty="0" smtClean="0">
              <a:latin typeface="Times New Roman" pitchFamily="18" charset="0"/>
              <a:cs typeface="Times New Roman" pitchFamily="18" charset="0"/>
            </a:rPr>
            <a:t> </a:t>
          </a:r>
          <a:endParaRPr lang="pl-PL" sz="1800" kern="1200" dirty="0"/>
        </a:p>
      </dsp:txBody>
      <dsp:txXfrm>
        <a:off x="2857" y="1996440"/>
        <a:ext cx="2786062" cy="2854800"/>
      </dsp:txXfrm>
    </dsp:sp>
    <dsp:sp modelId="{F026FB83-8227-4C38-AEAE-428D7C0C3756}">
      <dsp:nvSpPr>
        <dsp:cNvPr id="0" name=""/>
        <dsp:cNvSpPr/>
      </dsp:nvSpPr>
      <dsp:spPr>
        <a:xfrm>
          <a:off x="3178968" y="882015"/>
          <a:ext cx="2786062" cy="1114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ZAKAZ DYSKRYMINACJI</a:t>
          </a:r>
          <a:endParaRPr lang="pl-PL" sz="1800" kern="1200" dirty="0"/>
        </a:p>
      </dsp:txBody>
      <dsp:txXfrm>
        <a:off x="3178968" y="882015"/>
        <a:ext cx="2786062" cy="1114425"/>
      </dsp:txXfrm>
    </dsp:sp>
    <dsp:sp modelId="{07B6630F-F84F-43E1-AFE8-F7C100C06E54}">
      <dsp:nvSpPr>
        <dsp:cNvPr id="0" name=""/>
        <dsp:cNvSpPr/>
      </dsp:nvSpPr>
      <dsp:spPr>
        <a:xfrm>
          <a:off x="3178968" y="1996440"/>
          <a:ext cx="2786062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>
              <a:latin typeface="Times New Roman" pitchFamily="18" charset="0"/>
              <a:cs typeface="Times New Roman" pitchFamily="18" charset="0"/>
            </a:rPr>
            <a:t>Art. 11</a:t>
          </a:r>
          <a:r>
            <a:rPr lang="pl-PL" sz="1800" b="1" kern="1200" baseline="300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pl-PL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pl-PL" sz="1800" b="1" kern="1200" dirty="0" err="1" smtClean="0">
              <a:latin typeface="Times New Roman" pitchFamily="18" charset="0"/>
              <a:cs typeface="Times New Roman" pitchFamily="18" charset="0"/>
            </a:rPr>
            <a:t>k.p</a:t>
          </a:r>
          <a:r>
            <a:rPr lang="pl-PL" sz="18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pl-PL" sz="1800" kern="1200" dirty="0" smtClean="0">
              <a:latin typeface="Times New Roman" pitchFamily="18" charset="0"/>
              <a:cs typeface="Times New Roman" pitchFamily="18" charset="0"/>
            </a:rPr>
            <a:t> </a:t>
          </a:r>
          <a:endParaRPr lang="pl-PL" sz="1800" kern="1200" dirty="0"/>
        </a:p>
      </dsp:txBody>
      <dsp:txXfrm>
        <a:off x="3178968" y="1996440"/>
        <a:ext cx="2786062" cy="2854800"/>
      </dsp:txXfrm>
    </dsp:sp>
    <dsp:sp modelId="{7B2F4BE8-4152-4DA6-BD86-47E6FE4F8305}">
      <dsp:nvSpPr>
        <dsp:cNvPr id="0" name=""/>
        <dsp:cNvSpPr/>
      </dsp:nvSpPr>
      <dsp:spPr>
        <a:xfrm>
          <a:off x="6355080" y="882015"/>
          <a:ext cx="2786062" cy="1114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KOMPLEMENTARNOŚĆ ZASAD</a:t>
          </a:r>
          <a:endParaRPr lang="pl-PL" sz="1800" b="1" kern="1200" dirty="0"/>
        </a:p>
      </dsp:txBody>
      <dsp:txXfrm>
        <a:off x="6355080" y="882015"/>
        <a:ext cx="2786062" cy="1114425"/>
      </dsp:txXfrm>
    </dsp:sp>
    <dsp:sp modelId="{07AB8AB7-77A6-450F-BC5C-37A07B7A44B7}">
      <dsp:nvSpPr>
        <dsp:cNvPr id="0" name=""/>
        <dsp:cNvSpPr/>
      </dsp:nvSpPr>
      <dsp:spPr>
        <a:xfrm>
          <a:off x="6355080" y="1996440"/>
          <a:ext cx="2786062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>
              <a:latin typeface="Times New Roman" pitchFamily="18" charset="0"/>
              <a:cs typeface="Times New Roman" pitchFamily="18" charset="0"/>
            </a:rPr>
            <a:t>Art. 18</a:t>
          </a:r>
          <a:r>
            <a:rPr lang="pl-PL" sz="1800" b="1" kern="1200" baseline="30000" dirty="0" smtClean="0">
              <a:latin typeface="Times New Roman" pitchFamily="18" charset="0"/>
              <a:cs typeface="Times New Roman" pitchFamily="18" charset="0"/>
            </a:rPr>
            <a:t>3a</a:t>
          </a:r>
          <a:r>
            <a:rPr lang="pl-PL" sz="1800" kern="1200" dirty="0" smtClean="0">
              <a:latin typeface="Times New Roman" pitchFamily="18" charset="0"/>
              <a:cs typeface="Times New Roman" pitchFamily="18" charset="0"/>
            </a:rPr>
            <a:t> § 2. Równe traktowanie w zatrudnieniu oznacza </a:t>
          </a:r>
          <a:r>
            <a:rPr lang="pl-PL" sz="1800" b="1" kern="1200" dirty="0" smtClean="0">
              <a:latin typeface="Times New Roman" pitchFamily="18" charset="0"/>
              <a:cs typeface="Times New Roman" pitchFamily="18" charset="0"/>
            </a:rPr>
            <a:t>niedyskryminowanie</a:t>
          </a:r>
          <a:r>
            <a:rPr lang="pl-PL" sz="1800" kern="1200" dirty="0" smtClean="0">
              <a:latin typeface="Times New Roman" pitchFamily="18" charset="0"/>
              <a:cs typeface="Times New Roman" pitchFamily="18" charset="0"/>
            </a:rPr>
            <a:t> w jakikolwiek sposób, bezpośrednio lub pośrednio (…)</a:t>
          </a:r>
          <a:endParaRPr lang="pl-PL" sz="1800" kern="1200" dirty="0"/>
        </a:p>
      </dsp:txBody>
      <dsp:txXfrm>
        <a:off x="6355080" y="1996440"/>
        <a:ext cx="2786062" cy="2854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03421-398C-437B-A0C9-90BF22D301B7}">
      <dsp:nvSpPr>
        <dsp:cNvPr id="0" name=""/>
        <dsp:cNvSpPr/>
      </dsp:nvSpPr>
      <dsp:spPr>
        <a:xfrm>
          <a:off x="2571" y="1390341"/>
          <a:ext cx="2507456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PRZEDAWNIENIE</a:t>
          </a:r>
          <a:endParaRPr lang="pl-PL" sz="2400" kern="1200" dirty="0"/>
        </a:p>
      </dsp:txBody>
      <dsp:txXfrm>
        <a:off x="2571" y="1390341"/>
        <a:ext cx="2507456" cy="691200"/>
      </dsp:txXfrm>
    </dsp:sp>
    <dsp:sp modelId="{25321DE8-66F4-45F2-9C19-A0A4EDCEAC6A}">
      <dsp:nvSpPr>
        <dsp:cNvPr id="0" name=""/>
        <dsp:cNvSpPr/>
      </dsp:nvSpPr>
      <dsp:spPr>
        <a:xfrm>
          <a:off x="2571" y="2081541"/>
          <a:ext cx="2507456" cy="1054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400" kern="1200"/>
        </a:p>
      </dsp:txBody>
      <dsp:txXfrm>
        <a:off x="2571" y="2081541"/>
        <a:ext cx="2507456" cy="1054080"/>
      </dsp:txXfrm>
    </dsp:sp>
    <dsp:sp modelId="{0BE6C9CB-97DE-41EF-BCC1-EACCF1E27405}">
      <dsp:nvSpPr>
        <dsp:cNvPr id="0" name=""/>
        <dsp:cNvSpPr/>
      </dsp:nvSpPr>
      <dsp:spPr>
        <a:xfrm>
          <a:off x="2861071" y="1390341"/>
          <a:ext cx="2507456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>
        <a:off x="2861071" y="1390341"/>
        <a:ext cx="2507456" cy="691200"/>
      </dsp:txXfrm>
    </dsp:sp>
    <dsp:sp modelId="{6E1314D5-57E2-4F54-8DF0-BBB9432B3904}">
      <dsp:nvSpPr>
        <dsp:cNvPr id="0" name=""/>
        <dsp:cNvSpPr/>
      </dsp:nvSpPr>
      <dsp:spPr>
        <a:xfrm>
          <a:off x="2861071" y="2081541"/>
          <a:ext cx="2507456" cy="1054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400" kern="1200"/>
        </a:p>
      </dsp:txBody>
      <dsp:txXfrm>
        <a:off x="2861071" y="2081541"/>
        <a:ext cx="2507456" cy="1054080"/>
      </dsp:txXfrm>
    </dsp:sp>
    <dsp:sp modelId="{9655A521-E72D-4D93-97F5-72F9D7AA5FAA}">
      <dsp:nvSpPr>
        <dsp:cNvPr id="0" name=""/>
        <dsp:cNvSpPr/>
      </dsp:nvSpPr>
      <dsp:spPr>
        <a:xfrm>
          <a:off x="5719571" y="1390341"/>
          <a:ext cx="2507456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>
        <a:off x="5719571" y="1390341"/>
        <a:ext cx="2507456" cy="691200"/>
      </dsp:txXfrm>
    </dsp:sp>
    <dsp:sp modelId="{AB83002B-1226-408A-A1F3-A7FDEB6A0E2A}">
      <dsp:nvSpPr>
        <dsp:cNvPr id="0" name=""/>
        <dsp:cNvSpPr/>
      </dsp:nvSpPr>
      <dsp:spPr>
        <a:xfrm>
          <a:off x="5719571" y="2081541"/>
          <a:ext cx="2507456" cy="1054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400" kern="1200"/>
        </a:p>
      </dsp:txBody>
      <dsp:txXfrm>
        <a:off x="5719571" y="2081541"/>
        <a:ext cx="2507456" cy="1054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6F124-D5E9-4874-AB7A-0936832312AA}">
      <dsp:nvSpPr>
        <dsp:cNvPr id="0" name=""/>
        <dsp:cNvSpPr/>
      </dsp:nvSpPr>
      <dsp:spPr>
        <a:xfrm>
          <a:off x="0" y="0"/>
          <a:ext cx="6096000" cy="182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3507B-A8E6-40C7-90DA-52C0D3429B4F}">
      <dsp:nvSpPr>
        <dsp:cNvPr id="0" name=""/>
        <dsp:cNvSpPr/>
      </dsp:nvSpPr>
      <dsp:spPr>
        <a:xfrm>
          <a:off x="182879" y="243840"/>
          <a:ext cx="1790700" cy="134112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D59C0-4A14-42BD-80AE-1305EDBB59DC}">
      <dsp:nvSpPr>
        <dsp:cNvPr id="0" name=""/>
        <dsp:cNvSpPr/>
      </dsp:nvSpPr>
      <dsp:spPr>
        <a:xfrm rot="10800000">
          <a:off x="182879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PRZEDAWNIENIE</a:t>
          </a:r>
          <a:endParaRPr lang="pl-PL" sz="1600" kern="1200" dirty="0"/>
        </a:p>
      </dsp:txBody>
      <dsp:txXfrm rot="10800000">
        <a:off x="237949" y="1828799"/>
        <a:ext cx="1680560" cy="2180130"/>
      </dsp:txXfrm>
    </dsp:sp>
    <dsp:sp modelId="{03197E74-FC19-478A-B99E-596E1B624D86}">
      <dsp:nvSpPr>
        <dsp:cNvPr id="0" name=""/>
        <dsp:cNvSpPr/>
      </dsp:nvSpPr>
      <dsp:spPr>
        <a:xfrm>
          <a:off x="2088238" y="181933"/>
          <a:ext cx="1790700" cy="134112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A1CA0-75DF-4D34-889C-FC92A589B0C0}">
      <dsp:nvSpPr>
        <dsp:cNvPr id="0" name=""/>
        <dsp:cNvSpPr/>
      </dsp:nvSpPr>
      <dsp:spPr>
        <a:xfrm rot="10800000">
          <a:off x="215265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TERMINY ZAWITE</a:t>
          </a:r>
          <a:endParaRPr lang="pl-PL" sz="1600" kern="1200" dirty="0"/>
        </a:p>
      </dsp:txBody>
      <dsp:txXfrm rot="10800000">
        <a:off x="2207720" y="1828799"/>
        <a:ext cx="1680560" cy="2180130"/>
      </dsp:txXfrm>
    </dsp:sp>
    <dsp:sp modelId="{BAC70778-79A7-4CC8-B7A4-8E6D27FE5107}">
      <dsp:nvSpPr>
        <dsp:cNvPr id="0" name=""/>
        <dsp:cNvSpPr/>
      </dsp:nvSpPr>
      <dsp:spPr>
        <a:xfrm>
          <a:off x="4122420" y="243840"/>
          <a:ext cx="1790700" cy="134112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3CA84-ED48-4BA9-8E1D-DAB480FE3642}">
      <dsp:nvSpPr>
        <dsp:cNvPr id="0" name=""/>
        <dsp:cNvSpPr/>
      </dsp:nvSpPr>
      <dsp:spPr>
        <a:xfrm rot="10800000">
          <a:off x="412242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TERMINY MIESZANE</a:t>
          </a:r>
          <a:endParaRPr lang="pl-PL" sz="1600" kern="1200" dirty="0"/>
        </a:p>
      </dsp:txBody>
      <dsp:txXfrm rot="10800000">
        <a:off x="4177490" y="1828799"/>
        <a:ext cx="1680560" cy="2180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B7D5C7-E08F-43B0-8FAB-465965CC5EFA}" type="datetimeFigureOut">
              <a:rPr lang="pl-PL"/>
              <a:pPr>
                <a:defRPr/>
              </a:pPr>
              <a:t>05.12.2019</a:t>
            </a:fld>
            <a:endParaRPr lang="pl-P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79AF1C-F8C6-4EEF-ADED-6AF9A883DF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57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79AF1C-F8C6-4EEF-ADED-6AF9A883DFEC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1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A5CD-2C80-4AE2-9D1D-AB9AB2E7BADB}" type="datetimeFigureOut">
              <a:rPr lang="pl-PL"/>
              <a:pPr>
                <a:defRPr/>
              </a:pPr>
              <a:t>05.12.2019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67FA-D589-46EB-9493-BA44DCBA5A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B537-1089-49C5-81F2-55B252758935}" type="datetimeFigureOut">
              <a:rPr lang="pl-PL"/>
              <a:pPr>
                <a:defRPr/>
              </a:pPr>
              <a:t>05.12.2019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2E16-8825-4F43-A913-A1D2B44C11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735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717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157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721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608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275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656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186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892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2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A553-6EB8-462A-A7C0-94632A717508}" type="datetimeFigureOut">
              <a:rPr lang="pl-PL"/>
              <a:pPr>
                <a:defRPr/>
              </a:pPr>
              <a:t>05.12.2019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76FA-97D5-4072-9E07-7E71F708AAC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476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290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26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171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725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347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173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944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49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75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6971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902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875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9288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361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204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1536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38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728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48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50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472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7606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751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622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703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1530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1122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42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045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672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13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3538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248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343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408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6996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822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3541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0906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161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0769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28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5394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3989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7706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848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337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635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A5CD-2C80-4AE2-9D1D-AB9AB2E7BAD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67FA-D589-46EB-9493-BA44DCBA5A9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9183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3AEE-77A7-4B8B-A054-A409BB918E6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EEAEB-092C-43C0-9D90-65BBE4641C4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1637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59D3-85D4-4EAE-B047-44F2CF3B77E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17DE-49AA-4F2E-93C5-DA6B2299DFC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9120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7BA9-954D-4ABA-B4EE-BF423FFE438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AC93-0620-4B30-BAE7-730ADB81B76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675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DB04-B9CB-496C-B723-32B37DDC14F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6494-5947-4D6C-A3CE-2ACF10DB2ED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37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6958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131A-9EEF-4EE5-A034-37195A07C60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ED69E-DFA3-48B0-915B-EACF648430B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4744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333D-42C8-4C4C-827D-29CF5A6051E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05A4-8FC9-4D92-BEB8-2B3E8AAABD5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3544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D837-BEF3-404F-82B6-946FBEA1C8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584B-E744-470A-B2C0-96111F07F2C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285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39A1-2FA4-4276-A5D7-C926CC94043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2616-8F68-40E2-BCAC-1D67C875AE3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6525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B537-1089-49C5-81F2-55B2527589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2E16-8825-4F43-A913-A1D2B44C11F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945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A553-6EB8-462A-A7C0-94632A71750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76FA-97D5-4072-9E07-7E71F708AAC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8097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A5CD-2C80-4AE2-9D1D-AB9AB2E7BAD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67FA-D589-46EB-9493-BA44DCBA5A9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7278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3AEE-77A7-4B8B-A054-A409BB918E6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EEAEB-092C-43C0-9D90-65BBE4641C4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5978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59D3-85D4-4EAE-B047-44F2CF3B77E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17DE-49AA-4F2E-93C5-DA6B2299DFC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3924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7BA9-954D-4ABA-B4EE-BF423FFE438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AC93-0620-4B30-BAE7-730ADB81B76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17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036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DB04-B9CB-496C-B723-32B37DDC14F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6494-5947-4D6C-A3CE-2ACF10DB2ED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2750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131A-9EEF-4EE5-A034-37195A07C60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ED69E-DFA3-48B0-915B-EACF648430B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195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333D-42C8-4C4C-827D-29CF5A6051E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05A4-8FC9-4D92-BEB8-2B3E8AAABD5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6341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D837-BEF3-404F-82B6-946FBEA1C8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584B-E744-470A-B2C0-96111F07F2C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5949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39A1-2FA4-4276-A5D7-C926CC94043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2616-8F68-40E2-BCAC-1D67C875AE3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7480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B537-1089-49C5-81F2-55B2527589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2E16-8825-4F43-A913-A1D2B44C11F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0195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A553-6EB8-462A-A7C0-94632A71750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76FA-97D5-4072-9E07-7E71F708AAC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8124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A5CD-2C80-4AE2-9D1D-AB9AB2E7BAD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67FA-D589-46EB-9493-BA44DCBA5A9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0433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3AEE-77A7-4B8B-A054-A409BB918E6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EEAEB-092C-43C0-9D90-65BBE4641C4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4179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59D3-85D4-4EAE-B047-44F2CF3B77E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17DE-49AA-4F2E-93C5-DA6B2299DFC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33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2901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7BA9-954D-4ABA-B4EE-BF423FFE438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AC93-0620-4B30-BAE7-730ADB81B76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148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DB04-B9CB-496C-B723-32B37DDC14F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6494-5947-4D6C-A3CE-2ACF10DB2ED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4378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131A-9EEF-4EE5-A034-37195A07C60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ED69E-DFA3-48B0-915B-EACF648430B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37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333D-42C8-4C4C-827D-29CF5A6051E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05A4-8FC9-4D92-BEB8-2B3E8AAABD5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3587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D837-BEF3-404F-82B6-946FBEA1C8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584B-E744-470A-B2C0-96111F07F2C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999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39A1-2FA4-4276-A5D7-C926CC94043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2616-8F68-40E2-BCAC-1D67C875AE3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018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B537-1089-49C5-81F2-55B2527589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2E16-8825-4F43-A913-A1D2B44C11F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9685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A553-6EB8-462A-A7C0-94632A71750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76FA-97D5-4072-9E07-7E71F708AAC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4779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A5CD-2C80-4AE2-9D1D-AB9AB2E7BAD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67FA-D589-46EB-9493-BA44DCBA5A9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3433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3AEE-77A7-4B8B-A054-A409BB918E6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EEAEB-092C-43C0-9D90-65BBE4641C4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24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5909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59D3-85D4-4EAE-B047-44F2CF3B77E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17DE-49AA-4F2E-93C5-DA6B2299DFC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06440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7BA9-954D-4ABA-B4EE-BF423FFE438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AC93-0620-4B30-BAE7-730ADB81B76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8445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DB04-B9CB-496C-B723-32B37DDC14F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6494-5947-4D6C-A3CE-2ACF10DB2ED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6299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131A-9EEF-4EE5-A034-37195A07C60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ED69E-DFA3-48B0-915B-EACF648430B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2120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333D-42C8-4C4C-827D-29CF5A6051E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05A4-8FC9-4D92-BEB8-2B3E8AAABD5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0918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D837-BEF3-404F-82B6-946FBEA1C8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584B-E744-470A-B2C0-96111F07F2C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0375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39A1-2FA4-4276-A5D7-C926CC94043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2616-8F68-40E2-BCAC-1D67C875AE3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6626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B537-1089-49C5-81F2-55B2527589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2E16-8825-4F43-A913-A1D2B44C11F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2821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A553-6EB8-462A-A7C0-94632A71750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76FA-97D5-4072-9E07-7E71F708AAC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859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A5CD-2C80-4AE2-9D1D-AB9AB2E7BAD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67FA-D589-46EB-9493-BA44DCBA5A9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3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3AEE-77A7-4B8B-A054-A409BB918E60}" type="datetimeFigureOut">
              <a:rPr lang="pl-PL"/>
              <a:pPr>
                <a:defRPr/>
              </a:pPr>
              <a:t>05.12.2019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EEAEB-092C-43C0-9D90-65BBE4641C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9972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3AEE-77A7-4B8B-A054-A409BB918E6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EEAEB-092C-43C0-9D90-65BBE4641C4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9265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59D3-85D4-4EAE-B047-44F2CF3B77E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17DE-49AA-4F2E-93C5-DA6B2299DFC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6478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7BA9-954D-4ABA-B4EE-BF423FFE438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AC93-0620-4B30-BAE7-730ADB81B76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3009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DB04-B9CB-496C-B723-32B37DDC14F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6494-5947-4D6C-A3CE-2ACF10DB2ED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0490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131A-9EEF-4EE5-A034-37195A07C60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ED69E-DFA3-48B0-915B-EACF648430B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5065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333D-42C8-4C4C-827D-29CF5A6051E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05A4-8FC9-4D92-BEB8-2B3E8AAABD5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4966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D837-BEF3-404F-82B6-946FBEA1C8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584B-E744-470A-B2C0-96111F07F2C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0959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39A1-2FA4-4276-A5D7-C926CC94043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2616-8F68-40E2-BCAC-1D67C875AE3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3409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B537-1089-49C5-81F2-55B2527589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2E16-8825-4F43-A913-A1D2B44C11F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9640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A553-6EB8-462A-A7C0-94632A71750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76FA-97D5-4072-9E07-7E71F708AAC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7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5645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A5CD-2C80-4AE2-9D1D-AB9AB2E7BAD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67FA-D589-46EB-9493-BA44DCBA5A9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4796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3AEE-77A7-4B8B-A054-A409BB918E6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EEAEB-092C-43C0-9D90-65BBE4641C4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287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59D3-85D4-4EAE-B047-44F2CF3B77E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17DE-49AA-4F2E-93C5-DA6B2299DFC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8244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7BA9-954D-4ABA-B4EE-BF423FFE438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AC93-0620-4B30-BAE7-730ADB81B76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0954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DB04-B9CB-496C-B723-32B37DDC14F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6494-5947-4D6C-A3CE-2ACF10DB2ED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2327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131A-9EEF-4EE5-A034-37195A07C60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ED69E-DFA3-48B0-915B-EACF648430B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1435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333D-42C8-4C4C-827D-29CF5A6051E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05A4-8FC9-4D92-BEB8-2B3E8AAABD5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0295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D837-BEF3-404F-82B6-946FBEA1C8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584B-E744-470A-B2C0-96111F07F2C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36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39A1-2FA4-4276-A5D7-C926CC94043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2616-8F68-40E2-BCAC-1D67C875AE3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5355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B537-1089-49C5-81F2-55B2527589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2E16-8825-4F43-A913-A1D2B44C11F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18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036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A553-6EB8-462A-A7C0-94632A71750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76FA-97D5-4072-9E07-7E71F708AAC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6067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A5CD-2C80-4AE2-9D1D-AB9AB2E7BAD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67FA-D589-46EB-9493-BA44DCBA5A9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5388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3AEE-77A7-4B8B-A054-A409BB918E6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EEAEB-092C-43C0-9D90-65BBE4641C4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2552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59D3-85D4-4EAE-B047-44F2CF3B77E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17DE-49AA-4F2E-93C5-DA6B2299DFC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4910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7BA9-954D-4ABA-B4EE-BF423FFE438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AC93-0620-4B30-BAE7-730ADB81B76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9598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DB04-B9CB-496C-B723-32B37DDC14F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6494-5947-4D6C-A3CE-2ACF10DB2ED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4716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131A-9EEF-4EE5-A034-37195A07C60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ED69E-DFA3-48B0-915B-EACF648430B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7824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333D-42C8-4C4C-827D-29CF5A6051E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05A4-8FC9-4D92-BEB8-2B3E8AAABD5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6185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D837-BEF3-404F-82B6-946FBEA1C8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584B-E744-470A-B2C0-96111F07F2C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2138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39A1-2FA4-4276-A5D7-C926CC94043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2616-8F68-40E2-BCAC-1D67C875AE3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69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9574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B537-1089-49C5-81F2-55B2527589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2E16-8825-4F43-A913-A1D2B44C11F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1228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A553-6EB8-462A-A7C0-94632A71750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76FA-97D5-4072-9E07-7E71F708AAC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831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A5CD-2C80-4AE2-9D1D-AB9AB2E7BAD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67FA-D589-46EB-9493-BA44DCBA5A9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4873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3AEE-77A7-4B8B-A054-A409BB918E6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EEAEB-092C-43C0-9D90-65BBE4641C4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763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59D3-85D4-4EAE-B047-44F2CF3B77E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17DE-49AA-4F2E-93C5-DA6B2299DFC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8606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7BA9-954D-4ABA-B4EE-BF423FFE438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AC93-0620-4B30-BAE7-730ADB81B76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2510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DB04-B9CB-496C-B723-32B37DDC14F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6494-5947-4D6C-A3CE-2ACF10DB2ED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3240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131A-9EEF-4EE5-A034-37195A07C60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ED69E-DFA3-48B0-915B-EACF648430B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1734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333D-42C8-4C4C-827D-29CF5A6051E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05A4-8FC9-4D92-BEB8-2B3E8AAABD5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1930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D837-BEF3-404F-82B6-946FBEA1C8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584B-E744-470A-B2C0-96111F07F2C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99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0337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39A1-2FA4-4276-A5D7-C926CC94043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2616-8F68-40E2-BCAC-1D67C875AE3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0498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B537-1089-49C5-81F2-55B2527589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2E16-8825-4F43-A913-A1D2B44C11F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5886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A553-6EB8-462A-A7C0-94632A71750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76FA-97D5-4072-9E07-7E71F708AAC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5269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A5CD-2C80-4AE2-9D1D-AB9AB2E7BAD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67FA-D589-46EB-9493-BA44DCBA5A9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6388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3AEE-77A7-4B8B-A054-A409BB918E6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EEAEB-092C-43C0-9D90-65BBE4641C4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764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59D3-85D4-4EAE-B047-44F2CF3B77E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17DE-49AA-4F2E-93C5-DA6B2299DFC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287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7BA9-954D-4ABA-B4EE-BF423FFE438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AC93-0620-4B30-BAE7-730ADB81B76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2153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DB04-B9CB-496C-B723-32B37DDC14F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6494-5947-4D6C-A3CE-2ACF10DB2ED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3888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131A-9EEF-4EE5-A034-37195A07C60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ED69E-DFA3-48B0-915B-EACF648430B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2907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333D-42C8-4C4C-827D-29CF5A6051E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05A4-8FC9-4D92-BEB8-2B3E8AAABD5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9555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D837-BEF3-404F-82B6-946FBEA1C8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584B-E744-470A-B2C0-96111F07F2C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1575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39A1-2FA4-4276-A5D7-C926CC94043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2616-8F68-40E2-BCAC-1D67C875AE3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8338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B537-1089-49C5-81F2-55B2527589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2E16-8825-4F43-A913-A1D2B44C11F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1413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A553-6EB8-462A-A7C0-94632A71750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76FA-97D5-4072-9E07-7E71F708AAC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3037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A5CD-2C80-4AE2-9D1D-AB9AB2E7BAD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67FA-D589-46EB-9493-BA44DCBA5A9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5337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3AEE-77A7-4B8B-A054-A409BB918E6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EEAEB-092C-43C0-9D90-65BBE4641C4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1429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59D3-85D4-4EAE-B047-44F2CF3B77E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17DE-49AA-4F2E-93C5-DA6B2299DFC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3510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7BA9-954D-4ABA-B4EE-BF423FFE438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AC93-0620-4B30-BAE7-730ADB81B76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1152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DB04-B9CB-496C-B723-32B37DDC14F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6494-5947-4D6C-A3CE-2ACF10DB2ED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372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131A-9EEF-4EE5-A034-37195A07C60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ED69E-DFA3-48B0-915B-EACF648430B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39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0127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333D-42C8-4C4C-827D-29CF5A6051E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05A4-8FC9-4D92-BEB8-2B3E8AAABD5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9875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D837-BEF3-404F-82B6-946FBEA1C8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584B-E744-470A-B2C0-96111F07F2C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3863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39A1-2FA4-4276-A5D7-C926CC94043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2616-8F68-40E2-BCAC-1D67C875AE3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9775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B537-1089-49C5-81F2-55B2527589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2E16-8825-4F43-A913-A1D2B44C11F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6480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A553-6EB8-462A-A7C0-94632A71750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76FA-97D5-4072-9E07-7E71F708AAC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4044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A5CD-2C80-4AE2-9D1D-AB9AB2E7BAD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67FA-D589-46EB-9493-BA44DCBA5A9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5665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3AEE-77A7-4B8B-A054-A409BB918E6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EEAEB-092C-43C0-9D90-65BBE4641C4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1795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59D3-85D4-4EAE-B047-44F2CF3B77E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17DE-49AA-4F2E-93C5-DA6B2299DFC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6224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7BA9-954D-4ABA-B4EE-BF423FFE438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AC93-0620-4B30-BAE7-730ADB81B76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1967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DB04-B9CB-496C-B723-32B37DDC14F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6494-5947-4D6C-A3CE-2ACF10DB2ED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9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3078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131A-9EEF-4EE5-A034-37195A07C60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ED69E-DFA3-48B0-915B-EACF648430B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081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333D-42C8-4C4C-827D-29CF5A6051E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05A4-8FC9-4D92-BEB8-2B3E8AAABD5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382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D837-BEF3-404F-82B6-946FBEA1C8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584B-E744-470A-B2C0-96111F07F2C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6508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39A1-2FA4-4276-A5D7-C926CC94043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2616-8F68-40E2-BCAC-1D67C875AE3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4752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B537-1089-49C5-81F2-55B2527589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2E16-8825-4F43-A913-A1D2B44C11F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2962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A553-6EB8-462A-A7C0-94632A71750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76FA-97D5-4072-9E07-7E71F708AAC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2352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A5CD-2C80-4AE2-9D1D-AB9AB2E7BAD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67FA-D589-46EB-9493-BA44DCBA5A9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7852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3AEE-77A7-4B8B-A054-A409BB918E6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EEAEB-092C-43C0-9D90-65BBE4641C4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3974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59D3-85D4-4EAE-B047-44F2CF3B77E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17DE-49AA-4F2E-93C5-DA6B2299DFC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7104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7BA9-954D-4ABA-B4EE-BF423FFE438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AC93-0620-4B30-BAE7-730ADB81B76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42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996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DB04-B9CB-496C-B723-32B37DDC14F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6494-5947-4D6C-A3CE-2ACF10DB2ED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6335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131A-9EEF-4EE5-A034-37195A07C60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ED69E-DFA3-48B0-915B-EACF648430B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612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333D-42C8-4C4C-827D-29CF5A6051E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05A4-8FC9-4D92-BEB8-2B3E8AAABD5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0594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D837-BEF3-404F-82B6-946FBEA1C8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584B-E744-470A-B2C0-96111F07F2C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0150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39A1-2FA4-4276-A5D7-C926CC94043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2616-8F68-40E2-BCAC-1D67C875AE3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1815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B537-1089-49C5-81F2-55B2527589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2E16-8825-4F43-A913-A1D2B44C11F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7481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A553-6EB8-462A-A7C0-94632A71750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76FA-97D5-4072-9E07-7E71F708AAC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3797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A5CD-2C80-4AE2-9D1D-AB9AB2E7BAD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67FA-D589-46EB-9493-BA44DCBA5A9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9092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3AEE-77A7-4B8B-A054-A409BB918E6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EEAEB-092C-43C0-9D90-65BBE4641C4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2306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59D3-85D4-4EAE-B047-44F2CF3B77E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17DE-49AA-4F2E-93C5-DA6B2299DFC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59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0963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7BA9-954D-4ABA-B4EE-BF423FFE438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AC93-0620-4B30-BAE7-730ADB81B76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4638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DB04-B9CB-496C-B723-32B37DDC14F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6494-5947-4D6C-A3CE-2ACF10DB2ED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0902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131A-9EEF-4EE5-A034-37195A07C60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ED69E-DFA3-48B0-915B-EACF648430B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4418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333D-42C8-4C4C-827D-29CF5A6051E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05A4-8FC9-4D92-BEB8-2B3E8AAABD5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6999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D837-BEF3-404F-82B6-946FBEA1C8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584B-E744-470A-B2C0-96111F07F2C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4177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39A1-2FA4-4276-A5D7-C926CC94043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2616-8F68-40E2-BCAC-1D67C875AE3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1065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B537-1089-49C5-81F2-55B2527589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2E16-8825-4F43-A913-A1D2B44C11F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570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A553-6EB8-462A-A7C0-94632A71750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76FA-97D5-4072-9E07-7E71F708AAC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8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59D3-85D4-4EAE-B047-44F2CF3B77E9}" type="datetimeFigureOut">
              <a:rPr lang="pl-PL"/>
              <a:pPr>
                <a:defRPr/>
              </a:pPr>
              <a:t>05.12.2019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17DE-49AA-4F2E-93C5-DA6B2299DF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70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95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94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77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70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435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49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968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692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9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7BA9-954D-4ABA-B4EE-BF423FFE4381}" type="datetimeFigureOut">
              <a:rPr lang="pl-PL"/>
              <a:pPr>
                <a:defRPr/>
              </a:pPr>
              <a:t>05.12.2019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AC93-0620-4B30-BAE7-730ADB81B7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53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94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18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7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627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479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222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349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85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0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DB04-B9CB-496C-B723-32B37DDC14F8}" type="datetimeFigureOut">
              <a:rPr lang="pl-PL"/>
              <a:pPr>
                <a:defRPr/>
              </a:pPr>
              <a:t>05.12.2019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6494-5947-4D6C-A3CE-2ACF10DB2E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547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676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817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648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331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8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A5CD-2C80-4AE2-9D1D-AB9AB2E7BAD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67FA-D589-46EB-9493-BA44DCBA5A9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4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3AEE-77A7-4B8B-A054-A409BB918E6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EEAEB-092C-43C0-9D90-65BBE4641C4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894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59D3-85D4-4EAE-B047-44F2CF3B77E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17DE-49AA-4F2E-93C5-DA6B2299DFC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307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7BA9-954D-4ABA-B4EE-BF423FFE438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AC93-0620-4B30-BAE7-730ADB81B76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4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131A-9EEF-4EE5-A034-37195A07C603}" type="datetimeFigureOut">
              <a:rPr lang="pl-PL"/>
              <a:pPr>
                <a:defRPr/>
              </a:pPr>
              <a:t>05.12.2019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ED69E-DFA3-48B0-915B-EACF648430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DB04-B9CB-496C-B723-32B37DDC14F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6494-5947-4D6C-A3CE-2ACF10DB2ED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421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131A-9EEF-4EE5-A034-37195A07C60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ED69E-DFA3-48B0-915B-EACF648430B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529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333D-42C8-4C4C-827D-29CF5A6051E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05A4-8FC9-4D92-BEB8-2B3E8AAABD5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73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D837-BEF3-404F-82B6-946FBEA1C8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584B-E744-470A-B2C0-96111F07F2C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139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39A1-2FA4-4276-A5D7-C926CC94043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2616-8F68-40E2-BCAC-1D67C875AE3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385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B537-1089-49C5-81F2-55B2527589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2E16-8825-4F43-A913-A1D2B44C11F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118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A553-6EB8-462A-A7C0-94632A71750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76FA-97D5-4072-9E07-7E71F708AAC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19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A5CD-2C80-4AE2-9D1D-AB9AB2E7BAD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67FA-D589-46EB-9493-BA44DCBA5A9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35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3AEE-77A7-4B8B-A054-A409BB918E6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EEAEB-092C-43C0-9D90-65BBE4641C4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517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59D3-85D4-4EAE-B047-44F2CF3B77E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17DE-49AA-4F2E-93C5-DA6B2299DFC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9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333D-42C8-4C4C-827D-29CF5A6051E0}" type="datetimeFigureOut">
              <a:rPr lang="pl-PL"/>
              <a:pPr>
                <a:defRPr/>
              </a:pPr>
              <a:t>05.12.2019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05A4-8FC9-4D92-BEB8-2B3E8AAABD5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7BA9-954D-4ABA-B4EE-BF423FFE438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AC93-0620-4B30-BAE7-730ADB81B76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334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DB04-B9CB-496C-B723-32B37DDC14F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6494-5947-4D6C-A3CE-2ACF10DB2ED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240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131A-9EEF-4EE5-A034-37195A07C60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ED69E-DFA3-48B0-915B-EACF648430B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777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333D-42C8-4C4C-827D-29CF5A6051E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05A4-8FC9-4D92-BEB8-2B3E8AAABD5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221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D837-BEF3-404F-82B6-946FBEA1C8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584B-E744-470A-B2C0-96111F07F2C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927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39A1-2FA4-4276-A5D7-C926CC94043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2616-8F68-40E2-BCAC-1D67C875AE3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553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B537-1089-49C5-81F2-55B2527589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2E16-8825-4F43-A913-A1D2B44C11F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218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A553-6EB8-462A-A7C0-94632A71750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76FA-97D5-4072-9E07-7E71F708AAC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195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139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0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D837-BEF3-404F-82B6-946FBEA1C865}" type="datetimeFigureOut">
              <a:rPr lang="pl-PL"/>
              <a:pPr>
                <a:defRPr/>
              </a:pPr>
              <a:t>05.12.2019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584B-E744-470A-B2C0-96111F07F2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60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024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588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891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16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731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944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685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924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4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39A1-2FA4-4276-A5D7-C926CC94043B}" type="datetimeFigureOut">
              <a:rPr lang="pl-PL"/>
              <a:pPr>
                <a:defRPr/>
              </a:pPr>
              <a:t>05.12.2019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2616-8F68-40E2-BCAC-1D67C875AE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008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020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590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112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981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187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884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305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1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6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4CD4E-4B10-49E4-9AC0-C70241136CE4}" type="datetimeFigureOut">
              <a:rPr lang="pl-PL"/>
              <a:pPr>
                <a:defRPr/>
              </a:pPr>
              <a:t>05.12.2019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0288C-BA12-4B1D-B25C-D946838890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7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1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2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3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D0707D2-8F0B-4140-8F93-CEC8D6D783D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A6AB481-8BDB-45C5-BD5E-534B5F3E28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0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4CD4E-4B10-49E4-9AC0-C70241136CE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0288C-BA12-4B1D-B25C-D9468388901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0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4CD4E-4B10-49E4-9AC0-C70241136CE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0288C-BA12-4B1D-B25C-D9468388901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4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4CD4E-4B10-49E4-9AC0-C70241136CE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0288C-BA12-4B1D-B25C-D9468388901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3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4CD4E-4B10-49E4-9AC0-C70241136CE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0288C-BA12-4B1D-B25C-D9468388901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7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4CD4E-4B10-49E4-9AC0-C70241136CE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0288C-BA12-4B1D-B25C-D9468388901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6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514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4CD4E-4B10-49E4-9AC0-C70241136CE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0288C-BA12-4B1D-B25C-D9468388901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2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4CD4E-4B10-49E4-9AC0-C70241136CE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0288C-BA12-4B1D-B25C-D9468388901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4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4CD4E-4B10-49E4-9AC0-C70241136CE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0288C-BA12-4B1D-B25C-D9468388901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6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4CD4E-4B10-49E4-9AC0-C70241136CE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0288C-BA12-4B1D-B25C-D9468388901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4CD4E-4B10-49E4-9AC0-C70241136CE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0288C-BA12-4B1D-B25C-D9468388901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2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4CD4E-4B10-49E4-9AC0-C70241136CE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0288C-BA12-4B1D-B25C-D9468388901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6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4CD4E-4B10-49E4-9AC0-C70241136CE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0288C-BA12-4B1D-B25C-D9468388901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4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4CD4E-4B10-49E4-9AC0-C70241136CE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0288C-BA12-4B1D-B25C-D9468388901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2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24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696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55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4CD4E-4B10-49E4-9AC0-C70241136CE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0288C-BA12-4B1D-B25C-D9468388901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8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4CD4E-4B10-49E4-9AC0-C70241136CE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0288C-BA12-4B1D-B25C-D9468388901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0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66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78769EA-5B12-4F44-B095-214C0270B89B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05.12.2019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C80309-95EE-463E-9E81-418DF6E62D61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76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1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microsoft.com/office/2007/relationships/diagramDrawing" Target="../diagrams/drawing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82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9.jpeg"/><Relationship Id="rId10" Type="http://schemas.openxmlformats.org/officeDocument/2006/relationships/diagramLayout" Target="../diagrams/layout5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Relationship Id="rId14" Type="http://schemas.openxmlformats.org/officeDocument/2006/relationships/image" Target="../media/image8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schemeClr val="bg1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latin typeface="Calibri" pitchFamily="34" charset="0"/>
            </a:endParaRPr>
          </a:p>
        </p:txBody>
      </p:sp>
      <p:sp>
        <p:nvSpPr>
          <p:cNvPr id="14343" name="Prostokąt 12"/>
          <p:cNvSpPr>
            <a:spLocks noChangeArrowheads="1"/>
          </p:cNvSpPr>
          <p:nvPr/>
        </p:nvSpPr>
        <p:spPr bwMode="auto">
          <a:xfrm>
            <a:off x="1619672" y="3150841"/>
            <a:ext cx="6768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pl-PL" sz="2800" b="1" cap="all" dirty="0" smtClean="0">
                <a:solidFill>
                  <a:srgbClr val="333333"/>
                </a:solidFill>
                <a:latin typeface="+mj-lt"/>
              </a:rPr>
              <a:t>WYKŁAD – PODSUMOWANIE I SEMESTR</a:t>
            </a:r>
            <a:endParaRPr lang="pl-PL" sz="2800" b="1" i="0" cap="all" dirty="0">
              <a:solidFill>
                <a:srgbClr val="333333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Autonomiczne prawo pracy – pojęcie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84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441"/>
            <a:ext cx="13988993" cy="884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08520" y="206084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CHARAKTER NORM USTAWOWEGO PRAWA PRACY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50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343" name="Prostokąt 12"/>
          <p:cNvSpPr>
            <a:spLocks noChangeArrowheads="1"/>
          </p:cNvSpPr>
          <p:nvPr/>
        </p:nvSpPr>
        <p:spPr bwMode="auto">
          <a:xfrm>
            <a:off x="1115616" y="1199414"/>
            <a:ext cx="8172400" cy="273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pl-PL" sz="2400" b="1" cap="all" dirty="0">
              <a:solidFill>
                <a:srgbClr val="333333"/>
              </a:solidFill>
              <a:latin typeface="Calibri"/>
              <a:cs typeface="Arial" pitchFamily="34" charset="0"/>
            </a:endParaRPr>
          </a:p>
          <a:p>
            <a:pPr algn="ctr"/>
            <a:r>
              <a:rPr lang="pl-PL" sz="2400" b="1" cap="all" dirty="0" smtClean="0">
                <a:solidFill>
                  <a:srgbClr val="333333"/>
                </a:solidFill>
                <a:latin typeface="Calibri"/>
                <a:cs typeface="Arial" pitchFamily="34" charset="0"/>
              </a:rPr>
              <a:t>WYKŁAD NR 3 </a:t>
            </a:r>
          </a:p>
          <a:p>
            <a:pPr algn="ctr"/>
            <a:endParaRPr lang="pl-PL" sz="2400" b="1" cap="all" dirty="0">
              <a:solidFill>
                <a:srgbClr val="333333"/>
              </a:solidFill>
              <a:latin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solidFill>
                  <a:prstClr val="black"/>
                </a:solidFill>
                <a:latin typeface="Calibri"/>
                <a:ea typeface="Times New Roman"/>
                <a:cs typeface="Arial" pitchFamily="34" charset="0"/>
              </a:rPr>
              <a:t>Podmioty stosunku pracy. Obowiązki pracodawcy (w tym </a:t>
            </a:r>
            <a:r>
              <a:rPr lang="pl-PL" sz="2400" dirty="0" err="1">
                <a:solidFill>
                  <a:prstClr val="black"/>
                </a:solidFill>
                <a:latin typeface="Calibri"/>
                <a:ea typeface="Times New Roman"/>
                <a:cs typeface="Arial" pitchFamily="34" charset="0"/>
              </a:rPr>
              <a:t>mobbing</a:t>
            </a:r>
            <a:r>
              <a:rPr lang="pl-PL" sz="2400" dirty="0">
                <a:solidFill>
                  <a:prstClr val="black"/>
                </a:solidFill>
                <a:latin typeface="Calibri"/>
                <a:ea typeface="Times New Roman"/>
                <a:cs typeface="Arial" pitchFamily="34" charset="0"/>
              </a:rPr>
              <a:t>) i skutki prawne ich niewykonania.</a:t>
            </a:r>
            <a:endParaRPr lang="pl-PL" b="1" cap="all" dirty="0" smtClean="0">
              <a:solidFill>
                <a:srgbClr val="333333"/>
              </a:solidFill>
              <a:latin typeface="Open Sans"/>
            </a:endParaRPr>
          </a:p>
          <a:p>
            <a:pPr algn="just"/>
            <a:endParaRPr lang="pl-PL" b="1" cap="all" dirty="0">
              <a:solidFill>
                <a:srgbClr val="333333"/>
              </a:solidFill>
              <a:latin typeface="Open Sans"/>
            </a:endParaRPr>
          </a:p>
          <a:p>
            <a:pPr algn="just"/>
            <a:endParaRPr lang="pl-PL" b="1" cap="all" dirty="0">
              <a:solidFill>
                <a:srgbClr val="333333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645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331640" y="1412776"/>
            <a:ext cx="74888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prstClr val="black"/>
                </a:solidFill>
                <a:latin typeface="Calibri"/>
              </a:rPr>
              <a:t>KODEKS PRACY</a:t>
            </a:r>
          </a:p>
          <a:p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art. 2 – 3 (1) </a:t>
            </a:r>
            <a:r>
              <a:rPr lang="pl-PL" sz="2400" dirty="0" err="1" smtClean="0">
                <a:solidFill>
                  <a:prstClr val="black"/>
                </a:solidFill>
                <a:latin typeface="Calibri"/>
              </a:rPr>
              <a:t>k.p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endParaRPr lang="pl-PL" sz="2400" dirty="0">
              <a:solidFill>
                <a:prstClr val="black"/>
              </a:solidFill>
              <a:latin typeface="Calibri"/>
            </a:endParaRPr>
          </a:p>
          <a:p>
            <a:r>
              <a:rPr lang="pl-PL" sz="2400" dirty="0">
                <a:solidFill>
                  <a:prstClr val="black"/>
                </a:solidFill>
                <a:latin typeface="Calibri"/>
              </a:rPr>
              <a:t>a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rt. 29 </a:t>
            </a:r>
            <a:r>
              <a:rPr lang="pl-PL" sz="2400" dirty="0" err="1" smtClean="0">
                <a:solidFill>
                  <a:prstClr val="black"/>
                </a:solidFill>
                <a:latin typeface="Calibri"/>
              </a:rPr>
              <a:t>k.p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endParaRPr lang="pl-PL" sz="2400" dirty="0">
              <a:solidFill>
                <a:prstClr val="black"/>
              </a:solidFill>
              <a:latin typeface="Calibri"/>
            </a:endParaRPr>
          </a:p>
          <a:p>
            <a:r>
              <a:rPr lang="pl-PL" sz="2400" dirty="0" smtClean="0">
                <a:latin typeface="Calibri"/>
              </a:rPr>
              <a:t>art. 304 (5) </a:t>
            </a:r>
            <a:r>
              <a:rPr lang="pl-PL" sz="2400" dirty="0" err="1" smtClean="0">
                <a:latin typeface="Calibri"/>
              </a:rPr>
              <a:t>k.p</a:t>
            </a:r>
            <a:r>
              <a:rPr lang="pl-PL" sz="2400" dirty="0" smtClean="0">
                <a:latin typeface="Calibri"/>
              </a:rPr>
              <a:t>.</a:t>
            </a:r>
          </a:p>
          <a:p>
            <a:endParaRPr lang="pl-PL" sz="2400" dirty="0">
              <a:latin typeface="Calibri"/>
            </a:endParaRPr>
          </a:p>
          <a:p>
            <a:r>
              <a:rPr lang="pl-PL" sz="2400" dirty="0" smtClean="0">
                <a:latin typeface="Calibri"/>
              </a:rPr>
              <a:t>art. 94 – 99 </a:t>
            </a:r>
            <a:r>
              <a:rPr lang="pl-PL" sz="2400" dirty="0" err="1" smtClean="0">
                <a:latin typeface="Calibri"/>
              </a:rPr>
              <a:t>k.p</a:t>
            </a:r>
            <a:r>
              <a:rPr lang="pl-PL" sz="2400" dirty="0" smtClean="0">
                <a:latin typeface="Calibri"/>
              </a:rPr>
              <a:t>.</a:t>
            </a:r>
          </a:p>
          <a:p>
            <a:endParaRPr lang="pl-PL" sz="2400" dirty="0">
              <a:latin typeface="Calibri"/>
            </a:endParaRPr>
          </a:p>
          <a:p>
            <a:r>
              <a:rPr lang="pl-PL" sz="2400" dirty="0" smtClean="0">
                <a:latin typeface="Calibri"/>
              </a:rPr>
              <a:t>art. 207 (1) </a:t>
            </a:r>
            <a:r>
              <a:rPr lang="pl-PL" sz="2400" dirty="0" err="1" smtClean="0">
                <a:latin typeface="Calibri"/>
              </a:rPr>
              <a:t>k.p</a:t>
            </a:r>
            <a:r>
              <a:rPr lang="pl-PL" sz="2400" dirty="0" smtClean="0">
                <a:latin typeface="Calibri"/>
              </a:rPr>
              <a:t>.</a:t>
            </a:r>
          </a:p>
          <a:p>
            <a:endParaRPr lang="pl-PL" sz="2400" dirty="0">
              <a:latin typeface="Calibri"/>
            </a:endParaRPr>
          </a:p>
          <a:p>
            <a:r>
              <a:rPr lang="pl-PL" sz="2400" dirty="0" smtClean="0">
                <a:latin typeface="Calibri"/>
              </a:rPr>
              <a:t>art. 237 (3) </a:t>
            </a:r>
            <a:r>
              <a:rPr lang="pl-PL" sz="2400" dirty="0" err="1" smtClean="0">
                <a:latin typeface="Calibri"/>
              </a:rPr>
              <a:t>k.p</a:t>
            </a:r>
            <a:r>
              <a:rPr lang="pl-PL" sz="2400" dirty="0" smtClean="0">
                <a:latin typeface="Calibri"/>
              </a:rPr>
              <a:t>.</a:t>
            </a:r>
            <a:endParaRPr lang="pl-PL" dirty="0" smtClean="0"/>
          </a:p>
          <a:p>
            <a:endParaRPr lang="pl-PL" dirty="0"/>
          </a:p>
          <a:p>
            <a:r>
              <a:rPr lang="pl-PL" sz="2400" dirty="0">
                <a:latin typeface="Calibri"/>
              </a:rPr>
              <a:t>art. </a:t>
            </a:r>
            <a:r>
              <a:rPr lang="pl-PL" sz="2400" dirty="0" smtClean="0">
                <a:latin typeface="Calibri"/>
              </a:rPr>
              <a:t>229 </a:t>
            </a:r>
            <a:r>
              <a:rPr lang="pl-PL" sz="2400" dirty="0" err="1" smtClean="0">
                <a:latin typeface="Calibri"/>
              </a:rPr>
              <a:t>k.p</a:t>
            </a:r>
            <a:r>
              <a:rPr lang="pl-PL" sz="2400" dirty="0" smtClean="0">
                <a:latin typeface="Calibri"/>
              </a:rPr>
              <a:t>.</a:t>
            </a:r>
          </a:p>
          <a:p>
            <a:endParaRPr lang="pl-PL" sz="2400" dirty="0">
              <a:solidFill>
                <a:srgbClr val="FF0000"/>
              </a:solidFill>
              <a:latin typeface="Calibri"/>
            </a:endParaRPr>
          </a:p>
          <a:p>
            <a:r>
              <a:rPr lang="pl-PL" sz="2400" dirty="0" smtClean="0">
                <a:solidFill>
                  <a:srgbClr val="FF0000"/>
                </a:solidFill>
                <a:latin typeface="Calibri"/>
              </a:rPr>
              <a:t>art. 300 </a:t>
            </a:r>
            <a:r>
              <a:rPr lang="pl-PL" sz="2400" dirty="0" err="1" smtClean="0">
                <a:solidFill>
                  <a:srgbClr val="FF0000"/>
                </a:solidFill>
                <a:latin typeface="Calibri"/>
              </a:rPr>
              <a:t>k.p</a:t>
            </a:r>
            <a:r>
              <a:rPr lang="pl-PL" sz="2400" dirty="0" smtClean="0">
                <a:solidFill>
                  <a:srgbClr val="FF0000"/>
                </a:solidFill>
                <a:latin typeface="Calibri"/>
              </a:rPr>
              <a:t>.</a:t>
            </a:r>
            <a:endParaRPr lang="pl-PL" sz="2400" dirty="0">
              <a:solidFill>
                <a:srgbClr val="FF0000"/>
              </a:solidFill>
              <a:latin typeface="Calibri"/>
            </a:endParaRPr>
          </a:p>
          <a:p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 man in a suit with a leather bag on his arm and a thick book in his hand on a dirt p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42125"/>
            <a:ext cx="9525000" cy="142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437112"/>
            <a:ext cx="8229600" cy="1143000"/>
          </a:xfrm>
        </p:spPr>
        <p:txBody>
          <a:bodyPr/>
          <a:lstStyle/>
          <a:p>
            <a:r>
              <a:rPr lang="pl-PL" dirty="0" smtClean="0"/>
              <a:t>DEFINICJA PRACOWNIKA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21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14" y="-542925"/>
            <a:ext cx="9523413" cy="740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0237" y="2276872"/>
            <a:ext cx="8229600" cy="1143000"/>
          </a:xfrm>
        </p:spPr>
        <p:txBody>
          <a:bodyPr/>
          <a:lstStyle/>
          <a:p>
            <a:r>
              <a:rPr lang="pl-PL" dirty="0" smtClean="0"/>
              <a:t>DEFINICJA PRACODAWCY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40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43" name="Prostokąt 12"/>
          <p:cNvSpPr>
            <a:spLocks noChangeArrowheads="1"/>
          </p:cNvSpPr>
          <p:nvPr/>
        </p:nvSpPr>
        <p:spPr bwMode="auto">
          <a:xfrm>
            <a:off x="1619672" y="3150841"/>
            <a:ext cx="6768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l-PL" sz="2800" b="1" cap="all" dirty="0" smtClean="0">
                <a:solidFill>
                  <a:srgbClr val="333333"/>
                </a:solidFill>
                <a:latin typeface="Open Sans"/>
              </a:rPr>
              <a:t>MOBBING</a:t>
            </a:r>
            <a:endParaRPr lang="pl-PL" sz="2800" b="1" cap="all" dirty="0">
              <a:solidFill>
                <a:srgbClr val="333333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282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547664" y="1340768"/>
            <a:ext cx="70567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prstClr val="black"/>
                </a:solidFill>
              </a:rPr>
              <a:t>OBOWIĄZKI ZWIĄZANE Z FAZU USTANIA STOSUNKU PRACY</a:t>
            </a:r>
          </a:p>
          <a:p>
            <a:endParaRPr lang="pl-PL" b="1" dirty="0" smtClean="0">
              <a:solidFill>
                <a:prstClr val="black"/>
              </a:solidFill>
            </a:endParaRPr>
          </a:p>
          <a:p>
            <a:endParaRPr lang="pl-PL" b="1" dirty="0">
              <a:solidFill>
                <a:prstClr val="black"/>
              </a:solidFill>
            </a:endParaRPr>
          </a:p>
          <a:p>
            <a:r>
              <a:rPr lang="pl-PL" dirty="0" smtClean="0">
                <a:solidFill>
                  <a:prstClr val="black"/>
                </a:solidFill>
              </a:rPr>
              <a:t>Obowiązek wydania świadectwa pracy</a:t>
            </a:r>
          </a:p>
          <a:p>
            <a:endParaRPr lang="pl-PL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dirty="0">
                <a:solidFill>
                  <a:prstClr val="black"/>
                </a:solidFill>
              </a:rPr>
              <a:t>n</a:t>
            </a:r>
            <a:r>
              <a:rPr lang="pl-PL" dirty="0" smtClean="0">
                <a:solidFill>
                  <a:prstClr val="black"/>
                </a:solidFill>
              </a:rPr>
              <a:t>akaz niezwłocznego wydania świadectwa pracy</a:t>
            </a:r>
          </a:p>
          <a:p>
            <a:pPr marL="285750" indent="-285750">
              <a:buFont typeface="Arial" pitchFamily="34" charset="0"/>
              <a:buChar char="•"/>
            </a:pPr>
            <a:endParaRPr lang="pl-PL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dirty="0">
                <a:solidFill>
                  <a:prstClr val="black"/>
                </a:solidFill>
              </a:rPr>
              <a:t>n</a:t>
            </a:r>
            <a:r>
              <a:rPr lang="pl-PL" dirty="0" smtClean="0">
                <a:solidFill>
                  <a:prstClr val="black"/>
                </a:solidFill>
              </a:rPr>
              <a:t>akaz zachowania wymogów dotyczących zawieranych w nim informacji (art. 97 par. 2 </a:t>
            </a:r>
            <a:r>
              <a:rPr lang="pl-PL" dirty="0" err="1" smtClean="0">
                <a:solidFill>
                  <a:prstClr val="black"/>
                </a:solidFill>
              </a:rPr>
              <a:t>k.p</a:t>
            </a:r>
            <a:r>
              <a:rPr lang="pl-PL" dirty="0" smtClean="0">
                <a:solidFill>
                  <a:prstClr val="black"/>
                </a:solidFill>
              </a:rPr>
              <a:t>.)</a:t>
            </a:r>
          </a:p>
          <a:p>
            <a:pPr marL="285750" indent="-285750">
              <a:buFont typeface="Arial" pitchFamily="34" charset="0"/>
              <a:buChar char="•"/>
            </a:pPr>
            <a:endParaRPr lang="pl-PL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dirty="0">
                <a:solidFill>
                  <a:prstClr val="black"/>
                </a:solidFill>
              </a:rPr>
              <a:t>n</a:t>
            </a:r>
            <a:r>
              <a:rPr lang="pl-PL" dirty="0" smtClean="0">
                <a:solidFill>
                  <a:prstClr val="black"/>
                </a:solidFill>
              </a:rPr>
              <a:t>akaz stosowania określonej procedury prostowania świadectwa pracy (art. 97 par. 2 (1) </a:t>
            </a:r>
            <a:r>
              <a:rPr lang="pl-PL" dirty="0" err="1" smtClean="0">
                <a:solidFill>
                  <a:prstClr val="black"/>
                </a:solidFill>
              </a:rPr>
              <a:t>k.p</a:t>
            </a:r>
            <a:r>
              <a:rPr lang="pl-PL" dirty="0" smtClean="0">
                <a:solidFill>
                  <a:prstClr val="black"/>
                </a:solidFill>
              </a:rPr>
              <a:t>.)</a:t>
            </a:r>
          </a:p>
          <a:p>
            <a:pPr marL="285750" indent="-285750">
              <a:buFont typeface="Arial" pitchFamily="34" charset="0"/>
              <a:buChar char="•"/>
            </a:pPr>
            <a:endParaRPr lang="pl-PL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dirty="0">
                <a:solidFill>
                  <a:prstClr val="black"/>
                </a:solidFill>
              </a:rPr>
              <a:t>n</a:t>
            </a:r>
            <a:r>
              <a:rPr lang="pl-PL" dirty="0" smtClean="0">
                <a:solidFill>
                  <a:prstClr val="black"/>
                </a:solidFill>
              </a:rPr>
              <a:t>akaz wskazywania określonych informacji w przypadku orzeczenia sądu (art. 97 par. 3 </a:t>
            </a:r>
            <a:r>
              <a:rPr lang="pl-PL" dirty="0" err="1" smtClean="0">
                <a:solidFill>
                  <a:prstClr val="black"/>
                </a:solidFill>
              </a:rPr>
              <a:t>k.p</a:t>
            </a:r>
            <a:r>
              <a:rPr lang="pl-PL" dirty="0" smtClean="0">
                <a:solidFill>
                  <a:prstClr val="black"/>
                </a:solidFill>
              </a:rPr>
              <a:t>.)</a:t>
            </a:r>
          </a:p>
          <a:p>
            <a:pPr marL="285750" indent="-285750">
              <a:buFont typeface="Arial" pitchFamily="34" charset="0"/>
              <a:buChar char="•"/>
            </a:pPr>
            <a:endParaRPr lang="pl-PL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l-PL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l-PL" dirty="0">
              <a:solidFill>
                <a:prstClr val="black"/>
              </a:solidFill>
            </a:endParaRPr>
          </a:p>
          <a:p>
            <a:endParaRPr lang="pl-PL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259632" y="112474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prstClr val="black"/>
                </a:solidFill>
              </a:rPr>
              <a:t>SKUTKI PRAWNE NIEWYKONANIA OBOWIĄZKÓW PRACODAWCY</a:t>
            </a:r>
            <a:endParaRPr lang="pl-PL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343" name="Prostokąt 12"/>
          <p:cNvSpPr>
            <a:spLocks noChangeArrowheads="1"/>
          </p:cNvSpPr>
          <p:nvPr/>
        </p:nvSpPr>
        <p:spPr bwMode="auto">
          <a:xfrm>
            <a:off x="1115616" y="1273281"/>
            <a:ext cx="8172400" cy="258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pl-PL" sz="2400" b="1" cap="all" dirty="0">
              <a:solidFill>
                <a:srgbClr val="333333"/>
              </a:solidFill>
              <a:latin typeface="Calibri"/>
              <a:cs typeface="Arial" pitchFamily="34" charset="0"/>
            </a:endParaRPr>
          </a:p>
          <a:p>
            <a:pPr algn="ctr"/>
            <a:r>
              <a:rPr lang="pl-PL" sz="2400" b="1" cap="all" dirty="0" smtClean="0">
                <a:solidFill>
                  <a:srgbClr val="333333"/>
                </a:solidFill>
                <a:latin typeface="Calibri"/>
                <a:cs typeface="Arial" pitchFamily="34" charset="0"/>
              </a:rPr>
              <a:t>WYKŁAD NR 4</a:t>
            </a:r>
          </a:p>
          <a:p>
            <a:pPr algn="ctr"/>
            <a:endParaRPr lang="pl-PL" sz="2400" b="1" cap="all" dirty="0">
              <a:solidFill>
                <a:srgbClr val="333333"/>
              </a:solidFill>
              <a:latin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latin typeface="Times New Roman"/>
                <a:ea typeface="Times New Roman"/>
                <a:cs typeface="Times New Roman"/>
              </a:rPr>
              <a:t>Obowiązki pracownika i skutki prawne ich niewykonania.</a:t>
            </a:r>
            <a:endParaRPr lang="pl-PL" sz="2000" dirty="0">
              <a:latin typeface="Times New Roman"/>
              <a:ea typeface="Times New Roman"/>
              <a:cs typeface="Times New Roman"/>
            </a:endParaRPr>
          </a:p>
          <a:p>
            <a:pPr algn="just"/>
            <a:endParaRPr lang="pl-PL" b="1" cap="all" dirty="0" smtClean="0">
              <a:solidFill>
                <a:srgbClr val="333333"/>
              </a:solidFill>
              <a:latin typeface="Open Sans"/>
            </a:endParaRPr>
          </a:p>
          <a:p>
            <a:pPr algn="just"/>
            <a:endParaRPr lang="pl-PL" b="1" cap="all" dirty="0">
              <a:solidFill>
                <a:srgbClr val="333333"/>
              </a:solidFill>
              <a:latin typeface="Open Sans"/>
            </a:endParaRPr>
          </a:p>
          <a:p>
            <a:pPr algn="just"/>
            <a:endParaRPr lang="pl-PL" b="1" cap="all" dirty="0">
              <a:solidFill>
                <a:srgbClr val="333333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083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343" name="Prostokąt 12"/>
          <p:cNvSpPr>
            <a:spLocks noChangeArrowheads="1"/>
          </p:cNvSpPr>
          <p:nvPr/>
        </p:nvSpPr>
        <p:spPr bwMode="auto">
          <a:xfrm>
            <a:off x="1012388" y="980728"/>
            <a:ext cx="8100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pl-PL" sz="2400" b="1" dirty="0" smtClean="0">
                <a:solidFill>
                  <a:srgbClr val="333333"/>
                </a:solidFill>
                <a:latin typeface="+mn-lt"/>
              </a:rPr>
              <a:t>TEMATY</a:t>
            </a:r>
          </a:p>
          <a:p>
            <a:pPr algn="just"/>
            <a:endParaRPr lang="pl-PL" sz="2400" b="1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67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331640" y="1412776"/>
            <a:ext cx="748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prstClr val="black"/>
                </a:solidFill>
                <a:latin typeface="Calibri"/>
              </a:rPr>
              <a:t>KODEKS PRACY</a:t>
            </a:r>
          </a:p>
          <a:p>
            <a:r>
              <a:rPr lang="pl-PL" sz="2400" dirty="0" smtClean="0">
                <a:solidFill>
                  <a:prstClr val="black"/>
                </a:solidFill>
                <a:latin typeface="+mj-lt"/>
              </a:rPr>
              <a:t>art. 100 – 101 (4) </a:t>
            </a:r>
            <a:r>
              <a:rPr lang="pl-PL" sz="2400" dirty="0" err="1" smtClean="0">
                <a:solidFill>
                  <a:prstClr val="black"/>
                </a:solidFill>
                <a:latin typeface="+mj-lt"/>
              </a:rPr>
              <a:t>k.p</a:t>
            </a:r>
            <a:r>
              <a:rPr lang="pl-PL" sz="2400" dirty="0" smtClean="0">
                <a:solidFill>
                  <a:prstClr val="black"/>
                </a:solidFill>
                <a:latin typeface="+mj-lt"/>
              </a:rPr>
              <a:t>.</a:t>
            </a:r>
            <a:endParaRPr lang="pl-PL" sz="2400" dirty="0">
              <a:solidFill>
                <a:prstClr val="black"/>
              </a:solidFill>
              <a:latin typeface="+mj-lt"/>
            </a:endParaRPr>
          </a:p>
          <a:p>
            <a:endParaRPr lang="pl-PL" sz="2400" dirty="0" smtClean="0">
              <a:solidFill>
                <a:prstClr val="black"/>
              </a:solidFill>
              <a:latin typeface="+mj-lt"/>
            </a:endParaRPr>
          </a:p>
          <a:p>
            <a:r>
              <a:rPr lang="pl-PL" sz="2400" dirty="0" smtClean="0">
                <a:solidFill>
                  <a:prstClr val="black"/>
                </a:solidFill>
                <a:latin typeface="+mj-lt"/>
              </a:rPr>
              <a:t>art. 108 – 127 </a:t>
            </a:r>
            <a:r>
              <a:rPr lang="pl-PL" sz="2400" dirty="0" err="1" smtClean="0">
                <a:solidFill>
                  <a:prstClr val="black"/>
                </a:solidFill>
                <a:latin typeface="+mj-lt"/>
              </a:rPr>
              <a:t>k.p</a:t>
            </a:r>
            <a:r>
              <a:rPr lang="pl-PL" sz="2400" dirty="0" smtClean="0">
                <a:solidFill>
                  <a:prstClr val="black"/>
                </a:solidFill>
                <a:latin typeface="+mj-lt"/>
              </a:rPr>
              <a:t>.</a:t>
            </a:r>
          </a:p>
          <a:p>
            <a:endParaRPr lang="pl-PL" dirty="0">
              <a:solidFill>
                <a:prstClr val="black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9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838200" y="836613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pl-PL" dirty="0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971600" y="1916832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FE8637"/>
              </a:buClr>
              <a:buFont typeface="Wingdings"/>
              <a:buNone/>
              <a:defRPr/>
            </a:pPr>
            <a:endParaRPr lang="pl-PL" dirty="0" smtClean="0">
              <a:solidFill>
                <a:sysClr val="windowText" lastClr="000000"/>
              </a:solidFill>
              <a:latin typeface="Century Schoolbook"/>
            </a:endParaRPr>
          </a:p>
          <a:p>
            <a:pPr fontAlgn="auto">
              <a:spcAft>
                <a:spcPts val="0"/>
              </a:spcAft>
              <a:buClr>
                <a:srgbClr val="FE8637"/>
              </a:buClr>
              <a:buFont typeface="Wingdings"/>
              <a:buNone/>
              <a:defRPr/>
            </a:pPr>
            <a:endParaRPr lang="pl-PL" dirty="0">
              <a:solidFill>
                <a:sysClr val="windowText" lastClr="000000"/>
              </a:solidFill>
              <a:latin typeface="Century Schoolbook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043608" y="1916832"/>
            <a:ext cx="79924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333333"/>
                </a:solidFill>
                <a:latin typeface="Open Sans"/>
              </a:rPr>
              <a:t>Art.  100.  [Podstawowe obowiązki pracownika</a:t>
            </a:r>
            <a:r>
              <a:rPr lang="pl-PL" b="1" dirty="0" smtClean="0">
                <a:solidFill>
                  <a:srgbClr val="333333"/>
                </a:solidFill>
                <a:latin typeface="Open Sans"/>
              </a:rPr>
              <a:t>]</a:t>
            </a:r>
          </a:p>
          <a:p>
            <a:endParaRPr lang="pl-PL" b="1" dirty="0">
              <a:solidFill>
                <a:srgbClr val="333333"/>
              </a:solidFill>
              <a:latin typeface="Open Sans"/>
            </a:endParaRPr>
          </a:p>
          <a:p>
            <a:r>
              <a:rPr lang="pl-PL" b="1" dirty="0" smtClean="0">
                <a:solidFill>
                  <a:srgbClr val="333333"/>
                </a:solidFill>
                <a:latin typeface="Open Sans"/>
              </a:rPr>
              <a:t>§</a:t>
            </a:r>
            <a:r>
              <a:rPr lang="pl-PL" b="1" dirty="0">
                <a:solidFill>
                  <a:srgbClr val="333333"/>
                </a:solidFill>
                <a:latin typeface="Open Sans"/>
              </a:rPr>
              <a:t>  1. </a:t>
            </a:r>
            <a:r>
              <a:rPr lang="pl-PL" dirty="0">
                <a:solidFill>
                  <a:srgbClr val="333333"/>
                </a:solidFill>
                <a:latin typeface="Open Sans"/>
              </a:rPr>
              <a:t>Pracownik jest obowiązany wykonywać pracę </a:t>
            </a:r>
            <a:r>
              <a:rPr lang="pl-PL" b="1" dirty="0">
                <a:solidFill>
                  <a:srgbClr val="333333"/>
                </a:solidFill>
                <a:latin typeface="Open Sans"/>
              </a:rPr>
              <a:t>sumiennie i starannie </a:t>
            </a:r>
            <a:r>
              <a:rPr lang="pl-PL" dirty="0">
                <a:solidFill>
                  <a:srgbClr val="333333"/>
                </a:solidFill>
                <a:latin typeface="Open Sans"/>
              </a:rPr>
              <a:t>oraz stosować się do </a:t>
            </a:r>
            <a:r>
              <a:rPr lang="pl-PL" b="1" dirty="0">
                <a:solidFill>
                  <a:srgbClr val="333333"/>
                </a:solidFill>
                <a:latin typeface="Open Sans"/>
              </a:rPr>
              <a:t>poleceń przełożonych</a:t>
            </a:r>
            <a:r>
              <a:rPr lang="pl-PL" dirty="0">
                <a:solidFill>
                  <a:srgbClr val="333333"/>
                </a:solidFill>
                <a:latin typeface="Open Sans"/>
              </a:rPr>
              <a:t>, które dotyczą pracy, jeżeli nie są one sprzeczne z przepisami prawa lub umową o pracę.</a:t>
            </a:r>
          </a:p>
          <a:p>
            <a:r>
              <a:rPr lang="pl-PL" b="1" dirty="0">
                <a:solidFill>
                  <a:srgbClr val="333333"/>
                </a:solidFill>
                <a:latin typeface="Open Sans"/>
              </a:rPr>
              <a:t>§  2. </a:t>
            </a:r>
            <a:r>
              <a:rPr lang="pl-PL" dirty="0">
                <a:solidFill>
                  <a:srgbClr val="333333"/>
                </a:solidFill>
                <a:latin typeface="Open Sans"/>
              </a:rPr>
              <a:t>Pracownik jest obowiązany w szczególności</a:t>
            </a:r>
            <a:r>
              <a:rPr lang="pl-PL" dirty="0" smtClean="0">
                <a:solidFill>
                  <a:srgbClr val="333333"/>
                </a:solidFill>
                <a:latin typeface="Open Sans"/>
              </a:rPr>
              <a:t>:</a:t>
            </a:r>
          </a:p>
          <a:p>
            <a:r>
              <a:rPr lang="pl-PL" dirty="0" smtClean="0">
                <a:solidFill>
                  <a:srgbClr val="333333"/>
                </a:solidFill>
                <a:latin typeface="Open Sans"/>
              </a:rPr>
              <a:t>1)przestrzegać </a:t>
            </a:r>
            <a:r>
              <a:rPr lang="pl-PL" dirty="0">
                <a:solidFill>
                  <a:srgbClr val="333333"/>
                </a:solidFill>
                <a:latin typeface="Open Sans"/>
              </a:rPr>
              <a:t>czasu pracy ustalonego w zakładzie pracy;</a:t>
            </a:r>
          </a:p>
          <a:p>
            <a:r>
              <a:rPr lang="pl-PL" dirty="0">
                <a:solidFill>
                  <a:srgbClr val="333333"/>
                </a:solidFill>
                <a:latin typeface="Open Sans"/>
              </a:rPr>
              <a:t>2)przestrzegać regulaminu pracy i ustalonego w zakładzie pracy porządku;</a:t>
            </a:r>
          </a:p>
          <a:p>
            <a:r>
              <a:rPr lang="pl-PL" dirty="0">
                <a:solidFill>
                  <a:srgbClr val="333333"/>
                </a:solidFill>
                <a:latin typeface="Open Sans"/>
              </a:rPr>
              <a:t>3)przestrzegać przepisów oraz zasad bezpieczeństwa i higieny pracy, a także przepisów przeciwpożarowych;</a:t>
            </a:r>
          </a:p>
          <a:p>
            <a:r>
              <a:rPr lang="pl-PL" dirty="0">
                <a:solidFill>
                  <a:srgbClr val="333333"/>
                </a:solidFill>
                <a:latin typeface="Open Sans"/>
              </a:rPr>
              <a:t>4)dbać o dobro zakładu pracy, chronić jego mienie oraz zachować w tajemnicy informacje, których </a:t>
            </a:r>
            <a:r>
              <a:rPr lang="pl-PL" dirty="0">
                <a:solidFill>
                  <a:prstClr val="black"/>
                </a:solidFill>
                <a:latin typeface="Open Sans"/>
              </a:rPr>
              <a:t>ujawnienie mogłoby narazić pracodawcę na szkodę;</a:t>
            </a:r>
          </a:p>
          <a:p>
            <a:r>
              <a:rPr lang="pl-PL" dirty="0">
                <a:solidFill>
                  <a:prstClr val="black"/>
                </a:solidFill>
                <a:latin typeface="Open Sans"/>
              </a:rPr>
              <a:t>5)przestrzegać tajemnicy określonej w odrębnych przepisach;</a:t>
            </a:r>
          </a:p>
          <a:p>
            <a:r>
              <a:rPr lang="pl-PL" dirty="0">
                <a:solidFill>
                  <a:srgbClr val="333333"/>
                </a:solidFill>
                <a:latin typeface="Open Sans"/>
              </a:rPr>
              <a:t>6)przestrzegać w zakładzie pracy zasad współżycia społecznego. </a:t>
            </a:r>
          </a:p>
        </p:txBody>
      </p:sp>
    </p:spTree>
    <p:extLst>
      <p:ext uri="{BB962C8B-B14F-4D97-AF65-F5344CB8AC3E}">
        <p14:creationId xmlns:p14="http://schemas.microsoft.com/office/powerpoint/2010/main" val="17368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1043608" y="1055167"/>
            <a:ext cx="7467600" cy="1012974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rgbClr val="575F6D"/>
                </a:solidFill>
                <a:latin typeface="Century Schoolbook"/>
              </a:rPr>
              <a:t/>
            </a:r>
            <a:br>
              <a:rPr lang="pl-PL" dirty="0" smtClean="0">
                <a:solidFill>
                  <a:srgbClr val="575F6D"/>
                </a:solidFill>
                <a:latin typeface="Century Schoolbook"/>
              </a:rPr>
            </a:br>
            <a:endParaRPr lang="pl-PL" dirty="0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331640" y="1340768"/>
            <a:ext cx="734481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>
              <a:solidFill>
                <a:prstClr val="black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  <a:p>
            <a:endParaRPr lang="pl-PL" dirty="0" smtClean="0">
              <a:solidFill>
                <a:prstClr val="black"/>
              </a:solidFill>
            </a:endParaRPr>
          </a:p>
          <a:p>
            <a:pPr algn="ctr"/>
            <a:r>
              <a:rPr lang="pl-PL" sz="2800" b="1" dirty="0" smtClean="0">
                <a:solidFill>
                  <a:prstClr val="black"/>
                </a:solidFill>
              </a:rPr>
              <a:t>101 (1) – 101 (4) </a:t>
            </a:r>
            <a:r>
              <a:rPr lang="pl-PL" sz="2800" b="1" dirty="0" err="1" smtClean="0">
                <a:solidFill>
                  <a:prstClr val="black"/>
                </a:solidFill>
              </a:rPr>
              <a:t>k.p</a:t>
            </a:r>
            <a:r>
              <a:rPr lang="pl-PL" sz="2800" b="1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pl-PL" dirty="0">
              <a:solidFill>
                <a:prstClr val="black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  <a:p>
            <a:endParaRPr lang="pl-PL" dirty="0" smtClean="0">
              <a:solidFill>
                <a:prstClr val="black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5122" name="Picture 2" descr="A man reading in an office directly sitting and facing towards the window flooded with rays of sunshin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0354" y="-675456"/>
            <a:ext cx="11551508" cy="7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971600" y="1091171"/>
            <a:ext cx="7467600" cy="940966"/>
          </a:xfrm>
          <a:prstGeom prst="rect">
            <a:avLst/>
          </a:prstGeom>
        </p:spPr>
        <p:txBody>
          <a:bodyPr vert="horz" anchor="b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prstClr val="black"/>
                </a:solidFill>
                <a:latin typeface="Century Schoolbook"/>
              </a:rPr>
              <a:t>SKUTKI PRAWNE NARUSZENIA OBOWIĄZKÓW</a:t>
            </a:r>
            <a:r>
              <a:rPr lang="pl-PL" dirty="0" smtClean="0">
                <a:solidFill>
                  <a:prstClr val="white"/>
                </a:solidFill>
                <a:latin typeface="Century Schoolbook"/>
              </a:rPr>
              <a:t/>
            </a:r>
            <a:br>
              <a:rPr lang="pl-PL" dirty="0" smtClean="0">
                <a:solidFill>
                  <a:prstClr val="white"/>
                </a:solidFill>
                <a:latin typeface="Century Schoolbook"/>
              </a:rPr>
            </a:br>
            <a:endParaRPr lang="pl-PL" dirty="0">
              <a:solidFill>
                <a:prstClr val="white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9972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1115616" y="1772816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FE8637"/>
              </a:buClr>
              <a:buFont typeface="Wingdings"/>
              <a:buNone/>
              <a:defRPr/>
            </a:pPr>
            <a:r>
              <a:rPr lang="pl-PL" b="1" dirty="0" smtClean="0">
                <a:solidFill>
                  <a:sysClr val="windowText" lastClr="000000"/>
                </a:solidFill>
                <a:latin typeface="Century Schoolbook"/>
              </a:rPr>
              <a:t>  </a:t>
            </a:r>
            <a:endParaRPr lang="pl-PL" dirty="0">
              <a:solidFill>
                <a:sysClr val="windowText" lastClr="000000"/>
              </a:solidFill>
              <a:latin typeface="Century Schoolbook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187624" y="227483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333333"/>
                </a:solidFill>
                <a:latin typeface="Open Sans"/>
              </a:rPr>
              <a:t>RODZAJE ODPOWIEDZIALNOŚCI, PRZESŁANKI ODPOWIEDZIALNOŚCI, TRYB NAKŁADANIA KAR PORZĄDKOWYCH</a:t>
            </a:r>
            <a:endParaRPr lang="pl-PL" dirty="0">
              <a:solidFill>
                <a:srgbClr val="333333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314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343" name="Prostokąt 12"/>
          <p:cNvSpPr>
            <a:spLocks noChangeArrowheads="1"/>
          </p:cNvSpPr>
          <p:nvPr/>
        </p:nvSpPr>
        <p:spPr bwMode="auto">
          <a:xfrm>
            <a:off x="1115616" y="996795"/>
            <a:ext cx="8172400" cy="313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pl-PL" sz="2400" b="1" cap="all" dirty="0">
              <a:solidFill>
                <a:srgbClr val="333333"/>
              </a:solidFill>
              <a:latin typeface="Calibri"/>
              <a:cs typeface="Arial" pitchFamily="34" charset="0"/>
            </a:endParaRPr>
          </a:p>
          <a:p>
            <a:pPr algn="ctr"/>
            <a:r>
              <a:rPr lang="pl-PL" sz="2400" b="1" cap="all" dirty="0" smtClean="0">
                <a:solidFill>
                  <a:srgbClr val="333333"/>
                </a:solidFill>
                <a:latin typeface="Calibri"/>
                <a:cs typeface="Arial" pitchFamily="34" charset="0"/>
              </a:rPr>
              <a:t>WYKŁAD NR 5</a:t>
            </a:r>
          </a:p>
          <a:p>
            <a:pPr algn="ctr"/>
            <a:endParaRPr lang="pl-PL" sz="2400" b="1" cap="all" dirty="0">
              <a:solidFill>
                <a:srgbClr val="333333"/>
              </a:solidFill>
              <a:latin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solidFill>
                  <a:prstClr val="black"/>
                </a:solidFill>
                <a:latin typeface="Calibri"/>
                <a:ea typeface="Times New Roman"/>
                <a:cs typeface="Arial" pitchFamily="34" charset="0"/>
              </a:rPr>
              <a:t>Wynagrodzenie.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solidFill>
                  <a:prstClr val="black"/>
                </a:solidFill>
                <a:latin typeface="Calibri"/>
                <a:ea typeface="Times New Roman"/>
                <a:cs typeface="Arial" pitchFamily="34" charset="0"/>
              </a:rPr>
              <a:t>Dyskryminacja.</a:t>
            </a:r>
          </a:p>
          <a:p>
            <a:pPr algn="just"/>
            <a:endParaRPr lang="pl-PL" b="1" cap="all" dirty="0" smtClean="0">
              <a:solidFill>
                <a:srgbClr val="333333"/>
              </a:solidFill>
              <a:latin typeface="Open Sans"/>
            </a:endParaRPr>
          </a:p>
          <a:p>
            <a:pPr algn="just"/>
            <a:endParaRPr lang="pl-PL" b="1" cap="all" dirty="0">
              <a:solidFill>
                <a:srgbClr val="333333"/>
              </a:solidFill>
              <a:latin typeface="Open Sans"/>
            </a:endParaRPr>
          </a:p>
          <a:p>
            <a:pPr algn="just"/>
            <a:endParaRPr lang="pl-PL" b="1" cap="all" dirty="0">
              <a:solidFill>
                <a:srgbClr val="333333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407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331640" y="1412776"/>
            <a:ext cx="74888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prstClr val="black"/>
                </a:solidFill>
                <a:latin typeface="Calibri"/>
              </a:rPr>
              <a:t>KODEKS PRACY</a:t>
            </a:r>
          </a:p>
          <a:p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art. 13 </a:t>
            </a:r>
            <a:r>
              <a:rPr lang="pl-PL" sz="2400" dirty="0" err="1" smtClean="0">
                <a:solidFill>
                  <a:prstClr val="black"/>
                </a:solidFill>
                <a:latin typeface="Calibri"/>
              </a:rPr>
              <a:t>k.p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endParaRPr lang="pl-PL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art. 77 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(1) – 93 </a:t>
            </a:r>
            <a:r>
              <a:rPr lang="pl-PL" sz="2400" dirty="0" err="1">
                <a:solidFill>
                  <a:prstClr val="black"/>
                </a:solidFill>
                <a:latin typeface="Calibri"/>
              </a:rPr>
              <a:t>k.p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endParaRPr lang="pl-PL" sz="2400" dirty="0">
              <a:solidFill>
                <a:prstClr val="black"/>
              </a:solidFill>
              <a:latin typeface="Calibri"/>
            </a:endParaRPr>
          </a:p>
          <a:p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art. 18 (3a) – 18 (3e)</a:t>
            </a:r>
          </a:p>
          <a:p>
            <a:endParaRPr lang="pl-PL" sz="2400" dirty="0">
              <a:solidFill>
                <a:prstClr val="black"/>
              </a:solidFill>
              <a:latin typeface="Calibri"/>
            </a:endParaRPr>
          </a:p>
          <a:p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2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l-PL" dirty="0" smtClean="0"/>
              <a:t>Cechy wynagrodzenia za pracę: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7931224" cy="4845152"/>
          </a:xfrm>
        </p:spPr>
        <p:txBody>
          <a:bodyPr/>
          <a:lstStyle/>
          <a:p>
            <a:r>
              <a:rPr lang="pl-PL" sz="2800" dirty="0" smtClean="0"/>
              <a:t>jest świadczeniem ze stosunku pracy,</a:t>
            </a:r>
          </a:p>
          <a:p>
            <a:r>
              <a:rPr lang="pl-PL" sz="2800" dirty="0" smtClean="0"/>
              <a:t>jest świadczeniem </a:t>
            </a:r>
            <a:r>
              <a:rPr lang="pl-PL" sz="2800" b="1" dirty="0" smtClean="0"/>
              <a:t>obowiązkowym,</a:t>
            </a:r>
          </a:p>
          <a:p>
            <a:r>
              <a:rPr lang="pl-PL" sz="2800" dirty="0" smtClean="0"/>
              <a:t>jest świadczeniem </a:t>
            </a:r>
            <a:r>
              <a:rPr lang="pl-PL" sz="2800" b="1" dirty="0" smtClean="0"/>
              <a:t>okresowym,</a:t>
            </a:r>
          </a:p>
          <a:p>
            <a:r>
              <a:rPr lang="pl-PL" sz="2800" dirty="0" smtClean="0"/>
              <a:t>jest świadczeniem posiadającym </a:t>
            </a:r>
            <a:r>
              <a:rPr lang="pl-PL" sz="2800" b="1" dirty="0" smtClean="0"/>
              <a:t>wartość majątkową</a:t>
            </a:r>
            <a:r>
              <a:rPr lang="pl-PL" sz="2800" dirty="0" smtClean="0"/>
              <a:t> wyrażoną w pieniądzu, a wyjątkowo także w naturze,</a:t>
            </a:r>
          </a:p>
          <a:p>
            <a:r>
              <a:rPr lang="pl-PL" sz="2800" dirty="0" smtClean="0"/>
              <a:t>jest świadczeniem spełnianym </a:t>
            </a:r>
            <a:r>
              <a:rPr lang="pl-PL" sz="2800" b="1" dirty="0" smtClean="0"/>
              <a:t>na rzecz pracownika,</a:t>
            </a:r>
          </a:p>
          <a:p>
            <a:r>
              <a:rPr lang="pl-PL" sz="2800" dirty="0" smtClean="0"/>
              <a:t>jest świadczeniem przysługującym co do zasady w zamian za świadczoną pracę przez pracownika</a:t>
            </a:r>
          </a:p>
          <a:p>
            <a:pPr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70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Premia i nagroda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9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u="sng" dirty="0" smtClean="0"/>
              <a:t>Wysokość wynagrodzenia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91264" cy="4917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/>
              <a:t>a</a:t>
            </a:r>
            <a:r>
              <a:rPr lang="pl-PL" dirty="0" smtClean="0"/>
              <a:t>rt. 78 i art. 13 </a:t>
            </a:r>
            <a:r>
              <a:rPr lang="pl-PL" dirty="0" err="1" smtClean="0"/>
              <a:t>k.p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75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343" name="Prostokąt 12"/>
          <p:cNvSpPr>
            <a:spLocks noChangeArrowheads="1"/>
          </p:cNvSpPr>
          <p:nvPr/>
        </p:nvSpPr>
        <p:spPr bwMode="auto">
          <a:xfrm>
            <a:off x="1115616" y="720309"/>
            <a:ext cx="8172400" cy="369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pl-PL" sz="2400" b="1" cap="all" dirty="0">
              <a:solidFill>
                <a:srgbClr val="333333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pl-PL" sz="2400" b="1" cap="all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WYKŁAD NR 1, 2</a:t>
            </a:r>
          </a:p>
          <a:p>
            <a:pPr algn="ctr"/>
            <a:endParaRPr lang="pl-PL" sz="2400" b="1" cap="all" dirty="0">
              <a:solidFill>
                <a:srgbClr val="333333"/>
              </a:solidFill>
              <a:latin typeface="+mj-lt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latin typeface="+mj-lt"/>
                <a:ea typeface="Times New Roman"/>
                <a:cs typeface="Arial" pitchFamily="34" charset="0"/>
              </a:rPr>
              <a:t>Pojęcie, przedmiot, właściwości i funkcje prawa pracy.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latin typeface="+mj-lt"/>
                <a:ea typeface="Times New Roman"/>
                <a:cs typeface="Arial" pitchFamily="34" charset="0"/>
              </a:rPr>
              <a:t>Przepisy, normy, czynności i decyzje w prawie pracy</a:t>
            </a:r>
            <a:r>
              <a:rPr lang="pl-PL" sz="2400" dirty="0" smtClean="0">
                <a:latin typeface="+mj-lt"/>
                <a:ea typeface="Times New Roman"/>
                <a:cs typeface="Arial" pitchFamily="34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latin typeface="+mj-lt"/>
                <a:ea typeface="Times New Roman"/>
                <a:cs typeface="Arial" pitchFamily="34" charset="0"/>
              </a:rPr>
              <a:t>Źródła prawa pracy. </a:t>
            </a:r>
          </a:p>
          <a:p>
            <a:pPr algn="just"/>
            <a:endParaRPr lang="pl-PL" b="1" cap="all" dirty="0" smtClean="0">
              <a:solidFill>
                <a:srgbClr val="333333"/>
              </a:solidFill>
              <a:latin typeface="Open Sans"/>
            </a:endParaRPr>
          </a:p>
          <a:p>
            <a:pPr algn="just"/>
            <a:endParaRPr lang="pl-PL" b="1" cap="all" dirty="0">
              <a:solidFill>
                <a:srgbClr val="333333"/>
              </a:solidFill>
              <a:latin typeface="Open Sans"/>
            </a:endParaRPr>
          </a:p>
          <a:p>
            <a:pPr algn="just"/>
            <a:endParaRPr lang="pl-PL" b="1" cap="all" dirty="0">
              <a:solidFill>
                <a:srgbClr val="333333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9752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700808"/>
            <a:ext cx="7467600" cy="2548880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</a:t>
            </a:r>
            <a:r>
              <a:rPr lang="pl-PL" b="1" dirty="0" smtClean="0"/>
              <a:t>WYNAGRODZENIE ZA PRACĘ „NIEWYKONANĄ”</a:t>
            </a:r>
          </a:p>
          <a:p>
            <a:pPr algn="just">
              <a:buNone/>
            </a:pPr>
            <a:endParaRPr lang="pl-PL" b="1" dirty="0"/>
          </a:p>
          <a:p>
            <a:pPr algn="just">
              <a:buFontTx/>
              <a:buChar char="-"/>
            </a:pPr>
            <a:r>
              <a:rPr lang="pl-PL" dirty="0" smtClean="0"/>
              <a:t>WYNAGRODZENIE GWARANCYJNE</a:t>
            </a:r>
          </a:p>
          <a:p>
            <a:pPr algn="just">
              <a:buFontTx/>
              <a:buChar char="-"/>
            </a:pPr>
            <a:r>
              <a:rPr lang="pl-PL" dirty="0" smtClean="0"/>
              <a:t>WYNAGRODZENIE SOCJALNE</a:t>
            </a:r>
            <a:endParaRPr lang="pl-PL" dirty="0"/>
          </a:p>
          <a:p>
            <a:pPr algn="just">
              <a:buNone/>
            </a:pP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60043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Ochrona wynagrodzenia za pracę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2780928"/>
            <a:ext cx="7467600" cy="1612776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40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1" name="Obraz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00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/>
              </a:rPr>
              <a:t>Wydział Prawa, Administracji i Ekonomii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2861843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831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16386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6387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/>
              </a:rPr>
              <a:t>Wydział Prawa, Administracji i Ekonomii</a:t>
            </a:r>
          </a:p>
        </p:txBody>
      </p:sp>
      <p:sp>
        <p:nvSpPr>
          <p:cNvPr id="16390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91" name="pole tekstowe 9"/>
          <p:cNvSpPr txBox="1">
            <a:spLocks noChangeArrowheads="1"/>
          </p:cNvSpPr>
          <p:nvPr/>
        </p:nvSpPr>
        <p:spPr bwMode="auto">
          <a:xfrm rot="10800000" flipV="1">
            <a:off x="1308134" y="1829000"/>
            <a:ext cx="7584346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23850" algn="just">
              <a:spcAft>
                <a:spcPts val="600"/>
              </a:spcAft>
            </a:pPr>
            <a:r>
              <a:rPr lang="pl-PL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Obecnie</a:t>
            </a:r>
          </a:p>
          <a:p>
            <a:pPr marL="323850" algn="just">
              <a:spcAft>
                <a:spcPts val="600"/>
              </a:spcAft>
            </a:pPr>
            <a:r>
              <a:rPr lang="pl-PL" sz="2000" b="1" dirty="0" smtClean="0">
                <a:solidFill>
                  <a:prstClr val="black"/>
                </a:solidFill>
                <a:latin typeface="Calibri"/>
              </a:rPr>
              <a:t>Każde </a:t>
            </a:r>
            <a:r>
              <a:rPr lang="pl-PL" sz="2000" b="1" dirty="0">
                <a:solidFill>
                  <a:prstClr val="black"/>
                </a:solidFill>
                <a:latin typeface="Calibri"/>
              </a:rPr>
              <a:t>nierówne traktowanie </a:t>
            </a:r>
            <a:r>
              <a:rPr lang="pl-PL" sz="2000" b="1" dirty="0" smtClean="0">
                <a:solidFill>
                  <a:prstClr val="black"/>
                </a:solidFill>
                <a:latin typeface="Calibri"/>
              </a:rPr>
              <a:t>stanowi dyskryminację</a:t>
            </a:r>
          </a:p>
          <a:p>
            <a:pPr marL="323850" algn="just">
              <a:spcAft>
                <a:spcPts val="600"/>
              </a:spcAft>
            </a:pPr>
            <a:endParaRPr lang="pl-PL" sz="2000" dirty="0">
              <a:solidFill>
                <a:prstClr val="black"/>
              </a:solidFill>
              <a:latin typeface="Calibri"/>
            </a:endParaRPr>
          </a:p>
          <a:p>
            <a:pPr marL="323850" algn="just">
              <a:spcAft>
                <a:spcPts val="600"/>
              </a:spcAft>
            </a:pP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Ustawodawca usunął z art. 11 (3) i 18 (3a) zwrot </a:t>
            </a:r>
            <a:r>
              <a:rPr lang="pl-PL" sz="2000" dirty="0">
                <a:solidFill>
                  <a:prstClr val="black"/>
                </a:solidFill>
                <a:latin typeface="Calibri"/>
              </a:rPr>
              <a:t>„a także”</a:t>
            </a:r>
            <a:br>
              <a:rPr lang="pl-PL" sz="2000" dirty="0">
                <a:solidFill>
                  <a:prstClr val="black"/>
                </a:solidFill>
                <a:latin typeface="Calibri"/>
              </a:rPr>
            </a:br>
            <a:r>
              <a:rPr lang="pl-PL" sz="2000" dirty="0">
                <a:solidFill>
                  <a:prstClr val="black"/>
                </a:solidFill>
                <a:latin typeface="Calibri"/>
              </a:rPr>
              <a:t/>
            </a:r>
            <a:br>
              <a:rPr lang="pl-PL" sz="2000" dirty="0">
                <a:solidFill>
                  <a:prstClr val="black"/>
                </a:solidFill>
                <a:latin typeface="Calibri"/>
              </a:rPr>
            </a:br>
            <a:r>
              <a:rPr lang="pl-PL" sz="2000" dirty="0">
                <a:solidFill>
                  <a:prstClr val="black"/>
                </a:solidFill>
                <a:latin typeface="Calibri"/>
              </a:rPr>
              <a:t/>
            </a:r>
            <a:br>
              <a:rPr lang="pl-PL" sz="2000" dirty="0">
                <a:solidFill>
                  <a:prstClr val="black"/>
                </a:solidFill>
                <a:latin typeface="Calibri"/>
              </a:rPr>
            </a:br>
            <a:r>
              <a:rPr lang="pl-PL" sz="2000" dirty="0">
                <a:solidFill>
                  <a:prstClr val="black"/>
                </a:solidFill>
                <a:latin typeface="Calibri"/>
              </a:rPr>
              <a:t/>
            </a:r>
            <a:br>
              <a:rPr lang="pl-PL" sz="2000" dirty="0">
                <a:solidFill>
                  <a:prstClr val="black"/>
                </a:solidFill>
                <a:latin typeface="Calibri"/>
              </a:rPr>
            </a:br>
            <a:endParaRPr lang="pl-PL" altLang="pl-PL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3850" algn="just">
              <a:spcAft>
                <a:spcPts val="600"/>
              </a:spcAft>
            </a:pPr>
            <a:endParaRPr lang="pl-PL" altLang="pl-P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3850" algn="just">
              <a:spcAft>
                <a:spcPts val="600"/>
              </a:spcAft>
            </a:pPr>
            <a:endParaRPr lang="pl-PL" altLang="pl-PL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3850" algn="just">
              <a:spcAft>
                <a:spcPts val="600"/>
              </a:spcAft>
            </a:pPr>
            <a:endParaRPr lang="pl-PL" altLang="pl-P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304280" y="2156699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black"/>
                </a:solidFill>
                <a:latin typeface="Calibri"/>
              </a:rPr>
              <a:t/>
            </a:r>
            <a:br>
              <a:rPr lang="pl-PL" dirty="0">
                <a:solidFill>
                  <a:prstClr val="black"/>
                </a:solidFill>
                <a:latin typeface="Calibri"/>
              </a:rPr>
            </a:br>
            <a:r>
              <a:rPr lang="pl-PL" dirty="0">
                <a:solidFill>
                  <a:prstClr val="black"/>
                </a:solidFill>
                <a:latin typeface="Calibri"/>
              </a:rPr>
              <a:t/>
            </a:r>
            <a:br>
              <a:rPr lang="pl-PL" dirty="0">
                <a:solidFill>
                  <a:prstClr val="black"/>
                </a:solidFill>
                <a:latin typeface="Calibri"/>
              </a:rPr>
            </a:br>
            <a:r>
              <a:rPr lang="pl-PL" dirty="0">
                <a:solidFill>
                  <a:prstClr val="black"/>
                </a:solidFill>
                <a:latin typeface="Calibri"/>
              </a:rPr>
              <a:t/>
            </a:r>
            <a:br>
              <a:rPr lang="pl-PL" dirty="0">
                <a:solidFill>
                  <a:prstClr val="black"/>
                </a:solidFill>
                <a:latin typeface="Calibri"/>
              </a:rPr>
            </a:br>
            <a:endParaRPr lang="pl-PL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3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385248" cy="580926"/>
          </a:xfrm>
        </p:spPr>
        <p:txBody>
          <a:bodyPr/>
          <a:lstStyle/>
          <a:p>
            <a:pPr algn="ctr"/>
            <a:r>
              <a:rPr lang="pl-PL" sz="4000" dirty="0" smtClean="0"/>
              <a:t>Dyskryminacja BEZPOŚREDNIA i POŚREDNIA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484784"/>
            <a:ext cx="828092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6400" b="1" dirty="0" smtClean="0"/>
              <a:t>    </a:t>
            </a:r>
            <a:endParaRPr lang="pl-PL" dirty="0"/>
          </a:p>
          <a:p>
            <a:pPr algn="just">
              <a:buNone/>
            </a:pPr>
            <a:endParaRPr lang="pl-PL" dirty="0" smtClean="0"/>
          </a:p>
          <a:p>
            <a:pPr algn="just">
              <a:buNone/>
            </a:pPr>
            <a:r>
              <a:rPr lang="pl-PL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20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343" name="Prostokąt 12"/>
          <p:cNvSpPr>
            <a:spLocks noChangeArrowheads="1"/>
          </p:cNvSpPr>
          <p:nvPr/>
        </p:nvSpPr>
        <p:spPr bwMode="auto">
          <a:xfrm>
            <a:off x="1115616" y="1411780"/>
            <a:ext cx="8172400" cy="230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pl-PL" sz="2400" b="1" cap="all" dirty="0">
              <a:solidFill>
                <a:srgbClr val="333333"/>
              </a:solidFill>
              <a:latin typeface="Calibri"/>
              <a:cs typeface="Arial" pitchFamily="34" charset="0"/>
            </a:endParaRPr>
          </a:p>
          <a:p>
            <a:pPr algn="ctr"/>
            <a:r>
              <a:rPr lang="pl-PL" sz="2400" b="1" cap="all" dirty="0" smtClean="0">
                <a:solidFill>
                  <a:srgbClr val="333333"/>
                </a:solidFill>
                <a:latin typeface="Calibri"/>
                <a:cs typeface="Arial" pitchFamily="34" charset="0"/>
              </a:rPr>
              <a:t>WYKŁAD NR 6,7</a:t>
            </a:r>
          </a:p>
          <a:p>
            <a:pPr algn="ctr"/>
            <a:endParaRPr lang="pl-PL" sz="2400" b="1" cap="all" dirty="0">
              <a:solidFill>
                <a:srgbClr val="333333"/>
              </a:solidFill>
              <a:latin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solidFill>
                  <a:prstClr val="black"/>
                </a:solidFill>
                <a:latin typeface="Calibri"/>
                <a:ea typeface="Times New Roman"/>
                <a:cs typeface="Arial" pitchFamily="34" charset="0"/>
              </a:rPr>
              <a:t>Urlopy.</a:t>
            </a:r>
            <a:endParaRPr lang="pl-PL" b="1" cap="all" dirty="0" smtClean="0">
              <a:solidFill>
                <a:srgbClr val="333333"/>
              </a:solidFill>
              <a:latin typeface="Open Sans"/>
            </a:endParaRPr>
          </a:p>
          <a:p>
            <a:pPr algn="just"/>
            <a:endParaRPr lang="pl-PL" b="1" cap="all" dirty="0">
              <a:solidFill>
                <a:srgbClr val="333333"/>
              </a:solidFill>
              <a:latin typeface="Open Sans"/>
            </a:endParaRPr>
          </a:p>
          <a:p>
            <a:pPr algn="just"/>
            <a:endParaRPr lang="pl-PL" b="1" cap="all" dirty="0">
              <a:solidFill>
                <a:srgbClr val="333333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010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331640" y="1412776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prstClr val="black"/>
                </a:solidFill>
                <a:latin typeface="Calibri"/>
              </a:rPr>
              <a:t>KODEKS PRACY</a:t>
            </a:r>
          </a:p>
          <a:p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art. 152 – 174 (1) </a:t>
            </a:r>
            <a:r>
              <a:rPr lang="pl-PL" sz="2400" dirty="0" err="1" smtClean="0">
                <a:solidFill>
                  <a:prstClr val="black"/>
                </a:solidFill>
                <a:latin typeface="Calibri"/>
              </a:rPr>
              <a:t>k.p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endParaRPr lang="pl-PL" sz="2400" dirty="0">
              <a:solidFill>
                <a:prstClr val="black"/>
              </a:solidFill>
              <a:latin typeface="Calibri"/>
            </a:endParaRPr>
          </a:p>
          <a:p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person making a checklist in a noteboo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987" y="-104802"/>
            <a:ext cx="10627973" cy="706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281113" y="476672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prstClr val="white"/>
                </a:solidFill>
                <a:latin typeface="Century Schoolbook"/>
              </a:rPr>
              <a:t>CECHY URLOPU WYPOCZYNKOWEGO</a:t>
            </a:r>
            <a:endParaRPr lang="pl-PL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043608" y="1950443"/>
            <a:ext cx="7467600" cy="487375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FE8637"/>
              </a:buClr>
              <a:defRPr/>
            </a:pPr>
            <a:r>
              <a:rPr lang="pl-PL" b="1" dirty="0" smtClean="0">
                <a:solidFill>
                  <a:prstClr val="white"/>
                </a:solidFill>
                <a:latin typeface="Century Schoolbook"/>
              </a:rPr>
              <a:t>coroczny</a:t>
            </a:r>
            <a:r>
              <a:rPr lang="pl-PL" dirty="0" smtClean="0">
                <a:solidFill>
                  <a:prstClr val="white"/>
                </a:solidFill>
                <a:latin typeface="Century Schoolbook"/>
              </a:rPr>
              <a:t>, </a:t>
            </a:r>
          </a:p>
          <a:p>
            <a:pPr fontAlgn="auto">
              <a:spcAft>
                <a:spcPts val="0"/>
              </a:spcAft>
              <a:buClr>
                <a:srgbClr val="FE8637"/>
              </a:buClr>
              <a:buFont typeface="Wingdings"/>
              <a:buNone/>
              <a:defRPr/>
            </a:pPr>
            <a:endParaRPr lang="pl-PL" dirty="0" smtClean="0">
              <a:solidFill>
                <a:prstClr val="white"/>
              </a:solidFill>
              <a:latin typeface="Century Schoolbook"/>
            </a:endParaRPr>
          </a:p>
          <a:p>
            <a:pPr fontAlgn="auto">
              <a:spcAft>
                <a:spcPts val="0"/>
              </a:spcAft>
              <a:buClr>
                <a:srgbClr val="FE8637"/>
              </a:buClr>
              <a:defRPr/>
            </a:pPr>
            <a:r>
              <a:rPr lang="pl-PL" b="1" dirty="0" smtClean="0">
                <a:solidFill>
                  <a:prstClr val="white"/>
                </a:solidFill>
                <a:latin typeface="Century Schoolbook"/>
              </a:rPr>
              <a:t>nieprzerwany</a:t>
            </a:r>
            <a:r>
              <a:rPr lang="pl-PL" dirty="0" smtClean="0">
                <a:solidFill>
                  <a:prstClr val="white"/>
                </a:solidFill>
                <a:latin typeface="Century Schoolbook"/>
              </a:rPr>
              <a:t>,</a:t>
            </a:r>
          </a:p>
          <a:p>
            <a:pPr fontAlgn="auto">
              <a:spcAft>
                <a:spcPts val="0"/>
              </a:spcAft>
              <a:buClr>
                <a:srgbClr val="FE8637"/>
              </a:buClr>
              <a:buFont typeface="Wingdings"/>
              <a:buNone/>
              <a:defRPr/>
            </a:pPr>
            <a:endParaRPr lang="pl-PL" dirty="0" smtClean="0">
              <a:solidFill>
                <a:prstClr val="white"/>
              </a:solidFill>
              <a:latin typeface="Century Schoolbook"/>
            </a:endParaRPr>
          </a:p>
          <a:p>
            <a:pPr fontAlgn="auto">
              <a:spcAft>
                <a:spcPts val="0"/>
              </a:spcAft>
              <a:buClr>
                <a:srgbClr val="FE8637"/>
              </a:buClr>
              <a:defRPr/>
            </a:pPr>
            <a:r>
              <a:rPr lang="pl-PL" b="1" dirty="0" smtClean="0">
                <a:solidFill>
                  <a:prstClr val="white"/>
                </a:solidFill>
                <a:latin typeface="Century Schoolbook"/>
              </a:rPr>
              <a:t>płatny,</a:t>
            </a:r>
          </a:p>
          <a:p>
            <a:pPr fontAlgn="auto">
              <a:spcAft>
                <a:spcPts val="0"/>
              </a:spcAft>
              <a:buClr>
                <a:srgbClr val="FE8637"/>
              </a:buClr>
              <a:defRPr/>
            </a:pPr>
            <a:endParaRPr lang="pl-PL" b="1" dirty="0" smtClean="0">
              <a:solidFill>
                <a:prstClr val="white"/>
              </a:solidFill>
              <a:latin typeface="Century Schoolbook"/>
            </a:endParaRPr>
          </a:p>
          <a:p>
            <a:pPr fontAlgn="auto">
              <a:spcAft>
                <a:spcPts val="0"/>
              </a:spcAft>
              <a:buClr>
                <a:srgbClr val="FE8637"/>
              </a:buClr>
              <a:defRPr/>
            </a:pPr>
            <a:r>
              <a:rPr lang="pl-PL" b="1" dirty="0" smtClean="0">
                <a:solidFill>
                  <a:prstClr val="white"/>
                </a:solidFill>
                <a:latin typeface="Century Schoolbook"/>
              </a:rPr>
              <a:t>charakter osobisty,</a:t>
            </a:r>
          </a:p>
          <a:p>
            <a:pPr fontAlgn="auto">
              <a:spcAft>
                <a:spcPts val="0"/>
              </a:spcAft>
              <a:buClr>
                <a:srgbClr val="FE8637"/>
              </a:buClr>
              <a:defRPr/>
            </a:pPr>
            <a:endParaRPr lang="pl-PL" b="1" dirty="0" smtClean="0">
              <a:solidFill>
                <a:prstClr val="white"/>
              </a:solidFill>
              <a:latin typeface="Century Schoolbook"/>
            </a:endParaRPr>
          </a:p>
          <a:p>
            <a:pPr fontAlgn="auto">
              <a:spcAft>
                <a:spcPts val="0"/>
              </a:spcAft>
              <a:buClr>
                <a:srgbClr val="FE8637"/>
              </a:buClr>
              <a:defRPr/>
            </a:pPr>
            <a:r>
              <a:rPr lang="pl-PL" b="1" dirty="0" smtClean="0">
                <a:solidFill>
                  <a:prstClr val="white"/>
                </a:solidFill>
                <a:latin typeface="Century Schoolbook"/>
              </a:rPr>
              <a:t>co do zasady udzielany w naturze,</a:t>
            </a:r>
          </a:p>
          <a:p>
            <a:pPr fontAlgn="auto">
              <a:spcAft>
                <a:spcPts val="0"/>
              </a:spcAft>
              <a:buClr>
                <a:srgbClr val="FE8637"/>
              </a:buClr>
              <a:defRPr/>
            </a:pPr>
            <a:endParaRPr lang="pl-PL" b="1" dirty="0" smtClean="0">
              <a:solidFill>
                <a:prstClr val="white"/>
              </a:solidFill>
              <a:latin typeface="Century Schoolbook"/>
            </a:endParaRPr>
          </a:p>
          <a:p>
            <a:pPr fontAlgn="auto">
              <a:spcAft>
                <a:spcPts val="0"/>
              </a:spcAft>
              <a:buClr>
                <a:srgbClr val="FE8637"/>
              </a:buClr>
              <a:defRPr/>
            </a:pPr>
            <a:r>
              <a:rPr lang="pl-PL" b="1" dirty="0" smtClean="0">
                <a:solidFill>
                  <a:prstClr val="white"/>
                </a:solidFill>
                <a:latin typeface="Century Schoolbook"/>
              </a:rPr>
              <a:t>charakter roszczeniowy</a:t>
            </a:r>
          </a:p>
          <a:p>
            <a:pPr fontAlgn="auto">
              <a:spcAft>
                <a:spcPts val="0"/>
              </a:spcAft>
              <a:buClr>
                <a:srgbClr val="FE8637"/>
              </a:buClr>
              <a:defRPr/>
            </a:pPr>
            <a:endParaRPr lang="pl-PL" b="1" dirty="0" smtClean="0">
              <a:solidFill>
                <a:sysClr val="windowText" lastClr="000000"/>
              </a:solidFill>
              <a:latin typeface="Century Schoolbook"/>
            </a:endParaRPr>
          </a:p>
          <a:p>
            <a:pPr fontAlgn="auto">
              <a:spcAft>
                <a:spcPts val="0"/>
              </a:spcAft>
              <a:buClr>
                <a:srgbClr val="FE8637"/>
              </a:buClr>
              <a:defRPr/>
            </a:pPr>
            <a:endParaRPr lang="pl-PL" b="1" dirty="0">
              <a:solidFill>
                <a:sysClr val="windowText" lastClr="00000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66550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115616" y="98072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smtClean="0">
                <a:solidFill>
                  <a:srgbClr val="575F6D"/>
                </a:solidFill>
                <a:latin typeface="Century Schoolbook"/>
              </a:rPr>
              <a:t>Coroczny</a:t>
            </a:r>
            <a:br>
              <a:rPr lang="pl-PL" smtClean="0">
                <a:solidFill>
                  <a:srgbClr val="575F6D"/>
                </a:solidFill>
                <a:latin typeface="Century Schoolbook"/>
              </a:rPr>
            </a:br>
            <a:r>
              <a:rPr lang="pl-PL" smtClean="0">
                <a:solidFill>
                  <a:srgbClr val="575F6D"/>
                </a:solidFill>
                <a:latin typeface="Century Schoolbook"/>
              </a:rPr>
              <a:t> (art. 153, 155</a:t>
            </a:r>
            <a:r>
              <a:rPr lang="pl-PL" baseline="30000" smtClean="0">
                <a:solidFill>
                  <a:srgbClr val="575F6D"/>
                </a:solidFill>
                <a:latin typeface="Century Schoolbook"/>
              </a:rPr>
              <a:t>1</a:t>
            </a:r>
            <a:r>
              <a:rPr lang="pl-PL" smtClean="0">
                <a:solidFill>
                  <a:srgbClr val="575F6D"/>
                </a:solidFill>
                <a:latin typeface="Century Schoolbook"/>
              </a:rPr>
              <a:t>, 155</a:t>
            </a:r>
            <a:r>
              <a:rPr lang="pl-PL" baseline="30000" smtClean="0">
                <a:solidFill>
                  <a:srgbClr val="575F6D"/>
                </a:solidFill>
                <a:latin typeface="Century Schoolbook"/>
              </a:rPr>
              <a:t>2</a:t>
            </a:r>
            <a:r>
              <a:rPr lang="pl-PL" smtClean="0">
                <a:solidFill>
                  <a:srgbClr val="575F6D"/>
                </a:solidFill>
                <a:latin typeface="Century Schoolbook"/>
              </a:rPr>
              <a:t>, 161 k.p.)</a:t>
            </a:r>
            <a:endParaRPr lang="pl-PL" dirty="0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234505" y="2278088"/>
            <a:ext cx="8043415" cy="5395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FE8637"/>
              </a:buClr>
              <a:buFont typeface="Wingdings"/>
              <a:buNone/>
              <a:defRPr/>
            </a:pPr>
            <a:r>
              <a:rPr lang="pl-PL" b="1" dirty="0" smtClean="0">
                <a:solidFill>
                  <a:sysClr val="windowText" lastClr="000000"/>
                </a:solidFill>
                <a:latin typeface="Century Schoolbook"/>
              </a:rPr>
              <a:t>   Art. 153.</a:t>
            </a:r>
            <a:r>
              <a:rPr lang="pl-PL" dirty="0" smtClean="0">
                <a:solidFill>
                  <a:sysClr val="windowText" lastClr="000000"/>
                </a:solidFill>
                <a:latin typeface="Century Schoolbook"/>
              </a:rPr>
              <a:t> § 1. Pracownik podejmujący pracę po raz pierwszy, w roku kalendarzowym, w którym podjął pracę, uzyskuje prawo do urlopu z upływem każdego miesiąca pracy, w wymiarze 1/12 wymiaru urlopu przysługującego mu po przepracowaniu roku.</a:t>
            </a:r>
          </a:p>
          <a:p>
            <a:pPr fontAlgn="auto">
              <a:spcAft>
                <a:spcPts val="0"/>
              </a:spcAft>
              <a:buClr>
                <a:srgbClr val="FE8637"/>
              </a:buClr>
              <a:buFont typeface="Wingdings"/>
              <a:buNone/>
              <a:defRPr/>
            </a:pPr>
            <a:r>
              <a:rPr lang="pl-PL" dirty="0" smtClean="0">
                <a:solidFill>
                  <a:sysClr val="windowText" lastClr="000000"/>
                </a:solidFill>
                <a:latin typeface="Century Schoolbook"/>
              </a:rPr>
              <a:t>   § 2. Prawo do kolejnych urlopów pracownik nabywa w każdym następnym roku kalendarzowym.</a:t>
            </a:r>
          </a:p>
          <a:p>
            <a:pPr fontAlgn="auto">
              <a:spcAft>
                <a:spcPts val="0"/>
              </a:spcAft>
              <a:buClr>
                <a:srgbClr val="FE8637"/>
              </a:buClr>
              <a:buFont typeface="Wingdings"/>
              <a:buNone/>
              <a:defRPr/>
            </a:pPr>
            <a:endParaRPr lang="pl-PL" dirty="0">
              <a:solidFill>
                <a:sysClr val="windowText" lastClr="00000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7419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0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838200" y="567532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smtClean="0">
                <a:solidFill>
                  <a:srgbClr val="575F6D"/>
                </a:solidFill>
                <a:latin typeface="Century Schoolbook"/>
              </a:rPr>
              <a:t>URLOP PROPORCJONALNY</a:t>
            </a:r>
            <a:endParaRPr lang="pl-PL" dirty="0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071216" y="1710532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Clr>
                <a:srgbClr val="FE8637"/>
              </a:buClr>
              <a:buFont typeface="Wingdings"/>
              <a:buNone/>
              <a:defRPr/>
            </a:pPr>
            <a:r>
              <a:rPr lang="pl-PL" smtClean="0">
                <a:solidFill>
                  <a:sysClr val="windowText" lastClr="000000"/>
                </a:solidFill>
                <a:latin typeface="Century Schoolbook"/>
              </a:rPr>
              <a:t>   </a:t>
            </a:r>
            <a:r>
              <a:rPr lang="pl-PL" b="1" smtClean="0">
                <a:solidFill>
                  <a:sysClr val="windowText" lastClr="000000"/>
                </a:solidFill>
                <a:latin typeface="Century Schoolbook"/>
              </a:rPr>
              <a:t>ZASADA</a:t>
            </a:r>
            <a:endParaRPr lang="pl-PL" smtClean="0">
              <a:solidFill>
                <a:sysClr val="windowText" lastClr="000000"/>
              </a:solidFill>
              <a:latin typeface="Century Schoolbook"/>
            </a:endParaRPr>
          </a:p>
          <a:p>
            <a:pPr algn="just" fontAlgn="auto">
              <a:spcAft>
                <a:spcPts val="0"/>
              </a:spcAft>
              <a:buClr>
                <a:srgbClr val="FE8637"/>
              </a:buClr>
              <a:buFont typeface="Wingdings"/>
              <a:buNone/>
              <a:defRPr/>
            </a:pPr>
            <a:r>
              <a:rPr lang="pl-PL" smtClean="0">
                <a:solidFill>
                  <a:sysClr val="windowText" lastClr="000000"/>
                </a:solidFill>
                <a:latin typeface="Century Schoolbook"/>
              </a:rPr>
              <a:t>   Pracownik nabywa prawo do urlopu wypoczynkowego w pełnym wymiarze określonym przepisami Kodeksu pracy </a:t>
            </a:r>
            <a:r>
              <a:rPr lang="pl-PL" b="1" smtClean="0">
                <a:solidFill>
                  <a:sysClr val="windowText" lastClr="000000"/>
                </a:solidFill>
                <a:latin typeface="Century Schoolbook"/>
              </a:rPr>
              <a:t>w pierwszym dniu każdego roku kalendarzowego</a:t>
            </a:r>
            <a:r>
              <a:rPr lang="pl-PL" smtClean="0">
                <a:solidFill>
                  <a:sysClr val="windowText" lastClr="000000"/>
                </a:solidFill>
                <a:latin typeface="Century Schoolbook"/>
              </a:rPr>
              <a:t>, w trakcie którego trwa stosunek pracy. </a:t>
            </a:r>
          </a:p>
          <a:p>
            <a:pPr algn="ctr" fontAlgn="auto">
              <a:spcAft>
                <a:spcPts val="0"/>
              </a:spcAft>
              <a:buClr>
                <a:srgbClr val="FE8637"/>
              </a:buClr>
              <a:buFont typeface="Wingdings"/>
              <a:buNone/>
              <a:defRPr/>
            </a:pPr>
            <a:r>
              <a:rPr lang="pl-PL" b="1" smtClean="0">
                <a:solidFill>
                  <a:sysClr val="windowText" lastClr="000000"/>
                </a:solidFill>
                <a:latin typeface="Century Schoolbook"/>
              </a:rPr>
              <a:t>WYJĄTEK</a:t>
            </a:r>
          </a:p>
          <a:p>
            <a:pPr algn="just" fontAlgn="auto">
              <a:spcAft>
                <a:spcPts val="0"/>
              </a:spcAft>
              <a:buClr>
                <a:srgbClr val="FE8637"/>
              </a:buClr>
              <a:buFont typeface="Wingdings"/>
              <a:buNone/>
              <a:defRPr/>
            </a:pPr>
            <a:r>
              <a:rPr lang="pl-PL" smtClean="0">
                <a:solidFill>
                  <a:sysClr val="windowText" lastClr="000000"/>
                </a:solidFill>
                <a:latin typeface="Century Schoolbook"/>
              </a:rPr>
              <a:t>   W określonych przypadkach wymiar urlopu wypoczynkowego ustala się jednak proporcjonalnie do przepracowanego okresu. </a:t>
            </a:r>
            <a:endParaRPr lang="pl-PL" dirty="0">
              <a:solidFill>
                <a:sysClr val="windowText" lastClr="00000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5010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331640" y="1412776"/>
            <a:ext cx="748883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+mj-lt"/>
              </a:rPr>
              <a:t>KODEKS PRACY</a:t>
            </a:r>
          </a:p>
          <a:p>
            <a:r>
              <a:rPr lang="pl-PL" sz="2400" dirty="0" smtClean="0">
                <a:latin typeface="+mj-lt"/>
              </a:rPr>
              <a:t>art. 1 – 18 (3) </a:t>
            </a:r>
            <a:r>
              <a:rPr lang="pl-PL" sz="2400" dirty="0" err="1" smtClean="0">
                <a:latin typeface="+mj-lt"/>
              </a:rPr>
              <a:t>k.p</a:t>
            </a:r>
            <a:r>
              <a:rPr lang="pl-PL" sz="2400" dirty="0" smtClean="0">
                <a:latin typeface="+mj-lt"/>
              </a:rPr>
              <a:t>.</a:t>
            </a:r>
          </a:p>
          <a:p>
            <a:endParaRPr lang="pl-PL" sz="2400" dirty="0">
              <a:latin typeface="+mj-lt"/>
            </a:endParaRPr>
          </a:p>
          <a:p>
            <a:r>
              <a:rPr lang="pl-PL" sz="2400" dirty="0" smtClean="0">
                <a:latin typeface="+mj-lt"/>
              </a:rPr>
              <a:t>art. 22 – 22 (3) </a:t>
            </a:r>
            <a:r>
              <a:rPr lang="pl-PL" sz="2400" dirty="0" err="1" smtClean="0">
                <a:latin typeface="+mj-lt"/>
              </a:rPr>
              <a:t>k.p</a:t>
            </a:r>
            <a:r>
              <a:rPr lang="pl-PL" sz="2400" dirty="0" smtClean="0">
                <a:latin typeface="+mj-lt"/>
              </a:rPr>
              <a:t>.</a:t>
            </a:r>
          </a:p>
          <a:p>
            <a:endParaRPr lang="pl-PL" sz="2400" dirty="0">
              <a:latin typeface="+mj-lt"/>
            </a:endParaRPr>
          </a:p>
          <a:p>
            <a:r>
              <a:rPr lang="pl-PL" sz="2400" dirty="0" smtClean="0">
                <a:latin typeface="+mj-lt"/>
              </a:rPr>
              <a:t>art. 23 (1a) </a:t>
            </a:r>
            <a:r>
              <a:rPr lang="pl-PL" sz="2400" dirty="0" err="1" smtClean="0">
                <a:latin typeface="+mj-lt"/>
              </a:rPr>
              <a:t>k.p</a:t>
            </a:r>
            <a:r>
              <a:rPr lang="pl-PL" sz="2400" dirty="0" smtClean="0">
                <a:latin typeface="+mj-lt"/>
              </a:rPr>
              <a:t>.</a:t>
            </a:r>
          </a:p>
          <a:p>
            <a:endParaRPr lang="pl-PL" sz="2400" dirty="0">
              <a:latin typeface="+mj-lt"/>
            </a:endParaRPr>
          </a:p>
          <a:p>
            <a:r>
              <a:rPr lang="pl-PL" sz="2400" dirty="0" smtClean="0">
                <a:latin typeface="+mj-lt"/>
              </a:rPr>
              <a:t>art. 77 (2) </a:t>
            </a:r>
            <a:r>
              <a:rPr lang="pl-PL" sz="2400" dirty="0" err="1" smtClean="0">
                <a:latin typeface="+mj-lt"/>
              </a:rPr>
              <a:t>k.p</a:t>
            </a:r>
            <a:r>
              <a:rPr lang="pl-PL" sz="2400" dirty="0" smtClean="0">
                <a:latin typeface="+mj-lt"/>
              </a:rPr>
              <a:t>.</a:t>
            </a:r>
          </a:p>
          <a:p>
            <a:endParaRPr lang="pl-PL" sz="2400" dirty="0">
              <a:latin typeface="+mj-lt"/>
            </a:endParaRPr>
          </a:p>
          <a:p>
            <a:r>
              <a:rPr lang="pl-PL" sz="2400" dirty="0" smtClean="0">
                <a:latin typeface="+mj-lt"/>
              </a:rPr>
              <a:t>art. 104 </a:t>
            </a:r>
            <a:r>
              <a:rPr lang="pl-PL" sz="2400" dirty="0" err="1" smtClean="0">
                <a:latin typeface="+mj-lt"/>
              </a:rPr>
              <a:t>kp</a:t>
            </a:r>
            <a:r>
              <a:rPr lang="pl-PL" sz="2400" dirty="0" smtClean="0">
                <a:latin typeface="+mj-lt"/>
              </a:rPr>
              <a:t>.</a:t>
            </a:r>
            <a:endParaRPr lang="pl-PL" dirty="0" smtClean="0"/>
          </a:p>
          <a:p>
            <a:endParaRPr lang="pl-PL" dirty="0"/>
          </a:p>
          <a:p>
            <a:pPr lvl="0"/>
            <a:r>
              <a:rPr lang="pl-PL" sz="2400" dirty="0">
                <a:solidFill>
                  <a:prstClr val="black"/>
                </a:solidFill>
                <a:latin typeface="Calibri"/>
              </a:rPr>
              <a:t>art. 239 – 240 </a:t>
            </a:r>
            <a:r>
              <a:rPr lang="pl-PL" sz="2400" dirty="0" err="1">
                <a:solidFill>
                  <a:prstClr val="black"/>
                </a:solidFill>
                <a:latin typeface="Calibri"/>
              </a:rPr>
              <a:t>k.p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lvl="0"/>
            <a:endParaRPr lang="pl-PL" sz="2400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art. 300 </a:t>
            </a:r>
            <a:r>
              <a:rPr lang="pl-PL" sz="2400" dirty="0" err="1" smtClean="0">
                <a:solidFill>
                  <a:prstClr val="black"/>
                </a:solidFill>
                <a:latin typeface="Calibri"/>
              </a:rPr>
              <a:t>k.p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pl-PL" sz="2400" dirty="0">
              <a:solidFill>
                <a:prstClr val="black"/>
              </a:solidFill>
              <a:latin typeface="Calibri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40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043608" y="55959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small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URLOP NA ŻĄDANIE PRACOWNIKA</a:t>
            </a:r>
            <a:endParaRPr kumimoji="0" lang="pl-PL" sz="3000" b="0" i="0" u="none" strike="noStrike" kern="1200" cap="small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043608" y="1723678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  Urlop na żądanie jest częścią urlopu wypoczynkowego i przysługuje w wymiarze </a:t>
            </a:r>
            <a:r>
              <a:rPr kumimoji="0" lang="pl-PL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4 dni </a:t>
            </a:r>
            <a:r>
              <a:rPr kumimoji="0" lang="pl-PL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w każdym roku kalendarzowym.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endParaRPr kumimoji="0" lang="pl-PL" sz="2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  Pracownik może wystąpić o udzielenie urlopu najpóźniej w dniu jego rozpoczęcia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0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343" name="Prostokąt 12"/>
          <p:cNvSpPr>
            <a:spLocks noChangeArrowheads="1"/>
          </p:cNvSpPr>
          <p:nvPr/>
        </p:nvSpPr>
        <p:spPr bwMode="auto">
          <a:xfrm>
            <a:off x="1115616" y="1411780"/>
            <a:ext cx="8172400" cy="230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pl-PL" sz="2400" b="1" cap="all" dirty="0">
              <a:solidFill>
                <a:srgbClr val="333333"/>
              </a:solidFill>
              <a:latin typeface="Calibri"/>
              <a:cs typeface="Arial" pitchFamily="34" charset="0"/>
            </a:endParaRPr>
          </a:p>
          <a:p>
            <a:pPr algn="ctr"/>
            <a:r>
              <a:rPr lang="pl-PL" sz="2400" b="1" cap="all" dirty="0" smtClean="0">
                <a:solidFill>
                  <a:srgbClr val="333333"/>
                </a:solidFill>
                <a:latin typeface="Calibri"/>
                <a:cs typeface="Arial" pitchFamily="34" charset="0"/>
              </a:rPr>
              <a:t>WYKŁAD NR 8</a:t>
            </a:r>
          </a:p>
          <a:p>
            <a:pPr algn="ctr"/>
            <a:endParaRPr lang="pl-PL" sz="2400" b="1" cap="all" dirty="0">
              <a:solidFill>
                <a:srgbClr val="333333"/>
              </a:solidFill>
              <a:latin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solidFill>
                  <a:prstClr val="black"/>
                </a:solidFill>
                <a:latin typeface="Calibri"/>
                <a:ea typeface="Times New Roman"/>
                <a:cs typeface="Arial" pitchFamily="34" charset="0"/>
              </a:rPr>
              <a:t>Spory pracy i ich rozpatrywanie.</a:t>
            </a:r>
            <a:endParaRPr lang="pl-PL" b="1" cap="all" dirty="0" smtClean="0">
              <a:solidFill>
                <a:srgbClr val="333333"/>
              </a:solidFill>
              <a:latin typeface="Open Sans"/>
            </a:endParaRPr>
          </a:p>
          <a:p>
            <a:pPr algn="just"/>
            <a:endParaRPr lang="pl-PL" b="1" cap="all" dirty="0">
              <a:solidFill>
                <a:srgbClr val="333333"/>
              </a:solidFill>
              <a:latin typeface="Open Sans"/>
            </a:endParaRPr>
          </a:p>
          <a:p>
            <a:pPr algn="just"/>
            <a:endParaRPr lang="pl-PL" b="1" cap="all" dirty="0">
              <a:solidFill>
                <a:srgbClr val="333333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3907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331640" y="1412776"/>
            <a:ext cx="74888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prstClr val="black"/>
                </a:solidFill>
                <a:latin typeface="Calibri"/>
              </a:rPr>
              <a:t>KODEKS PRACY</a:t>
            </a:r>
          </a:p>
          <a:p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art. 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242 - 265 </a:t>
            </a:r>
            <a:r>
              <a:rPr lang="pl-PL" sz="2400" dirty="0" err="1">
                <a:solidFill>
                  <a:prstClr val="black"/>
                </a:solidFill>
                <a:latin typeface="Calibri"/>
              </a:rPr>
              <a:t>k.p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endParaRPr lang="pl-PL" sz="2400" dirty="0">
              <a:solidFill>
                <a:prstClr val="black"/>
              </a:solidFill>
              <a:latin typeface="Calibri"/>
            </a:endParaRPr>
          </a:p>
          <a:p>
            <a:r>
              <a:rPr lang="pl-PL" sz="2400" dirty="0" smtClean="0">
                <a:solidFill>
                  <a:srgbClr val="FF0000"/>
                </a:solidFill>
                <a:latin typeface="Calibri"/>
              </a:rPr>
              <a:t>art. 459 – </a:t>
            </a:r>
            <a:r>
              <a:rPr lang="pl-PL" sz="2400" dirty="0" smtClean="0">
                <a:solidFill>
                  <a:srgbClr val="FF0000"/>
                </a:solidFill>
                <a:latin typeface="Calibri"/>
              </a:rPr>
              <a:t>461 </a:t>
            </a:r>
            <a:r>
              <a:rPr lang="pl-PL" sz="2400" dirty="0" smtClean="0">
                <a:solidFill>
                  <a:srgbClr val="FF0000"/>
                </a:solidFill>
                <a:latin typeface="Calibri"/>
              </a:rPr>
              <a:t>k.p.c</a:t>
            </a:r>
            <a:r>
              <a:rPr lang="pl-PL" sz="2400" dirty="0" smtClean="0">
                <a:solidFill>
                  <a:srgbClr val="FF0000"/>
                </a:solidFill>
                <a:latin typeface="Calibri"/>
              </a:rPr>
              <a:t>.</a:t>
            </a:r>
          </a:p>
          <a:p>
            <a:endParaRPr lang="pl-PL" sz="2400" dirty="0">
              <a:solidFill>
                <a:srgbClr val="FF0000"/>
              </a:solidFill>
              <a:latin typeface="Calibri"/>
            </a:endParaRPr>
          </a:p>
          <a:p>
            <a:r>
              <a:rPr lang="pl-PL" sz="2400" dirty="0" smtClean="0">
                <a:solidFill>
                  <a:srgbClr val="FF0000"/>
                </a:solidFill>
                <a:latin typeface="Calibri"/>
              </a:rPr>
              <a:t>UWAGA!</a:t>
            </a:r>
          </a:p>
          <a:p>
            <a:r>
              <a:rPr lang="pl-PL" sz="2400" dirty="0" smtClean="0">
                <a:solidFill>
                  <a:srgbClr val="FF0000"/>
                </a:solidFill>
                <a:latin typeface="Calibri"/>
              </a:rPr>
              <a:t>7 listopada nowelizacja art. 461 k.p.c.</a:t>
            </a:r>
          </a:p>
          <a:p>
            <a:endParaRPr lang="pl-PL" sz="2400" dirty="0">
              <a:solidFill>
                <a:srgbClr val="FF0000"/>
              </a:solidFill>
              <a:latin typeface="Calibri"/>
            </a:endParaRPr>
          </a:p>
          <a:p>
            <a:r>
              <a:rPr lang="pl-PL" b="1" dirty="0" smtClean="0">
                <a:solidFill>
                  <a:srgbClr val="333333"/>
                </a:solidFill>
                <a:latin typeface="Open Sans"/>
              </a:rPr>
              <a:t>Art</a:t>
            </a:r>
            <a:r>
              <a:rPr lang="pl-PL" b="1" dirty="0">
                <a:solidFill>
                  <a:srgbClr val="333333"/>
                </a:solidFill>
                <a:latin typeface="Open Sans"/>
              </a:rPr>
              <a:t>.  461.  [Właściwość sądu</a:t>
            </a:r>
            <a:r>
              <a:rPr lang="pl-PL" b="1" dirty="0" smtClean="0">
                <a:solidFill>
                  <a:srgbClr val="333333"/>
                </a:solidFill>
                <a:latin typeface="Open Sans"/>
              </a:rPr>
              <a:t>]</a:t>
            </a:r>
          </a:p>
          <a:p>
            <a:pPr algn="just"/>
            <a:r>
              <a:rPr lang="pl-PL" b="1" dirty="0" smtClean="0">
                <a:solidFill>
                  <a:srgbClr val="FF0000"/>
                </a:solidFill>
                <a:latin typeface="Open Sans"/>
              </a:rPr>
              <a:t>§</a:t>
            </a:r>
            <a:r>
              <a:rPr lang="pl-PL" b="1" dirty="0">
                <a:solidFill>
                  <a:srgbClr val="FF0000"/>
                </a:solidFill>
                <a:latin typeface="Open Sans"/>
              </a:rPr>
              <a:t>  1.  </a:t>
            </a:r>
            <a:r>
              <a:rPr lang="pl-PL" dirty="0" smtClean="0">
                <a:solidFill>
                  <a:srgbClr val="FF0000"/>
                </a:solidFill>
                <a:latin typeface="Open Sans"/>
              </a:rPr>
              <a:t>Powództwo </a:t>
            </a:r>
            <a:r>
              <a:rPr lang="pl-PL" dirty="0">
                <a:solidFill>
                  <a:srgbClr val="FF0000"/>
                </a:solidFill>
                <a:latin typeface="Open Sans"/>
              </a:rPr>
              <a:t>w sprawie z zakresu prawa pracy można wytoczyć bądź przed sąd ogólnie właściwy dla pozwanego, bądź przed sąd, w którego obszarze właściwości praca jest, była lub miała być wykonywana.</a:t>
            </a:r>
          </a:p>
          <a:p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343" name="Prostokąt 12"/>
          <p:cNvSpPr>
            <a:spLocks noChangeArrowheads="1"/>
          </p:cNvSpPr>
          <p:nvPr/>
        </p:nvSpPr>
        <p:spPr bwMode="auto">
          <a:xfrm>
            <a:off x="1763712" y="2254229"/>
            <a:ext cx="684073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pl-PL" b="1" cap="all" dirty="0" smtClean="0">
                <a:solidFill>
                  <a:srgbClr val="333333"/>
                </a:solidFill>
                <a:latin typeface="Open Sans"/>
              </a:rPr>
              <a:t>CAŁOŚĆ REGULACJI KP POZWALA WYRÓŻNIĆ </a:t>
            </a:r>
            <a:r>
              <a:rPr lang="pl-PL" b="1" cap="all" dirty="0" smtClean="0">
                <a:solidFill>
                  <a:srgbClr val="FF0000"/>
                </a:solidFill>
                <a:latin typeface="Open Sans"/>
              </a:rPr>
              <a:t>4 TRYBY </a:t>
            </a:r>
            <a:r>
              <a:rPr lang="pl-PL" b="1" cap="all" dirty="0" smtClean="0">
                <a:solidFill>
                  <a:srgbClr val="333333"/>
                </a:solidFill>
                <a:latin typeface="Open Sans"/>
              </a:rPr>
              <a:t>ROZATRYWANIA SPORÓW PRACOWNICZYCH:</a:t>
            </a:r>
          </a:p>
          <a:p>
            <a:pPr algn="just"/>
            <a:endParaRPr lang="pl-PL" cap="all" dirty="0">
              <a:solidFill>
                <a:srgbClr val="333333"/>
              </a:solidFill>
              <a:latin typeface="Open Sans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b="1" cap="all" dirty="0" smtClean="0">
                <a:solidFill>
                  <a:srgbClr val="333333"/>
                </a:solidFill>
                <a:latin typeface="Open Sans"/>
              </a:rPr>
              <a:t>POJEDNAWCZY</a:t>
            </a:r>
          </a:p>
          <a:p>
            <a:pPr marL="342900" indent="-342900" algn="just">
              <a:buFont typeface="+mj-lt"/>
              <a:buAutoNum type="arabicPeriod"/>
            </a:pPr>
            <a:endParaRPr lang="pl-PL" b="1" cap="all" dirty="0">
              <a:solidFill>
                <a:srgbClr val="333333"/>
              </a:solidFill>
              <a:latin typeface="Open Sans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b="1" cap="all" dirty="0" smtClean="0">
                <a:solidFill>
                  <a:srgbClr val="333333"/>
                </a:solidFill>
                <a:latin typeface="Open Sans"/>
              </a:rPr>
              <a:t>SĄDOWY</a:t>
            </a:r>
          </a:p>
          <a:p>
            <a:pPr marL="342900" indent="-342900" algn="just">
              <a:buFont typeface="+mj-lt"/>
              <a:buAutoNum type="arabicPeriod"/>
            </a:pPr>
            <a:endParaRPr lang="pl-PL" cap="all" dirty="0">
              <a:solidFill>
                <a:srgbClr val="333333"/>
              </a:solidFill>
              <a:latin typeface="Open Sans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cap="all" dirty="0" smtClean="0">
                <a:solidFill>
                  <a:srgbClr val="333333"/>
                </a:solidFill>
                <a:latin typeface="Open Sans"/>
              </a:rPr>
              <a:t>WEWNĄTRZZAKŁADOWO-SĄDOWY</a:t>
            </a:r>
          </a:p>
          <a:p>
            <a:pPr marL="342900" indent="-342900" algn="just">
              <a:buFont typeface="+mj-lt"/>
              <a:buAutoNum type="arabicPeriod"/>
            </a:pPr>
            <a:endParaRPr lang="pl-PL" cap="all" dirty="0">
              <a:solidFill>
                <a:srgbClr val="333333"/>
              </a:solidFill>
              <a:latin typeface="Open Sans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cap="all" dirty="0" smtClean="0">
                <a:solidFill>
                  <a:srgbClr val="333333"/>
                </a:solidFill>
                <a:latin typeface="Open Sans"/>
              </a:rPr>
              <a:t>ADMINISTRACYJNOSĄDOWY</a:t>
            </a:r>
            <a:endParaRPr lang="pl-PL" cap="all" dirty="0">
              <a:solidFill>
                <a:srgbClr val="333333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330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278025" y="1387714"/>
            <a:ext cx="7956376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defRPr/>
            </a:pPr>
            <a:r>
              <a:rPr lang="pl-PL" sz="2500" b="1" dirty="0" smtClean="0">
                <a:solidFill>
                  <a:prstClr val="black"/>
                </a:solidFill>
                <a:latin typeface="Lucida Sans Unicode"/>
              </a:rPr>
              <a:t>	</a:t>
            </a:r>
            <a:r>
              <a:rPr lang="pl-PL" sz="2500" b="1" dirty="0" smtClean="0">
                <a:solidFill>
                  <a:prstClr val="black"/>
                </a:solidFill>
                <a:latin typeface="Calibri"/>
              </a:rPr>
              <a:t>ZASADY POSTEPOWANIA PRZED KOMICJĄ POJEDNAWCZĄ:</a:t>
            </a:r>
          </a:p>
          <a:p>
            <a:pPr marL="566928" indent="-457200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lt"/>
              <a:buAutoNum type="arabicPeriod"/>
              <a:defRPr/>
            </a:pPr>
            <a:r>
              <a:rPr lang="pl-PL" sz="2500" dirty="0" smtClean="0">
                <a:solidFill>
                  <a:prstClr val="black"/>
                </a:solidFill>
                <a:latin typeface="Calibri"/>
              </a:rPr>
              <a:t>WNIOSKOWOŚĆ</a:t>
            </a:r>
          </a:p>
          <a:p>
            <a:pPr marL="566928" indent="-457200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lt"/>
              <a:buAutoNum type="arabicPeriod"/>
              <a:defRPr/>
            </a:pPr>
            <a:r>
              <a:rPr lang="pl-PL" sz="2500" dirty="0" smtClean="0">
                <a:solidFill>
                  <a:prstClr val="black"/>
                </a:solidFill>
                <a:latin typeface="Calibri"/>
              </a:rPr>
              <a:t>FAKULTATYWNOŚĆ</a:t>
            </a:r>
          </a:p>
          <a:p>
            <a:pPr marL="566928" indent="-457200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lt"/>
              <a:buAutoNum type="arabicPeriod"/>
              <a:defRPr/>
            </a:pPr>
            <a:r>
              <a:rPr lang="pl-PL" sz="2500" dirty="0" smtClean="0">
                <a:solidFill>
                  <a:prstClr val="black"/>
                </a:solidFill>
                <a:latin typeface="Calibri"/>
              </a:rPr>
              <a:t>POLUBOWNOŚĆ</a:t>
            </a:r>
          </a:p>
          <a:p>
            <a:pPr marL="566928" indent="-457200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lt"/>
              <a:buAutoNum type="arabicPeriod"/>
              <a:defRPr/>
            </a:pPr>
            <a:r>
              <a:rPr lang="pl-PL" sz="2500" dirty="0" smtClean="0">
                <a:solidFill>
                  <a:prstClr val="black"/>
                </a:solidFill>
                <a:latin typeface="Calibri"/>
              </a:rPr>
              <a:t>SZYBKOŚĆ</a:t>
            </a:r>
          </a:p>
        </p:txBody>
      </p:sp>
    </p:spTree>
    <p:extLst>
      <p:ext uri="{BB962C8B-B14F-4D97-AF65-F5344CB8AC3E}">
        <p14:creationId xmlns:p14="http://schemas.microsoft.com/office/powerpoint/2010/main" val="37298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16386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6387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115616" y="1400176"/>
            <a:ext cx="7467600" cy="3901032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l-PL" b="1" dirty="0" smtClean="0">
                <a:solidFill>
                  <a:prstClr val="black"/>
                </a:solidFill>
              </a:rPr>
              <a:t>POSTĘPOWANIE SĄDOWE</a:t>
            </a:r>
          </a:p>
          <a:p>
            <a:pPr algn="just" fontAlgn="auto">
              <a:spcAft>
                <a:spcPts val="0"/>
              </a:spcAft>
            </a:pPr>
            <a:endParaRPr lang="pl-PL" dirty="0">
              <a:solidFill>
                <a:prstClr val="black"/>
              </a:solidFill>
              <a:latin typeface="Century Schoolbook"/>
            </a:endParaRPr>
          </a:p>
          <a:p>
            <a:pPr fontAlgn="auto">
              <a:spcAft>
                <a:spcPts val="0"/>
              </a:spcAft>
            </a:pPr>
            <a:r>
              <a:rPr lang="pl-PL" dirty="0">
                <a:solidFill>
                  <a:prstClr val="black"/>
                </a:solidFill>
                <a:latin typeface="Century Schoolbook"/>
              </a:rPr>
              <a:t>Art.  262.  [Właściwość sądów pracy]</a:t>
            </a:r>
          </a:p>
          <a:p>
            <a:pPr fontAlgn="auto">
              <a:spcAft>
                <a:spcPts val="0"/>
              </a:spcAft>
            </a:pPr>
            <a:r>
              <a:rPr lang="pl-PL" dirty="0">
                <a:solidFill>
                  <a:prstClr val="black"/>
                </a:solidFill>
                <a:latin typeface="Century Schoolbook"/>
              </a:rPr>
              <a:t>§  1. </a:t>
            </a:r>
            <a:r>
              <a:rPr lang="pl-PL" dirty="0" smtClean="0">
                <a:solidFill>
                  <a:prstClr val="black"/>
                </a:solidFill>
                <a:latin typeface="Century Schoolbook"/>
              </a:rPr>
              <a:t>Spory </a:t>
            </a:r>
            <a:r>
              <a:rPr lang="pl-PL" dirty="0">
                <a:solidFill>
                  <a:prstClr val="black"/>
                </a:solidFill>
                <a:latin typeface="Century Schoolbook"/>
              </a:rPr>
              <a:t>o roszczenia ze stosunku pracy rozstrzygają sądy powszechne, zwane "sądami pracy".</a:t>
            </a:r>
          </a:p>
          <a:p>
            <a:pPr fontAlgn="auto">
              <a:spcAft>
                <a:spcPts val="0"/>
              </a:spcAft>
            </a:pPr>
            <a:r>
              <a:rPr lang="pl-PL" dirty="0">
                <a:solidFill>
                  <a:prstClr val="black"/>
                </a:solidFill>
                <a:latin typeface="Century Schoolbook"/>
              </a:rPr>
              <a:t>§  2. 	Nie podlegają właściwości sądów pracy spory dotyczące:</a:t>
            </a:r>
          </a:p>
          <a:p>
            <a:pPr fontAlgn="auto">
              <a:spcAft>
                <a:spcPts val="0"/>
              </a:spcAft>
            </a:pPr>
            <a:r>
              <a:rPr lang="pl-PL" dirty="0">
                <a:solidFill>
                  <a:prstClr val="black"/>
                </a:solidFill>
                <a:latin typeface="Century Schoolbook"/>
              </a:rPr>
              <a:t>1)	ustanawiania nowych warunków pracy i płacy;</a:t>
            </a:r>
          </a:p>
          <a:p>
            <a:pPr fontAlgn="auto">
              <a:spcAft>
                <a:spcPts val="0"/>
              </a:spcAft>
            </a:pPr>
            <a:r>
              <a:rPr lang="pl-PL" dirty="0">
                <a:solidFill>
                  <a:prstClr val="black"/>
                </a:solidFill>
                <a:latin typeface="Century Schoolbook"/>
              </a:rPr>
              <a:t>2)	stosowania norm pracy;</a:t>
            </a:r>
          </a:p>
          <a:p>
            <a:pPr fontAlgn="auto">
              <a:spcAft>
                <a:spcPts val="0"/>
              </a:spcAft>
            </a:pPr>
            <a:r>
              <a:rPr lang="pl-PL" dirty="0">
                <a:solidFill>
                  <a:prstClr val="black"/>
                </a:solidFill>
                <a:latin typeface="Century Schoolbook"/>
              </a:rPr>
              <a:t>3)	(uchylony).</a:t>
            </a:r>
          </a:p>
          <a:p>
            <a:pPr fontAlgn="auto">
              <a:spcAft>
                <a:spcPts val="0"/>
              </a:spcAft>
            </a:pPr>
            <a:r>
              <a:rPr lang="pl-PL" dirty="0">
                <a:solidFill>
                  <a:prstClr val="black"/>
                </a:solidFill>
                <a:latin typeface="Century Schoolbook"/>
              </a:rPr>
              <a:t>§  3. 	Zasady tworzenia sądów pracy, organizację i tryb postępowania przed tymi sądami regulują odrębne przepisy. </a:t>
            </a:r>
            <a:r>
              <a:rPr lang="pl-PL" dirty="0" smtClean="0">
                <a:solidFill>
                  <a:srgbClr val="575F6D"/>
                </a:solidFill>
                <a:latin typeface="Century Schoolbook"/>
              </a:rPr>
              <a:t/>
            </a:r>
            <a:br>
              <a:rPr lang="pl-PL" dirty="0" smtClean="0">
                <a:solidFill>
                  <a:srgbClr val="575F6D"/>
                </a:solidFill>
                <a:latin typeface="Century Schoolbook"/>
              </a:rPr>
            </a:br>
            <a:endParaRPr lang="pl-PL" dirty="0">
              <a:solidFill>
                <a:srgbClr val="575F6D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41991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16386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6387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119725" y="1124744"/>
            <a:ext cx="7467600" cy="5256584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l-PL" sz="2400" b="1" dirty="0" smtClean="0">
                <a:solidFill>
                  <a:prstClr val="black"/>
                </a:solidFill>
              </a:rPr>
              <a:t>WŁAŚCIWOŚĆ RZECZOWA</a:t>
            </a:r>
          </a:p>
          <a:p>
            <a:pPr fontAlgn="auto">
              <a:spcAft>
                <a:spcPts val="0"/>
              </a:spcAft>
            </a:pPr>
            <a:endParaRPr lang="pl-PL" sz="2400" b="1" dirty="0">
              <a:solidFill>
                <a:prstClr val="black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pl-PL" sz="2400" dirty="0" smtClean="0">
                <a:solidFill>
                  <a:prstClr val="black"/>
                </a:solidFill>
              </a:rPr>
              <a:t>Określa rodzaje spraw: „z zakresu prawa pracy</a:t>
            </a:r>
          </a:p>
          <a:p>
            <a:pPr fontAlgn="auto">
              <a:spcAft>
                <a:spcPts val="0"/>
              </a:spcAft>
            </a:pPr>
            <a:endParaRPr lang="pl-PL" sz="2400" dirty="0" smtClean="0">
              <a:solidFill>
                <a:prstClr val="black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pl-PL" sz="2400" dirty="0" smtClean="0">
                <a:solidFill>
                  <a:prstClr val="black"/>
                </a:solidFill>
              </a:rPr>
              <a:t>Art. 476 k.p.c.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</a:pPr>
            <a:endParaRPr lang="pl-PL" sz="2400" dirty="0">
              <a:solidFill>
                <a:prstClr val="black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pl-PL" sz="2400" dirty="0" smtClean="0">
                <a:solidFill>
                  <a:prstClr val="black"/>
                </a:solidFill>
              </a:rPr>
              <a:t>SR lub SO - ze względu na WPS, ale!</a:t>
            </a:r>
            <a:r>
              <a:rPr lang="pl-PL" sz="2400" dirty="0" smtClean="0">
                <a:solidFill>
                  <a:prstClr val="black"/>
                </a:solidFill>
                <a:sym typeface="Wingdings" pitchFamily="2" charset="2"/>
              </a:rPr>
              <a:t>: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</a:pPr>
            <a:endParaRPr lang="pl-PL" sz="2400" b="1" dirty="0">
              <a:solidFill>
                <a:prstClr val="black"/>
              </a:solidFill>
              <a:latin typeface="Century Schoolbook"/>
              <a:sym typeface="Wingdings" pitchFamily="2" charset="2"/>
            </a:endParaRPr>
          </a:p>
          <a:p>
            <a:pPr algn="just" fontAlgn="auto">
              <a:spcAft>
                <a:spcPts val="0"/>
              </a:spcAft>
            </a:pPr>
            <a:r>
              <a:rPr lang="pl-PL" sz="2900" b="1" dirty="0" smtClean="0">
                <a:solidFill>
                  <a:prstClr val="black"/>
                </a:solidFill>
              </a:rPr>
              <a:t>461 § 1</a:t>
            </a:r>
            <a:r>
              <a:rPr lang="pl-PL" sz="2900" b="1" baseline="30000" dirty="0" smtClean="0">
                <a:solidFill>
                  <a:prstClr val="black"/>
                </a:solidFill>
              </a:rPr>
              <a:t>1</a:t>
            </a:r>
            <a:r>
              <a:rPr lang="pl-PL" sz="2900" b="1" dirty="0" smtClean="0">
                <a:solidFill>
                  <a:prstClr val="black"/>
                </a:solidFill>
              </a:rPr>
              <a:t>k.p.c.</a:t>
            </a:r>
            <a:r>
              <a:rPr lang="pl-PL" sz="2900" dirty="0">
                <a:solidFill>
                  <a:prstClr val="black"/>
                </a:solidFill>
              </a:rPr>
              <a:t>  </a:t>
            </a:r>
            <a:r>
              <a:rPr lang="pl-PL" sz="2900" b="1" dirty="0">
                <a:solidFill>
                  <a:prstClr val="black"/>
                </a:solidFill>
              </a:rPr>
              <a:t>Do właściwości </a:t>
            </a:r>
            <a:r>
              <a:rPr lang="pl-PL" sz="2900" b="1" u="sng" dirty="0">
                <a:solidFill>
                  <a:prstClr val="black"/>
                </a:solidFill>
              </a:rPr>
              <a:t>sądów rejonowych</a:t>
            </a:r>
            <a:r>
              <a:rPr lang="pl-PL" sz="2900" b="1" dirty="0">
                <a:solidFill>
                  <a:prstClr val="black"/>
                </a:solidFill>
              </a:rPr>
              <a:t>, bez względu na wartość przedmiotu sporu, należą sprawy z zakresu prawa pracy o </a:t>
            </a:r>
            <a:endParaRPr lang="pl-PL" sz="2900" b="1" dirty="0" smtClean="0">
              <a:solidFill>
                <a:prstClr val="black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pl-PL" sz="2900" dirty="0" smtClean="0">
                <a:solidFill>
                  <a:prstClr val="black"/>
                </a:solidFill>
              </a:rPr>
              <a:t>ustalenie </a:t>
            </a:r>
            <a:r>
              <a:rPr lang="pl-PL" sz="2900" dirty="0">
                <a:solidFill>
                  <a:prstClr val="black"/>
                </a:solidFill>
              </a:rPr>
              <a:t>istnienia stosunku pracy, </a:t>
            </a:r>
            <a:endParaRPr lang="pl-PL" sz="2900" dirty="0" smtClean="0">
              <a:solidFill>
                <a:prstClr val="black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pl-PL" sz="2900" dirty="0" smtClean="0">
                <a:solidFill>
                  <a:prstClr val="black"/>
                </a:solidFill>
              </a:rPr>
              <a:t>o </a:t>
            </a:r>
            <a:r>
              <a:rPr lang="pl-PL" sz="2900" dirty="0">
                <a:solidFill>
                  <a:prstClr val="black"/>
                </a:solidFill>
              </a:rPr>
              <a:t>uznanie bezskuteczności wypowiedzenia stosunku pracy, </a:t>
            </a:r>
            <a:endParaRPr lang="pl-PL" sz="2900" dirty="0" smtClean="0">
              <a:solidFill>
                <a:prstClr val="black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pl-PL" sz="2900" dirty="0" smtClean="0">
                <a:solidFill>
                  <a:prstClr val="black"/>
                </a:solidFill>
              </a:rPr>
              <a:t>o </a:t>
            </a:r>
            <a:r>
              <a:rPr lang="pl-PL" sz="2900" dirty="0">
                <a:solidFill>
                  <a:prstClr val="black"/>
                </a:solidFill>
              </a:rPr>
              <a:t>przywrócenie do pracy i przywrócenie poprzednich warunków pracy lub płacy oraz łącznie z nimi dochodzone roszczenia i </a:t>
            </a:r>
            <a:endParaRPr lang="pl-PL" sz="2900" dirty="0" smtClean="0">
              <a:solidFill>
                <a:prstClr val="black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pl-PL" sz="2900" dirty="0" smtClean="0">
                <a:solidFill>
                  <a:prstClr val="black"/>
                </a:solidFill>
              </a:rPr>
              <a:t>o </a:t>
            </a:r>
            <a:r>
              <a:rPr lang="pl-PL" sz="2900" dirty="0">
                <a:solidFill>
                  <a:prstClr val="black"/>
                </a:solidFill>
              </a:rPr>
              <a:t>odszkodowanie w przypadku nieuzasadnionego lub naruszającego przepisy wypowiedzenia oraz rozwiązania stosunku pracy, a </a:t>
            </a:r>
            <a:r>
              <a:rPr lang="pl-PL" sz="2900" dirty="0" smtClean="0">
                <a:solidFill>
                  <a:prstClr val="black"/>
                </a:solidFill>
              </a:rPr>
              <a:t>także</a:t>
            </a: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pl-PL" sz="2900" dirty="0" smtClean="0">
                <a:solidFill>
                  <a:prstClr val="black"/>
                </a:solidFill>
              </a:rPr>
              <a:t>sprawy </a:t>
            </a:r>
            <a:r>
              <a:rPr lang="pl-PL" sz="2900" dirty="0">
                <a:solidFill>
                  <a:prstClr val="black"/>
                </a:solidFill>
              </a:rPr>
              <a:t>dotyczące kar porządkowych i świadectwa pracy oraz roszczenia z tym związane.</a:t>
            </a:r>
            <a:endParaRPr lang="pl-PL" sz="29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pl-PL" dirty="0" smtClean="0">
                <a:solidFill>
                  <a:prstClr val="black"/>
                </a:solidFill>
                <a:latin typeface="Century Schoolbook"/>
              </a:rPr>
              <a:t/>
            </a:r>
            <a:br>
              <a:rPr lang="pl-PL" dirty="0" smtClean="0">
                <a:solidFill>
                  <a:prstClr val="black"/>
                </a:solidFill>
                <a:latin typeface="Century Schoolbook"/>
              </a:rPr>
            </a:br>
            <a:endParaRPr lang="pl-PL" dirty="0">
              <a:solidFill>
                <a:prstClr val="black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32515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16386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6387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683568" y="1600200"/>
            <a:ext cx="857885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FE8637"/>
              </a:buClr>
            </a:pPr>
            <a:endParaRPr lang="pl-PL" dirty="0">
              <a:solidFill>
                <a:sysClr val="windowText" lastClr="000000"/>
              </a:solidFill>
              <a:latin typeface="Century Schoolbook"/>
            </a:endParaRP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9716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Clr>
                <a:srgbClr val="FE8637"/>
              </a:buClr>
              <a:buFont typeface="Wingdings"/>
              <a:buNone/>
              <a:defRPr/>
            </a:pPr>
            <a:r>
              <a:rPr lang="pl-PL" b="1" dirty="0" smtClean="0">
                <a:solidFill>
                  <a:sysClr val="windowText" lastClr="000000"/>
                </a:solidFill>
              </a:rPr>
              <a:t>WŁAŚCIWOŚĆ MIEJSCOWA</a:t>
            </a:r>
          </a:p>
          <a:p>
            <a:pPr algn="just" fontAlgn="auto">
              <a:spcAft>
                <a:spcPts val="0"/>
              </a:spcAft>
              <a:buClr>
                <a:srgbClr val="FE8637"/>
              </a:buClr>
              <a:defRPr/>
            </a:pPr>
            <a:r>
              <a:rPr lang="pl-PL" dirty="0" smtClean="0">
                <a:solidFill>
                  <a:sysClr val="windowText" lastClr="000000"/>
                </a:solidFill>
              </a:rPr>
              <a:t>o</a:t>
            </a:r>
            <a:r>
              <a:rPr lang="pl-PL" dirty="0" err="1" smtClean="0">
                <a:solidFill>
                  <a:sysClr val="windowText" lastClr="000000"/>
                </a:solidFill>
              </a:rPr>
              <a:t>gólna</a:t>
            </a:r>
            <a:r>
              <a:rPr lang="pl-PL" dirty="0" smtClean="0">
                <a:solidFill>
                  <a:sysClr val="windowText" lastClr="000000"/>
                </a:solidFill>
              </a:rPr>
              <a:t>/przemienna/delegacyjna</a:t>
            </a:r>
          </a:p>
          <a:p>
            <a:pPr algn="just" fontAlgn="auto">
              <a:spcAft>
                <a:spcPts val="0"/>
              </a:spcAft>
              <a:buClr>
                <a:srgbClr val="FE8637"/>
              </a:buClr>
              <a:defRPr/>
            </a:pPr>
            <a:endParaRPr lang="pl-PL" dirty="0">
              <a:solidFill>
                <a:sysClr val="windowText" lastClr="000000"/>
              </a:solidFill>
            </a:endParaRPr>
          </a:p>
          <a:p>
            <a:pPr marL="0" indent="0" algn="just" fontAlgn="auto">
              <a:spcAft>
                <a:spcPts val="0"/>
              </a:spcAft>
              <a:buClr>
                <a:srgbClr val="FE8637"/>
              </a:buClr>
              <a:buFont typeface="Wingdings"/>
              <a:buNone/>
              <a:defRPr/>
            </a:pPr>
            <a:endParaRPr lang="pl-PL" dirty="0" smtClean="0">
              <a:solidFill>
                <a:sysClr val="windowText" lastClr="000000"/>
              </a:solidFill>
            </a:endParaRPr>
          </a:p>
          <a:p>
            <a:pPr marL="0" indent="0" algn="just" fontAlgn="auto">
              <a:spcAft>
                <a:spcPts val="0"/>
              </a:spcAft>
              <a:buClr>
                <a:srgbClr val="FE8637"/>
              </a:buClr>
              <a:buFont typeface="Wingdings"/>
              <a:buNone/>
              <a:defRPr/>
            </a:pPr>
            <a:r>
              <a:rPr lang="pl-PL" b="1" dirty="0">
                <a:solidFill>
                  <a:srgbClr val="000000"/>
                </a:solidFill>
              </a:rPr>
              <a:t>Art. 461. § 1.</a:t>
            </a:r>
            <a:r>
              <a:rPr lang="pl-PL" dirty="0">
                <a:solidFill>
                  <a:srgbClr val="000000"/>
                </a:solidFill>
              </a:rPr>
              <a:t> Powództwo w sprawach z zakresu prawa pracy może być wytoczone bądź przed sąd </a:t>
            </a:r>
            <a:r>
              <a:rPr lang="pl-PL" b="1" dirty="0">
                <a:solidFill>
                  <a:srgbClr val="000000"/>
                </a:solidFill>
              </a:rPr>
              <a:t>właściwości ogólnej </a:t>
            </a:r>
            <a:r>
              <a:rPr lang="pl-PL" dirty="0">
                <a:solidFill>
                  <a:srgbClr val="000000"/>
                </a:solidFill>
              </a:rPr>
              <a:t>pozwanego, bądź przed sąd, w którego okręgu </a:t>
            </a:r>
            <a:r>
              <a:rPr lang="pl-PL" b="1" dirty="0">
                <a:solidFill>
                  <a:srgbClr val="000000"/>
                </a:solidFill>
              </a:rPr>
              <a:t>praca jest, była lub miała być </a:t>
            </a:r>
            <a:r>
              <a:rPr lang="pl-PL" b="1" dirty="0" smtClean="0">
                <a:solidFill>
                  <a:srgbClr val="000000"/>
                </a:solidFill>
              </a:rPr>
              <a:t>wykon</a:t>
            </a:r>
            <a:r>
              <a:rPr lang="pl-PL" b="1" dirty="0" smtClean="0"/>
              <a:t>ywana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34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343" name="Prostokąt 12"/>
          <p:cNvSpPr>
            <a:spLocks noChangeArrowheads="1"/>
          </p:cNvSpPr>
          <p:nvPr/>
        </p:nvSpPr>
        <p:spPr bwMode="auto">
          <a:xfrm>
            <a:off x="1115616" y="1411780"/>
            <a:ext cx="8172400" cy="230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pl-PL" sz="2400" b="1" cap="all" dirty="0">
              <a:solidFill>
                <a:srgbClr val="333333"/>
              </a:solidFill>
              <a:latin typeface="Calibri"/>
              <a:cs typeface="Arial" pitchFamily="34" charset="0"/>
            </a:endParaRPr>
          </a:p>
          <a:p>
            <a:pPr algn="ctr"/>
            <a:r>
              <a:rPr lang="pl-PL" sz="2400" b="1" cap="all" dirty="0" smtClean="0">
                <a:solidFill>
                  <a:srgbClr val="333333"/>
                </a:solidFill>
                <a:latin typeface="Calibri"/>
                <a:cs typeface="Arial" pitchFamily="34" charset="0"/>
              </a:rPr>
              <a:t>WYKŁAD NR 9</a:t>
            </a:r>
          </a:p>
          <a:p>
            <a:pPr algn="ctr"/>
            <a:endParaRPr lang="pl-PL" sz="2400" b="1" cap="all" dirty="0">
              <a:solidFill>
                <a:srgbClr val="333333"/>
              </a:solidFill>
              <a:latin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solidFill>
                  <a:prstClr val="black"/>
                </a:solidFill>
                <a:latin typeface="Calibri"/>
                <a:ea typeface="Times New Roman"/>
                <a:cs typeface="Arial" pitchFamily="34" charset="0"/>
              </a:rPr>
              <a:t>Terminy dawności.</a:t>
            </a:r>
            <a:endParaRPr lang="pl-PL" b="1" cap="all" dirty="0" smtClean="0">
              <a:solidFill>
                <a:srgbClr val="333333"/>
              </a:solidFill>
              <a:latin typeface="Open Sans"/>
            </a:endParaRPr>
          </a:p>
          <a:p>
            <a:pPr algn="just"/>
            <a:endParaRPr lang="pl-PL" b="1" cap="all" dirty="0">
              <a:solidFill>
                <a:srgbClr val="333333"/>
              </a:solidFill>
              <a:latin typeface="Open Sans"/>
            </a:endParaRPr>
          </a:p>
          <a:p>
            <a:pPr algn="just"/>
            <a:endParaRPr lang="pl-PL" b="1" cap="all" dirty="0">
              <a:solidFill>
                <a:srgbClr val="333333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715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331640" y="1412776"/>
            <a:ext cx="748883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prstClr val="black"/>
                </a:solidFill>
                <a:latin typeface="Calibri"/>
              </a:rPr>
              <a:t>KODEKS PRACY</a:t>
            </a:r>
          </a:p>
          <a:p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art. 1 – 18 (3) </a:t>
            </a:r>
            <a:r>
              <a:rPr lang="pl-PL" sz="2400" dirty="0" err="1" smtClean="0">
                <a:solidFill>
                  <a:prstClr val="black"/>
                </a:solidFill>
                <a:latin typeface="Calibri"/>
              </a:rPr>
              <a:t>k.p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endParaRPr lang="pl-PL" sz="2400" dirty="0">
              <a:solidFill>
                <a:prstClr val="black"/>
              </a:solidFill>
              <a:latin typeface="Calibri"/>
            </a:endParaRPr>
          </a:p>
          <a:p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art. 22 – 22 (3) </a:t>
            </a:r>
            <a:r>
              <a:rPr lang="pl-PL" sz="2400" dirty="0" err="1" smtClean="0">
                <a:solidFill>
                  <a:prstClr val="black"/>
                </a:solidFill>
                <a:latin typeface="Calibri"/>
              </a:rPr>
              <a:t>k.p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endParaRPr lang="pl-PL" sz="2400" dirty="0">
              <a:solidFill>
                <a:prstClr val="black"/>
              </a:solidFill>
              <a:latin typeface="Calibri"/>
            </a:endParaRPr>
          </a:p>
          <a:p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art. 23 (1a) </a:t>
            </a:r>
            <a:r>
              <a:rPr lang="pl-PL" sz="2400" dirty="0" err="1" smtClean="0">
                <a:solidFill>
                  <a:prstClr val="black"/>
                </a:solidFill>
                <a:latin typeface="Calibri"/>
              </a:rPr>
              <a:t>k.p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endParaRPr lang="pl-PL" sz="2400" dirty="0">
              <a:solidFill>
                <a:prstClr val="black"/>
              </a:solidFill>
              <a:latin typeface="Calibri"/>
            </a:endParaRPr>
          </a:p>
          <a:p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art. 77 (2) </a:t>
            </a:r>
            <a:r>
              <a:rPr lang="pl-PL" sz="2400" dirty="0" err="1" smtClean="0">
                <a:solidFill>
                  <a:prstClr val="black"/>
                </a:solidFill>
                <a:latin typeface="Calibri"/>
              </a:rPr>
              <a:t>k.p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endParaRPr lang="pl-PL" sz="2400" dirty="0">
              <a:solidFill>
                <a:prstClr val="black"/>
              </a:solidFill>
              <a:latin typeface="Calibri"/>
            </a:endParaRPr>
          </a:p>
          <a:p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art. 104 </a:t>
            </a:r>
            <a:r>
              <a:rPr lang="pl-PL" sz="2400" dirty="0" err="1" smtClean="0">
                <a:solidFill>
                  <a:prstClr val="black"/>
                </a:solidFill>
                <a:latin typeface="Calibri"/>
              </a:rPr>
              <a:t>kp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pl-PL" dirty="0" smtClean="0">
              <a:solidFill>
                <a:prstClr val="black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  <a:p>
            <a:r>
              <a:rPr lang="pl-PL" sz="2400" dirty="0">
                <a:solidFill>
                  <a:prstClr val="black"/>
                </a:solidFill>
                <a:latin typeface="Calibri"/>
              </a:rPr>
              <a:t>art. 239 – 240 </a:t>
            </a:r>
            <a:r>
              <a:rPr lang="pl-PL" sz="2400" dirty="0" err="1">
                <a:solidFill>
                  <a:prstClr val="black"/>
                </a:solidFill>
                <a:latin typeface="Calibri"/>
              </a:rPr>
              <a:t>k.p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endParaRPr lang="pl-PL" sz="2400" dirty="0">
              <a:solidFill>
                <a:prstClr val="black"/>
              </a:solidFill>
              <a:latin typeface="Calibri"/>
            </a:endParaRPr>
          </a:p>
          <a:p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art. 300 </a:t>
            </a:r>
            <a:r>
              <a:rPr lang="pl-PL" sz="2400" dirty="0" err="1" smtClean="0">
                <a:solidFill>
                  <a:prstClr val="black"/>
                </a:solidFill>
                <a:latin typeface="Calibri"/>
              </a:rPr>
              <a:t>k.p</a:t>
            </a:r>
            <a:r>
              <a:rPr lang="pl-PL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pl-PL" sz="2400" dirty="0">
              <a:solidFill>
                <a:prstClr val="black"/>
              </a:solidFill>
              <a:latin typeface="Calibri"/>
            </a:endParaRPr>
          </a:p>
          <a:p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5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4294967295"/>
          </p:nvPr>
        </p:nvSpPr>
        <p:spPr>
          <a:xfrm>
            <a:off x="1043608" y="1484784"/>
            <a:ext cx="8244408" cy="475252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b="1" dirty="0"/>
              <a:t>Definicja legalna</a:t>
            </a:r>
            <a:r>
              <a:rPr lang="pl-PL" dirty="0"/>
              <a:t> </a:t>
            </a:r>
            <a:r>
              <a:rPr lang="pl-PL" b="1" dirty="0"/>
              <a:t>pojęcia „</a:t>
            </a:r>
            <a:r>
              <a:rPr lang="pl-PL" b="1" dirty="0" smtClean="0"/>
              <a:t>prawo </a:t>
            </a:r>
            <a:r>
              <a:rPr lang="pl-PL" b="1" dirty="0"/>
              <a:t>pracy”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>
              <a:buNone/>
            </a:pPr>
            <a:r>
              <a:rPr lang="pl-PL" dirty="0"/>
              <a:t>Zgodnie z art. 9 § 1 </a:t>
            </a:r>
            <a:r>
              <a:rPr lang="pl-PL" dirty="0" err="1"/>
              <a:t>k.p</a:t>
            </a:r>
            <a:r>
              <a:rPr lang="pl-PL" dirty="0"/>
              <a:t>. przez „prawo pracy” należy rozumieć: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 przepisy Kodeksu pracy oraz </a:t>
            </a:r>
          </a:p>
          <a:p>
            <a:r>
              <a:rPr lang="pl-PL" dirty="0"/>
              <a:t>przepisy innych ustaw i </a:t>
            </a:r>
          </a:p>
          <a:p>
            <a:r>
              <a:rPr lang="pl-PL" dirty="0"/>
              <a:t>aktów wykonawczych, określających prawa i obowiązki pracowników i pracodawców, a także </a:t>
            </a:r>
          </a:p>
          <a:p>
            <a:r>
              <a:rPr lang="pl-PL" dirty="0"/>
              <a:t>postanowienia układów zbiorowych pracy i </a:t>
            </a:r>
          </a:p>
          <a:p>
            <a:r>
              <a:rPr lang="pl-PL" dirty="0"/>
              <a:t>innych opartych na ustawie porozumień zbiorowych, </a:t>
            </a:r>
          </a:p>
          <a:p>
            <a:r>
              <a:rPr lang="pl-PL" dirty="0"/>
              <a:t>regulaminów i </a:t>
            </a:r>
          </a:p>
          <a:p>
            <a:r>
              <a:rPr lang="pl-PL" dirty="0"/>
              <a:t>statutów określających prawa i obowiązki stron. </a:t>
            </a:r>
          </a:p>
        </p:txBody>
      </p:sp>
    </p:spTree>
    <p:extLst>
      <p:ext uri="{BB962C8B-B14F-4D97-AF65-F5344CB8AC3E}">
        <p14:creationId xmlns:p14="http://schemas.microsoft.com/office/powerpoint/2010/main" val="100629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graphicFrame>
        <p:nvGraphicFramePr>
          <p:cNvPr id="2" name="Symbol zastępczy zawartości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377995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39" name="Obraz 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50364217"/>
              </p:ext>
            </p:extLst>
          </p:nvPr>
        </p:nvGraphicFramePr>
        <p:xfrm>
          <a:off x="190770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26" name="Picture 2" descr="C:\Users\Małgorzata Grześków\AppData\Local\Microsoft\Windows\INetCache\IE\1M3LSBW4\1200px-2010-07-20_Black_windup_alarm_clock_face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08729"/>
            <a:ext cx="864096" cy="109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łgorzata Grześków\AppData\Local\Microsoft\Windows\INetCache\IE\JXPENM43\286_Zákaz_zastavenia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64574"/>
            <a:ext cx="986432" cy="9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łgorzata Grześków\AppData\Local\Microsoft\Windows\INetCache\IE\K3UHF2L4\Mix_TV_logo.svg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77679"/>
            <a:ext cx="1728192" cy="56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0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403648" y="1268760"/>
            <a:ext cx="73450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</a:rPr>
              <a:t>PRZEDAWNIENIE</a:t>
            </a:r>
          </a:p>
          <a:p>
            <a:pPr algn="ctr"/>
            <a:r>
              <a:rPr lang="pl-PL" b="1" dirty="0" smtClean="0">
                <a:solidFill>
                  <a:prstClr val="black"/>
                </a:solidFill>
              </a:rPr>
              <a:t>KP</a:t>
            </a:r>
          </a:p>
          <a:p>
            <a:pPr algn="just"/>
            <a:r>
              <a:rPr lang="pl-PL" b="1" dirty="0" smtClean="0">
                <a:solidFill>
                  <a:prstClr val="black"/>
                </a:solidFill>
              </a:rPr>
              <a:t>ART. 292 KP</a:t>
            </a:r>
          </a:p>
          <a:p>
            <a:pPr algn="just"/>
            <a:r>
              <a:rPr lang="pl-PL" dirty="0" smtClean="0">
                <a:solidFill>
                  <a:prstClr val="black"/>
                </a:solidFill>
                <a:latin typeface="Georgia"/>
              </a:rPr>
              <a:t>Po </a:t>
            </a:r>
            <a:r>
              <a:rPr lang="pl-PL" dirty="0">
                <a:solidFill>
                  <a:prstClr val="black"/>
                </a:solidFill>
                <a:latin typeface="Georgia"/>
              </a:rPr>
              <a:t>upływie terminu przedawnienia roszczenia ze stosunku pracy ten, przeciwko komu przysługuje roszczenie, może uchylić się od jego zaspokojenia, chyba że zrzeka się korzystania z zarzutu przedawnienia. Zrzeczenie się zarzutu przedawnienia dokonane przed upływem terminu przedawnienia jest </a:t>
            </a:r>
            <a:r>
              <a:rPr lang="pl-PL">
                <a:solidFill>
                  <a:prstClr val="black"/>
                </a:solidFill>
                <a:latin typeface="Georgia"/>
              </a:rPr>
              <a:t>nieważne</a:t>
            </a:r>
            <a:r>
              <a:rPr lang="pl-PL" smtClean="0">
                <a:solidFill>
                  <a:prstClr val="black"/>
                </a:solidFill>
                <a:latin typeface="Georgia"/>
              </a:rPr>
              <a:t>.</a:t>
            </a:r>
          </a:p>
          <a:p>
            <a:pPr algn="just"/>
            <a:endParaRPr lang="pl-PL" dirty="0" smtClean="0">
              <a:solidFill>
                <a:prstClr val="black"/>
              </a:solidFill>
              <a:latin typeface="Georgia"/>
            </a:endParaRPr>
          </a:p>
          <a:p>
            <a:pPr algn="just"/>
            <a:r>
              <a:rPr lang="pl-PL" b="1" dirty="0" smtClean="0">
                <a:solidFill>
                  <a:prstClr val="black"/>
                </a:solidFill>
                <a:latin typeface="Georgia" pitchFamily="18" charset="0"/>
              </a:rPr>
              <a:t>DO </a:t>
            </a:r>
            <a:r>
              <a:rPr lang="pl-PL" b="1" dirty="0" smtClean="0">
                <a:solidFill>
                  <a:prstClr val="black"/>
                </a:solidFill>
                <a:latin typeface="Georgia" pitchFamily="18" charset="0"/>
              </a:rPr>
              <a:t>7 WRZEŚNIA 2019 </a:t>
            </a:r>
          </a:p>
          <a:p>
            <a:r>
              <a:rPr lang="pl-PL" dirty="0" smtClean="0">
                <a:solidFill>
                  <a:prstClr val="black"/>
                </a:solidFill>
                <a:latin typeface="Georgia" pitchFamily="18" charset="0"/>
              </a:rPr>
              <a:t>„Roszczenia </a:t>
            </a:r>
            <a:r>
              <a:rPr lang="pl-PL" dirty="0">
                <a:solidFill>
                  <a:prstClr val="black"/>
                </a:solidFill>
                <a:latin typeface="Georgia" pitchFamily="18" charset="0"/>
              </a:rPr>
              <a:t>przedawnionego nie można dochodzić, chyba że ten, przeciwko komu roszczenie przysługuje, zrzeka się korzystania z przedawnienia; zrzeczenie dokonane przed upływem przedawnienia jest </a:t>
            </a:r>
            <a:r>
              <a:rPr lang="pl-PL" dirty="0" smtClean="0">
                <a:solidFill>
                  <a:prstClr val="black"/>
                </a:solidFill>
                <a:latin typeface="Georgia" pitchFamily="18" charset="0"/>
              </a:rPr>
              <a:t>nieważne”.</a:t>
            </a:r>
            <a:endParaRPr lang="pl-PL" dirty="0">
              <a:solidFill>
                <a:prstClr val="black"/>
              </a:solidFill>
              <a:latin typeface="Georgia" pitchFamily="18" charset="0"/>
            </a:endParaRPr>
          </a:p>
          <a:p>
            <a:r>
              <a:rPr lang="pl-PL" dirty="0" smtClean="0">
                <a:solidFill>
                  <a:prstClr val="black"/>
                </a:solidFill>
                <a:latin typeface="Georgia" pitchFamily="18" charset="0"/>
              </a:rPr>
              <a:t>(</a:t>
            </a:r>
            <a:r>
              <a:rPr lang="pl-PL" i="1" dirty="0" smtClean="0">
                <a:solidFill>
                  <a:prstClr val="black"/>
                </a:solidFill>
                <a:latin typeface="Georgia" pitchFamily="18" charset="0"/>
              </a:rPr>
              <a:t>Tak </a:t>
            </a:r>
            <a:r>
              <a:rPr lang="pl-PL" i="1" dirty="0">
                <a:solidFill>
                  <a:prstClr val="black"/>
                </a:solidFill>
                <a:latin typeface="Georgia" pitchFamily="18" charset="0"/>
              </a:rPr>
              <a:t>sformułowany przepis nie </a:t>
            </a:r>
            <a:r>
              <a:rPr lang="pl-PL" i="1" dirty="0" smtClean="0">
                <a:solidFill>
                  <a:prstClr val="black"/>
                </a:solidFill>
                <a:latin typeface="Georgia" pitchFamily="18" charset="0"/>
              </a:rPr>
              <a:t>dawał </a:t>
            </a:r>
            <a:r>
              <a:rPr lang="pl-PL" i="1" dirty="0">
                <a:solidFill>
                  <a:prstClr val="black"/>
                </a:solidFill>
                <a:latin typeface="Georgia" pitchFamily="18" charset="0"/>
              </a:rPr>
              <a:t>odpowiedzi na pytanie, czy rozpatrujący sprawę sąd powinien uwzględniać fakt przedawnienia z urzędu, czy wyłącznie na wniosek strony </a:t>
            </a:r>
            <a:r>
              <a:rPr lang="pl-PL" i="1" dirty="0" smtClean="0">
                <a:solidFill>
                  <a:prstClr val="black"/>
                </a:solidFill>
                <a:latin typeface="Georgia" pitchFamily="18" charset="0"/>
              </a:rPr>
              <a:t>postępowania</a:t>
            </a:r>
            <a:r>
              <a:rPr lang="pl-PL" dirty="0" smtClean="0">
                <a:solidFill>
                  <a:prstClr val="black"/>
                </a:solidFill>
                <a:latin typeface="Georgia" pitchFamily="18" charset="0"/>
              </a:rPr>
              <a:t>).</a:t>
            </a:r>
            <a:endParaRPr lang="pl-PL" dirty="0">
              <a:solidFill>
                <a:prstClr val="black"/>
              </a:solidFill>
              <a:latin typeface="Georgia" pitchFamily="18" charset="0"/>
            </a:endParaRPr>
          </a:p>
          <a:p>
            <a:pPr algn="just"/>
            <a:endParaRPr lang="pl-PL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331640" y="177281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+mn-lt"/>
              </a:rPr>
              <a:t>ZATRUDNIENIE A STOSUNEK PRACY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40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196752"/>
            <a:ext cx="8748464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CECHY PRACOWNICZEGO STOSUNKU PRACY</a:t>
            </a:r>
          </a:p>
          <a:p>
            <a:pPr marL="0" indent="0" algn="ctr">
              <a:buNone/>
            </a:pPr>
            <a:r>
              <a:rPr lang="pl-PL" b="1" dirty="0" smtClean="0"/>
              <a:t>Art. 22 </a:t>
            </a:r>
            <a:r>
              <a:rPr lang="pl-PL" b="1" dirty="0" err="1" smtClean="0"/>
              <a:t>k.p</a:t>
            </a:r>
            <a:r>
              <a:rPr lang="pl-PL" b="1" dirty="0" smtClean="0"/>
              <a:t>.</a:t>
            </a:r>
          </a:p>
          <a:p>
            <a:pPr algn="just"/>
            <a:r>
              <a:rPr lang="pl-PL" sz="2000" dirty="0" smtClean="0"/>
              <a:t>PRACA CZŁOWIEKA</a:t>
            </a:r>
          </a:p>
          <a:p>
            <a:pPr algn="just"/>
            <a:r>
              <a:rPr lang="pl-PL" sz="2000" dirty="0" smtClean="0"/>
              <a:t>CIĄG CZYNNOŚCI (W ROZUMIENIU CZYNNOŚCIOWYM)</a:t>
            </a:r>
          </a:p>
          <a:p>
            <a:pPr algn="just"/>
            <a:r>
              <a:rPr lang="pl-PL" sz="2000" dirty="0" smtClean="0"/>
              <a:t>CHARAKTER ZAROBKOWY</a:t>
            </a:r>
          </a:p>
          <a:p>
            <a:pPr algn="just"/>
            <a:r>
              <a:rPr lang="pl-PL" sz="2000" dirty="0" smtClean="0"/>
              <a:t>OSOBISTOŚĆ</a:t>
            </a:r>
          </a:p>
          <a:p>
            <a:pPr algn="just"/>
            <a:r>
              <a:rPr lang="pl-PL" sz="2000" dirty="0" smtClean="0"/>
              <a:t>PODPORZĄDKOWANIE</a:t>
            </a:r>
          </a:p>
          <a:p>
            <a:pPr algn="just"/>
            <a:r>
              <a:rPr lang="pl-PL" sz="2000" dirty="0" smtClean="0"/>
              <a:t>NA RZECZ I RYZYKO PRACODAWCY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4885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196752"/>
            <a:ext cx="8748464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INNE FORMY ZATRUDNIENIA</a:t>
            </a:r>
          </a:p>
          <a:p>
            <a:pPr algn="just"/>
            <a:r>
              <a:rPr lang="pl-PL" sz="2000" dirty="0" smtClean="0"/>
              <a:t>TYPU ADMINISTRACYJNEGO</a:t>
            </a:r>
          </a:p>
          <a:p>
            <a:pPr algn="just"/>
            <a:r>
              <a:rPr lang="pl-PL" sz="2000" dirty="0" smtClean="0"/>
              <a:t>TYPU CYWILNEGO</a:t>
            </a:r>
          </a:p>
          <a:p>
            <a:pPr algn="just"/>
            <a:r>
              <a:rPr lang="pl-PL" sz="2000" dirty="0" smtClean="0"/>
              <a:t>TYPU PENALNEGO</a:t>
            </a:r>
          </a:p>
          <a:p>
            <a:pPr algn="just"/>
            <a:r>
              <a:rPr lang="pl-PL" sz="2000" dirty="0" smtClean="0"/>
              <a:t>TYPU USTROJOWEGO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4360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          </a:t>
            </a:r>
          </a:p>
        </p:txBody>
      </p:sp>
      <p:sp>
        <p:nvSpPr>
          <p:cNvPr id="14338" name="Symbol zastępczy zawartości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4"/>
          <p:cNvSpPr txBox="1">
            <a:spLocks noChangeArrowheads="1"/>
          </p:cNvSpPr>
          <p:nvPr/>
        </p:nvSpPr>
        <p:spPr bwMode="auto">
          <a:xfrm>
            <a:off x="2700338" y="282575"/>
            <a:ext cx="63357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000">
                <a:solidFill>
                  <a:prstClr val="white"/>
                </a:solidFill>
                <a:latin typeface="Calibri" pitchFamily="34" charset="0"/>
              </a:rPr>
              <a:t>Wydział Prawa, Administracji i Ekonomii</a:t>
            </a:r>
          </a:p>
        </p:txBody>
      </p:sp>
      <p:sp>
        <p:nvSpPr>
          <p:cNvPr id="14342" name="Prostokąt 11"/>
          <p:cNvSpPr>
            <a:spLocks noChangeArrowheads="1"/>
          </p:cNvSpPr>
          <p:nvPr/>
        </p:nvSpPr>
        <p:spPr bwMode="auto">
          <a:xfrm>
            <a:off x="1763713" y="2249488"/>
            <a:ext cx="6985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pl-PL" altLang="pl-PL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343" name="Prostokąt 12"/>
          <p:cNvSpPr>
            <a:spLocks noChangeArrowheads="1"/>
          </p:cNvSpPr>
          <p:nvPr/>
        </p:nvSpPr>
        <p:spPr bwMode="auto">
          <a:xfrm>
            <a:off x="1043608" y="3181333"/>
            <a:ext cx="810039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pl-PL" sz="2000" cap="all" dirty="0">
              <a:latin typeface="Open Sans"/>
            </a:endParaRPr>
          </a:p>
          <a:p>
            <a:pPr algn="just"/>
            <a:endParaRPr lang="pl-PL" sz="2000" cap="all" dirty="0" smtClean="0">
              <a:latin typeface="Open Sans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pl-PL" sz="2000" cap="all" dirty="0">
              <a:latin typeface="Open Sans"/>
            </a:endParaRPr>
          </a:p>
          <a:p>
            <a:pPr algn="just"/>
            <a:endParaRPr lang="pl-PL" cap="all" dirty="0">
              <a:latin typeface="+mj-lt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241251" y="2348880"/>
            <a:ext cx="7705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+mj-lt"/>
              </a:rPr>
              <a:t>art. 5, art. 9 i art. 300 </a:t>
            </a:r>
            <a:r>
              <a:rPr lang="pl-PL" sz="2800" dirty="0" err="1" smtClean="0">
                <a:latin typeface="+mj-lt"/>
              </a:rPr>
              <a:t>k.p</a:t>
            </a:r>
            <a:r>
              <a:rPr lang="pl-PL" sz="2800" dirty="0" smtClean="0">
                <a:latin typeface="+mj-lt"/>
              </a:rPr>
              <a:t>.</a:t>
            </a:r>
            <a:endParaRPr lang="pl-P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67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otyw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Motyw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Motyw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Motyw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Motyw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5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7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8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9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0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15859</TotalTime>
  <Words>1228</Words>
  <Application>Microsoft Office PowerPoint</Application>
  <PresentationFormat>Pokaz na ekranie (4:3)</PresentationFormat>
  <Paragraphs>356</Paragraphs>
  <Slides>51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27</vt:i4>
      </vt:variant>
      <vt:variant>
        <vt:lpstr>Tytuły slajdów</vt:lpstr>
      </vt:variant>
      <vt:variant>
        <vt:i4>51</vt:i4>
      </vt:variant>
    </vt:vector>
  </HeadingPairs>
  <TitlesOfParts>
    <vt:vector size="78" baseType="lpstr">
      <vt:lpstr>Motyw pakietu Office</vt:lpstr>
      <vt:lpstr>1_Motyw pakietu Office</vt:lpstr>
      <vt:lpstr>2_Motyw pakietu Office</vt:lpstr>
      <vt:lpstr>3_Motyw pakietu Office</vt:lpstr>
      <vt:lpstr>4_Motyw pakietu Office</vt:lpstr>
      <vt:lpstr>5_Motyw pakietu Office</vt:lpstr>
      <vt:lpstr>6_Motyw pakietu Office</vt:lpstr>
      <vt:lpstr>7_Motyw pakietu Office</vt:lpstr>
      <vt:lpstr>8_Motyw pakietu Office</vt:lpstr>
      <vt:lpstr>Motyw1</vt:lpstr>
      <vt:lpstr>1_Motyw1</vt:lpstr>
      <vt:lpstr>2_Motyw1</vt:lpstr>
      <vt:lpstr>3_Motyw1</vt:lpstr>
      <vt:lpstr>4_Motyw1</vt:lpstr>
      <vt:lpstr>9_Motyw pakietu Office</vt:lpstr>
      <vt:lpstr>10_Motyw pakietu Office</vt:lpstr>
      <vt:lpstr>11_Motyw pakietu Office</vt:lpstr>
      <vt:lpstr>12_Motyw pakietu Office</vt:lpstr>
      <vt:lpstr>13_Motyw pakietu Office</vt:lpstr>
      <vt:lpstr>14_Motyw pakietu Office</vt:lpstr>
      <vt:lpstr>15_Motyw pakietu Office</vt:lpstr>
      <vt:lpstr>16_Motyw pakietu Office</vt:lpstr>
      <vt:lpstr>17_Motyw pakietu Office</vt:lpstr>
      <vt:lpstr>18_Motyw pakietu Office</vt:lpstr>
      <vt:lpstr>19_Motyw pakietu Office</vt:lpstr>
      <vt:lpstr>20_Motyw pakietu Office</vt:lpstr>
      <vt:lpstr>21_Motyw pakietu Office</vt:lpstr>
      <vt:lpstr>          </vt:lpstr>
      <vt:lpstr>          </vt:lpstr>
      <vt:lpstr>          </vt:lpstr>
      <vt:lpstr>          </vt:lpstr>
      <vt:lpstr>Prezentacja programu PowerPoint</vt:lpstr>
      <vt:lpstr>          </vt:lpstr>
      <vt:lpstr>Prezentacja programu PowerPoint</vt:lpstr>
      <vt:lpstr>Prezentacja programu PowerPoint</vt:lpstr>
      <vt:lpstr>          </vt:lpstr>
      <vt:lpstr>Autonomiczne prawo pracy – pojęcie </vt:lpstr>
      <vt:lpstr>CHARAKTER NORM USTAWOWEGO PRAWA PRACY </vt:lpstr>
      <vt:lpstr>          </vt:lpstr>
      <vt:lpstr>          </vt:lpstr>
      <vt:lpstr>DEFINICJA PRACOWNIKA</vt:lpstr>
      <vt:lpstr>DEFINICJA PRACODAWCY</vt:lpstr>
      <vt:lpstr>Prezentacja programu PowerPoint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Cechy wynagrodzenia za pracę:</vt:lpstr>
      <vt:lpstr>Premia i nagroda</vt:lpstr>
      <vt:lpstr>Wysokość wynagrodzenia</vt:lpstr>
      <vt:lpstr>Prezentacja programu PowerPoint</vt:lpstr>
      <vt:lpstr>Ochrona wynagrodzenia za pracę</vt:lpstr>
      <vt:lpstr>Prezentacja programu PowerPoint</vt:lpstr>
      <vt:lpstr>Prezentacja programu PowerPoint</vt:lpstr>
      <vt:lpstr>Dyskryminacja BEZPOŚREDNIA i POŚREDNIA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Prezentacja programu PowerPoint</vt:lpstr>
      <vt:lpstr>Prezentacja programu PowerPoint</vt:lpstr>
      <vt:lpstr>Prezentacja programu PowerPoint</vt:lpstr>
      <vt:lpstr>Prezentacja programu PowerPoint</vt:lpstr>
      <vt:lpstr>          </vt:lpstr>
      <vt:lpstr>          </vt:lpstr>
      <vt:lpstr>          </vt:lpstr>
      <vt:lpstr>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Rafał Cieśla</dc:creator>
  <cp:lastModifiedBy>Małgorzata</cp:lastModifiedBy>
  <cp:revision>303</cp:revision>
  <dcterms:created xsi:type="dcterms:W3CDTF">2014-01-18T14:20:26Z</dcterms:created>
  <dcterms:modified xsi:type="dcterms:W3CDTF">2019-12-05T10:15:01Z</dcterms:modified>
</cp:coreProperties>
</file>