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8CC"/>
          </a:solidFill>
        </a:fill>
      </a:tcStyle>
    </a:wholeTbl>
    <a:band2H>
      <a:tcTxStyle b="def" i="def"/>
      <a:tcStyle>
        <a:tcBdr/>
        <a:fill>
          <a:solidFill>
            <a:srgbClr val="FFED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4CBCA"/>
          </a:solidFill>
        </a:fill>
      </a:tcStyle>
    </a:wholeTbl>
    <a:band2H>
      <a:tcTxStyle b="def" i="def"/>
      <a:tcStyle>
        <a:tcBdr/>
        <a:fill>
          <a:solidFill>
            <a:srgbClr val="F2E7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6D8"/>
          </a:solidFill>
        </a:fill>
      </a:tcStyle>
    </a:wholeTbl>
    <a:band2H>
      <a:tcTxStyle b="def" i="def"/>
      <a:tcStyle>
        <a:tcBdr/>
        <a:fill>
          <a:solidFill>
            <a:srgbClr val="EBECEC"/>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61" name="Shape 161"/>
          <p:cNvSpPr/>
          <p:nvPr>
            <p:ph type="sldImg"/>
          </p:nvPr>
        </p:nvSpPr>
        <p:spPr>
          <a:xfrm>
            <a:off x="1143000" y="685800"/>
            <a:ext cx="4572000" cy="3429000"/>
          </a:xfrm>
          <a:prstGeom prst="rect">
            <a:avLst/>
          </a:prstGeom>
        </p:spPr>
        <p:txBody>
          <a:bodyPr/>
          <a:lstStyle/>
          <a:p>
            <a:pPr/>
          </a:p>
        </p:txBody>
      </p:sp>
      <p:sp>
        <p:nvSpPr>
          <p:cNvPr id="162" name="Shape 16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entury Schoolbook"/>
      </a:defRPr>
    </a:lvl1pPr>
    <a:lvl2pPr indent="228600" latinLnBrk="0">
      <a:defRPr sz="1200">
        <a:latin typeface="+mj-lt"/>
        <a:ea typeface="+mj-ea"/>
        <a:cs typeface="+mj-cs"/>
        <a:sym typeface="Century Schoolbook"/>
      </a:defRPr>
    </a:lvl2pPr>
    <a:lvl3pPr indent="457200" latinLnBrk="0">
      <a:defRPr sz="1200">
        <a:latin typeface="+mj-lt"/>
        <a:ea typeface="+mj-ea"/>
        <a:cs typeface="+mj-cs"/>
        <a:sym typeface="Century Schoolbook"/>
      </a:defRPr>
    </a:lvl3pPr>
    <a:lvl4pPr indent="685800" latinLnBrk="0">
      <a:defRPr sz="1200">
        <a:latin typeface="+mj-lt"/>
        <a:ea typeface="+mj-ea"/>
        <a:cs typeface="+mj-cs"/>
        <a:sym typeface="Century Schoolbook"/>
      </a:defRPr>
    </a:lvl4pPr>
    <a:lvl5pPr indent="914400" latinLnBrk="0">
      <a:defRPr sz="1200">
        <a:latin typeface="+mj-lt"/>
        <a:ea typeface="+mj-ea"/>
        <a:cs typeface="+mj-cs"/>
        <a:sym typeface="Century Schoolbook"/>
      </a:defRPr>
    </a:lvl5pPr>
    <a:lvl6pPr indent="1143000" latinLnBrk="0">
      <a:defRPr sz="1200">
        <a:latin typeface="+mj-lt"/>
        <a:ea typeface="+mj-ea"/>
        <a:cs typeface="+mj-cs"/>
        <a:sym typeface="Century Schoolbook"/>
      </a:defRPr>
    </a:lvl6pPr>
    <a:lvl7pPr indent="1371600" latinLnBrk="0">
      <a:defRPr sz="1200">
        <a:latin typeface="+mj-lt"/>
        <a:ea typeface="+mj-ea"/>
        <a:cs typeface="+mj-cs"/>
        <a:sym typeface="Century Schoolbook"/>
      </a:defRPr>
    </a:lvl7pPr>
    <a:lvl8pPr indent="1600200" latinLnBrk="0">
      <a:defRPr sz="1200">
        <a:latin typeface="+mj-lt"/>
        <a:ea typeface="+mj-ea"/>
        <a:cs typeface="+mj-cs"/>
        <a:sym typeface="Century Schoolbook"/>
      </a:defRPr>
    </a:lvl8pPr>
    <a:lvl9pPr indent="1828800" latinLnBrk="0">
      <a:defRPr sz="1200">
        <a:latin typeface="+mj-lt"/>
        <a:ea typeface="+mj-ea"/>
        <a:cs typeface="+mj-cs"/>
        <a:sym typeface="Century Schoolbook"/>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Slajd tytułowy">
    <p:spTree>
      <p:nvGrpSpPr>
        <p:cNvPr id="1" name=""/>
        <p:cNvGrpSpPr/>
        <p:nvPr/>
      </p:nvGrpSpPr>
      <p:grpSpPr>
        <a:xfrm>
          <a:off x="0" y="0"/>
          <a:ext cx="0" cy="0"/>
          <a:chOff x="0" y="0"/>
          <a:chExt cx="0" cy="0"/>
        </a:xfrm>
      </p:grpSpPr>
      <p:sp>
        <p:nvSpPr>
          <p:cNvPr id="17" name="Tekst tytułowy"/>
          <p:cNvSpPr txBox="1"/>
          <p:nvPr>
            <p:ph type="title"/>
          </p:nvPr>
        </p:nvSpPr>
        <p:spPr>
          <a:xfrm>
            <a:off x="2286000" y="3124200"/>
            <a:ext cx="6172200" cy="1894363"/>
          </a:xfrm>
          <a:prstGeom prst="rect">
            <a:avLst/>
          </a:prstGeom>
        </p:spPr>
        <p:txBody>
          <a:bodyPr/>
          <a:lstStyle>
            <a:lvl1pPr>
              <a:defRPr b="1"/>
            </a:lvl1pPr>
          </a:lstStyle>
          <a:p>
            <a:pPr/>
            <a:r>
              <a:t>Tekst tytułowy</a:t>
            </a:r>
          </a:p>
        </p:txBody>
      </p:sp>
      <p:sp>
        <p:nvSpPr>
          <p:cNvPr id="18" name="Treść - poziom 1…"/>
          <p:cNvSpPr txBox="1"/>
          <p:nvPr>
            <p:ph type="body" sz="quarter" idx="1"/>
          </p:nvPr>
        </p:nvSpPr>
        <p:spPr>
          <a:xfrm>
            <a:off x="2286000" y="5003322"/>
            <a:ext cx="6172200" cy="1371601"/>
          </a:xfrm>
          <a:prstGeom prst="rect">
            <a:avLst/>
          </a:prstGeom>
        </p:spPr>
        <p:txBody>
          <a:bodyPr/>
          <a:lstStyle>
            <a:lvl1pPr marL="0" indent="0">
              <a:buClrTx/>
              <a:buSzTx/>
              <a:buNone/>
              <a:defRPr b="1" sz="1800">
                <a:solidFill>
                  <a:srgbClr val="575F6D"/>
                </a:solidFill>
              </a:defRPr>
            </a:lvl1pPr>
            <a:lvl2pPr marL="0" indent="457200">
              <a:buClrTx/>
              <a:buSzTx/>
              <a:buNone/>
              <a:defRPr b="1" sz="1800">
                <a:solidFill>
                  <a:srgbClr val="575F6D"/>
                </a:solidFill>
              </a:defRPr>
            </a:lvl2pPr>
            <a:lvl3pPr marL="0" indent="914400">
              <a:buClrTx/>
              <a:buSzTx/>
              <a:buNone/>
              <a:defRPr b="1" sz="1800">
                <a:solidFill>
                  <a:srgbClr val="575F6D"/>
                </a:solidFill>
              </a:defRPr>
            </a:lvl3pPr>
            <a:lvl4pPr marL="0" indent="1371600">
              <a:buClrTx/>
              <a:buSzTx/>
              <a:buNone/>
              <a:defRPr b="1" sz="1800">
                <a:solidFill>
                  <a:srgbClr val="575F6D"/>
                </a:solidFill>
              </a:defRPr>
            </a:lvl4pPr>
            <a:lvl5pPr marL="0" indent="1828800">
              <a:buClrTx/>
              <a:buSzTx/>
              <a:buNone/>
              <a:defRPr b="1" sz="1800">
                <a:solidFill>
                  <a:srgbClr val="575F6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19" name="Prostokąt 9"/>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20" name="Prostokąt 11"/>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21" name="Prostokąt 13"/>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22" name="Prostokąt 18"/>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23" name="Łącznik prostoliniowy 10"/>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24" name="Łącznik prostoliniowy 17"/>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25" name="Łącznik prostoliniowy 19"/>
          <p:cNvSpPr/>
          <p:nvPr/>
        </p:nvSpPr>
        <p:spPr>
          <a:xfrm flipH="1">
            <a:off x="854112" y="0"/>
            <a:ext cx="1" cy="6858000"/>
          </a:xfrm>
          <a:prstGeom prst="line">
            <a:avLst/>
          </a:prstGeom>
          <a:ln w="57150">
            <a:solidFill>
              <a:srgbClr val="FEC2AC"/>
            </a:solidFill>
          </a:ln>
        </p:spPr>
        <p:txBody>
          <a:bodyPr lIns="45719" rIns="45719"/>
          <a:lstStyle/>
          <a:p>
            <a:pPr/>
          </a:p>
        </p:txBody>
      </p:sp>
      <p:sp>
        <p:nvSpPr>
          <p:cNvPr id="26"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27" name="Łącznik prostoliniowy 14"/>
          <p:cNvSpPr/>
          <p:nvPr/>
        </p:nvSpPr>
        <p:spPr>
          <a:xfrm flipH="1">
            <a:off x="1066799" y="0"/>
            <a:ext cx="2" cy="6858000"/>
          </a:xfrm>
          <a:prstGeom prst="line">
            <a:avLst/>
          </a:prstGeom>
          <a:ln>
            <a:solidFill>
              <a:srgbClr val="FEC2AC"/>
            </a:solidFill>
          </a:ln>
        </p:spPr>
        <p:txBody>
          <a:bodyPr lIns="45719" rIns="45719"/>
          <a:lstStyle/>
          <a:p>
            <a:pPr/>
          </a:p>
        </p:txBody>
      </p:sp>
      <p:sp>
        <p:nvSpPr>
          <p:cNvPr id="28" name="Łącznik prostoliniowy 21"/>
          <p:cNvSpPr/>
          <p:nvPr/>
        </p:nvSpPr>
        <p:spPr>
          <a:xfrm flipH="1">
            <a:off x="9113856" y="0"/>
            <a:ext cx="1" cy="6858000"/>
          </a:xfrm>
          <a:prstGeom prst="line">
            <a:avLst/>
          </a:prstGeom>
          <a:ln w="57150">
            <a:solidFill>
              <a:srgbClr val="FEC2AC"/>
            </a:solidFill>
          </a:ln>
        </p:spPr>
        <p:txBody>
          <a:bodyPr lIns="45719" rIns="45719"/>
          <a:lstStyle/>
          <a:p>
            <a:pPr/>
          </a:p>
        </p:txBody>
      </p:sp>
      <p:sp>
        <p:nvSpPr>
          <p:cNvPr id="29" name="Prostokąt 26"/>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30" name="Elipsa 20"/>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1" name="Elipsa 22"/>
          <p:cNvSpPr/>
          <p:nvPr/>
        </p:nvSpPr>
        <p:spPr>
          <a:xfrm>
            <a:off x="1309631" y="4866752"/>
            <a:ext cx="641425"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2" name="Elipsa 23"/>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3" name="Elipsa 25"/>
          <p:cNvSpPr/>
          <p:nvPr/>
        </p:nvSpPr>
        <p:spPr>
          <a:xfrm>
            <a:off x="1664207" y="5788152"/>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4" name="Elipsa 24"/>
          <p:cNvSpPr/>
          <p:nvPr/>
        </p:nvSpPr>
        <p:spPr>
          <a:xfrm>
            <a:off x="1905000" y="4495800"/>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35" name="Numer slajdu"/>
          <p:cNvSpPr txBox="1"/>
          <p:nvPr>
            <p:ph type="sldNum" sz="quarter" idx="2"/>
          </p:nvPr>
        </p:nvSpPr>
        <p:spPr>
          <a:xfrm>
            <a:off x="1476177" y="5033793"/>
            <a:ext cx="308333"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tekst pionowy">
    <p:spTree>
      <p:nvGrpSpPr>
        <p:cNvPr id="1" name=""/>
        <p:cNvGrpSpPr/>
        <p:nvPr/>
      </p:nvGrpSpPr>
      <p:grpSpPr>
        <a:xfrm>
          <a:off x="0" y="0"/>
          <a:ext cx="0" cy="0"/>
          <a:chOff x="0" y="0"/>
          <a:chExt cx="0" cy="0"/>
        </a:xfrm>
      </p:grpSpPr>
      <p:sp>
        <p:nvSpPr>
          <p:cNvPr id="144" name="Tekst tytułowy"/>
          <p:cNvSpPr txBox="1"/>
          <p:nvPr>
            <p:ph type="title"/>
          </p:nvPr>
        </p:nvSpPr>
        <p:spPr>
          <a:prstGeom prst="rect">
            <a:avLst/>
          </a:prstGeom>
        </p:spPr>
        <p:txBody>
          <a:bodyPr/>
          <a:lstStyle/>
          <a:p>
            <a:pPr/>
            <a:r>
              <a:t>Tekst tytułowy</a:t>
            </a:r>
          </a:p>
        </p:txBody>
      </p:sp>
      <p:sp>
        <p:nvSpPr>
          <p:cNvPr id="145"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46"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pionowy i tekst">
    <p:spTree>
      <p:nvGrpSpPr>
        <p:cNvPr id="1" name=""/>
        <p:cNvGrpSpPr/>
        <p:nvPr/>
      </p:nvGrpSpPr>
      <p:grpSpPr>
        <a:xfrm>
          <a:off x="0" y="0"/>
          <a:ext cx="0" cy="0"/>
          <a:chOff x="0" y="0"/>
          <a:chExt cx="0" cy="0"/>
        </a:xfrm>
      </p:grpSpPr>
      <p:sp>
        <p:nvSpPr>
          <p:cNvPr id="153" name="Tekst tytułowy"/>
          <p:cNvSpPr txBox="1"/>
          <p:nvPr>
            <p:ph type="title"/>
          </p:nvPr>
        </p:nvSpPr>
        <p:spPr>
          <a:xfrm>
            <a:off x="6629400" y="274639"/>
            <a:ext cx="1676400" cy="5851526"/>
          </a:xfrm>
          <a:prstGeom prst="rect">
            <a:avLst/>
          </a:prstGeom>
        </p:spPr>
        <p:txBody>
          <a:bodyPr/>
          <a:lstStyle/>
          <a:p>
            <a:pPr/>
            <a:r>
              <a:t>Tekst tytułowy</a:t>
            </a:r>
          </a:p>
        </p:txBody>
      </p:sp>
      <p:sp>
        <p:nvSpPr>
          <p:cNvPr id="154" name="Treść - poziom 1…"/>
          <p:cNvSpPr txBox="1"/>
          <p:nvPr>
            <p:ph type="body" idx="1"/>
          </p:nvPr>
        </p:nvSpPr>
        <p:spPr>
          <a:xfrm>
            <a:off x="457200" y="274638"/>
            <a:ext cx="6019800" cy="5851526"/>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155"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tuł i zawartość">
    <p:spTree>
      <p:nvGrpSpPr>
        <p:cNvPr id="1" name=""/>
        <p:cNvGrpSpPr/>
        <p:nvPr/>
      </p:nvGrpSpPr>
      <p:grpSpPr>
        <a:xfrm>
          <a:off x="0" y="0"/>
          <a:ext cx="0" cy="0"/>
          <a:chOff x="0" y="0"/>
          <a:chExt cx="0" cy="0"/>
        </a:xfrm>
      </p:grpSpPr>
      <p:sp>
        <p:nvSpPr>
          <p:cNvPr id="42" name="Tekst tytułowy"/>
          <p:cNvSpPr txBox="1"/>
          <p:nvPr>
            <p:ph type="title"/>
          </p:nvPr>
        </p:nvSpPr>
        <p:spPr>
          <a:prstGeom prst="rect">
            <a:avLst/>
          </a:prstGeom>
        </p:spPr>
        <p:txBody>
          <a:bodyPr/>
          <a:lstStyle/>
          <a:p>
            <a:pPr/>
            <a:r>
              <a:t>Tekst tytułowy</a:t>
            </a:r>
          </a:p>
        </p:txBody>
      </p:sp>
      <p:sp>
        <p:nvSpPr>
          <p:cNvPr id="43" name="Treść - poziom 1…"/>
          <p:cNvSpPr txBox="1"/>
          <p:nvPr>
            <p:ph type="body" idx="1"/>
          </p:nvPr>
        </p:nvSpPr>
        <p:spPr>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4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Nagłówek sekcji">
    <p:bg>
      <p:bgPr>
        <a:solidFill>
          <a:srgbClr val="575F6D"/>
        </a:solidFill>
      </p:bgPr>
    </p:bg>
    <p:spTree>
      <p:nvGrpSpPr>
        <p:cNvPr id="1" name=""/>
        <p:cNvGrpSpPr/>
        <p:nvPr/>
      </p:nvGrpSpPr>
      <p:grpSpPr>
        <a:xfrm>
          <a:off x="0" y="0"/>
          <a:ext cx="0" cy="0"/>
          <a:chOff x="0" y="0"/>
          <a:chExt cx="0" cy="0"/>
        </a:xfrm>
      </p:grpSpPr>
      <p:sp>
        <p:nvSpPr>
          <p:cNvPr id="51" name="Tekst tytułowy"/>
          <p:cNvSpPr txBox="1"/>
          <p:nvPr>
            <p:ph type="title"/>
          </p:nvPr>
        </p:nvSpPr>
        <p:spPr>
          <a:xfrm>
            <a:off x="2286000" y="2895600"/>
            <a:ext cx="6172200" cy="2053590"/>
          </a:xfrm>
          <a:prstGeom prst="rect">
            <a:avLst/>
          </a:prstGeom>
        </p:spPr>
        <p:txBody>
          <a:bodyPr/>
          <a:lstStyle>
            <a:lvl1pPr>
              <a:defRPr b="1">
                <a:solidFill>
                  <a:srgbClr val="FFF39D"/>
                </a:solidFill>
              </a:defRPr>
            </a:lvl1pPr>
          </a:lstStyle>
          <a:p>
            <a:pPr/>
            <a:r>
              <a:t>Tekst tytułowy</a:t>
            </a:r>
          </a:p>
        </p:txBody>
      </p:sp>
      <p:sp>
        <p:nvSpPr>
          <p:cNvPr id="52" name="Treść - poziom 1…"/>
          <p:cNvSpPr txBox="1"/>
          <p:nvPr>
            <p:ph type="body" sz="quarter" idx="1"/>
          </p:nvPr>
        </p:nvSpPr>
        <p:spPr>
          <a:xfrm>
            <a:off x="2286000" y="5010150"/>
            <a:ext cx="6172200" cy="1371600"/>
          </a:xfrm>
          <a:prstGeom prst="rect">
            <a:avLst/>
          </a:prstGeom>
        </p:spPr>
        <p:txBody>
          <a:bodyPr/>
          <a:lstStyle>
            <a:lvl1pPr marL="0" indent="0">
              <a:buClrTx/>
              <a:buSzTx/>
              <a:buNone/>
              <a:defRPr b="1" sz="1800">
                <a:solidFill>
                  <a:srgbClr val="FFF39D"/>
                </a:solidFill>
              </a:defRPr>
            </a:lvl1pPr>
            <a:lvl2pPr marL="0" indent="365760">
              <a:buClrTx/>
              <a:buSzTx/>
              <a:buNone/>
              <a:defRPr b="1" sz="1800">
                <a:solidFill>
                  <a:srgbClr val="FFF39D"/>
                </a:solidFill>
              </a:defRPr>
            </a:lvl2pPr>
            <a:lvl3pPr marL="0" indent="731519">
              <a:buClrTx/>
              <a:buSzTx/>
              <a:buNone/>
              <a:defRPr b="1" sz="1800">
                <a:solidFill>
                  <a:srgbClr val="FFF39D"/>
                </a:solidFill>
              </a:defRPr>
            </a:lvl3pPr>
            <a:lvl4pPr marL="0" indent="1005839">
              <a:buClrTx/>
              <a:buSzTx/>
              <a:buNone/>
              <a:defRPr b="1" sz="1800">
                <a:solidFill>
                  <a:srgbClr val="FFF39D"/>
                </a:solidFill>
              </a:defRPr>
            </a:lvl4pPr>
            <a:lvl5pPr marL="0" indent="1280159">
              <a:buClrTx/>
              <a:buSzTx/>
              <a:buNone/>
              <a:defRPr b="1" sz="1800">
                <a:solidFill>
                  <a:srgbClr val="FFF39D"/>
                </a:solidFill>
              </a:defRPr>
            </a:lvl5pPr>
          </a:lstStyle>
          <a:p>
            <a:pPr/>
            <a:r>
              <a:t>Treść - poziom 1</a:t>
            </a:r>
          </a:p>
          <a:p>
            <a:pPr lvl="1"/>
            <a:r>
              <a:t>Treść - poziom 2</a:t>
            </a:r>
          </a:p>
          <a:p>
            <a:pPr lvl="2"/>
            <a:r>
              <a:t>Treść - poziom 3</a:t>
            </a:r>
          </a:p>
          <a:p>
            <a:pPr lvl="3"/>
            <a:r>
              <a:t>Treść - poziom 4</a:t>
            </a:r>
          </a:p>
          <a:p>
            <a:pPr lvl="4"/>
            <a:r>
              <a:t>Treść - poziom 5</a:t>
            </a:r>
          </a:p>
        </p:txBody>
      </p:sp>
      <p:sp>
        <p:nvSpPr>
          <p:cNvPr id="53" name="Prostokąt 8"/>
          <p:cNvSpPr/>
          <p:nvPr/>
        </p:nvSpPr>
        <p:spPr>
          <a:xfrm>
            <a:off x="381000" y="0"/>
            <a:ext cx="609600" cy="6858000"/>
          </a:xfrm>
          <a:prstGeom prst="rect">
            <a:avLst/>
          </a:prstGeom>
          <a:solidFill>
            <a:srgbClr val="FEC2AC">
              <a:alpha val="54000"/>
            </a:srgbClr>
          </a:solidFill>
          <a:ln w="12700">
            <a:miter lim="400000"/>
          </a:ln>
        </p:spPr>
        <p:txBody>
          <a:bodyPr lIns="45719" rIns="45719" anchor="ctr"/>
          <a:lstStyle/>
          <a:p>
            <a:pPr algn="ctr">
              <a:defRPr>
                <a:solidFill>
                  <a:srgbClr val="FFFFFF"/>
                </a:solidFill>
              </a:defRPr>
            </a:pPr>
          </a:p>
        </p:txBody>
      </p:sp>
      <p:sp>
        <p:nvSpPr>
          <p:cNvPr id="54" name="Prostokąt 9"/>
          <p:cNvSpPr/>
          <p:nvPr/>
        </p:nvSpPr>
        <p:spPr>
          <a:xfrm>
            <a:off x="276335" y="0"/>
            <a:ext cx="104665" cy="6858000"/>
          </a:xfrm>
          <a:prstGeom prst="rect">
            <a:avLst/>
          </a:prstGeom>
          <a:solidFill>
            <a:srgbClr val="FFD8CC">
              <a:alpha val="36000"/>
            </a:srgbClr>
          </a:solidFill>
          <a:ln w="12700">
            <a:miter lim="400000"/>
          </a:ln>
        </p:spPr>
        <p:txBody>
          <a:bodyPr lIns="45719" rIns="45719" anchor="ctr"/>
          <a:lstStyle/>
          <a:p>
            <a:pPr algn="ctr">
              <a:defRPr>
                <a:solidFill>
                  <a:srgbClr val="FFFFFF"/>
                </a:solidFill>
              </a:defRPr>
            </a:pPr>
          </a:p>
        </p:txBody>
      </p:sp>
      <p:sp>
        <p:nvSpPr>
          <p:cNvPr id="55" name="Prostokąt 10"/>
          <p:cNvSpPr/>
          <p:nvPr/>
        </p:nvSpPr>
        <p:spPr>
          <a:xfrm>
            <a:off x="990600" y="0"/>
            <a:ext cx="181873" cy="6858000"/>
          </a:xfrm>
          <a:prstGeom prst="rect">
            <a:avLst/>
          </a:prstGeom>
          <a:solidFill>
            <a:srgbClr val="FFD8CC">
              <a:alpha val="70000"/>
            </a:srgbClr>
          </a:solidFill>
          <a:ln w="12700">
            <a:miter lim="400000"/>
          </a:ln>
        </p:spPr>
        <p:txBody>
          <a:bodyPr lIns="45719" rIns="45719" anchor="ctr"/>
          <a:lstStyle/>
          <a:p>
            <a:pPr algn="ctr">
              <a:defRPr>
                <a:solidFill>
                  <a:srgbClr val="FFFFFF"/>
                </a:solidFill>
              </a:defRPr>
            </a:pPr>
          </a:p>
        </p:txBody>
      </p:sp>
      <p:sp>
        <p:nvSpPr>
          <p:cNvPr id="56" name="Prostokąt 11"/>
          <p:cNvSpPr/>
          <p:nvPr/>
        </p:nvSpPr>
        <p:spPr>
          <a:xfrm>
            <a:off x="1141319" y="0"/>
            <a:ext cx="230281" cy="6858000"/>
          </a:xfrm>
          <a:prstGeom prst="rect">
            <a:avLst/>
          </a:prstGeom>
          <a:solidFill>
            <a:srgbClr val="FFEDE7">
              <a:alpha val="71000"/>
            </a:srgbClr>
          </a:solidFill>
          <a:ln w="12700">
            <a:miter lim="400000"/>
          </a:ln>
        </p:spPr>
        <p:txBody>
          <a:bodyPr lIns="45719" rIns="45719" anchor="ctr"/>
          <a:lstStyle/>
          <a:p>
            <a:pPr algn="ctr">
              <a:defRPr>
                <a:solidFill>
                  <a:srgbClr val="FFFFFF"/>
                </a:solidFill>
              </a:defRPr>
            </a:pPr>
          </a:p>
        </p:txBody>
      </p:sp>
      <p:sp>
        <p:nvSpPr>
          <p:cNvPr id="57" name="Łącznik prostoliniowy 12"/>
          <p:cNvSpPr/>
          <p:nvPr/>
        </p:nvSpPr>
        <p:spPr>
          <a:xfrm flipH="1">
            <a:off x="106343" y="0"/>
            <a:ext cx="1" cy="6858000"/>
          </a:xfrm>
          <a:prstGeom prst="line">
            <a:avLst/>
          </a:prstGeom>
          <a:ln w="57150">
            <a:solidFill>
              <a:srgbClr val="FEC2AC">
                <a:alpha val="73000"/>
              </a:srgbClr>
            </a:solidFill>
          </a:ln>
        </p:spPr>
        <p:txBody>
          <a:bodyPr lIns="45719" rIns="45719"/>
          <a:lstStyle/>
          <a:p>
            <a:pPr/>
          </a:p>
        </p:txBody>
      </p:sp>
      <p:sp>
        <p:nvSpPr>
          <p:cNvPr id="58" name="Łącznik prostoliniowy 13"/>
          <p:cNvSpPr/>
          <p:nvPr/>
        </p:nvSpPr>
        <p:spPr>
          <a:xfrm flipH="1">
            <a:off x="914399" y="0"/>
            <a:ext cx="2" cy="6858000"/>
          </a:xfrm>
          <a:prstGeom prst="line">
            <a:avLst/>
          </a:prstGeom>
          <a:ln w="57150">
            <a:solidFill>
              <a:srgbClr val="FFEDE7">
                <a:alpha val="83000"/>
              </a:srgbClr>
            </a:solidFill>
          </a:ln>
        </p:spPr>
        <p:txBody>
          <a:bodyPr lIns="45719" rIns="45719"/>
          <a:lstStyle/>
          <a:p>
            <a:pPr/>
          </a:p>
        </p:txBody>
      </p:sp>
      <p:sp>
        <p:nvSpPr>
          <p:cNvPr id="59" name="Łącznik prostoliniowy 14"/>
          <p:cNvSpPr/>
          <p:nvPr/>
        </p:nvSpPr>
        <p:spPr>
          <a:xfrm flipH="1">
            <a:off x="854112" y="0"/>
            <a:ext cx="1" cy="6858000"/>
          </a:xfrm>
          <a:prstGeom prst="line">
            <a:avLst/>
          </a:prstGeom>
          <a:ln w="57150">
            <a:solidFill>
              <a:srgbClr val="FEC2AC"/>
            </a:solidFill>
          </a:ln>
        </p:spPr>
        <p:txBody>
          <a:bodyPr lIns="45719" rIns="45719"/>
          <a:lstStyle/>
          <a:p>
            <a:pPr/>
          </a:p>
        </p:txBody>
      </p:sp>
      <p:sp>
        <p:nvSpPr>
          <p:cNvPr id="60" name="Łącznik prostoliniowy 15"/>
          <p:cNvSpPr/>
          <p:nvPr/>
        </p:nvSpPr>
        <p:spPr>
          <a:xfrm flipH="1">
            <a:off x="1726639" y="0"/>
            <a:ext cx="1" cy="6858000"/>
          </a:xfrm>
          <a:prstGeom prst="line">
            <a:avLst/>
          </a:prstGeom>
          <a:ln w="28575">
            <a:solidFill>
              <a:srgbClr val="FEC2AC">
                <a:alpha val="82000"/>
              </a:srgbClr>
            </a:solidFill>
          </a:ln>
        </p:spPr>
        <p:txBody>
          <a:bodyPr lIns="45719" rIns="45719"/>
          <a:lstStyle/>
          <a:p>
            <a:pPr/>
          </a:p>
        </p:txBody>
      </p:sp>
      <p:sp>
        <p:nvSpPr>
          <p:cNvPr id="61" name="Łącznik prostoliniowy 16"/>
          <p:cNvSpPr/>
          <p:nvPr/>
        </p:nvSpPr>
        <p:spPr>
          <a:xfrm flipH="1">
            <a:off x="1066799" y="0"/>
            <a:ext cx="2" cy="6858000"/>
          </a:xfrm>
          <a:prstGeom prst="line">
            <a:avLst/>
          </a:prstGeom>
          <a:ln>
            <a:solidFill>
              <a:srgbClr val="FEC2AC"/>
            </a:solidFill>
          </a:ln>
        </p:spPr>
        <p:txBody>
          <a:bodyPr lIns="45719" rIns="45719"/>
          <a:lstStyle/>
          <a:p>
            <a:pPr/>
          </a:p>
        </p:txBody>
      </p:sp>
      <p:sp>
        <p:nvSpPr>
          <p:cNvPr id="62" name="Prostokąt 17"/>
          <p:cNvSpPr/>
          <p:nvPr/>
        </p:nvSpPr>
        <p:spPr>
          <a:xfrm>
            <a:off x="1219200" y="0"/>
            <a:ext cx="76200" cy="6858000"/>
          </a:xfrm>
          <a:prstGeom prst="rect">
            <a:avLst/>
          </a:prstGeom>
          <a:solidFill>
            <a:srgbClr val="FEC2AC">
              <a:alpha val="51000"/>
            </a:srgbClr>
          </a:solidFill>
          <a:ln w="12700">
            <a:miter lim="400000"/>
          </a:ln>
        </p:spPr>
        <p:txBody>
          <a:bodyPr lIns="45719" rIns="45719" anchor="ctr"/>
          <a:lstStyle/>
          <a:p>
            <a:pPr algn="ctr">
              <a:defRPr>
                <a:solidFill>
                  <a:srgbClr val="FFFFFF"/>
                </a:solidFill>
              </a:defRPr>
            </a:pPr>
          </a:p>
        </p:txBody>
      </p:sp>
      <p:sp>
        <p:nvSpPr>
          <p:cNvPr id="63" name="Elipsa 18"/>
          <p:cNvSpPr/>
          <p:nvPr/>
        </p:nvSpPr>
        <p:spPr>
          <a:xfrm>
            <a:off x="609600" y="3429000"/>
            <a:ext cx="1295400" cy="1295400"/>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4" name="Elipsa 19"/>
          <p:cNvSpPr/>
          <p:nvPr/>
        </p:nvSpPr>
        <p:spPr>
          <a:xfrm>
            <a:off x="1324704" y="4866752"/>
            <a:ext cx="641424" cy="641425"/>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5" name="Elipsa 20"/>
          <p:cNvSpPr/>
          <p:nvPr/>
        </p:nvSpPr>
        <p:spPr>
          <a:xfrm>
            <a:off x="1091080" y="5500632"/>
            <a:ext cx="137161" cy="1371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6" name="Elipsa 21"/>
          <p:cNvSpPr/>
          <p:nvPr/>
        </p:nvSpPr>
        <p:spPr>
          <a:xfrm>
            <a:off x="1664207" y="5791200"/>
            <a:ext cx="274321" cy="27432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7" name="Elipsa 22"/>
          <p:cNvSpPr/>
          <p:nvPr/>
        </p:nvSpPr>
        <p:spPr>
          <a:xfrm>
            <a:off x="1879039" y="4479888"/>
            <a:ext cx="365761" cy="36576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68" name="Łącznik prostoliniowy 25"/>
          <p:cNvSpPr/>
          <p:nvPr/>
        </p:nvSpPr>
        <p:spPr>
          <a:xfrm flipH="1">
            <a:off x="9097943" y="0"/>
            <a:ext cx="1" cy="6858000"/>
          </a:xfrm>
          <a:prstGeom prst="line">
            <a:avLst/>
          </a:prstGeom>
          <a:ln w="57150">
            <a:solidFill>
              <a:srgbClr val="FEC2AC"/>
            </a:solidFill>
          </a:ln>
        </p:spPr>
        <p:txBody>
          <a:bodyPr lIns="45719" rIns="45719"/>
          <a:lstStyle/>
          <a:p>
            <a:pPr/>
          </a:p>
        </p:txBody>
      </p:sp>
      <p:sp>
        <p:nvSpPr>
          <p:cNvPr id="69" name="Numer slajdu"/>
          <p:cNvSpPr txBox="1"/>
          <p:nvPr>
            <p:ph type="sldNum" sz="quarter" idx="2"/>
          </p:nvPr>
        </p:nvSpPr>
        <p:spPr>
          <a:xfrm>
            <a:off x="1491249" y="5033793"/>
            <a:ext cx="308334" cy="3073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wa elementy zawartości">
    <p:spTree>
      <p:nvGrpSpPr>
        <p:cNvPr id="1" name=""/>
        <p:cNvGrpSpPr/>
        <p:nvPr/>
      </p:nvGrpSpPr>
      <p:grpSpPr>
        <a:xfrm>
          <a:off x="0" y="0"/>
          <a:ext cx="0" cy="0"/>
          <a:chOff x="0" y="0"/>
          <a:chExt cx="0" cy="0"/>
        </a:xfrm>
      </p:grpSpPr>
      <p:sp>
        <p:nvSpPr>
          <p:cNvPr id="76" name="Tekst tytułowy"/>
          <p:cNvSpPr txBox="1"/>
          <p:nvPr>
            <p:ph type="title"/>
          </p:nvPr>
        </p:nvSpPr>
        <p:spPr>
          <a:prstGeom prst="rect">
            <a:avLst/>
          </a:prstGeom>
        </p:spPr>
        <p:txBody>
          <a:bodyPr/>
          <a:lstStyle/>
          <a:p>
            <a:pPr/>
            <a:r>
              <a:t>Tekst tytułowy</a:t>
            </a:r>
          </a:p>
        </p:txBody>
      </p:sp>
      <p:sp>
        <p:nvSpPr>
          <p:cNvPr id="77" name="Treść - poziom 1…"/>
          <p:cNvSpPr txBox="1"/>
          <p:nvPr>
            <p:ph type="body" sz="half" idx="1"/>
          </p:nvPr>
        </p:nvSpPr>
        <p:spPr>
          <a:xfrm>
            <a:off x="457200" y="1600200"/>
            <a:ext cx="3657600" cy="45720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78"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orównanie">
    <p:spTree>
      <p:nvGrpSpPr>
        <p:cNvPr id="1" name=""/>
        <p:cNvGrpSpPr/>
        <p:nvPr/>
      </p:nvGrpSpPr>
      <p:grpSpPr>
        <a:xfrm>
          <a:off x="0" y="0"/>
          <a:ext cx="0" cy="0"/>
          <a:chOff x="0" y="0"/>
          <a:chExt cx="0" cy="0"/>
        </a:xfrm>
      </p:grpSpPr>
      <p:sp>
        <p:nvSpPr>
          <p:cNvPr id="85" name="Tekst tytułowy"/>
          <p:cNvSpPr txBox="1"/>
          <p:nvPr>
            <p:ph type="title"/>
          </p:nvPr>
        </p:nvSpPr>
        <p:spPr>
          <a:xfrm>
            <a:off x="457200" y="273050"/>
            <a:ext cx="7543800" cy="1143000"/>
          </a:xfrm>
          <a:prstGeom prst="rect">
            <a:avLst/>
          </a:prstGeom>
        </p:spPr>
        <p:txBody>
          <a:bodyPr/>
          <a:lstStyle/>
          <a:p>
            <a:pPr/>
            <a:r>
              <a:t>Tekst tytułowy</a:t>
            </a:r>
          </a:p>
        </p:txBody>
      </p:sp>
      <p:sp>
        <p:nvSpPr>
          <p:cNvPr id="86" name="Treść - poziom 1…"/>
          <p:cNvSpPr txBox="1"/>
          <p:nvPr>
            <p:ph type="body" sz="half" idx="1"/>
          </p:nvPr>
        </p:nvSpPr>
        <p:spPr>
          <a:xfrm>
            <a:off x="457200" y="2362200"/>
            <a:ext cx="3657600" cy="3886200"/>
          </a:xfrm>
          <a:prstGeom prst="rect">
            <a:avLst/>
          </a:prstGeom>
        </p:spPr>
        <p:txBody>
          <a:bodyPr/>
          <a:lstStyle/>
          <a:p>
            <a:pPr/>
            <a:r>
              <a:t>Treść - poziom 1</a:t>
            </a:r>
          </a:p>
          <a:p>
            <a:pPr lvl="1"/>
            <a:r>
              <a:t>Treść - poziom 2</a:t>
            </a:r>
          </a:p>
          <a:p>
            <a:pPr lvl="2"/>
            <a:r>
              <a:t>Treść - poziom 3</a:t>
            </a:r>
          </a:p>
          <a:p>
            <a:pPr lvl="3"/>
            <a:r>
              <a:t>Treść - poziom 4</a:t>
            </a:r>
          </a:p>
          <a:p>
            <a:pPr lvl="4"/>
            <a:r>
              <a:t>Treść - poziom 5</a:t>
            </a:r>
          </a:p>
        </p:txBody>
      </p:sp>
      <p:sp>
        <p:nvSpPr>
          <p:cNvPr id="87" name="Symbol zastępczy tekstu 11"/>
          <p:cNvSpPr/>
          <p:nvPr>
            <p:ph type="body" sz="quarter" idx="13"/>
          </p:nvPr>
        </p:nvSpPr>
        <p:spPr>
          <a:xfrm>
            <a:off x="489338" y="1601859"/>
            <a:ext cx="3593324"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8" name="Symbol zastępczy tekstu 13"/>
          <p:cNvSpPr/>
          <p:nvPr>
            <p:ph type="body" sz="quarter" idx="14"/>
          </p:nvPr>
        </p:nvSpPr>
        <p:spPr>
          <a:xfrm>
            <a:off x="4375539" y="1601859"/>
            <a:ext cx="3593323" cy="594091"/>
          </a:xfrm>
          <a:prstGeom prst="rect">
            <a:avLst/>
          </a:prstGeom>
          <a:solidFill>
            <a:schemeClr val="accent1"/>
          </a:solidFill>
        </p:spPr>
        <p:txBody>
          <a:bodyPr anchor="ctr"/>
          <a:lstStyle/>
          <a:p>
            <a:pPr marL="0" indent="0">
              <a:buClrTx/>
              <a:buSzTx/>
              <a:buNone/>
              <a:defRPr b="1" sz="2000">
                <a:solidFill>
                  <a:srgbClr val="FFFFFF"/>
                </a:solidFill>
              </a:defRPr>
            </a:pPr>
          </a:p>
        </p:txBody>
      </p:sp>
      <p:sp>
        <p:nvSpPr>
          <p:cNvPr id="89"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ylko tytuł">
    <p:spTree>
      <p:nvGrpSpPr>
        <p:cNvPr id="1" name=""/>
        <p:cNvGrpSpPr/>
        <p:nvPr/>
      </p:nvGrpSpPr>
      <p:grpSpPr>
        <a:xfrm>
          <a:off x="0" y="0"/>
          <a:ext cx="0" cy="0"/>
          <a:chOff x="0" y="0"/>
          <a:chExt cx="0" cy="0"/>
        </a:xfrm>
      </p:grpSpPr>
      <p:sp>
        <p:nvSpPr>
          <p:cNvPr id="96" name="Tekst tytułowy"/>
          <p:cNvSpPr txBox="1"/>
          <p:nvPr>
            <p:ph type="title"/>
          </p:nvPr>
        </p:nvSpPr>
        <p:spPr>
          <a:prstGeom prst="rect">
            <a:avLst/>
          </a:prstGeom>
        </p:spPr>
        <p:txBody>
          <a:bodyPr/>
          <a:lstStyle/>
          <a:p>
            <a:pPr/>
            <a:r>
              <a:t>Tekst tytułowy</a:t>
            </a:r>
          </a:p>
        </p:txBody>
      </p:sp>
      <p:sp>
        <p:nvSpPr>
          <p:cNvPr id="9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sty">
    <p:spTree>
      <p:nvGrpSpPr>
        <p:cNvPr id="1" name=""/>
        <p:cNvGrpSpPr/>
        <p:nvPr/>
      </p:nvGrpSpPr>
      <p:grpSpPr>
        <a:xfrm>
          <a:off x="0" y="0"/>
          <a:ext cx="0" cy="0"/>
          <a:chOff x="0" y="0"/>
          <a:chExt cx="0" cy="0"/>
        </a:xfrm>
      </p:grpSpPr>
      <p:sp>
        <p:nvSpPr>
          <p:cNvPr id="104"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Zawartość z podpisem">
    <p:spTree>
      <p:nvGrpSpPr>
        <p:cNvPr id="1" name=""/>
        <p:cNvGrpSpPr/>
        <p:nvPr/>
      </p:nvGrpSpPr>
      <p:grpSpPr>
        <a:xfrm>
          <a:off x="0" y="0"/>
          <a:ext cx="0" cy="0"/>
          <a:chOff x="0" y="0"/>
          <a:chExt cx="0" cy="0"/>
        </a:xfrm>
      </p:grpSpPr>
      <p:sp>
        <p:nvSpPr>
          <p:cNvPr id="111" name="Łącznik prostoliniowy 9"/>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112" name="Tekst tytułowy"/>
          <p:cNvSpPr txBox="1"/>
          <p:nvPr>
            <p:ph type="title"/>
          </p:nvPr>
        </p:nvSpPr>
        <p:spPr>
          <a:xfrm rot="5400000">
            <a:off x="3371850" y="3200400"/>
            <a:ext cx="6309360" cy="457200"/>
          </a:xfrm>
          <a:prstGeom prst="rect">
            <a:avLst/>
          </a:prstGeom>
        </p:spPr>
        <p:txBody>
          <a:bodyPr/>
          <a:lstStyle>
            <a:lvl1pPr>
              <a:defRPr b="1" sz="2000"/>
            </a:lvl1pPr>
          </a:lstStyle>
          <a:p>
            <a:pPr/>
            <a:r>
              <a:t>Tekst tytułowy</a:t>
            </a:r>
          </a:p>
        </p:txBody>
      </p:sp>
      <p:sp>
        <p:nvSpPr>
          <p:cNvPr id="113" name="Treść - poziom 1…"/>
          <p:cNvSpPr txBox="1"/>
          <p:nvPr>
            <p:ph type="body" sz="quarter" idx="1"/>
          </p:nvPr>
        </p:nvSpPr>
        <p:spPr>
          <a:xfrm>
            <a:off x="6812280" y="274320"/>
            <a:ext cx="1527049" cy="4983480"/>
          </a:xfrm>
          <a:prstGeom prst="rect">
            <a:avLst/>
          </a:prstGeom>
        </p:spPr>
        <p:txBody>
          <a:bodyPr/>
          <a:lstStyle>
            <a:lvl1pPr marL="0" indent="0">
              <a:spcBef>
                <a:spcPts val="1000"/>
              </a:spcBef>
              <a:buClrTx/>
              <a:buSzTx/>
              <a:buNone/>
              <a:defRPr sz="1200"/>
            </a:lvl1pPr>
            <a:lvl2pPr marL="0" indent="365760">
              <a:spcBef>
                <a:spcPts val="1000"/>
              </a:spcBef>
              <a:buClrTx/>
              <a:buSzTx/>
              <a:buNone/>
              <a:defRPr sz="1200"/>
            </a:lvl2pPr>
            <a:lvl3pPr marL="0" indent="731519">
              <a:spcBef>
                <a:spcPts val="1000"/>
              </a:spcBef>
              <a:buClrTx/>
              <a:buSzTx/>
              <a:buNone/>
              <a:defRPr sz="1200"/>
            </a:lvl3pPr>
            <a:lvl4pPr marL="0" indent="1005839">
              <a:spcBef>
                <a:spcPts val="1000"/>
              </a:spcBef>
              <a:buClrTx/>
              <a:buSzTx/>
              <a:buNone/>
              <a:defRPr sz="1200"/>
            </a:lvl4pPr>
            <a:lvl5pPr marL="0" indent="1280159">
              <a:spcBef>
                <a:spcPts val="1000"/>
              </a:spcBef>
              <a:buClrTx/>
              <a:buSzTx/>
              <a:buNone/>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14" name="Łącznik prostoliniowy 7"/>
          <p:cNvSpPr/>
          <p:nvPr/>
        </p:nvSpPr>
        <p:spPr>
          <a:xfrm flipH="1">
            <a:off x="6248399" y="0"/>
            <a:ext cx="2" cy="6858000"/>
          </a:xfrm>
          <a:prstGeom prst="line">
            <a:avLst/>
          </a:prstGeom>
          <a:ln w="38100">
            <a:solidFill>
              <a:srgbClr val="FEC2AC"/>
            </a:solidFill>
          </a:ln>
        </p:spPr>
        <p:txBody>
          <a:bodyPr lIns="45719" rIns="45719"/>
          <a:lstStyle/>
          <a:p>
            <a:pPr/>
          </a:p>
        </p:txBody>
      </p:sp>
      <p:sp>
        <p:nvSpPr>
          <p:cNvPr id="115" name="Łącznik prostoliniowy 8"/>
          <p:cNvSpPr/>
          <p:nvPr/>
        </p:nvSpPr>
        <p:spPr>
          <a:xfrm flipH="1">
            <a:off x="6192296" y="0"/>
            <a:ext cx="1" cy="6858000"/>
          </a:xfrm>
          <a:prstGeom prst="line">
            <a:avLst/>
          </a:prstGeom>
          <a:ln w="12700">
            <a:solidFill>
              <a:schemeClr val="accent1"/>
            </a:solidFill>
          </a:ln>
        </p:spPr>
        <p:txBody>
          <a:bodyPr lIns="45719" rIns="45719"/>
          <a:lstStyle/>
          <a:p>
            <a:pPr/>
          </a:p>
        </p:txBody>
      </p:sp>
      <p:sp>
        <p:nvSpPr>
          <p:cNvPr id="116" name="Łącznik prostoliniowy 10"/>
          <p:cNvSpPr/>
          <p:nvPr/>
        </p:nvSpPr>
        <p:spPr>
          <a:xfrm flipH="1">
            <a:off x="8991599" y="0"/>
            <a:ext cx="1" cy="6858000"/>
          </a:xfrm>
          <a:prstGeom prst="line">
            <a:avLst/>
          </a:prstGeom>
          <a:ln w="19050">
            <a:solidFill>
              <a:schemeClr val="accent1"/>
            </a:solidFill>
          </a:ln>
        </p:spPr>
        <p:txBody>
          <a:bodyPr lIns="45719" rIns="45719"/>
          <a:lstStyle/>
          <a:p>
            <a:pPr/>
          </a:p>
        </p:txBody>
      </p:sp>
      <p:sp>
        <p:nvSpPr>
          <p:cNvPr id="117" name="Prostokąt 11"/>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118" name="Łącznik prostoliniowy 12"/>
          <p:cNvSpPr/>
          <p:nvPr/>
        </p:nvSpPr>
        <p:spPr>
          <a:xfrm flipH="1">
            <a:off x="8915399" y="0"/>
            <a:ext cx="1" cy="6858000"/>
          </a:xfrm>
          <a:prstGeom prst="line">
            <a:avLst/>
          </a:prstGeom>
          <a:ln>
            <a:solidFill>
              <a:schemeClr val="accent1"/>
            </a:solidFill>
          </a:ln>
        </p:spPr>
        <p:txBody>
          <a:bodyPr lIns="45719" rIns="45719"/>
          <a:lstStyle/>
          <a:p>
            <a:pPr/>
          </a:p>
        </p:txBody>
      </p:sp>
      <p:sp>
        <p:nvSpPr>
          <p:cNvPr id="119" name="Elipsa 13"/>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0"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braz z podpisem">
    <p:spTree>
      <p:nvGrpSpPr>
        <p:cNvPr id="1" name=""/>
        <p:cNvGrpSpPr/>
        <p:nvPr/>
      </p:nvGrpSpPr>
      <p:grpSpPr>
        <a:xfrm>
          <a:off x="0" y="0"/>
          <a:ext cx="0" cy="0"/>
          <a:chOff x="0" y="0"/>
          <a:chExt cx="0" cy="0"/>
        </a:xfrm>
      </p:grpSpPr>
      <p:sp>
        <p:nvSpPr>
          <p:cNvPr id="127" name="Łącznik prostoliniowy 8"/>
          <p:cNvSpPr/>
          <p:nvPr/>
        </p:nvSpPr>
        <p:spPr>
          <a:xfrm flipH="1">
            <a:off x="8762999" y="0"/>
            <a:ext cx="1" cy="6858000"/>
          </a:xfrm>
          <a:prstGeom prst="line">
            <a:avLst/>
          </a:prstGeom>
          <a:ln w="38100">
            <a:solidFill>
              <a:srgbClr val="FEC2AC"/>
            </a:solidFill>
          </a:ln>
        </p:spPr>
        <p:txBody>
          <a:bodyPr lIns="45719" rIns="45719"/>
          <a:lstStyle/>
          <a:p>
            <a:pPr/>
          </a:p>
        </p:txBody>
      </p:sp>
      <p:sp>
        <p:nvSpPr>
          <p:cNvPr id="128" name="Elipsa 12"/>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129" name="Tekst tytułowy"/>
          <p:cNvSpPr txBox="1"/>
          <p:nvPr>
            <p:ph type="title"/>
          </p:nvPr>
        </p:nvSpPr>
        <p:spPr>
          <a:xfrm rot="5400000">
            <a:off x="3350133" y="3200400"/>
            <a:ext cx="6309360" cy="457200"/>
          </a:xfrm>
          <a:prstGeom prst="rect">
            <a:avLst/>
          </a:prstGeom>
        </p:spPr>
        <p:txBody>
          <a:bodyPr/>
          <a:lstStyle>
            <a:lvl1pPr>
              <a:defRPr b="1" sz="2000"/>
            </a:lvl1pPr>
          </a:lstStyle>
          <a:p>
            <a:pPr/>
            <a:r>
              <a:t>Tekst tytułowy</a:t>
            </a:r>
          </a:p>
        </p:txBody>
      </p:sp>
      <p:sp>
        <p:nvSpPr>
          <p:cNvPr id="130" name="Symbol zastępczy obrazu 2"/>
          <p:cNvSpPr/>
          <p:nvPr>
            <p:ph type="pic" idx="13"/>
          </p:nvPr>
        </p:nvSpPr>
        <p:spPr>
          <a:xfrm>
            <a:off x="0" y="0"/>
            <a:ext cx="6172200" cy="6858000"/>
          </a:xfrm>
          <a:prstGeom prst="rect">
            <a:avLst/>
          </a:prstGeom>
        </p:spPr>
        <p:txBody>
          <a:bodyPr lIns="91439" rIns="91439">
            <a:noAutofit/>
          </a:bodyPr>
          <a:lstStyle/>
          <a:p>
            <a:pPr/>
          </a:p>
        </p:txBody>
      </p:sp>
      <p:sp>
        <p:nvSpPr>
          <p:cNvPr id="131" name="Treść - poziom 1…"/>
          <p:cNvSpPr txBox="1"/>
          <p:nvPr>
            <p:ph type="body" sz="quarter" idx="1"/>
          </p:nvPr>
        </p:nvSpPr>
        <p:spPr>
          <a:xfrm>
            <a:off x="6765797" y="264795"/>
            <a:ext cx="1524001" cy="4956048"/>
          </a:xfrm>
          <a:prstGeom prst="rect">
            <a:avLst/>
          </a:prstGeom>
        </p:spPr>
        <p:txBody>
          <a:bodyPr/>
          <a:lstStyle>
            <a:lvl1pPr marL="0" indent="0">
              <a:spcBef>
                <a:spcPts val="400"/>
              </a:spcBef>
              <a:buClrTx/>
              <a:buSzTx/>
              <a:buNone/>
              <a:defRPr sz="1200"/>
            </a:lvl1pPr>
            <a:lvl2pPr marL="640080" indent="-274320">
              <a:spcBef>
                <a:spcPts val="400"/>
              </a:spcBef>
              <a:buClrTx/>
              <a:defRPr sz="1200"/>
            </a:lvl2pPr>
            <a:lvl3pPr marL="950976" indent="-219456">
              <a:spcBef>
                <a:spcPts val="400"/>
              </a:spcBef>
              <a:buClrTx/>
              <a:defRPr sz="1200"/>
            </a:lvl3pPr>
            <a:lvl4pPr>
              <a:spcBef>
                <a:spcPts val="400"/>
              </a:spcBef>
              <a:buClrTx/>
              <a:defRPr sz="1200"/>
            </a:lvl4pPr>
            <a:lvl5pPr marL="1524000" indent="-243840">
              <a:spcBef>
                <a:spcPts val="400"/>
              </a:spcBef>
              <a:buClrTx/>
              <a:defRPr sz="1200"/>
            </a:lvl5pPr>
          </a:lstStyle>
          <a:p>
            <a:pPr/>
            <a:r>
              <a:t>Treść - poziom 1</a:t>
            </a:r>
          </a:p>
          <a:p>
            <a:pPr lvl="1"/>
            <a:r>
              <a:t>Treść - poziom 2</a:t>
            </a:r>
          </a:p>
          <a:p>
            <a:pPr lvl="2"/>
            <a:r>
              <a:t>Treść - poziom 3</a:t>
            </a:r>
          </a:p>
          <a:p>
            <a:pPr lvl="3"/>
            <a:r>
              <a:t>Treść - poziom 4</a:t>
            </a:r>
          </a:p>
          <a:p>
            <a:pPr lvl="4"/>
            <a:r>
              <a:t>Treść - poziom 5</a:t>
            </a:r>
          </a:p>
        </p:txBody>
      </p:sp>
      <p:sp>
        <p:nvSpPr>
          <p:cNvPr id="132" name="Łącznik prostoliniowy 9"/>
          <p:cNvSpPr/>
          <p:nvPr/>
        </p:nvSpPr>
        <p:spPr>
          <a:xfrm flipH="1">
            <a:off x="8991599" y="0"/>
            <a:ext cx="1" cy="6858000"/>
          </a:xfrm>
          <a:prstGeom prst="line">
            <a:avLst/>
          </a:prstGeom>
          <a:ln>
            <a:solidFill>
              <a:srgbClr val="000000"/>
            </a:solidFill>
          </a:ln>
        </p:spPr>
        <p:txBody>
          <a:bodyPr lIns="45719" rIns="45719"/>
          <a:lstStyle/>
          <a:p>
            <a:pPr/>
          </a:p>
        </p:txBody>
      </p:sp>
      <p:sp>
        <p:nvSpPr>
          <p:cNvPr id="133" name="Prostokąt 10"/>
          <p:cNvSpPr/>
          <p:nvPr/>
        </p:nvSpPr>
        <p:spPr>
          <a:xfrm>
            <a:off x="8839200" y="0"/>
            <a:ext cx="304800" cy="6858000"/>
          </a:xfrm>
          <a:prstGeom prst="rect">
            <a:avLst/>
          </a:prstGeom>
          <a:solidFill>
            <a:srgbClr val="FEC2AC"/>
          </a:solidFill>
          <a:ln w="12700">
            <a:miter lim="400000"/>
          </a:ln>
        </p:spPr>
        <p:txBody>
          <a:bodyPr lIns="45719" rIns="45719" anchor="ctr"/>
          <a:lstStyle/>
          <a:p>
            <a:pPr algn="ctr">
              <a:defRPr>
                <a:solidFill>
                  <a:srgbClr val="FFFFFF"/>
                </a:solidFill>
              </a:defRPr>
            </a:pPr>
          </a:p>
        </p:txBody>
      </p:sp>
      <p:sp>
        <p:nvSpPr>
          <p:cNvPr id="134" name="Łącznik prostoliniowy 11"/>
          <p:cNvSpPr/>
          <p:nvPr/>
        </p:nvSpPr>
        <p:spPr>
          <a:xfrm flipH="1">
            <a:off x="8915399" y="0"/>
            <a:ext cx="1" cy="6858000"/>
          </a:xfrm>
          <a:prstGeom prst="line">
            <a:avLst/>
          </a:prstGeom>
          <a:ln>
            <a:solidFill>
              <a:schemeClr val="accent1"/>
            </a:solidFill>
          </a:ln>
        </p:spPr>
        <p:txBody>
          <a:bodyPr lIns="45719" rIns="45719"/>
          <a:lstStyle/>
          <a:p>
            <a:pPr/>
          </a:p>
        </p:txBody>
      </p:sp>
      <p:sp>
        <p:nvSpPr>
          <p:cNvPr id="135" name="Łącznik prostoliniowy 18"/>
          <p:cNvSpPr/>
          <p:nvPr/>
        </p:nvSpPr>
        <p:spPr>
          <a:xfrm flipH="1">
            <a:off x="6248399" y="0"/>
            <a:ext cx="2" cy="6858000"/>
          </a:xfrm>
          <a:prstGeom prst="line">
            <a:avLst/>
          </a:prstGeom>
          <a:ln w="38100">
            <a:solidFill>
              <a:srgbClr val="FEC2AC"/>
            </a:solidFill>
          </a:ln>
        </p:spPr>
        <p:txBody>
          <a:bodyPr lIns="45719" rIns="45719"/>
          <a:lstStyle/>
          <a:p>
            <a:pPr/>
          </a:p>
        </p:txBody>
      </p:sp>
      <p:sp>
        <p:nvSpPr>
          <p:cNvPr id="136" name="Łącznik prostoliniowy 19"/>
          <p:cNvSpPr/>
          <p:nvPr/>
        </p:nvSpPr>
        <p:spPr>
          <a:xfrm flipH="1">
            <a:off x="6192296" y="0"/>
            <a:ext cx="1" cy="6858000"/>
          </a:xfrm>
          <a:prstGeom prst="line">
            <a:avLst/>
          </a:prstGeom>
          <a:ln w="12700">
            <a:solidFill>
              <a:schemeClr val="accent1"/>
            </a:solidFill>
          </a:ln>
        </p:spPr>
        <p:txBody>
          <a:bodyPr lIns="45719" rIns="45719"/>
          <a:lstStyle/>
          <a:p>
            <a:pPr/>
          </a:p>
        </p:txBody>
      </p:sp>
      <p:sp>
        <p:nvSpPr>
          <p:cNvPr id="137" name="Numer slajdu"/>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Łącznik prostoliniowy 15"/>
          <p:cNvSpPr/>
          <p:nvPr/>
        </p:nvSpPr>
        <p:spPr>
          <a:xfrm flipH="1">
            <a:off x="8762999" y="0"/>
            <a:ext cx="1" cy="6858000"/>
          </a:xfrm>
          <a:prstGeom prst="line">
            <a:avLst/>
          </a:prstGeom>
          <a:ln w="38100">
            <a:solidFill>
              <a:srgbClr val="FEC2AC">
                <a:alpha val="93000"/>
              </a:srgbClr>
            </a:solidFill>
          </a:ln>
        </p:spPr>
        <p:txBody>
          <a:bodyPr lIns="45719" rIns="45719"/>
          <a:lstStyle/>
          <a:p>
            <a:pPr/>
          </a:p>
        </p:txBody>
      </p:sp>
      <p:sp>
        <p:nvSpPr>
          <p:cNvPr id="3" name="Łącznik prostoliniowy 6"/>
          <p:cNvSpPr/>
          <p:nvPr/>
        </p:nvSpPr>
        <p:spPr>
          <a:xfrm flipH="1">
            <a:off x="76199" y="0"/>
            <a:ext cx="2" cy="6858000"/>
          </a:xfrm>
          <a:prstGeom prst="line">
            <a:avLst/>
          </a:prstGeom>
          <a:ln w="57150">
            <a:solidFill>
              <a:srgbClr val="FEC2AC"/>
            </a:solidFill>
          </a:ln>
        </p:spPr>
        <p:txBody>
          <a:bodyPr lIns="45719" rIns="45719"/>
          <a:lstStyle/>
          <a:p>
            <a:pPr/>
          </a:p>
        </p:txBody>
      </p:sp>
      <p:sp>
        <p:nvSpPr>
          <p:cNvPr id="4" name="Łącznik prostoliniowy 8"/>
          <p:cNvSpPr/>
          <p:nvPr/>
        </p:nvSpPr>
        <p:spPr>
          <a:xfrm flipH="1">
            <a:off x="8991599" y="0"/>
            <a:ext cx="1" cy="6858000"/>
          </a:xfrm>
          <a:prstGeom prst="line">
            <a:avLst/>
          </a:prstGeom>
          <a:ln w="19050">
            <a:solidFill>
              <a:schemeClr val="accent1"/>
            </a:solidFill>
          </a:ln>
        </p:spPr>
        <p:txBody>
          <a:bodyPr lIns="45719" rIns="45719"/>
          <a:lstStyle/>
          <a:p>
            <a:pPr/>
          </a:p>
        </p:txBody>
      </p:sp>
      <p:sp>
        <p:nvSpPr>
          <p:cNvPr id="5" name="Prostokąt 9"/>
          <p:cNvSpPr/>
          <p:nvPr/>
        </p:nvSpPr>
        <p:spPr>
          <a:xfrm>
            <a:off x="8839200" y="0"/>
            <a:ext cx="304800" cy="6858000"/>
          </a:xfrm>
          <a:prstGeom prst="rect">
            <a:avLst/>
          </a:prstGeom>
          <a:solidFill>
            <a:srgbClr val="FEC2AC">
              <a:alpha val="87000"/>
            </a:srgbClr>
          </a:solidFill>
          <a:ln w="12700">
            <a:miter lim="400000"/>
          </a:ln>
        </p:spPr>
        <p:txBody>
          <a:bodyPr lIns="45719" rIns="45719" anchor="ctr"/>
          <a:lstStyle/>
          <a:p>
            <a:pPr algn="ctr">
              <a:defRPr>
                <a:solidFill>
                  <a:srgbClr val="FFFFFF"/>
                </a:solidFill>
              </a:defRPr>
            </a:pPr>
          </a:p>
        </p:txBody>
      </p:sp>
      <p:sp>
        <p:nvSpPr>
          <p:cNvPr id="6" name="Łącznik prostoliniowy 10"/>
          <p:cNvSpPr/>
          <p:nvPr/>
        </p:nvSpPr>
        <p:spPr>
          <a:xfrm flipH="1">
            <a:off x="8915399" y="0"/>
            <a:ext cx="1" cy="6858000"/>
          </a:xfrm>
          <a:prstGeom prst="line">
            <a:avLst/>
          </a:prstGeom>
          <a:ln>
            <a:solidFill>
              <a:schemeClr val="accent1"/>
            </a:solidFill>
          </a:ln>
        </p:spPr>
        <p:txBody>
          <a:bodyPr lIns="45719" rIns="45719"/>
          <a:lstStyle/>
          <a:p>
            <a:pPr/>
          </a:p>
        </p:txBody>
      </p:sp>
      <p:sp>
        <p:nvSpPr>
          <p:cNvPr id="7" name="Elipsa 11"/>
          <p:cNvSpPr/>
          <p:nvPr/>
        </p:nvSpPr>
        <p:spPr>
          <a:xfrm>
            <a:off x="8156447" y="5715000"/>
            <a:ext cx="548641" cy="548641"/>
          </a:xfrm>
          <a:prstGeom prst="ellipse">
            <a:avLst/>
          </a:prstGeom>
          <a:solidFill>
            <a:schemeClr val="accent1"/>
          </a:solidFill>
          <a:ln w="12700">
            <a:miter lim="400000"/>
          </a:ln>
        </p:spPr>
        <p:txBody>
          <a:bodyPr lIns="45719" rIns="45719" anchor="ctr"/>
          <a:lstStyle/>
          <a:p>
            <a:pPr algn="ctr">
              <a:defRPr>
                <a:solidFill>
                  <a:srgbClr val="FFFFFF"/>
                </a:solidFill>
              </a:defRPr>
            </a:pPr>
          </a:p>
        </p:txBody>
      </p:sp>
      <p:sp>
        <p:nvSpPr>
          <p:cNvPr id="8" name="Tekst tytułowy"/>
          <p:cNvSpPr txBox="1"/>
          <p:nvPr>
            <p:ph type="title"/>
          </p:nvPr>
        </p:nvSpPr>
        <p:spPr>
          <a:xfrm>
            <a:off x="457200" y="274638"/>
            <a:ext cx="7467600" cy="1143001"/>
          </a:xfrm>
          <a:prstGeom prst="rect">
            <a:avLst/>
          </a:prstGeom>
          <a:ln w="12700">
            <a:miter lim="400000"/>
          </a:ln>
          <a:extLst>
            <a:ext uri="{C572A759-6A51-4108-AA02-DFA0A04FC94B}">
              <ma14:wrappingTextBoxFlag xmlns:ma14="http://schemas.microsoft.com/office/mac/drawingml/2011/main" val="1"/>
            </a:ext>
          </a:extLst>
        </p:spPr>
        <p:txBody>
          <a:bodyPr lIns="45719" rIns="45719" anchor="b">
            <a:normAutofit fontScale="100000" lnSpcReduction="0"/>
          </a:bodyPr>
          <a:lstStyle/>
          <a:p>
            <a:pPr/>
            <a:r>
              <a:t>Tekst tytułowy</a:t>
            </a:r>
          </a:p>
        </p:txBody>
      </p:sp>
      <p:sp>
        <p:nvSpPr>
          <p:cNvPr id="9" name="Treść - poziom 1…"/>
          <p:cNvSpPr txBox="1"/>
          <p:nvPr>
            <p:ph type="body" idx="1"/>
          </p:nvPr>
        </p:nvSpPr>
        <p:spPr>
          <a:xfrm>
            <a:off x="457200" y="1600200"/>
            <a:ext cx="7467600" cy="4873753"/>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Treść - poziom 1</a:t>
            </a:r>
          </a:p>
          <a:p>
            <a:pPr lvl="1"/>
            <a:r>
              <a:t>Treść - poziom 2</a:t>
            </a:r>
          </a:p>
          <a:p>
            <a:pPr lvl="2"/>
            <a:r>
              <a:t>Treść - poziom 3</a:t>
            </a:r>
          </a:p>
          <a:p>
            <a:pPr lvl="3"/>
            <a:r>
              <a:t>Treść - poziom 4</a:t>
            </a:r>
          </a:p>
          <a:p>
            <a:pPr lvl="4"/>
            <a:r>
              <a:t>Treść - poziom 5</a:t>
            </a:r>
          </a:p>
        </p:txBody>
      </p:sp>
      <p:sp>
        <p:nvSpPr>
          <p:cNvPr id="10" name="Numer slajdu"/>
          <p:cNvSpPr txBox="1"/>
          <p:nvPr>
            <p:ph type="sldNum" sz="quarter" idx="2"/>
          </p:nvPr>
        </p:nvSpPr>
        <p:spPr>
          <a:xfrm>
            <a:off x="8279650" y="5840983"/>
            <a:ext cx="308333" cy="307341"/>
          </a:xfrm>
          <a:prstGeom prst="rect">
            <a:avLst/>
          </a:prstGeom>
          <a:ln w="12700">
            <a:miter lim="400000"/>
          </a:ln>
        </p:spPr>
        <p:txBody>
          <a:bodyPr wrap="none" lIns="45719" rIns="45719" anchor="ctr">
            <a:spAutoFit/>
          </a:bodyPr>
          <a:lstStyle>
            <a:lvl1pPr algn="ctr">
              <a:defRPr b="1"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1pPr>
      <a:lvl2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2pPr>
      <a:lvl3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3pPr>
      <a:lvl4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4pPr>
      <a:lvl5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5pPr>
      <a:lvl6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6pPr>
      <a:lvl7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7pPr>
      <a:lvl8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8pPr>
      <a:lvl9pPr marL="0" marR="0" indent="0" algn="l" defTabSz="914400" rtl="0" latinLnBrk="0">
        <a:lnSpc>
          <a:spcPct val="100000"/>
        </a:lnSpc>
        <a:spcBef>
          <a:spcPts val="0"/>
        </a:spcBef>
        <a:spcAft>
          <a:spcPts val="0"/>
        </a:spcAft>
        <a:buClrTx/>
        <a:buSzTx/>
        <a:buFontTx/>
        <a:buNone/>
        <a:tabLst/>
        <a:defRPr b="0" baseline="0" cap="small" i="0" spc="0" strike="noStrike" sz="3000" u="none">
          <a:ln>
            <a:noFill/>
          </a:ln>
          <a:solidFill>
            <a:srgbClr val="575F6D"/>
          </a:solidFill>
          <a:uFillTx/>
          <a:latin typeface="+mj-lt"/>
          <a:ea typeface="+mj-ea"/>
          <a:cs typeface="+mj-cs"/>
          <a:sym typeface="Century Schoolbook"/>
        </a:defRPr>
      </a:lvl9pPr>
    </p:titleStyle>
    <p:bodyStyle>
      <a:lvl1pPr marL="274320" marR="0" indent="-274320" algn="l" defTabSz="914400" rtl="0" latinLnBrk="0">
        <a:lnSpc>
          <a:spcPct val="100000"/>
        </a:lnSpc>
        <a:spcBef>
          <a:spcPts val="600"/>
        </a:spcBef>
        <a:spcAft>
          <a:spcPts val="0"/>
        </a:spcAft>
        <a:buClr>
          <a:schemeClr val="accent1"/>
        </a:buClr>
        <a:buSzPct val="70000"/>
        <a:buFontTx/>
        <a:buChar char="○"/>
        <a:tabLst/>
        <a:defRPr b="0" baseline="0" cap="none" i="0" spc="0" strike="noStrike" sz="2400" u="none">
          <a:ln>
            <a:noFill/>
          </a:ln>
          <a:solidFill>
            <a:srgbClr val="000000"/>
          </a:solidFill>
          <a:uFillTx/>
          <a:latin typeface="+mj-lt"/>
          <a:ea typeface="+mj-ea"/>
          <a:cs typeface="+mj-cs"/>
          <a:sym typeface="Century Schoolbook"/>
        </a:defRPr>
      </a:lvl1pPr>
      <a:lvl2pPr marL="679268" marR="0" indent="-313508" algn="l" defTabSz="914400" rtl="0" latinLnBrk="0">
        <a:lnSpc>
          <a:spcPct val="100000"/>
        </a:lnSpc>
        <a:spcBef>
          <a:spcPts val="600"/>
        </a:spcBef>
        <a:spcAft>
          <a:spcPts val="0"/>
        </a:spcAft>
        <a:buClr>
          <a:schemeClr val="accent1"/>
        </a:buClr>
        <a:buSzPct val="80000"/>
        <a:buFontTx/>
        <a:buChar char="●"/>
        <a:tabLst/>
        <a:defRPr b="0" baseline="0" cap="none" i="0" spc="0" strike="noStrike" sz="2400" u="none">
          <a:ln>
            <a:noFill/>
          </a:ln>
          <a:solidFill>
            <a:srgbClr val="000000"/>
          </a:solidFill>
          <a:uFillTx/>
          <a:latin typeface="+mj-lt"/>
          <a:ea typeface="+mj-ea"/>
          <a:cs typeface="+mj-cs"/>
          <a:sym typeface="Century Schoolbook"/>
        </a:defRPr>
      </a:lvl2pPr>
      <a:lvl3pPr marL="975360" marR="0" indent="-243840"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3pPr>
      <a:lvl4pPr marL="1249679" marR="0" indent="-243839"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4pPr>
      <a:lvl5pPr marL="1554479" marR="0" indent="-274319" algn="l" defTabSz="914400" rtl="0" latinLnBrk="0">
        <a:lnSpc>
          <a:spcPct val="100000"/>
        </a:lnSpc>
        <a:spcBef>
          <a:spcPts val="600"/>
        </a:spcBef>
        <a:spcAft>
          <a:spcPts val="0"/>
        </a:spcAft>
        <a:buClr>
          <a:schemeClr val="accent1"/>
        </a:buClr>
        <a:buSzPct val="68000"/>
        <a:buFontTx/>
        <a:buChar char="●"/>
        <a:tabLst/>
        <a:defRPr b="0" baseline="0" cap="none" i="0" spc="0" strike="noStrike" sz="2400" u="none">
          <a:ln>
            <a:noFill/>
          </a:ln>
          <a:solidFill>
            <a:srgbClr val="000000"/>
          </a:solidFill>
          <a:uFillTx/>
          <a:latin typeface="+mj-lt"/>
          <a:ea typeface="+mj-ea"/>
          <a:cs typeface="+mj-cs"/>
          <a:sym typeface="Century Schoolbook"/>
        </a:defRPr>
      </a:lvl5pPr>
      <a:lvl6pPr marL="1828800" marR="0" indent="-274319"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6pPr>
      <a:lvl7pPr marL="2142308" marR="0" indent="-313508" algn="l" defTabSz="914400" rtl="0" latinLnBrk="0">
        <a:lnSpc>
          <a:spcPct val="100000"/>
        </a:lnSpc>
        <a:spcBef>
          <a:spcPts val="600"/>
        </a:spcBef>
        <a:spcAft>
          <a:spcPts val="0"/>
        </a:spcAft>
        <a:buClr>
          <a:schemeClr val="accent1"/>
        </a:buClr>
        <a:buSzPct val="60000"/>
        <a:buFontTx/>
        <a:buChar char="○"/>
        <a:tabLst/>
        <a:defRPr b="0" baseline="0" cap="none" i="0" spc="0" strike="noStrike" sz="2400" u="none">
          <a:ln>
            <a:noFill/>
          </a:ln>
          <a:solidFill>
            <a:srgbClr val="000000"/>
          </a:solidFill>
          <a:uFillTx/>
          <a:latin typeface="+mj-lt"/>
          <a:ea typeface="+mj-ea"/>
          <a:cs typeface="+mj-cs"/>
          <a:sym typeface="Century Schoolbook"/>
        </a:defRPr>
      </a:lvl7pPr>
      <a:lvl8pPr marL="241662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8pPr>
      <a:lvl9pPr marL="2690948" marR="0" indent="-313508" algn="l" defTabSz="914400" rtl="0" latinLnBrk="0">
        <a:lnSpc>
          <a:spcPct val="100000"/>
        </a:lnSpc>
        <a:spcBef>
          <a:spcPts val="600"/>
        </a:spcBef>
        <a:spcAft>
          <a:spcPts val="0"/>
        </a:spcAft>
        <a:buClr>
          <a:schemeClr val="accent1"/>
        </a:buClr>
        <a:buSzPct val="100000"/>
        <a:buFontTx/>
        <a:buChar char="•"/>
        <a:tabLst/>
        <a:defRPr b="0" baseline="0" cap="none" i="0" spc="0" strike="noStrike" sz="2400" u="none">
          <a:ln>
            <a:noFill/>
          </a:ln>
          <a:solidFill>
            <a:srgbClr val="000000"/>
          </a:solidFill>
          <a:uFillTx/>
          <a:latin typeface="+mj-lt"/>
          <a:ea typeface="+mj-ea"/>
          <a:cs typeface="+mj-cs"/>
          <a:sym typeface="Century Schoolbook"/>
        </a:defRPr>
      </a:lvl9pPr>
    </p:bodyStyle>
    <p:otherStyle>
      <a:lvl1pPr marL="0" marR="0" indent="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1pPr>
      <a:lvl2pPr marL="0" marR="0" indent="457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2pPr>
      <a:lvl3pPr marL="0" marR="0" indent="914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3pPr>
      <a:lvl4pPr marL="0" marR="0" indent="1371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4pPr>
      <a:lvl5pPr marL="0" marR="0" indent="18288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5pPr>
      <a:lvl6pPr marL="0" marR="0" indent="22860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6pPr>
      <a:lvl7pPr marL="0" marR="0" indent="27432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7pPr>
      <a:lvl8pPr marL="0" marR="0" indent="32004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8pPr>
      <a:lvl9pPr marL="0" marR="0" indent="3657600" algn="ctr" defTabSz="914400" rtl="0" latinLnBrk="0">
        <a:lnSpc>
          <a:spcPct val="100000"/>
        </a:lnSpc>
        <a:spcBef>
          <a:spcPts val="0"/>
        </a:spcBef>
        <a:spcAft>
          <a:spcPts val="0"/>
        </a:spcAft>
        <a:buClrTx/>
        <a:buSzTx/>
        <a:buFontTx/>
        <a:buNone/>
        <a:tabLst/>
        <a:defRPr b="1" baseline="0" cap="none" i="0" spc="0" strike="noStrike" sz="1400" u="none">
          <a:ln>
            <a:noFill/>
          </a:ln>
          <a:solidFill>
            <a:schemeClr val="tx1"/>
          </a:solidFill>
          <a:uFillTx/>
          <a:latin typeface="+mn-lt"/>
          <a:ea typeface="+mn-ea"/>
          <a:cs typeface="+mn-cs"/>
          <a:sym typeface="Century Schoolbook"/>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kadry.infor.pl/wynagrodzenie/premie-i-nagrody/" TargetMode="External"/></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Tytuł 1"/>
          <p:cNvSpPr txBox="1"/>
          <p:nvPr>
            <p:ph type="ctrTitle"/>
          </p:nvPr>
        </p:nvSpPr>
        <p:spPr>
          <a:xfrm>
            <a:off x="2267743" y="548679"/>
            <a:ext cx="6172201" cy="1894364"/>
          </a:xfrm>
          <a:prstGeom prst="rect">
            <a:avLst/>
          </a:prstGeom>
        </p:spPr>
        <p:txBody>
          <a:bodyPr/>
          <a:lstStyle>
            <a:lvl1pPr algn="ctr">
              <a:defRPr sz="4400">
                <a:solidFill>
                  <a:srgbClr val="000000"/>
                </a:solidFill>
              </a:defRPr>
            </a:lvl1pPr>
          </a:lstStyle>
          <a:p>
            <a:pPr/>
            <a:r>
              <a:t>PRAWO PRACY </a:t>
            </a:r>
          </a:p>
        </p:txBody>
      </p:sp>
      <p:sp>
        <p:nvSpPr>
          <p:cNvPr id="165" name="Podtytuł 2"/>
          <p:cNvSpPr txBox="1"/>
          <p:nvPr>
            <p:ph type="subTitle" sz="quarter" idx="1"/>
          </p:nvPr>
        </p:nvSpPr>
        <p:spPr>
          <a:prstGeom prst="rect">
            <a:avLst/>
          </a:prstGeom>
        </p:spPr>
        <p:txBody>
          <a:bodyPr/>
          <a:lstStyle>
            <a:lvl1pPr>
              <a:defRPr sz="2800"/>
            </a:lvl1pPr>
          </a:lstStyle>
          <a:p>
            <a:pPr/>
            <a:r>
              <a:t>WYNAGRODZENIE </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Tytuł 1"/>
          <p:cNvSpPr txBox="1"/>
          <p:nvPr>
            <p:ph type="title"/>
          </p:nvPr>
        </p:nvSpPr>
        <p:spPr>
          <a:prstGeom prst="rect">
            <a:avLst/>
          </a:prstGeom>
        </p:spPr>
        <p:txBody>
          <a:bodyPr/>
          <a:lstStyle>
            <a:lvl1pPr algn="ctr">
              <a:defRPr b="1"/>
            </a:lvl1pPr>
          </a:lstStyle>
          <a:p>
            <a:pPr/>
            <a:r>
              <a:t>REGULAMIN WYNAGRADZANIA </a:t>
            </a:r>
          </a:p>
        </p:txBody>
      </p:sp>
      <p:sp>
        <p:nvSpPr>
          <p:cNvPr id="192"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600"/>
              </a:spcBef>
              <a:buClrTx/>
              <a:buSzTx/>
              <a:buNone/>
              <a:defRPr sz="1600">
                <a:solidFill>
                  <a:srgbClr val="040404"/>
                </a:solidFill>
                <a:latin typeface="Times New Roman"/>
                <a:ea typeface="Times New Roman"/>
                <a:cs typeface="Times New Roman"/>
                <a:sym typeface="Times New Roman"/>
              </a:defRPr>
            </a:pPr>
            <a:r>
              <a:t>Regulamin wynagradzania obowiązuje do czasu objęcia pracowników zakładowym układem zbiorowym pracy lub ponadzakładowym układem zbiorowym pracy ustalającym warunki wynagradzania za pracę oraz przyznawania innych świadczeń związanych z pracą w zakresie i w sposób umożliwiający określanie, na jego podstawie, indywidualnych warunków umów o pracę.</a:t>
            </a:r>
          </a:p>
          <a:p>
            <a:pPr marL="0" indent="0" algn="just" defTabSz="457200">
              <a:lnSpc>
                <a:spcPct val="150000"/>
              </a:lnSpc>
              <a:spcBef>
                <a:spcPts val="1600"/>
              </a:spcBef>
              <a:buClrTx/>
              <a:buSzTx/>
              <a:buNone/>
              <a:defRPr sz="1600">
                <a:solidFill>
                  <a:srgbClr val="040404"/>
                </a:solidFill>
                <a:latin typeface="Times New Roman"/>
                <a:ea typeface="Times New Roman"/>
                <a:cs typeface="Times New Roman"/>
                <a:sym typeface="Times New Roman"/>
              </a:defRPr>
            </a:pPr>
            <a:r>
              <a:t>Regulamin wynagradzania wchodzi w życie po upływie dwóch tygodni od dnia podania go do wiadomości pracowników, w sposób przyjęty u danego pracodawcy. Pracodawca ma obowiązek poinformowania pracowników o wprowadzeniu regulaminu wynagradzania, ale także o każdej jego zmianie w zwyczajowy sposób, przy czym nie jest istotne, czy pracownik faktycznie ze zmianami się zapoznał, ale czy pracodawca poinformował pracowników.</a:t>
            </a:r>
          </a:p>
          <a:p>
            <a:pPr marL="0" indent="0" algn="just" defTabSz="457200">
              <a:lnSpc>
                <a:spcPct val="150000"/>
              </a:lnSpc>
              <a:spcBef>
                <a:spcPts val="0"/>
              </a:spcBef>
              <a:buClrTx/>
              <a:buSzTx/>
              <a:buNone/>
              <a:defRPr sz="1600">
                <a:solidFill>
                  <a:srgbClr val="040404"/>
                </a:solidFill>
                <a:latin typeface="Times New Roman"/>
                <a:ea typeface="Times New Roman"/>
                <a:cs typeface="Times New Roman"/>
                <a:sym typeface="Times New Roman"/>
              </a:defRPr>
            </a:pPr>
            <a:r>
              <a:t>Regulamin wynagradzania ustala pracodawca. Jeżeli u danego pracodawcy działa zakładowa organizacja związkowa, pracodawca uzgadnia z nią regulamin wynagradzania.</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4" name="Tytuł 1"/>
          <p:cNvSpPr txBox="1"/>
          <p:nvPr>
            <p:ph type="title"/>
          </p:nvPr>
        </p:nvSpPr>
        <p:spPr>
          <a:prstGeom prst="rect">
            <a:avLst/>
          </a:prstGeom>
        </p:spPr>
        <p:txBody>
          <a:bodyPr/>
          <a:lstStyle>
            <a:lvl1pPr algn="ctr">
              <a:defRPr b="1"/>
            </a:lvl1pPr>
          </a:lstStyle>
          <a:p>
            <a:pPr/>
            <a:r>
              <a:t>SKŁADNIKI WYNAGRODZENIA </a:t>
            </a:r>
          </a:p>
        </p:txBody>
      </p:sp>
      <p:sp>
        <p:nvSpPr>
          <p:cNvPr id="195" name="Symbol zastępczy zawartości 2"/>
          <p:cNvSpPr txBox="1"/>
          <p:nvPr>
            <p:ph type="body" idx="1"/>
          </p:nvPr>
        </p:nvSpPr>
        <p:spPr>
          <a:xfrm>
            <a:off x="457200" y="1600199"/>
            <a:ext cx="7467600" cy="4873754"/>
          </a:xfrm>
          <a:prstGeom prst="rect">
            <a:avLst/>
          </a:prstGeom>
        </p:spPr>
        <p:txBody>
          <a:bodyPr/>
          <a:lstStyle/>
          <a:p>
            <a:pPr marL="120315" indent="-120315" algn="just" defTabSz="457200">
              <a:lnSpc>
                <a:spcPts val="5200"/>
              </a:lnSpc>
              <a:spcBef>
                <a:spcPts val="0"/>
              </a:spcBef>
              <a:buClrTx/>
              <a:buSzPct val="100000"/>
              <a:buChar char="•"/>
              <a:defRPr sz="3200">
                <a:latin typeface="Times New Roman"/>
                <a:ea typeface="Times New Roman"/>
                <a:cs typeface="Times New Roman"/>
                <a:sym typeface="Times New Roman"/>
              </a:defRPr>
            </a:pPr>
            <a:r>
              <a:t>obligatoryjne - obowiązek ich wypłaty wynika z Kodeksu Pracy i innych przepisów o charakterze powszechnym </a:t>
            </a:r>
          </a:p>
          <a:p>
            <a:pPr marL="120315" indent="-120315" algn="just" defTabSz="457200">
              <a:lnSpc>
                <a:spcPts val="5200"/>
              </a:lnSpc>
              <a:spcBef>
                <a:spcPts val="0"/>
              </a:spcBef>
              <a:buClrTx/>
              <a:buSzPct val="100000"/>
              <a:buChar char="•"/>
              <a:defRPr sz="3200">
                <a:latin typeface="Times New Roman"/>
                <a:ea typeface="Times New Roman"/>
                <a:cs typeface="Times New Roman"/>
                <a:sym typeface="Times New Roman"/>
              </a:defRPr>
            </a:pPr>
          </a:p>
          <a:p>
            <a:pPr marL="120315" indent="-120315" algn="just" defTabSz="457200">
              <a:lnSpc>
                <a:spcPts val="5200"/>
              </a:lnSpc>
              <a:spcBef>
                <a:spcPts val="0"/>
              </a:spcBef>
              <a:buClrTx/>
              <a:buSzPct val="100000"/>
              <a:buChar char="•"/>
              <a:defRPr sz="3200">
                <a:latin typeface="Times New Roman"/>
                <a:ea typeface="Times New Roman"/>
                <a:cs typeface="Times New Roman"/>
                <a:sym typeface="Times New Roman"/>
              </a:defRPr>
            </a:pPr>
          </a:p>
          <a:p>
            <a:pPr marL="120315" indent="-120315" algn="just" defTabSz="457200">
              <a:lnSpc>
                <a:spcPts val="5200"/>
              </a:lnSpc>
              <a:spcBef>
                <a:spcPts val="0"/>
              </a:spcBef>
              <a:buClrTx/>
              <a:buSzPct val="100000"/>
              <a:buChar char="•"/>
              <a:defRPr sz="3200">
                <a:latin typeface="Times New Roman"/>
                <a:ea typeface="Times New Roman"/>
                <a:cs typeface="Times New Roman"/>
                <a:sym typeface="Times New Roman"/>
              </a:defRPr>
            </a:pPr>
            <a:r>
              <a:t>fakultatywne - przyznawane pracownikowi na podstawie przepisów płacowych obowiązujących u danego pracodawcy</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Tytuł 1"/>
          <p:cNvSpPr txBox="1"/>
          <p:nvPr>
            <p:ph type="title"/>
          </p:nvPr>
        </p:nvSpPr>
        <p:spPr>
          <a:prstGeom prst="rect">
            <a:avLst/>
          </a:prstGeom>
        </p:spPr>
        <p:txBody>
          <a:bodyPr/>
          <a:lstStyle>
            <a:lvl1pPr algn="ctr">
              <a:defRPr b="1"/>
            </a:lvl1pPr>
          </a:lstStyle>
          <a:p>
            <a:pPr/>
            <a:r>
              <a:t>SKŁADNIKI WYNAGRODZENIA</a:t>
            </a:r>
          </a:p>
        </p:txBody>
      </p:sp>
      <p:sp>
        <p:nvSpPr>
          <p:cNvPr id="198" name="Symbol zastępczy zawartości 2"/>
          <p:cNvSpPr txBox="1"/>
          <p:nvPr>
            <p:ph type="body" idx="1"/>
          </p:nvPr>
        </p:nvSpPr>
        <p:spPr>
          <a:xfrm>
            <a:off x="457200" y="1600199"/>
            <a:ext cx="7467600" cy="4873754"/>
          </a:xfrm>
          <a:prstGeom prst="rect">
            <a:avLst/>
          </a:prstGeom>
        </p:spPr>
        <p:txBody>
          <a:bodyPr/>
          <a:lstStyle/>
          <a:p>
            <a:pPr marL="0" indent="0" defTabSz="841247">
              <a:spcBef>
                <a:spcPts val="500"/>
              </a:spcBef>
              <a:buSzTx/>
              <a:buFont typeface="Wingdings"/>
              <a:buNone/>
              <a:defRPr sz="2576">
                <a:latin typeface="Times New Roman"/>
                <a:ea typeface="Times New Roman"/>
                <a:cs typeface="Times New Roman"/>
                <a:sym typeface="Times New Roman"/>
              </a:defRPr>
            </a:pPr>
            <a:r>
              <a:t>Składniki obligatoryjne:</a:t>
            </a:r>
          </a:p>
          <a:p>
            <a:pPr marL="0" indent="0" defTabSz="841247">
              <a:spcBef>
                <a:spcPts val="500"/>
              </a:spcBef>
              <a:buSzTx/>
              <a:buFont typeface="Wingdings"/>
              <a:buNone/>
              <a:defRPr sz="2576">
                <a:latin typeface="Times New Roman"/>
                <a:ea typeface="Times New Roman"/>
                <a:cs typeface="Times New Roman"/>
                <a:sym typeface="Times New Roman"/>
              </a:defRPr>
            </a:pPr>
            <a:r>
              <a:t> ● wynagrodzenie zasadnicze, w tym gwarantowane minimalne </a:t>
            </a:r>
          </a:p>
          <a:p>
            <a:pPr marL="0" indent="0" defTabSz="841247">
              <a:spcBef>
                <a:spcPts val="500"/>
              </a:spcBef>
              <a:buSzTx/>
              <a:buFont typeface="Wingdings"/>
              <a:buNone/>
              <a:defRPr sz="2576">
                <a:latin typeface="Times New Roman"/>
                <a:ea typeface="Times New Roman"/>
                <a:cs typeface="Times New Roman"/>
                <a:sym typeface="Times New Roman"/>
              </a:defRPr>
            </a:pPr>
            <a:r>
              <a:t>● wynagrodzenia za okresy niewykonywania pracy (np. wynagrodzenie za urlop, wynagrodzenie chorobowe), </a:t>
            </a:r>
          </a:p>
          <a:p>
            <a:pPr marL="0" indent="0" defTabSz="841247">
              <a:spcBef>
                <a:spcPts val="500"/>
              </a:spcBef>
              <a:buSzTx/>
              <a:buFont typeface="Wingdings"/>
              <a:buNone/>
              <a:defRPr sz="2576">
                <a:latin typeface="Times New Roman"/>
                <a:ea typeface="Times New Roman"/>
                <a:cs typeface="Times New Roman"/>
                <a:sym typeface="Times New Roman"/>
              </a:defRPr>
            </a:pPr>
            <a:r>
              <a:t>● dodatki za pracę nocną oraz w godzinach nadliczbowych </a:t>
            </a:r>
          </a:p>
          <a:p>
            <a:pPr marL="0" indent="0" defTabSz="841247">
              <a:spcBef>
                <a:spcPts val="500"/>
              </a:spcBef>
              <a:buSzTx/>
              <a:buFont typeface="Wingdings"/>
              <a:buNone/>
              <a:defRPr sz="2576">
                <a:latin typeface="Times New Roman"/>
                <a:ea typeface="Times New Roman"/>
                <a:cs typeface="Times New Roman"/>
                <a:sym typeface="Times New Roman"/>
              </a:defRPr>
            </a:pPr>
            <a:r>
              <a:t>● różnego rodzaju odprawy i odszkodowania np. odprawa dla zwalnianych z przyczyn niedotyczących pracowników, odszkodowanie za skrócony okres wypowiedzenia etc.</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0" name="Tytuł 1"/>
          <p:cNvSpPr txBox="1"/>
          <p:nvPr>
            <p:ph type="title"/>
          </p:nvPr>
        </p:nvSpPr>
        <p:spPr>
          <a:prstGeom prst="rect">
            <a:avLst/>
          </a:prstGeom>
        </p:spPr>
        <p:txBody>
          <a:bodyPr/>
          <a:lstStyle>
            <a:lvl1pPr algn="ctr">
              <a:defRPr b="1"/>
            </a:lvl1pPr>
          </a:lstStyle>
          <a:p>
            <a:pPr/>
            <a:r>
              <a:t>SKŁADNIKI WYNAGRODZENIA </a:t>
            </a:r>
          </a:p>
        </p:txBody>
      </p:sp>
      <p:sp>
        <p:nvSpPr>
          <p:cNvPr id="201" name="Symbol zastępczy zawartości 2"/>
          <p:cNvSpPr txBox="1"/>
          <p:nvPr>
            <p:ph type="body" idx="1"/>
          </p:nvPr>
        </p:nvSpPr>
        <p:spPr>
          <a:xfrm>
            <a:off x="457200" y="1600199"/>
            <a:ext cx="7467600" cy="4873754"/>
          </a:xfrm>
          <a:prstGeom prst="rect">
            <a:avLst/>
          </a:prstGeom>
        </p:spPr>
        <p:txBody>
          <a:bodyPr/>
          <a:lstStyle/>
          <a:p>
            <a:pPr marL="0" indent="0">
              <a:buSzTx/>
              <a:buFont typeface="Wingdings"/>
              <a:buNone/>
              <a:defRPr sz="3100">
                <a:latin typeface="Times New Roman"/>
                <a:ea typeface="Times New Roman"/>
                <a:cs typeface="Times New Roman"/>
                <a:sym typeface="Times New Roman"/>
              </a:defRPr>
            </a:pPr>
            <a:r>
              <a:t>Składniki fakultatywne:</a:t>
            </a:r>
          </a:p>
          <a:p>
            <a:pPr marL="0" indent="0">
              <a:buSzTx/>
              <a:buFont typeface="Wingdings"/>
              <a:buNone/>
              <a:defRPr sz="3100">
                <a:latin typeface="Times New Roman"/>
                <a:ea typeface="Times New Roman"/>
                <a:cs typeface="Times New Roman"/>
                <a:sym typeface="Times New Roman"/>
              </a:defRPr>
            </a:pPr>
            <a:r>
              <a:t>● premie </a:t>
            </a:r>
          </a:p>
          <a:p>
            <a:pPr marL="0" indent="0">
              <a:buSzTx/>
              <a:buFont typeface="Wingdings"/>
              <a:buNone/>
              <a:defRPr sz="3100">
                <a:latin typeface="Times New Roman"/>
                <a:ea typeface="Times New Roman"/>
                <a:cs typeface="Times New Roman"/>
                <a:sym typeface="Times New Roman"/>
              </a:defRPr>
            </a:pPr>
            <a:r>
              <a:t>● nagrody, w tym jubileuszowe </a:t>
            </a:r>
          </a:p>
          <a:p>
            <a:pPr marL="0" indent="0">
              <a:buSzTx/>
              <a:buFont typeface="Wingdings"/>
              <a:buNone/>
              <a:defRPr sz="3100">
                <a:latin typeface="Times New Roman"/>
                <a:ea typeface="Times New Roman"/>
                <a:cs typeface="Times New Roman"/>
                <a:sym typeface="Times New Roman"/>
              </a:defRPr>
            </a:pPr>
            <a:r>
              <a:t>● prowizje </a:t>
            </a:r>
          </a:p>
          <a:p>
            <a:pPr marL="0" indent="0">
              <a:buSzTx/>
              <a:buFont typeface="Wingdings"/>
              <a:buNone/>
              <a:defRPr sz="3100">
                <a:latin typeface="Times New Roman"/>
                <a:ea typeface="Times New Roman"/>
                <a:cs typeface="Times New Roman"/>
                <a:sym typeface="Times New Roman"/>
              </a:defRPr>
            </a:pPr>
            <a:r>
              <a:t>● różne dodatki np. stażowy, funkcyjny, za pracę w warunkach szkodliwych i uciążliwych, za pracę zmianową, za znajomość języków obcych, antyabsencyjny / frekwencyjny etc.</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3" name="Tytuł 1"/>
          <p:cNvSpPr txBox="1"/>
          <p:nvPr>
            <p:ph type="title"/>
          </p:nvPr>
        </p:nvSpPr>
        <p:spPr>
          <a:prstGeom prst="rect">
            <a:avLst/>
          </a:prstGeom>
        </p:spPr>
        <p:txBody>
          <a:bodyPr/>
          <a:lstStyle>
            <a:lvl1pPr algn="ctr">
              <a:defRPr b="1"/>
            </a:lvl1pPr>
          </a:lstStyle>
          <a:p>
            <a:pPr/>
            <a:r>
              <a:t>Różnica między premią a nagrodą</a:t>
            </a:r>
          </a:p>
        </p:txBody>
      </p:sp>
      <p:sp>
        <p:nvSpPr>
          <p:cNvPr id="204" name="Symbol zastępczy zawartości 2"/>
          <p:cNvSpPr txBox="1"/>
          <p:nvPr>
            <p:ph type="body" idx="1"/>
          </p:nvPr>
        </p:nvSpPr>
        <p:spPr>
          <a:xfrm>
            <a:off x="457200" y="1600199"/>
            <a:ext cx="7467600" cy="4873754"/>
          </a:xfrm>
          <a:prstGeom prst="rect">
            <a:avLst/>
          </a:prstGeom>
        </p:spPr>
        <p:txBody>
          <a:bodyPr/>
          <a:lstStyle/>
          <a:p>
            <a:pPr marL="0" indent="0" algn="just" defTabSz="352043">
              <a:lnSpc>
                <a:spcPct val="150000"/>
              </a:lnSpc>
              <a:spcBef>
                <a:spcPts val="0"/>
              </a:spcBef>
              <a:buClrTx/>
              <a:buSzTx/>
              <a:buNone/>
              <a:defRPr sz="1386">
                <a:latin typeface="Times New Roman"/>
                <a:ea typeface="Times New Roman"/>
                <a:cs typeface="Times New Roman"/>
                <a:sym typeface="Times New Roman"/>
              </a:defRPr>
            </a:pPr>
            <a:r>
              <a:t>Zarówno premia jak i nagroda są składnikami wynagrodzenia. Z dwóch wymienionych wyżej składników wynagrodzenia jedynie nagroda jest regulowana w kodeksie pracy. Ustawodawca przewidział możliwość nagrodzenia pracownika, który przez wzorowe wypełnianie swoich obowiązków, przejawianie inicjatywy w pracy i podnoszenie jej wydajności oraz jakości przyczynia się szczególnie do wykonywania zadań zakładu. Z przepisu tego nie wynika jednak obowiązek przyznawania nagród, jest to kwestia uznaniowa i gdyby takiego przepisu nie było, to pracodawca i tak mógłby takie nagrody przyznawać. Na podstawie tego przepisu nie można także dochodzić jakichkolwiek roszczeń od pracodawcy, gdyż przyznanie nagrody zależy tylko i wyłącznie od jego woli.</a:t>
            </a:r>
          </a:p>
          <a:p>
            <a:pPr marL="0" indent="0" algn="just" defTabSz="352043">
              <a:lnSpc>
                <a:spcPct val="150000"/>
              </a:lnSpc>
              <a:spcBef>
                <a:spcPts val="0"/>
              </a:spcBef>
              <a:buClrTx/>
              <a:buSzTx/>
              <a:buNone/>
              <a:defRPr sz="1386">
                <a:latin typeface="Times New Roman"/>
                <a:ea typeface="Times New Roman"/>
                <a:cs typeface="Times New Roman"/>
                <a:sym typeface="Times New Roman"/>
              </a:defRPr>
            </a:pPr>
          </a:p>
          <a:p>
            <a:pPr marL="0" indent="0" algn="just" defTabSz="352043">
              <a:lnSpc>
                <a:spcPct val="150000"/>
              </a:lnSpc>
              <a:spcBef>
                <a:spcPts val="1200"/>
              </a:spcBef>
              <a:buClrTx/>
              <a:buSzTx/>
              <a:buNone/>
              <a:defRPr sz="1386">
                <a:latin typeface="Times New Roman"/>
                <a:ea typeface="Times New Roman"/>
                <a:cs typeface="Times New Roman"/>
                <a:sym typeface="Times New Roman"/>
              </a:defRPr>
            </a:pPr>
            <a:r>
              <a:rPr>
                <a:hlinkClick r:id="rId2" invalidUrl="" action="" tgtFrame="" tooltip="" history="1" highlightClick="0" endSnd="0"/>
              </a:rPr>
              <a:t>Premia</a:t>
            </a:r>
            <a:r>
              <a:t> natomiast nie jest uregulowana wprost w kodeksie pracy i może wynikać z innych przepisów prawa, układów zbiorowych pracy, regulaminu wynagradzania lub umowy o pracę. Gdziekolwiek jednak jest ona przewidziana, zawsze towarzyszą jej pewne warunki, bez których spełnienia pracownik nie będzie miał do premii prawa. Mogą to być np. wysokie wyniki sprzedaży czy też sumienne wypełnianie wszystkich obowiązków.</a:t>
            </a:r>
          </a:p>
          <a:p>
            <a:pPr marL="0" indent="0" algn="ctr" defTabSz="352043">
              <a:lnSpc>
                <a:spcPts val="2300"/>
              </a:lnSpc>
              <a:spcBef>
                <a:spcPts val="0"/>
              </a:spcBef>
              <a:buClrTx/>
              <a:buSzTx/>
              <a:buNone/>
              <a:defRPr sz="1001">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6" name="Tytuł 1"/>
          <p:cNvSpPr txBox="1"/>
          <p:nvPr>
            <p:ph type="title"/>
          </p:nvPr>
        </p:nvSpPr>
        <p:spPr>
          <a:prstGeom prst="rect">
            <a:avLst/>
          </a:prstGeom>
        </p:spPr>
        <p:txBody>
          <a:bodyPr/>
          <a:lstStyle>
            <a:lvl1pPr algn="ctr">
              <a:defRPr b="1"/>
            </a:lvl1pPr>
          </a:lstStyle>
          <a:p>
            <a:pPr/>
            <a:r>
              <a:t>Różnica między premią a nagrodą</a:t>
            </a:r>
          </a:p>
        </p:txBody>
      </p:sp>
      <p:sp>
        <p:nvSpPr>
          <p:cNvPr id="207" name="Symbol zastępczy zawartości 2"/>
          <p:cNvSpPr txBox="1"/>
          <p:nvPr>
            <p:ph type="body" idx="1"/>
          </p:nvPr>
        </p:nvSpPr>
        <p:spPr>
          <a:xfrm>
            <a:off x="457200" y="1600199"/>
            <a:ext cx="7467600" cy="4873754"/>
          </a:xfrm>
          <a:prstGeom prst="rect">
            <a:avLst/>
          </a:prstGeom>
        </p:spPr>
        <p:txBody>
          <a:bodyPr/>
          <a:lstStyle/>
          <a:p>
            <a:pPr marL="0" indent="0" defTabSz="361188">
              <a:lnSpc>
                <a:spcPct val="150000"/>
              </a:lnSpc>
              <a:spcBef>
                <a:spcPts val="1200"/>
              </a:spcBef>
              <a:buClrTx/>
              <a:buSzTx/>
              <a:buNone/>
              <a:defRPr sz="1185">
                <a:latin typeface="Times New Roman"/>
                <a:ea typeface="Times New Roman"/>
                <a:cs typeface="Times New Roman"/>
                <a:sym typeface="Times New Roman"/>
              </a:defRPr>
            </a:pPr>
            <a:r>
              <a:t>Możemy wyróżnić dwa rodzaje premii, uznaniową i regulaminową. Premia uznaniowa jak sama nazwa wskazuje zależy od woli pracodawcy i nie muszą być określone żadne przesłanki uzależniające jej otrzymanie. To czy pracownik odbierze taką premię zależy tylko od pracodawcy. W praktyce tak naprawdę bardzo trudno jest odróżnić premię uznaniową od nagrody.</a:t>
            </a:r>
          </a:p>
          <a:p>
            <a:pPr marL="0" indent="0" defTabSz="361188">
              <a:lnSpc>
                <a:spcPct val="150000"/>
              </a:lnSpc>
              <a:spcBef>
                <a:spcPts val="1200"/>
              </a:spcBef>
              <a:buClrTx/>
              <a:buSzTx/>
              <a:buNone/>
              <a:defRPr sz="1185">
                <a:latin typeface="Times New Roman"/>
                <a:ea typeface="Times New Roman"/>
                <a:cs typeface="Times New Roman"/>
                <a:sym typeface="Times New Roman"/>
              </a:defRPr>
            </a:pPr>
            <a:r>
              <a:t>Natomiast drugi rodzaj premii, zwany regulaminową przedstawia się już nieco inaczej. Jeżeli bowiem np. w regulaminie wynagradzania premia taka jest wyraźnie wskazana, wymienione są także warunki niezbędne do jej otrzymania, to nie można pracownikowi spełniającemu te przesłanki takiej premii odmówić.</a:t>
            </a:r>
          </a:p>
          <a:p>
            <a:pPr marL="0" indent="0" defTabSz="361188">
              <a:lnSpc>
                <a:spcPct val="150000"/>
              </a:lnSpc>
              <a:spcBef>
                <a:spcPts val="1200"/>
              </a:spcBef>
              <a:buClrTx/>
              <a:buSzTx/>
              <a:buNone/>
              <a:defRPr sz="1185">
                <a:latin typeface="Times New Roman"/>
                <a:ea typeface="Times New Roman"/>
                <a:cs typeface="Times New Roman"/>
                <a:sym typeface="Times New Roman"/>
              </a:defRPr>
            </a:pPr>
            <a:r>
              <a:t>Premia jest regulaminowa wtedy, kiedy prawo do jej otrzymania wynika z przepisów, regulaminów, układów zbiorowych bądź umowy o pracę.</a:t>
            </a:r>
          </a:p>
          <a:p>
            <a:pPr marL="0" indent="0" defTabSz="361188">
              <a:lnSpc>
                <a:spcPct val="150000"/>
              </a:lnSpc>
              <a:spcBef>
                <a:spcPts val="1200"/>
              </a:spcBef>
              <a:buClrTx/>
              <a:buSzTx/>
              <a:buNone/>
              <a:defRPr sz="1185">
                <a:latin typeface="Times New Roman"/>
                <a:ea typeface="Times New Roman"/>
                <a:cs typeface="Times New Roman"/>
                <a:sym typeface="Times New Roman"/>
              </a:defRPr>
            </a:pPr>
            <a:r>
              <a:t>Podsumowując, zasadniczo możemy wyróżnić następujące różnice pomiędzy premią a nagrodą:</a:t>
            </a:r>
          </a:p>
          <a:p>
            <a:pPr marL="361188" indent="-250825" defTabSz="361188">
              <a:lnSpc>
                <a:spcPct val="150000"/>
              </a:lnSpc>
              <a:spcBef>
                <a:spcPts val="0"/>
              </a:spcBef>
              <a:buClr>
                <a:srgbClr val="222222"/>
              </a:buClr>
              <a:buSzPct val="100000"/>
              <a:buFont typeface="Helvetica Neue"/>
              <a:buChar char="•"/>
              <a:defRPr sz="1185">
                <a:latin typeface="Times New Roman"/>
                <a:ea typeface="Times New Roman"/>
                <a:cs typeface="Times New Roman"/>
                <a:sym typeface="Times New Roman"/>
              </a:defRPr>
            </a:pPr>
            <a:r>
              <a:t>Nagroda ma charakter całkowicie uznaniowy, natomiast premia może wynikać z innych przepisów prawa, układów zbiorowych pracy, regulaminu wynagradzania lub umowy o pracę,</a:t>
            </a:r>
          </a:p>
          <a:p>
            <a:pPr marL="361188" indent="-250825" defTabSz="361188">
              <a:lnSpc>
                <a:spcPct val="150000"/>
              </a:lnSpc>
              <a:spcBef>
                <a:spcPts val="0"/>
              </a:spcBef>
              <a:buClr>
                <a:srgbClr val="222222"/>
              </a:buClr>
              <a:buSzPct val="100000"/>
              <a:buFont typeface="Helvetica Neue"/>
              <a:buChar char="•"/>
              <a:defRPr sz="1185">
                <a:latin typeface="Times New Roman"/>
                <a:ea typeface="Times New Roman"/>
                <a:cs typeface="Times New Roman"/>
                <a:sym typeface="Times New Roman"/>
              </a:defRPr>
            </a:pPr>
            <a:r>
              <a:t>Nagrody nie możemy od pracodawcy w żaden sposób wyegzekwować, natomiast premię regulaminową – jeżeli spełnimy przesłanki – tak.</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9" name="Tytuł 1"/>
          <p:cNvSpPr txBox="1"/>
          <p:nvPr>
            <p:ph type="title"/>
          </p:nvPr>
        </p:nvSpPr>
        <p:spPr>
          <a:prstGeom prst="rect">
            <a:avLst/>
          </a:prstGeom>
        </p:spPr>
        <p:txBody>
          <a:bodyPr/>
          <a:lstStyle>
            <a:lvl1pPr algn="ctr">
              <a:defRPr b="1"/>
            </a:lvl1pPr>
          </a:lstStyle>
          <a:p>
            <a:pPr/>
            <a:r>
              <a:t>MINIMALNE WYNAGRODZENIE  </a:t>
            </a:r>
          </a:p>
        </p:txBody>
      </p:sp>
      <p:sp>
        <p:nvSpPr>
          <p:cNvPr id="210" name="Symbol zastępczy zawartości 2"/>
          <p:cNvSpPr txBox="1"/>
          <p:nvPr>
            <p:ph type="body" idx="1"/>
          </p:nvPr>
        </p:nvSpPr>
        <p:spPr>
          <a:xfrm>
            <a:off x="457200" y="1600199"/>
            <a:ext cx="7467600" cy="4873754"/>
          </a:xfrm>
          <a:prstGeom prst="rect">
            <a:avLst/>
          </a:prstGeom>
        </p:spPr>
        <p:txBody>
          <a:bodyPr/>
          <a:lstStyle/>
          <a:p>
            <a:pPr marL="0" indent="0" defTabSz="420623">
              <a:lnSpc>
                <a:spcPct val="150000"/>
              </a:lnSpc>
              <a:spcBef>
                <a:spcPts val="0"/>
              </a:spcBef>
              <a:buClrTx/>
              <a:buSzTx/>
              <a:buNone/>
              <a:defRPr sz="1472">
                <a:latin typeface="Times New Roman"/>
                <a:ea typeface="Times New Roman"/>
                <a:cs typeface="Times New Roman"/>
                <a:sym typeface="Times New Roman"/>
              </a:defRPr>
            </a:pPr>
            <a:r>
              <a:t>MINIMALNE WYNAGRODZENIE to gwarantowana kwota wynagrodzenia, jaka przysługuje pracownikowi zatrudnionemu w pełnym wymiarze czasu pracy. </a:t>
            </a:r>
          </a:p>
          <a:p>
            <a:pPr marL="0" indent="0" defTabSz="420623">
              <a:lnSpc>
                <a:spcPct val="150000"/>
              </a:lnSpc>
              <a:spcBef>
                <a:spcPts val="0"/>
              </a:spcBef>
              <a:buClrTx/>
              <a:buSzTx/>
              <a:buNone/>
              <a:defRPr sz="1472">
                <a:latin typeface="Times New Roman"/>
                <a:ea typeface="Times New Roman"/>
                <a:cs typeface="Times New Roman"/>
                <a:sym typeface="Times New Roman"/>
              </a:defRPr>
            </a:pPr>
          </a:p>
          <a:p>
            <a:pPr marL="0" indent="0" defTabSz="420623">
              <a:lnSpc>
                <a:spcPct val="150000"/>
              </a:lnSpc>
              <a:spcBef>
                <a:spcPts val="0"/>
              </a:spcBef>
              <a:buClrTx/>
              <a:buSzTx/>
              <a:buNone/>
              <a:defRPr sz="1472">
                <a:latin typeface="Times New Roman"/>
                <a:ea typeface="Times New Roman"/>
                <a:cs typeface="Times New Roman"/>
                <a:sym typeface="Times New Roman"/>
              </a:defRPr>
            </a:pPr>
            <a:r>
              <a:t>Dla osób zatrudnionych w niepełnym wymiarze czasu pracy – przysługuje w wysokości proporcjonalnej do liczby godzin przypadającej do przepracowania przez pracownika w danym miesiącu.</a:t>
            </a:r>
          </a:p>
          <a:p>
            <a:pPr marL="0" indent="0" defTabSz="420623">
              <a:lnSpc>
                <a:spcPct val="150000"/>
              </a:lnSpc>
              <a:spcBef>
                <a:spcPts val="0"/>
              </a:spcBef>
              <a:buClrTx/>
              <a:buSzTx/>
              <a:buNone/>
              <a:defRPr sz="1472">
                <a:latin typeface="Times New Roman"/>
                <a:ea typeface="Times New Roman"/>
                <a:cs typeface="Times New Roman"/>
                <a:sym typeface="Times New Roman"/>
              </a:defRPr>
            </a:pPr>
          </a:p>
          <a:p>
            <a:pPr marL="0" indent="0" defTabSz="420623">
              <a:lnSpc>
                <a:spcPct val="150000"/>
              </a:lnSpc>
              <a:spcBef>
                <a:spcPts val="0"/>
              </a:spcBef>
              <a:buClrTx/>
              <a:buSzTx/>
              <a:buNone/>
              <a:defRPr sz="1472">
                <a:latin typeface="Times New Roman"/>
                <a:ea typeface="Times New Roman"/>
                <a:cs typeface="Times New Roman"/>
                <a:sym typeface="Times New Roman"/>
              </a:defRPr>
            </a:pPr>
            <a:r>
              <a:t>Minimalne wynagrodzenie za pracę :</a:t>
            </a:r>
          </a:p>
          <a:p>
            <a:pPr marL="0" indent="0" defTabSz="420623">
              <a:lnSpc>
                <a:spcPct val="150000"/>
              </a:lnSpc>
              <a:spcBef>
                <a:spcPts val="0"/>
              </a:spcBef>
              <a:buClrTx/>
              <a:buSzTx/>
              <a:buNone/>
              <a:defRPr sz="1472">
                <a:latin typeface="Times New Roman"/>
                <a:ea typeface="Times New Roman"/>
                <a:cs typeface="Times New Roman"/>
                <a:sym typeface="Times New Roman"/>
              </a:defRPr>
            </a:pPr>
            <a:r>
              <a:t>● służy do ustalenia wysokości innych świadczeń przysługujących pracownikom, np. dodatku za pracę w porze nocnej, maksymalnej kwoty odprawy za zwolnienie z przyczyn niedotyczących pracowników (15-krotność – w 2017 r. – 30 000 zł, w 2018 r. – 31 500 zł); </a:t>
            </a:r>
          </a:p>
          <a:p>
            <a:pPr marL="0" indent="0" defTabSz="420623">
              <a:lnSpc>
                <a:spcPct val="150000"/>
              </a:lnSpc>
              <a:spcBef>
                <a:spcPts val="0"/>
              </a:spcBef>
              <a:buClrTx/>
              <a:buSzTx/>
              <a:buNone/>
              <a:defRPr sz="1472">
                <a:latin typeface="Times New Roman"/>
                <a:ea typeface="Times New Roman"/>
                <a:cs typeface="Times New Roman"/>
                <a:sym typeface="Times New Roman"/>
              </a:defRPr>
            </a:pPr>
            <a:r>
              <a:t>● wyznacza dopuszczalne minimum podstawy wymiaru zasiłku chorobowego, która w przypadku zatrudnienia na cały etat nie może być niższa niż wynagrodzenie minimalne pomniejszone o 13,71%, tj. o finansowane przez pracownika składki na ubezpieczenie społeczne; minimalna podstawa zasiłku chorobowego w 2017 r. – 1 725,80 zł, w 2018 r. – 1 812,09 zł</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2" name="Tytuł 1"/>
          <p:cNvSpPr txBox="1"/>
          <p:nvPr>
            <p:ph type="title"/>
          </p:nvPr>
        </p:nvSpPr>
        <p:spPr>
          <a:prstGeom prst="rect">
            <a:avLst/>
          </a:prstGeom>
        </p:spPr>
        <p:txBody>
          <a:bodyPr/>
          <a:lstStyle>
            <a:lvl1pPr algn="ctr">
              <a:defRPr b="1"/>
            </a:lvl1pPr>
          </a:lstStyle>
          <a:p>
            <a:pPr/>
            <a:r>
              <a:t>MINIMALNE WYNAGRODZENIE </a:t>
            </a:r>
          </a:p>
        </p:txBody>
      </p:sp>
      <p:sp>
        <p:nvSpPr>
          <p:cNvPr id="213"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700">
                <a:latin typeface="Times"/>
                <a:ea typeface="Times"/>
                <a:cs typeface="Times"/>
                <a:sym typeface="Times"/>
              </a:defRPr>
            </a:pPr>
            <a:r>
              <a:t>Przy obliczaniu wysokości wynagrodzenia pracownika nie uwzględnia się: </a:t>
            </a:r>
          </a:p>
          <a:p>
            <a:pPr marL="0" indent="0" algn="just" defTabSz="457200">
              <a:lnSpc>
                <a:spcPct val="150000"/>
              </a:lnSpc>
              <a:spcBef>
                <a:spcPts val="0"/>
              </a:spcBef>
              <a:buClrTx/>
              <a:buSzTx/>
              <a:buNone/>
              <a:defRPr sz="1700">
                <a:latin typeface="Times"/>
                <a:ea typeface="Times"/>
                <a:cs typeface="Times"/>
                <a:sym typeface="Times"/>
              </a:defRPr>
            </a:pPr>
            <a:r>
              <a:t>● nagrody jubileuszowej, </a:t>
            </a:r>
          </a:p>
          <a:p>
            <a:pPr marL="0" indent="0" algn="just" defTabSz="457200">
              <a:lnSpc>
                <a:spcPct val="150000"/>
              </a:lnSpc>
              <a:spcBef>
                <a:spcPts val="0"/>
              </a:spcBef>
              <a:buClrTx/>
              <a:buSzTx/>
              <a:buNone/>
              <a:defRPr sz="1700">
                <a:latin typeface="Times"/>
                <a:ea typeface="Times"/>
                <a:cs typeface="Times"/>
                <a:sym typeface="Times"/>
              </a:defRPr>
            </a:pPr>
            <a:r>
              <a:t>● odpraw pieniężnych przysługujących pracownikom w związku z przejściem na emeryturę lub rentę z tytułu niezdolności do pracy, </a:t>
            </a:r>
          </a:p>
          <a:p>
            <a:pPr marL="0" indent="0" algn="just" defTabSz="457200">
              <a:lnSpc>
                <a:spcPct val="150000"/>
              </a:lnSpc>
              <a:spcBef>
                <a:spcPts val="0"/>
              </a:spcBef>
              <a:buClrTx/>
              <a:buSzTx/>
              <a:buNone/>
              <a:defRPr sz="1700">
                <a:latin typeface="Times"/>
                <a:ea typeface="Times"/>
                <a:cs typeface="Times"/>
                <a:sym typeface="Times"/>
              </a:defRPr>
            </a:pPr>
            <a:r>
              <a:t>● wynagrodzenia za pracę w godzinach nadliczbowych, </a:t>
            </a:r>
          </a:p>
          <a:p>
            <a:pPr marL="0" indent="0" algn="just" defTabSz="457200">
              <a:lnSpc>
                <a:spcPct val="150000"/>
              </a:lnSpc>
              <a:spcBef>
                <a:spcPts val="0"/>
              </a:spcBef>
              <a:buClrTx/>
              <a:buSzTx/>
              <a:buNone/>
              <a:defRPr sz="1700">
                <a:latin typeface="Times"/>
                <a:ea typeface="Times"/>
                <a:cs typeface="Times"/>
                <a:sym typeface="Times"/>
              </a:defRPr>
            </a:pPr>
            <a:r>
              <a:t>● dodatku na pracę w porze nocnej, </a:t>
            </a:r>
          </a:p>
          <a:p>
            <a:pPr marL="0" indent="0" algn="just" defTabSz="457200">
              <a:lnSpc>
                <a:spcPct val="150000"/>
              </a:lnSpc>
              <a:spcBef>
                <a:spcPts val="0"/>
              </a:spcBef>
              <a:buClrTx/>
              <a:buSzTx/>
              <a:buNone/>
              <a:defRPr sz="1700">
                <a:latin typeface="Times"/>
                <a:ea typeface="Times"/>
                <a:cs typeface="Times"/>
                <a:sym typeface="Times"/>
              </a:defRPr>
            </a:pPr>
            <a:r>
              <a:t>● innych elementów wynagrodzenia nazywanych dodatkami w przepisach np. dodatki z tytułu pracy w warunkach szkodliwych lub uciążliwych dla zdrowia pracownika.</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5" name="Tytuł 1"/>
          <p:cNvSpPr txBox="1"/>
          <p:nvPr>
            <p:ph type="title"/>
          </p:nvPr>
        </p:nvSpPr>
        <p:spPr>
          <a:prstGeom prst="rect">
            <a:avLst/>
          </a:prstGeom>
        </p:spPr>
        <p:txBody>
          <a:bodyPr/>
          <a:lstStyle>
            <a:lvl1pPr algn="ctr">
              <a:defRPr b="1"/>
            </a:lvl1pPr>
          </a:lstStyle>
          <a:p>
            <a:pPr/>
            <a:r>
              <a:t>WYNAGRODZENIE ZASADNICZE</a:t>
            </a:r>
          </a:p>
        </p:txBody>
      </p:sp>
      <p:sp>
        <p:nvSpPr>
          <p:cNvPr id="216"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300"/>
              </a:spcBef>
              <a:buClrTx/>
              <a:buSzTx/>
              <a:buNone/>
              <a:defRPr sz="1700">
                <a:solidFill>
                  <a:srgbClr val="333333"/>
                </a:solidFill>
                <a:latin typeface="Times New Roman"/>
                <a:ea typeface="Times New Roman"/>
                <a:cs typeface="Times New Roman"/>
                <a:sym typeface="Times New Roman"/>
              </a:defRPr>
            </a:pPr>
            <a:r>
              <a:t>Wynagrodzenie zasadnicze jest najważniejszym, stałym i obligatoryjnym składnikiem pensji. Jego wysokość oraz zasady przyznawania powinny wynikać z przepisów prawa pracy, zarówno tych powszechnie obowiązujących, jak i z układów zbiorowych pracy czy regulaminów wynagradzania.</a:t>
            </a:r>
          </a:p>
          <a:p>
            <a:pPr marL="0" indent="0" algn="just" defTabSz="457200">
              <a:lnSpc>
                <a:spcPct val="150000"/>
              </a:lnSpc>
              <a:spcBef>
                <a:spcPts val="1300"/>
              </a:spcBef>
              <a:buClrTx/>
              <a:buSzTx/>
              <a:buNone/>
              <a:defRPr sz="1700">
                <a:solidFill>
                  <a:srgbClr val="333333"/>
                </a:solidFill>
                <a:latin typeface="Times New Roman"/>
                <a:ea typeface="Times New Roman"/>
                <a:cs typeface="Times New Roman"/>
                <a:sym typeface="Times New Roman"/>
              </a:defRPr>
            </a:pPr>
            <a:r>
              <a:t>Wynagrodzenie zasadnicze jest wynikiem przyjętego w danym zakładzie systemu wynagradzania:</a:t>
            </a:r>
          </a:p>
          <a:p>
            <a:pPr marL="457200" indent="-317500" algn="just" defTabSz="457200">
              <a:lnSpc>
                <a:spcPct val="150000"/>
              </a:lnSpc>
              <a:spcBef>
                <a:spcPts val="0"/>
              </a:spcBef>
              <a:buClr>
                <a:srgbClr val="333333"/>
              </a:buClr>
              <a:buSzPct val="100000"/>
              <a:buFont typeface="Arial"/>
              <a:buChar char="•"/>
              <a:tabLst>
                <a:tab pos="139700" algn="l"/>
                <a:tab pos="457200" algn="l"/>
              </a:tabLst>
              <a:defRPr b="1" sz="1700">
                <a:solidFill>
                  <a:srgbClr val="333333"/>
                </a:solidFill>
                <a:latin typeface="Times New Roman"/>
                <a:ea typeface="Times New Roman"/>
                <a:cs typeface="Times New Roman"/>
                <a:sym typeface="Times New Roman"/>
              </a:defRPr>
            </a:pPr>
            <a:r>
              <a:t>CZASOWEGO</a:t>
            </a:r>
          </a:p>
          <a:p>
            <a:pPr marL="457200" indent="-317500" algn="just" defTabSz="457200">
              <a:lnSpc>
                <a:spcPct val="150000"/>
              </a:lnSpc>
              <a:spcBef>
                <a:spcPts val="0"/>
              </a:spcBef>
              <a:buClr>
                <a:srgbClr val="333333"/>
              </a:buClr>
              <a:buSzPct val="100000"/>
              <a:buFont typeface="Arial"/>
              <a:buChar char="•"/>
              <a:tabLst>
                <a:tab pos="139700" algn="l"/>
                <a:tab pos="457200" algn="l"/>
              </a:tabLst>
              <a:defRPr b="1" sz="1700">
                <a:solidFill>
                  <a:srgbClr val="333333"/>
                </a:solidFill>
                <a:latin typeface="Times New Roman"/>
                <a:ea typeface="Times New Roman"/>
                <a:cs typeface="Times New Roman"/>
                <a:sym typeface="Times New Roman"/>
              </a:defRPr>
            </a:pPr>
            <a:r>
              <a:t>AKORDOWEGO</a:t>
            </a:r>
          </a:p>
          <a:p>
            <a:pPr marL="457200" indent="-317500" algn="just" defTabSz="457200">
              <a:lnSpc>
                <a:spcPct val="150000"/>
              </a:lnSpc>
              <a:spcBef>
                <a:spcPts val="0"/>
              </a:spcBef>
              <a:buClr>
                <a:srgbClr val="333333"/>
              </a:buClr>
              <a:buSzPct val="100000"/>
              <a:buFont typeface="Arial"/>
              <a:buChar char="•"/>
              <a:tabLst>
                <a:tab pos="139700" algn="l"/>
                <a:tab pos="457200" algn="l"/>
              </a:tabLst>
              <a:defRPr b="1" sz="1700">
                <a:solidFill>
                  <a:srgbClr val="333333"/>
                </a:solidFill>
                <a:latin typeface="Times New Roman"/>
                <a:ea typeface="Times New Roman"/>
                <a:cs typeface="Times New Roman"/>
                <a:sym typeface="Times New Roman"/>
              </a:defRPr>
            </a:pPr>
            <a:r>
              <a:t>PROWIZYJNNEGO</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8" name="Tytuł 1"/>
          <p:cNvSpPr txBox="1"/>
          <p:nvPr>
            <p:ph type="title"/>
          </p:nvPr>
        </p:nvSpPr>
        <p:spPr>
          <a:prstGeom prst="rect">
            <a:avLst/>
          </a:prstGeom>
        </p:spPr>
        <p:txBody>
          <a:bodyPr/>
          <a:lstStyle>
            <a:lvl1pPr algn="ctr">
              <a:defRPr b="1"/>
            </a:lvl1pPr>
          </a:lstStyle>
          <a:p>
            <a:pPr/>
            <a:r>
              <a:t>SYSTEM CZASOWY</a:t>
            </a:r>
          </a:p>
        </p:txBody>
      </p:sp>
      <p:sp>
        <p:nvSpPr>
          <p:cNvPr id="219" name="Symbol zastępczy zawartości 2"/>
          <p:cNvSpPr txBox="1"/>
          <p:nvPr>
            <p:ph type="body" idx="1"/>
          </p:nvPr>
        </p:nvSpPr>
        <p:spPr>
          <a:xfrm>
            <a:off x="457200" y="1600199"/>
            <a:ext cx="7467600" cy="4873754"/>
          </a:xfrm>
          <a:prstGeom prst="rect">
            <a:avLst/>
          </a:prstGeom>
        </p:spPr>
        <p:txBody>
          <a:bodyPr/>
          <a:lstStyle>
            <a:lvl1pPr marL="0" indent="0" algn="just" defTabSz="457200">
              <a:lnSpc>
                <a:spcPct val="150000"/>
              </a:lnSpc>
              <a:spcBef>
                <a:spcPts val="0"/>
              </a:spcBef>
              <a:buClrTx/>
              <a:buSzTx/>
              <a:buNone/>
              <a:defRPr sz="2500">
                <a:solidFill>
                  <a:srgbClr val="333333"/>
                </a:solidFill>
                <a:latin typeface="Times New Roman"/>
                <a:ea typeface="Times New Roman"/>
                <a:cs typeface="Times New Roman"/>
                <a:sym typeface="Times New Roman"/>
              </a:defRPr>
            </a:lvl1pPr>
          </a:lstStyle>
          <a:p>
            <a:pPr/>
            <a:r>
              <a:t>System czasowy - to wynagradzanie za efektywny czas pracy w zależności od kategorii osobistego zaszeregowania pracownika. Stosowany jest głównie w odniesieniu do pracowników biurowych, inżynieryjno-technicznych lub pracowników z tzw. obsługi. Wynagrodzenie zasadnicze w systemie czasowym określane może być w stawce miesięcznej lub godzinowej.</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ytuł 1"/>
          <p:cNvSpPr txBox="1"/>
          <p:nvPr>
            <p:ph type="title"/>
          </p:nvPr>
        </p:nvSpPr>
        <p:spPr>
          <a:prstGeom prst="rect">
            <a:avLst/>
          </a:prstGeom>
        </p:spPr>
        <p:txBody>
          <a:bodyPr/>
          <a:lstStyle/>
          <a:p>
            <a:pPr/>
            <a:r>
              <a:t>CZYM JEST WYNAGRODZENIE </a:t>
            </a:r>
          </a:p>
        </p:txBody>
      </p:sp>
      <p:sp>
        <p:nvSpPr>
          <p:cNvPr id="168" name="Symbol zastępczy zawartości 2"/>
          <p:cNvSpPr txBox="1"/>
          <p:nvPr>
            <p:ph type="body" idx="1"/>
          </p:nvPr>
        </p:nvSpPr>
        <p:spPr>
          <a:xfrm>
            <a:off x="457200" y="1600199"/>
            <a:ext cx="7467600" cy="4873754"/>
          </a:xfrm>
          <a:prstGeom prst="rect">
            <a:avLst/>
          </a:prstGeom>
        </p:spPr>
        <p:txBody>
          <a:bodyPr/>
          <a:lstStyle>
            <a:lvl1pPr marL="320675" indent="-209550" algn="just" defTabSz="449262">
              <a:lnSpc>
                <a:spcPct val="150000"/>
              </a:lnSpc>
              <a:spcBef>
                <a:spcPts val="0"/>
              </a:spcBef>
              <a:buClrTx/>
              <a:buSzTx/>
              <a:buNone/>
              <a:tabLst>
                <a:tab pos="431800" algn="l"/>
                <a:tab pos="533400" algn="l"/>
                <a:tab pos="977900" algn="l"/>
                <a:tab pos="1435100" algn="l"/>
                <a:tab pos="1879600" algn="l"/>
                <a:tab pos="2324100" algn="l"/>
                <a:tab pos="2781300" algn="l"/>
                <a:tab pos="3225800" algn="l"/>
                <a:tab pos="3670300" algn="l"/>
                <a:tab pos="4127500" algn="l"/>
                <a:tab pos="4572000" algn="l"/>
                <a:tab pos="5029200" algn="l"/>
                <a:tab pos="5473700" algn="l"/>
                <a:tab pos="5918200" algn="l"/>
                <a:tab pos="6375400" algn="l"/>
                <a:tab pos="6819900" algn="l"/>
                <a:tab pos="7264400" algn="l"/>
                <a:tab pos="7721600" algn="l"/>
                <a:tab pos="8166100" algn="l"/>
                <a:tab pos="8623300" algn="l"/>
                <a:tab pos="9067800" algn="l"/>
              </a:tabLst>
              <a:defRPr>
                <a:latin typeface="Times New Roman"/>
                <a:ea typeface="Times New Roman"/>
                <a:cs typeface="Times New Roman"/>
                <a:sym typeface="Times New Roman"/>
              </a:defRPr>
            </a:lvl1pPr>
          </a:lstStyle>
          <a:p>
            <a:pPr/>
            <a:r>
              <a:t>Wynagrodzenie za pracę to obowiązkowe majątkowe świadczenie przysparzające pracodawcy na rzecz pracownika, przypadające w zamian za wykonaną pracę oraz okoliczności prawnie równoważne świadczeniu pracy, względnie  - określone przepisami okresy niewykonywania pracy.</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1" name="Tytuł 1"/>
          <p:cNvSpPr txBox="1"/>
          <p:nvPr>
            <p:ph type="title"/>
          </p:nvPr>
        </p:nvSpPr>
        <p:spPr>
          <a:prstGeom prst="rect">
            <a:avLst/>
          </a:prstGeom>
        </p:spPr>
        <p:txBody>
          <a:bodyPr/>
          <a:lstStyle>
            <a:lvl1pPr algn="ctr">
              <a:defRPr b="1"/>
            </a:lvl1pPr>
          </a:lstStyle>
          <a:p>
            <a:pPr/>
            <a:r>
              <a:t>SYSTEM AKORDOWY</a:t>
            </a:r>
          </a:p>
        </p:txBody>
      </p:sp>
      <p:sp>
        <p:nvSpPr>
          <p:cNvPr id="222" name="Symbol zastępczy zawartości 2"/>
          <p:cNvSpPr txBox="1"/>
          <p:nvPr>
            <p:ph type="body" idx="1"/>
          </p:nvPr>
        </p:nvSpPr>
        <p:spPr>
          <a:xfrm>
            <a:off x="457200" y="1600199"/>
            <a:ext cx="7467600" cy="4873754"/>
          </a:xfrm>
          <a:prstGeom prst="rect">
            <a:avLst/>
          </a:prstGeom>
        </p:spPr>
        <p:txBody>
          <a:bodyPr/>
          <a:lstStyle>
            <a:lvl1pPr algn="just">
              <a:lnSpc>
                <a:spcPct val="150000"/>
              </a:lnSpc>
            </a:lvl1pPr>
          </a:lstStyle>
          <a:p>
            <a:pPr/>
            <a:r>
              <a:t>System akordowy - to wynagradzanie za efekty pracy. Stosowany jest najczęściej w odniesieniu do pracowników produkcyjnych. W systemie tym wynagrodzenie zależy od wydajności pracy pracownika indywidualnego bądź zespołu pracowników, uzyskanej w określonej jednostce czasu, oraz od stawek płac wynikających z kategorii zaszeregowania danej pracy.</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4" name="Tytuł 1"/>
          <p:cNvSpPr txBox="1"/>
          <p:nvPr>
            <p:ph type="title"/>
          </p:nvPr>
        </p:nvSpPr>
        <p:spPr>
          <a:prstGeom prst="rect">
            <a:avLst/>
          </a:prstGeom>
        </p:spPr>
        <p:txBody>
          <a:bodyPr/>
          <a:lstStyle>
            <a:lvl1pPr algn="ctr">
              <a:defRPr b="1"/>
            </a:lvl1pPr>
          </a:lstStyle>
          <a:p>
            <a:pPr/>
            <a:r>
              <a:t>SYSTEM PROWIZYJNY </a:t>
            </a:r>
          </a:p>
        </p:txBody>
      </p:sp>
      <p:sp>
        <p:nvSpPr>
          <p:cNvPr id="225" name="Symbol zastępczy zawartości 2"/>
          <p:cNvSpPr txBox="1"/>
          <p:nvPr>
            <p:ph type="body" idx="1"/>
          </p:nvPr>
        </p:nvSpPr>
        <p:spPr>
          <a:xfrm>
            <a:off x="457200" y="1600199"/>
            <a:ext cx="7467600" cy="4873754"/>
          </a:xfrm>
          <a:prstGeom prst="rect">
            <a:avLst/>
          </a:prstGeom>
        </p:spPr>
        <p:txBody>
          <a:bodyPr/>
          <a:lstStyle>
            <a:lvl1pPr marL="274319" indent="-274319" algn="just">
              <a:lnSpc>
                <a:spcPct val="150000"/>
              </a:lnSpc>
              <a:defRPr sz="2600"/>
            </a:lvl1pPr>
          </a:lstStyle>
          <a:p>
            <a:pPr/>
            <a:r>
              <a:t>System prowizyjny - uzależnia wysokość wynagrodzenia od wielkości osiągniętego obrotu. Ten sposób wynagradzania jest powszechnie stosowany w handlu i usługach, a więc przede wszystkim wobec osób zatrudnionych na stanowiskach handlowców, przedstawicieli handlowych, ubezpieczeniowych.</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7" name="Tytuł 1"/>
          <p:cNvSpPr txBox="1"/>
          <p:nvPr>
            <p:ph type="title"/>
          </p:nvPr>
        </p:nvSpPr>
        <p:spPr>
          <a:prstGeom prst="rect">
            <a:avLst/>
          </a:prstGeom>
        </p:spPr>
        <p:txBody>
          <a:bodyPr/>
          <a:lstStyle>
            <a:lvl1pPr algn="ctr">
              <a:defRPr b="1"/>
            </a:lvl1pPr>
          </a:lstStyle>
          <a:p>
            <a:pPr/>
            <a:r>
              <a:t>DODATEK ZA PRACĘ W PORZE NOCNEJ  </a:t>
            </a:r>
          </a:p>
        </p:txBody>
      </p:sp>
      <p:sp>
        <p:nvSpPr>
          <p:cNvPr id="228"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300"/>
              </a:spcBef>
              <a:buClrTx/>
              <a:buSzTx/>
              <a:buNone/>
              <a:defRPr sz="1800">
                <a:solidFill>
                  <a:srgbClr val="333333"/>
                </a:solidFill>
                <a:latin typeface="Times New Roman"/>
                <a:ea typeface="Times New Roman"/>
                <a:cs typeface="Times New Roman"/>
                <a:sym typeface="Times New Roman"/>
              </a:defRPr>
            </a:pPr>
            <a:r>
              <a:t>Pracownikowi wykonującemu pracę w porze nocnej przysługuje dodatek do wynagrodzenia. Pora nocna obejmuje osiem godzin między godzinami 21.00 a 7.00. Decyzję w sprawie umiejscowienia pory nocnej w podanym przedziale czasowym powinien ustalić pracodawca w aktach prawa wewnątrzzakładowego.</a:t>
            </a:r>
          </a:p>
          <a:p>
            <a:pPr marL="0" indent="0" algn="just" defTabSz="457200">
              <a:lnSpc>
                <a:spcPct val="150000"/>
              </a:lnSpc>
              <a:spcBef>
                <a:spcPts val="1300"/>
              </a:spcBef>
              <a:buClrTx/>
              <a:buSzTx/>
              <a:buNone/>
              <a:defRPr sz="1800">
                <a:solidFill>
                  <a:srgbClr val="333333"/>
                </a:solidFill>
                <a:latin typeface="Times New Roman"/>
                <a:ea typeface="Times New Roman"/>
                <a:cs typeface="Times New Roman"/>
                <a:sym typeface="Times New Roman"/>
              </a:defRPr>
            </a:pPr>
            <a:r>
              <a:t>Pracującym w nocy jest pracownik, którego rozkład czasu pracy obejmuje w każdej dobie co najmniej trzy godziny pracy w porze nocnej lub którego co najmniej 1/4 czasu pracy w okresie rozliczeniowym przypada na porę nocną.</a:t>
            </a:r>
          </a:p>
          <a:p>
            <a:pPr marL="0" indent="0" algn="just" defTabSz="457200">
              <a:lnSpc>
                <a:spcPct val="150000"/>
              </a:lnSpc>
              <a:spcBef>
                <a:spcPts val="1300"/>
              </a:spcBef>
              <a:buClrTx/>
              <a:buSzTx/>
              <a:buNone/>
              <a:defRPr sz="1800">
                <a:solidFill>
                  <a:srgbClr val="333333"/>
                </a:solidFill>
                <a:latin typeface="Times New Roman"/>
                <a:ea typeface="Times New Roman"/>
                <a:cs typeface="Times New Roman"/>
                <a:sym typeface="Times New Roman"/>
              </a:defRPr>
            </a:pPr>
            <a:r>
              <a:t>Za każdą godzinę pracy w nocy pracownikowi przysługuje dodatek do wynagrodzenia w wysokości 20 proc. stawki godzinowej wynikającej z minimalnego wynagrodzenia za pracę.</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0" name="Tytuł 1"/>
          <p:cNvSpPr txBox="1"/>
          <p:nvPr>
            <p:ph type="title"/>
          </p:nvPr>
        </p:nvSpPr>
        <p:spPr>
          <a:prstGeom prst="rect">
            <a:avLst/>
          </a:prstGeom>
        </p:spPr>
        <p:txBody>
          <a:bodyPr/>
          <a:lstStyle>
            <a:lvl1pPr algn="ctr">
              <a:defRPr b="1"/>
            </a:lvl1pPr>
          </a:lstStyle>
          <a:p>
            <a:pPr/>
            <a:r>
              <a:t>DODATEK ZA PRACĘ W PORZE NOCNEJ  </a:t>
            </a:r>
          </a:p>
        </p:txBody>
      </p:sp>
      <p:sp>
        <p:nvSpPr>
          <p:cNvPr id="231"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300"/>
              </a:spcBef>
              <a:buClrTx/>
              <a:buSzTx/>
              <a:buNone/>
              <a:defRPr sz="1900">
                <a:latin typeface="Times New Roman"/>
                <a:ea typeface="Times New Roman"/>
                <a:cs typeface="Times New Roman"/>
                <a:sym typeface="Times New Roman"/>
              </a:defRPr>
            </a:pPr>
            <a:r>
              <a:t>Dodatek za pracę w porze nocnej przysługuje niezależnie od innych należności, a w szczególności od dodatku za pracę w godzinach nadliczbowych wykonywaną w nocy. Podstawę tych dodatków stanowią bowiem dwa odrębne tytuły prawne.</a:t>
            </a:r>
          </a:p>
          <a:p>
            <a:pPr marL="0" indent="0" algn="just" defTabSz="457200">
              <a:lnSpc>
                <a:spcPct val="150000"/>
              </a:lnSpc>
              <a:spcBef>
                <a:spcPts val="1300"/>
              </a:spcBef>
              <a:buClrTx/>
              <a:buSzTx/>
              <a:buNone/>
              <a:defRPr sz="1900">
                <a:latin typeface="Times New Roman"/>
                <a:ea typeface="Times New Roman"/>
                <a:cs typeface="Times New Roman"/>
                <a:sym typeface="Times New Roman"/>
              </a:defRPr>
            </a:pPr>
            <a:r>
              <a:t>W stosunku do pracowników wykonujących pracę w porze nocnej stale poza zakładem pracy, dodatek za pracę w porze nocnej może być zastąpiony ryczałtem. Wysokość ryczałtu powinna tak być ustalona, aby odpowiadała przewidywanemu wymiarowi pracy w porze nocnej.</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3" name="Tytuł 1"/>
          <p:cNvSpPr txBox="1"/>
          <p:nvPr>
            <p:ph type="title"/>
          </p:nvPr>
        </p:nvSpPr>
        <p:spPr>
          <a:prstGeom prst="rect">
            <a:avLst/>
          </a:prstGeom>
        </p:spPr>
        <p:txBody>
          <a:bodyPr/>
          <a:lstStyle>
            <a:lvl1pPr algn="ctr">
              <a:defRPr b="1"/>
            </a:lvl1pPr>
          </a:lstStyle>
          <a:p>
            <a:pPr/>
            <a:r>
              <a:t>WYNAGRODZENIE ZA CZAS DYŻURU</a:t>
            </a:r>
          </a:p>
        </p:txBody>
      </p:sp>
      <p:sp>
        <p:nvSpPr>
          <p:cNvPr id="234" name="Symbol zastępczy zawartości 2"/>
          <p:cNvSpPr txBox="1"/>
          <p:nvPr>
            <p:ph type="body" idx="1"/>
          </p:nvPr>
        </p:nvSpPr>
        <p:spPr>
          <a:xfrm>
            <a:off x="457200" y="1612899"/>
            <a:ext cx="7467600" cy="4873754"/>
          </a:xfrm>
          <a:prstGeom prst="rect">
            <a:avLst/>
          </a:prstGeom>
        </p:spPr>
        <p:txBody>
          <a:bodyPr/>
          <a:lstStyle/>
          <a:p>
            <a:pPr marL="0" indent="0" algn="just" defTabSz="457200">
              <a:lnSpc>
                <a:spcPct val="150000"/>
              </a:lnSpc>
              <a:spcBef>
                <a:spcPts val="1300"/>
              </a:spcBef>
              <a:buClrTx/>
              <a:buSzTx/>
              <a:buNone/>
              <a:defRPr sz="1700">
                <a:solidFill>
                  <a:srgbClr val="333333"/>
                </a:solidFill>
                <a:latin typeface="Times New Roman"/>
                <a:ea typeface="Times New Roman"/>
                <a:cs typeface="Times New Roman"/>
                <a:sym typeface="Times New Roman"/>
              </a:defRPr>
            </a:pPr>
            <a:r>
              <a:t>Pracodawca może zobowiązać pracownika do pozostawania poza normalnymi godzinami pracy w gotowości do wykonywania pracy wynikającej z umowy o pracę w zakładzie pracy lub w innym miejscu wyznaczonym przez pracodawcę. Jest to okres pełnienia dyżuru.</a:t>
            </a:r>
          </a:p>
          <a:p>
            <a:pPr marL="0" indent="0" algn="just" defTabSz="457200">
              <a:lnSpc>
                <a:spcPct val="150000"/>
              </a:lnSpc>
              <a:spcBef>
                <a:spcPts val="1300"/>
              </a:spcBef>
              <a:buClrTx/>
              <a:buSzTx/>
              <a:buNone/>
              <a:defRPr sz="1700">
                <a:solidFill>
                  <a:srgbClr val="333333"/>
                </a:solidFill>
                <a:latin typeface="Times New Roman"/>
                <a:ea typeface="Times New Roman"/>
                <a:cs typeface="Times New Roman"/>
                <a:sym typeface="Times New Roman"/>
              </a:defRPr>
            </a:pPr>
            <a:r>
              <a:t>Za czas dyżuru pełnionego w domu nie przysługuje ani czas wolny, ani wynagrodzenie. Jeżeli jednak podczas dyżuru domowego świadczona jest praca, czas przepracowany wlicza się do czasu pracy i gratyfikuje, wypłacając normalne wynagrodzenie i dodatki za nadgodziny. Pracodawca może w układzie zbiorowym lub regulaminie obowiązującym w zakładzie ustalić korzystniejsze zasady wynagradzania za czas dyżuru oraz przyznać prawo do niego pracownikom pełniącym dyżur w domu.</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6" name="Tytuł 1"/>
          <p:cNvSpPr txBox="1"/>
          <p:nvPr>
            <p:ph type="title"/>
          </p:nvPr>
        </p:nvSpPr>
        <p:spPr>
          <a:prstGeom prst="rect">
            <a:avLst/>
          </a:prstGeom>
        </p:spPr>
        <p:txBody>
          <a:bodyPr/>
          <a:lstStyle>
            <a:lvl1pPr algn="ctr">
              <a:defRPr b="1"/>
            </a:lvl1pPr>
          </a:lstStyle>
          <a:p>
            <a:pPr/>
            <a:r>
              <a:t>WYNAGRODZENIE ZA CZAS DYŻURU</a:t>
            </a:r>
          </a:p>
        </p:txBody>
      </p:sp>
      <p:sp>
        <p:nvSpPr>
          <p:cNvPr id="237" name="Symbol zastępczy zawartości 2"/>
          <p:cNvSpPr txBox="1"/>
          <p:nvPr>
            <p:ph type="body" idx="1"/>
          </p:nvPr>
        </p:nvSpPr>
        <p:spPr>
          <a:xfrm>
            <a:off x="457200" y="1600199"/>
            <a:ext cx="7467600" cy="4873754"/>
          </a:xfrm>
          <a:prstGeom prst="rect">
            <a:avLst/>
          </a:prstGeom>
        </p:spPr>
        <p:txBody>
          <a:bodyPr/>
          <a:lstStyle/>
          <a:p>
            <a:pPr marL="0" indent="0" algn="just" defTabSz="438911">
              <a:lnSpc>
                <a:spcPct val="150000"/>
              </a:lnSpc>
              <a:spcBef>
                <a:spcPts val="1200"/>
              </a:spcBef>
              <a:buClrTx/>
              <a:buSzTx/>
              <a:buNone/>
              <a:defRPr sz="1727">
                <a:solidFill>
                  <a:srgbClr val="333333"/>
                </a:solidFill>
                <a:latin typeface="Times New Roman"/>
                <a:ea typeface="Times New Roman"/>
                <a:cs typeface="Times New Roman"/>
                <a:sym typeface="Times New Roman"/>
              </a:defRPr>
            </a:pPr>
            <a:r>
              <a:t>Z kolei czas dyżuru zakładowego (pełnionego w zakładzie) podlega rekompensacie, bez względu na jego długość czy porę pełnienia. W każdym przypadku podstawową formą „zadośćuczynienia” jest udzielenie pracownikowi czasu wolnego w wymiarze godzina za godzinę. Jeżeli pracownik za czas dyżuru pełnionego w zakładzie pracy otrzyma wolne, to za taki czas zachowuje on prawo do normalnego wynagrodzenia za pracę.</a:t>
            </a:r>
          </a:p>
          <a:p>
            <a:pPr marL="0" indent="0" algn="just" defTabSz="438911">
              <a:lnSpc>
                <a:spcPct val="150000"/>
              </a:lnSpc>
              <a:spcBef>
                <a:spcPts val="1200"/>
              </a:spcBef>
              <a:buClrTx/>
              <a:buSzTx/>
              <a:buNone/>
              <a:defRPr sz="1727">
                <a:solidFill>
                  <a:srgbClr val="333333"/>
                </a:solidFill>
                <a:latin typeface="Times New Roman"/>
                <a:ea typeface="Times New Roman"/>
                <a:cs typeface="Times New Roman"/>
                <a:sym typeface="Times New Roman"/>
              </a:defRPr>
            </a:pPr>
            <a:r>
              <a:t>Jeśli pracodawca za czas dyżuru nie udzieli czasu wolnego, wówczas pracownik powinien otrzymać dodatkowo - oprócz wynagrodzenia określonego w umowie o pracę - wynagrodzenie za czas dyżuru w wysokości wynikającej z osobistego zaszeregowania pracownika, określonego stawką godzinową lub miesięczną, a jeżeli taki składnik nie został wyodrębniony - 60 proc. wynagrodzenia.</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9" name="Tytuł 1"/>
          <p:cNvSpPr txBox="1"/>
          <p:nvPr>
            <p:ph type="title"/>
          </p:nvPr>
        </p:nvSpPr>
        <p:spPr>
          <a:prstGeom prst="rect">
            <a:avLst/>
          </a:prstGeom>
        </p:spPr>
        <p:txBody>
          <a:bodyPr/>
          <a:lstStyle/>
          <a:p>
            <a:pPr/>
            <a:r>
              <a:t>DODATEK ZA NADGODZINY </a:t>
            </a:r>
          </a:p>
        </p:txBody>
      </p:sp>
      <p:sp>
        <p:nvSpPr>
          <p:cNvPr id="240" name="Symbol zastępczy zawartości 2"/>
          <p:cNvSpPr txBox="1"/>
          <p:nvPr>
            <p:ph type="body" idx="1"/>
          </p:nvPr>
        </p:nvSpPr>
        <p:spPr>
          <a:xfrm>
            <a:off x="457200" y="1600199"/>
            <a:ext cx="7467600" cy="4873754"/>
          </a:xfrm>
          <a:prstGeom prst="rect">
            <a:avLst/>
          </a:prstGeom>
        </p:spPr>
        <p:txBody>
          <a:bodyPr/>
          <a:lstStyle/>
          <a:p>
            <a:pPr marL="0" indent="0" defTabSz="347472">
              <a:lnSpc>
                <a:spcPct val="150000"/>
              </a:lnSpc>
              <a:spcBef>
                <a:spcPts val="900"/>
              </a:spcBef>
              <a:buClrTx/>
              <a:buSzTx/>
              <a:buNone/>
              <a:defRPr sz="1216">
                <a:solidFill>
                  <a:srgbClr val="333333"/>
                </a:solidFill>
                <a:latin typeface="Times New Roman"/>
                <a:ea typeface="Times New Roman"/>
                <a:cs typeface="Times New Roman"/>
                <a:sym typeface="Times New Roman"/>
              </a:defRPr>
            </a:pPr>
            <a:r>
              <a:t>Pracownikowi za pracę w godzinach nadliczbowych, oprócz normalnego wynagrodzenia, przysługuje również specjalny dodatek. Jego wysokość zależy od rodzaju czasu wolnego, poświęconego przez pracownika na wykonywanie tej dodatkowej pracy.</a:t>
            </a:r>
          </a:p>
          <a:p>
            <a:pPr marL="0" indent="0" defTabSz="347472">
              <a:lnSpc>
                <a:spcPct val="150000"/>
              </a:lnSpc>
              <a:spcBef>
                <a:spcPts val="900"/>
              </a:spcBef>
              <a:buClrTx/>
              <a:buSzTx/>
              <a:buNone/>
              <a:defRPr sz="1216">
                <a:solidFill>
                  <a:srgbClr val="333333"/>
                </a:solidFill>
                <a:latin typeface="Times New Roman"/>
                <a:ea typeface="Times New Roman"/>
                <a:cs typeface="Times New Roman"/>
                <a:sym typeface="Times New Roman"/>
              </a:defRPr>
            </a:pPr>
            <a:r>
              <a:t>Jeżeli praca w godzinach nadliczbowych przypada:</a:t>
            </a:r>
          </a:p>
          <a:p>
            <a:pPr marL="347472" indent="-241300" defTabSz="347472">
              <a:lnSpc>
                <a:spcPct val="150000"/>
              </a:lnSpc>
              <a:spcBef>
                <a:spcPts val="0"/>
              </a:spcBef>
              <a:buClr>
                <a:srgbClr val="333333"/>
              </a:buClr>
              <a:buSzPct val="100000"/>
              <a:buFont typeface="Arial"/>
              <a:buChar char="•"/>
              <a:defRPr sz="1216">
                <a:solidFill>
                  <a:srgbClr val="333333"/>
                </a:solidFill>
                <a:latin typeface="Times New Roman"/>
                <a:ea typeface="Times New Roman"/>
                <a:cs typeface="Times New Roman"/>
                <a:sym typeface="Times New Roman"/>
              </a:defRPr>
            </a:pPr>
            <a:r>
              <a:t> w nocy,</a:t>
            </a:r>
          </a:p>
          <a:p>
            <a:pPr marL="347472" indent="-241300" defTabSz="347472">
              <a:lnSpc>
                <a:spcPct val="150000"/>
              </a:lnSpc>
              <a:spcBef>
                <a:spcPts val="0"/>
              </a:spcBef>
              <a:buClr>
                <a:srgbClr val="333333"/>
              </a:buClr>
              <a:buSzPct val="100000"/>
              <a:buFont typeface="Arial"/>
              <a:buChar char="•"/>
              <a:defRPr sz="1216">
                <a:solidFill>
                  <a:srgbClr val="333333"/>
                </a:solidFill>
                <a:latin typeface="Times New Roman"/>
                <a:ea typeface="Times New Roman"/>
                <a:cs typeface="Times New Roman"/>
                <a:sym typeface="Times New Roman"/>
              </a:defRPr>
            </a:pPr>
            <a:r>
              <a:t> w niedziele i święta niebędące dla pracownika dniami pracy, zgodnie z obowiązującym go rozkładem czasu pracy,</a:t>
            </a:r>
          </a:p>
          <a:p>
            <a:pPr marL="347472" indent="-241300" defTabSz="347472">
              <a:lnSpc>
                <a:spcPct val="150000"/>
              </a:lnSpc>
              <a:spcBef>
                <a:spcPts val="0"/>
              </a:spcBef>
              <a:buClr>
                <a:srgbClr val="333333"/>
              </a:buClr>
              <a:buSzPct val="100000"/>
              <a:buFont typeface="Arial"/>
              <a:buChar char="•"/>
              <a:defRPr sz="1216">
                <a:solidFill>
                  <a:srgbClr val="333333"/>
                </a:solidFill>
                <a:latin typeface="Times New Roman"/>
                <a:ea typeface="Times New Roman"/>
                <a:cs typeface="Times New Roman"/>
                <a:sym typeface="Times New Roman"/>
              </a:defRPr>
            </a:pPr>
            <a:r>
              <a:t> w dniu wolnym od pracy udzielonym pracownikowi w zamian za pracę w niedzielę lub w święto, zgodnie z obowiązującym go rozkładem czasu pracy,</a:t>
            </a:r>
          </a:p>
          <a:p>
            <a:pPr marL="0" indent="0" defTabSz="347472">
              <a:lnSpc>
                <a:spcPct val="150000"/>
              </a:lnSpc>
              <a:spcBef>
                <a:spcPts val="900"/>
              </a:spcBef>
              <a:buClrTx/>
              <a:buSzTx/>
              <a:buNone/>
              <a:defRPr sz="1216">
                <a:solidFill>
                  <a:srgbClr val="333333"/>
                </a:solidFill>
                <a:latin typeface="Times New Roman"/>
                <a:ea typeface="Times New Roman"/>
                <a:cs typeface="Times New Roman"/>
                <a:sym typeface="Times New Roman"/>
              </a:defRPr>
            </a:pPr>
            <a:r>
              <a:t>wówczas pracownikowi przysługuje dodatek do wynagrodzenia w wysokości 100 proc.</a:t>
            </a:r>
          </a:p>
          <a:p>
            <a:pPr marL="0" indent="0" defTabSz="347472">
              <a:lnSpc>
                <a:spcPct val="150000"/>
              </a:lnSpc>
              <a:spcBef>
                <a:spcPts val="900"/>
              </a:spcBef>
              <a:buClrTx/>
              <a:buSzTx/>
              <a:buNone/>
              <a:defRPr sz="1216">
                <a:solidFill>
                  <a:srgbClr val="333333"/>
                </a:solidFill>
                <a:latin typeface="Times New Roman"/>
                <a:ea typeface="Times New Roman"/>
                <a:cs typeface="Times New Roman"/>
                <a:sym typeface="Times New Roman"/>
              </a:defRPr>
            </a:pPr>
            <a:r>
              <a:t>Natomiast za pracę w godzinach nadliczbowych przypadających:</a:t>
            </a:r>
          </a:p>
          <a:p>
            <a:pPr marL="347472" indent="-241300" defTabSz="347472">
              <a:lnSpc>
                <a:spcPct val="150000"/>
              </a:lnSpc>
              <a:spcBef>
                <a:spcPts val="0"/>
              </a:spcBef>
              <a:buClr>
                <a:srgbClr val="333333"/>
              </a:buClr>
              <a:buSzPct val="100000"/>
              <a:buFont typeface="Arial"/>
              <a:buChar char="•"/>
              <a:defRPr sz="1216">
                <a:solidFill>
                  <a:srgbClr val="333333"/>
                </a:solidFill>
                <a:latin typeface="Times New Roman"/>
                <a:ea typeface="Times New Roman"/>
                <a:cs typeface="Times New Roman"/>
                <a:sym typeface="Times New Roman"/>
              </a:defRPr>
            </a:pPr>
            <a:r>
              <a:t> w dni powszednie,</a:t>
            </a:r>
          </a:p>
          <a:p>
            <a:pPr marL="347472" indent="-241300" defTabSz="347472">
              <a:lnSpc>
                <a:spcPct val="150000"/>
              </a:lnSpc>
              <a:spcBef>
                <a:spcPts val="0"/>
              </a:spcBef>
              <a:buClr>
                <a:srgbClr val="333333"/>
              </a:buClr>
              <a:buSzPct val="100000"/>
              <a:buFont typeface="Arial"/>
              <a:buChar char="•"/>
              <a:defRPr sz="1216">
                <a:solidFill>
                  <a:srgbClr val="333333"/>
                </a:solidFill>
                <a:latin typeface="Times New Roman"/>
                <a:ea typeface="Times New Roman"/>
                <a:cs typeface="Times New Roman"/>
                <a:sym typeface="Times New Roman"/>
              </a:defRPr>
            </a:pPr>
            <a:r>
              <a:t> w niedziele i święta będące dla pracownika dniami pracy, zgodnie z obowiązującym go rozkładem czasu pracy,</a:t>
            </a:r>
          </a:p>
          <a:p>
            <a:pPr marL="0" indent="0" defTabSz="347472">
              <a:lnSpc>
                <a:spcPct val="150000"/>
              </a:lnSpc>
              <a:spcBef>
                <a:spcPts val="900"/>
              </a:spcBef>
              <a:buClrTx/>
              <a:buSzTx/>
              <a:buNone/>
              <a:defRPr sz="1216">
                <a:solidFill>
                  <a:srgbClr val="333333"/>
                </a:solidFill>
                <a:latin typeface="Times New Roman"/>
                <a:ea typeface="Times New Roman"/>
                <a:cs typeface="Times New Roman"/>
                <a:sym typeface="Times New Roman"/>
              </a:defRPr>
            </a:pPr>
            <a:r>
              <a:t>przysługuje dodatek do wynagrodzenia w wysokości 50 proc.</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Tytuł 1"/>
          <p:cNvSpPr txBox="1"/>
          <p:nvPr>
            <p:ph type="title"/>
          </p:nvPr>
        </p:nvSpPr>
        <p:spPr>
          <a:prstGeom prst="rect">
            <a:avLst/>
          </a:prstGeom>
        </p:spPr>
        <p:txBody>
          <a:bodyPr/>
          <a:lstStyle/>
          <a:p>
            <a:pPr/>
            <a:r>
              <a:t>DODATEK ZA NADGODZINY </a:t>
            </a:r>
          </a:p>
        </p:txBody>
      </p:sp>
      <p:sp>
        <p:nvSpPr>
          <p:cNvPr id="243"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300"/>
              </a:spcBef>
              <a:buClrTx/>
              <a:buSzTx/>
              <a:buNone/>
              <a:defRPr sz="1800">
                <a:solidFill>
                  <a:srgbClr val="333333"/>
                </a:solidFill>
                <a:latin typeface="Times New Roman"/>
                <a:ea typeface="Times New Roman"/>
                <a:cs typeface="Times New Roman"/>
                <a:sym typeface="Times New Roman"/>
              </a:defRPr>
            </a:pPr>
            <a:r>
              <a:t>100-proc. dodatek przysługuje także za każdą godzinę pracy nadliczbowej z tytułu przekroczenia przeciętnej tygodniowej normy czasu pracy w przyjętym okresie rozliczeniowym, chyba że przekroczenie tej normy nastąpiło w wyniku pracy w godzinach nadliczbowych, które pracownikowi rozliczono czasem wolnym od pracy lub dodatkiem z tytułu przekroczenia normy dobowej czasu pracy.</a:t>
            </a:r>
          </a:p>
          <a:p>
            <a:pPr marL="0" indent="0" algn="just" defTabSz="457200">
              <a:lnSpc>
                <a:spcPct val="150000"/>
              </a:lnSpc>
              <a:spcBef>
                <a:spcPts val="1300"/>
              </a:spcBef>
              <a:buClrTx/>
              <a:buSzTx/>
              <a:buNone/>
              <a:defRPr sz="1800">
                <a:solidFill>
                  <a:srgbClr val="333333"/>
                </a:solidFill>
                <a:latin typeface="Times New Roman"/>
                <a:ea typeface="Times New Roman"/>
                <a:cs typeface="Times New Roman"/>
                <a:sym typeface="Times New Roman"/>
              </a:defRPr>
            </a:pPr>
            <a:r>
              <a:t>Podstawę do wyliczenia dodatku stanowi wynagrodzenie pracownika wynikające z jego osobistego zaszeregowania określonego stawką godzinową lub miesięczną, a jeżeli taki składnik wynagrodzenia nie został wyodrębniony przy określaniu warunków wynagradzania - 60 proc. wynagrodzenia.</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5" name="Tytuł 1"/>
          <p:cNvSpPr txBox="1"/>
          <p:nvPr>
            <p:ph type="title"/>
          </p:nvPr>
        </p:nvSpPr>
        <p:spPr>
          <a:prstGeom prst="rect">
            <a:avLst/>
          </a:prstGeom>
        </p:spPr>
        <p:txBody>
          <a:bodyPr/>
          <a:lstStyle>
            <a:lvl1pPr>
              <a:defRPr b="1"/>
            </a:lvl1pPr>
          </a:lstStyle>
          <a:p>
            <a:pPr/>
            <a:r>
              <a:t>FAKULTATYWNE DODATKI </a:t>
            </a:r>
          </a:p>
        </p:txBody>
      </p:sp>
      <p:sp>
        <p:nvSpPr>
          <p:cNvPr id="246" name="Symbol zastępczy zawartości 2"/>
          <p:cNvSpPr txBox="1"/>
          <p:nvPr>
            <p:ph type="body" idx="1"/>
          </p:nvPr>
        </p:nvSpPr>
        <p:spPr>
          <a:xfrm>
            <a:off x="457200" y="1600199"/>
            <a:ext cx="7467600" cy="4873754"/>
          </a:xfrm>
          <a:prstGeom prst="rect">
            <a:avLst/>
          </a:prstGeom>
        </p:spPr>
        <p:txBody>
          <a:bodyPr/>
          <a:lstStyle/>
          <a:p>
            <a:pPr marL="0" indent="0" algn="just" defTabSz="370331">
              <a:lnSpc>
                <a:spcPct val="150000"/>
              </a:lnSpc>
              <a:spcBef>
                <a:spcPts val="1000"/>
              </a:spcBef>
              <a:buClrTx/>
              <a:buSzTx/>
              <a:buNone/>
              <a:defRPr sz="1620">
                <a:solidFill>
                  <a:srgbClr val="333333"/>
                </a:solidFill>
                <a:latin typeface="Times New Roman"/>
                <a:ea typeface="Times New Roman"/>
                <a:cs typeface="Times New Roman"/>
                <a:sym typeface="Times New Roman"/>
              </a:defRPr>
            </a:pPr>
            <a:r>
              <a:t>W skład wynagrodzenia oprócz płacy zasadniczej mogą wchodzić różnego rodzaju dodatki. Mogą one zostać wprowadzone do obowiązującego u danego pracodawcy systemu wynagradzania przez odpowiednią regulację w zakładowym układzie zbiorowym pracy, w regulaminie wynagradzania lub też w łączącej strony umowie o pracę.</a:t>
            </a:r>
          </a:p>
          <a:p>
            <a:pPr marL="0" indent="0" algn="just" defTabSz="370331">
              <a:lnSpc>
                <a:spcPct val="150000"/>
              </a:lnSpc>
              <a:spcBef>
                <a:spcPts val="1000"/>
              </a:spcBef>
              <a:buClrTx/>
              <a:buSzTx/>
              <a:buNone/>
              <a:defRPr sz="1620">
                <a:solidFill>
                  <a:srgbClr val="333333"/>
                </a:solidFill>
                <a:latin typeface="Times New Roman"/>
                <a:ea typeface="Times New Roman"/>
                <a:cs typeface="Times New Roman"/>
                <a:sym typeface="Times New Roman"/>
              </a:defRPr>
            </a:pPr>
            <a:r>
              <a:t>Jeśli pracodawca w swoich przepisach zakładowych przewidzi takie fakultatywne składniki wynagrodzenia, wówczas prawo pracownika do nich zależy jedynie od spełnienia przez niego przesłanek zawartych w ww. przepisach. W takiej sytuacji decyzja o przyznaniu któregoś z wymienionych elementów pensji nie zależy od swobodnego uznania pracodawcy, lecz od wypełnienia podlegających kontroli warunków określonych w przepisach zakładowych. Pracownik zatem jest uprawniony do roszczenia o nie.</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8" name="Tytuł 1"/>
          <p:cNvSpPr txBox="1"/>
          <p:nvPr>
            <p:ph type="title"/>
          </p:nvPr>
        </p:nvSpPr>
        <p:spPr>
          <a:prstGeom prst="rect">
            <a:avLst/>
          </a:prstGeom>
        </p:spPr>
        <p:txBody>
          <a:bodyPr/>
          <a:lstStyle>
            <a:lvl1pPr>
              <a:defRPr b="1"/>
            </a:lvl1pPr>
          </a:lstStyle>
          <a:p>
            <a:pPr/>
            <a:r>
              <a:t>FAKULTATYWNE DODATKI </a:t>
            </a:r>
          </a:p>
        </p:txBody>
      </p:sp>
      <p:sp>
        <p:nvSpPr>
          <p:cNvPr id="249"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300"/>
              </a:spcBef>
              <a:buClrTx/>
              <a:buSzTx/>
              <a:buNone/>
              <a:defRPr sz="2300">
                <a:solidFill>
                  <a:srgbClr val="333333"/>
                </a:solidFill>
                <a:latin typeface="Times New Roman"/>
                <a:ea typeface="Times New Roman"/>
                <a:cs typeface="Times New Roman"/>
                <a:sym typeface="Times New Roman"/>
              </a:defRPr>
            </a:pPr>
            <a:r>
              <a:t>Najczęściej spotykanymi fakultatywnymi dodatkami do wynagrodzenia są:</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funkcyjny,</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stażowy,</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za szczególne umiejętności,</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za znajomość języków obcych,</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zmianowy,</a:t>
            </a:r>
          </a:p>
          <a:p>
            <a:pPr marL="457200" indent="-317500" algn="just" defTabSz="457200">
              <a:lnSpc>
                <a:spcPct val="150000"/>
              </a:lnSpc>
              <a:spcBef>
                <a:spcPts val="0"/>
              </a:spcBef>
              <a:buClr>
                <a:srgbClr val="333333"/>
              </a:buClr>
              <a:buSzPct val="100000"/>
              <a:buFont typeface="Arial"/>
              <a:buChar char="•"/>
              <a:defRPr sz="2300">
                <a:solidFill>
                  <a:srgbClr val="333333"/>
                </a:solidFill>
                <a:latin typeface="Times New Roman"/>
                <a:ea typeface="Times New Roman"/>
                <a:cs typeface="Times New Roman"/>
                <a:sym typeface="Times New Roman"/>
              </a:defRPr>
            </a:pPr>
            <a:r>
              <a:t> dodatek za pracę w warunkach szkodliwych dla zdrowia.</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Tytuł 1"/>
          <p:cNvSpPr txBox="1"/>
          <p:nvPr>
            <p:ph type="title"/>
          </p:nvPr>
        </p:nvSpPr>
        <p:spPr>
          <a:xfrm>
            <a:off x="457200" y="344841"/>
            <a:ext cx="7467601" cy="1143001"/>
          </a:xfrm>
          <a:prstGeom prst="rect">
            <a:avLst/>
          </a:prstGeom>
        </p:spPr>
        <p:txBody>
          <a:bodyPr/>
          <a:lstStyle/>
          <a:p>
            <a:pPr/>
            <a:r>
              <a:t>CZYM JEST WYNAGRODZENIE </a:t>
            </a:r>
          </a:p>
        </p:txBody>
      </p:sp>
      <p:sp>
        <p:nvSpPr>
          <p:cNvPr id="171"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400"/>
              </a:spcBef>
              <a:buClrTx/>
              <a:buSzTx/>
              <a:buNone/>
              <a:defRPr sz="1800">
                <a:solidFill>
                  <a:srgbClr val="36312E"/>
                </a:solidFill>
                <a:latin typeface="Times New Roman"/>
                <a:ea typeface="Times New Roman"/>
                <a:cs typeface="Times New Roman"/>
                <a:sym typeface="Times New Roman"/>
              </a:defRPr>
            </a:pPr>
            <a:r>
              <a:t>Art. 78. </a:t>
            </a:r>
          </a:p>
          <a:p>
            <a:pPr marL="0" indent="0" algn="just" defTabSz="457200">
              <a:lnSpc>
                <a:spcPct val="150000"/>
              </a:lnSpc>
              <a:spcBef>
                <a:spcPts val="1400"/>
              </a:spcBef>
              <a:buClrTx/>
              <a:buSzTx/>
              <a:buNone/>
              <a:defRPr sz="1800">
                <a:solidFill>
                  <a:srgbClr val="36312E"/>
                </a:solidFill>
                <a:latin typeface="Times New Roman"/>
                <a:ea typeface="Times New Roman"/>
                <a:cs typeface="Times New Roman"/>
                <a:sym typeface="Times New Roman"/>
              </a:defRPr>
            </a:pPr>
            <a:r>
              <a:t>§ 1. Wynagrodzenie za pracę powinno być tak ustalone, aby odpowiadało w szczególności rodzajowi wykonywanej pracy i kwalifikacjom wymaganym przy jej wykonywaniu, a także uwzględniało ilość i jakość świadczonej pracy.</a:t>
            </a:r>
          </a:p>
          <a:p>
            <a:pPr marL="0" indent="0" algn="just" defTabSz="457200">
              <a:lnSpc>
                <a:spcPct val="150000"/>
              </a:lnSpc>
              <a:spcBef>
                <a:spcPts val="1400"/>
              </a:spcBef>
              <a:buClrTx/>
              <a:buSzTx/>
              <a:buNone/>
              <a:defRPr sz="1800">
                <a:solidFill>
                  <a:srgbClr val="36312E"/>
                </a:solidFill>
                <a:latin typeface="Times New Roman"/>
                <a:ea typeface="Times New Roman"/>
                <a:cs typeface="Times New Roman"/>
                <a:sym typeface="Times New Roman"/>
              </a:defRPr>
            </a:pPr>
            <a:r>
              <a:t>§ 2. W celu określenia wynagrodzenia za pracę ustala się wysokość oraz zasady przyznawania pracownikom stawek wynagrodzenia za pracę określonego rodzaju lub na określonym stanowisku, a także innych (dodatkowych) składników wynagrodzenia, jeżeli zostały one przewidziane z tytułu wykonywania określonej pracy.</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Tytuł 1"/>
          <p:cNvSpPr txBox="1"/>
          <p:nvPr>
            <p:ph type="title"/>
          </p:nvPr>
        </p:nvSpPr>
        <p:spPr>
          <a:prstGeom prst="rect">
            <a:avLst/>
          </a:prstGeom>
        </p:spPr>
        <p:txBody>
          <a:bodyPr/>
          <a:lstStyle/>
          <a:p>
            <a:pPr/>
            <a:r>
              <a:t>DODATEK FUNKCYJNY </a:t>
            </a:r>
          </a:p>
        </p:txBody>
      </p:sp>
      <p:sp>
        <p:nvSpPr>
          <p:cNvPr id="252" name="Symbol zastępczy zawartości 2"/>
          <p:cNvSpPr txBox="1"/>
          <p:nvPr>
            <p:ph type="body" idx="1"/>
          </p:nvPr>
        </p:nvSpPr>
        <p:spPr>
          <a:xfrm>
            <a:off x="467543" y="1628799"/>
            <a:ext cx="7467601" cy="4873754"/>
          </a:xfrm>
          <a:prstGeom prst="rect">
            <a:avLst/>
          </a:prstGeom>
        </p:spPr>
        <p:txBody>
          <a:bodyPr/>
          <a:lstStyle>
            <a:lvl1pPr marL="0" indent="0" algn="just" defTabSz="457200">
              <a:lnSpc>
                <a:spcPct val="150000"/>
              </a:lnSpc>
              <a:spcBef>
                <a:spcPts val="0"/>
              </a:spcBef>
              <a:buClrTx/>
              <a:buSzTx/>
              <a:buNone/>
              <a:defRPr sz="2500">
                <a:solidFill>
                  <a:srgbClr val="333333"/>
                </a:solidFill>
                <a:latin typeface="Times New Roman"/>
                <a:ea typeface="Times New Roman"/>
                <a:cs typeface="Times New Roman"/>
                <a:sym typeface="Times New Roman"/>
              </a:defRPr>
            </a:lvl1pPr>
          </a:lstStyle>
          <a:p>
            <a:pPr/>
            <a:r>
              <a:t>Dodatek funkcyjny przysługuje osobom pełniącym funkcje na stanowiskach kierowniczych, związanych z zarządzaniem i kierowaniem określonym zespołem osób. Jest on ściśle związany z zajmowanym stanowiskiem, a pracownik nabywa do niego prawo z chwilą objęcia określonej funkcji. Może być on określany kwotowo lub procentowo w stosunku do wynagrodzenia zasadniczego.</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4" name="Tytuł 1"/>
          <p:cNvSpPr txBox="1"/>
          <p:nvPr>
            <p:ph type="title"/>
          </p:nvPr>
        </p:nvSpPr>
        <p:spPr>
          <a:prstGeom prst="rect">
            <a:avLst/>
          </a:prstGeom>
        </p:spPr>
        <p:txBody>
          <a:bodyPr/>
          <a:lstStyle/>
          <a:p>
            <a:pPr/>
            <a:r>
              <a:t>DODATEK  STAŻOWY </a:t>
            </a:r>
          </a:p>
        </p:txBody>
      </p:sp>
      <p:sp>
        <p:nvSpPr>
          <p:cNvPr id="255" name="Symbol zastępczy zawartości 2"/>
          <p:cNvSpPr txBox="1"/>
          <p:nvPr>
            <p:ph type="body" idx="1"/>
          </p:nvPr>
        </p:nvSpPr>
        <p:spPr>
          <a:xfrm>
            <a:off x="457200" y="1600199"/>
            <a:ext cx="7467600" cy="4873754"/>
          </a:xfrm>
          <a:prstGeom prst="rect">
            <a:avLst/>
          </a:prstGeom>
        </p:spPr>
        <p:txBody>
          <a:bodyPr/>
          <a:lstStyle>
            <a:lvl1pPr marL="0" indent="0" algn="just" defTabSz="457200">
              <a:lnSpc>
                <a:spcPct val="150000"/>
              </a:lnSpc>
              <a:spcBef>
                <a:spcPts val="0"/>
              </a:spcBef>
              <a:buClrTx/>
              <a:buSzTx/>
              <a:buNone/>
              <a:defRPr sz="2000">
                <a:solidFill>
                  <a:srgbClr val="333333"/>
                </a:solidFill>
                <a:latin typeface="Times New Roman"/>
                <a:ea typeface="Times New Roman"/>
                <a:cs typeface="Times New Roman"/>
                <a:sym typeface="Times New Roman"/>
              </a:defRPr>
            </a:lvl1pPr>
          </a:lstStyle>
          <a:p>
            <a:pPr/>
            <a:r>
              <a:t>Dodatek za wysługę lat (stażowy) przysługuje za wypracowanie określonego stażu pracy. Z reguły, ustalając staż pracy wlicza się wszystkie okresy wcześniejszego zatrudnienia u poprzednich pracodawców, bez względu na sposób rozwiązania stosunku pracy. Zalicza się również inne okresy, jeżeli na podstawie odrębnych przepisów podlegają one wliczeniu do okresu pracy, od którego zależą uprawnienia pracownicze, np. urlop wychowawczy. Najczęściej wysokość dodatku stażowego określana jest procentowo w stosunku do wynagrodzenia zasadniczego i z reguły wynosi 5 proc. po pięciu latach pracy i wzrasta o 1 proc. za każdy przepracowany rok, aż do osiągnięcia 20 proc. miesięcznego wynagrodzenia zasadniczego po 20 latach pracy.</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7" name="DODATEK ZA SZCZEGÓLNE UMIEJĘTNOŚCI I ZMIANOWY"/>
          <p:cNvSpPr txBox="1"/>
          <p:nvPr>
            <p:ph type="title"/>
          </p:nvPr>
        </p:nvSpPr>
        <p:spPr>
          <a:prstGeom prst="rect">
            <a:avLst/>
          </a:prstGeom>
        </p:spPr>
        <p:txBody>
          <a:bodyPr/>
          <a:lstStyle/>
          <a:p>
            <a:pPr/>
            <a:r>
              <a:t>DODATEK ZA SZCZEGÓLNE UMIEJĘTNOŚCI I ZMIANOWY </a:t>
            </a:r>
          </a:p>
        </p:txBody>
      </p:sp>
      <p:sp>
        <p:nvSpPr>
          <p:cNvPr id="258" name="Dodatek za szczególne umiejętności przyznawany jest pracownikom posiadającym wysokie kwalifikacje zawodowe. W związku z tym może on przysługiwać przede wszystkim pracownikom z tytułami naukowymi, absolwentom studiów podyplomowych czy też pracownikom legitymującym się dyplomami lub zaświadczeniami o ukończeniu specjalistycznych kursów.…"/>
          <p:cNvSpPr txBox="1"/>
          <p:nvPr>
            <p:ph type="body" idx="1"/>
          </p:nvPr>
        </p:nvSpPr>
        <p:spPr>
          <a:prstGeom prst="rect">
            <a:avLst/>
          </a:prstGeom>
        </p:spPr>
        <p:txBody>
          <a:bodyPr/>
          <a:lstStyle/>
          <a:p>
            <a:pPr marL="0" indent="0" algn="just" defTabSz="457200">
              <a:lnSpc>
                <a:spcPct val="150000"/>
              </a:lnSpc>
              <a:spcBef>
                <a:spcPts val="1300"/>
              </a:spcBef>
              <a:buClrTx/>
              <a:buSzTx/>
              <a:buNone/>
              <a:defRPr sz="2000">
                <a:solidFill>
                  <a:srgbClr val="333333"/>
                </a:solidFill>
                <a:latin typeface="Times New Roman"/>
                <a:ea typeface="Times New Roman"/>
                <a:cs typeface="Times New Roman"/>
                <a:sym typeface="Times New Roman"/>
              </a:defRPr>
            </a:pPr>
            <a:r>
              <a:t>Dodatek za szczególne umiejętności przyznawany jest pracownikom posiadającym wysokie kwalifikacje zawodowe. W związku z tym może on przysługiwać przede wszystkim pracownikom z tytułami naukowymi, absolwentom studiów podyplomowych czy też pracownikom legitymującym się dyplomami lub zaświadczeniami o ukończeniu specjalistycznych kursów.</a:t>
            </a:r>
          </a:p>
          <a:p>
            <a:pPr marL="0" indent="0" algn="just" defTabSz="457200">
              <a:lnSpc>
                <a:spcPct val="150000"/>
              </a:lnSpc>
              <a:spcBef>
                <a:spcPts val="1300"/>
              </a:spcBef>
              <a:buClrTx/>
              <a:buSzTx/>
              <a:buNone/>
              <a:defRPr sz="2000">
                <a:solidFill>
                  <a:srgbClr val="333333"/>
                </a:solidFill>
                <a:latin typeface="Times New Roman"/>
                <a:ea typeface="Times New Roman"/>
                <a:cs typeface="Times New Roman"/>
                <a:sym typeface="Times New Roman"/>
              </a:defRPr>
            </a:pPr>
            <a:r>
              <a:t>Dodatek zmianowy natomiast przyznawany jest pracownikom zatrudnionym w systemie pracy zmianowej i przysługuje za pracę świadczoną na innej niż I zmiana.</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DODATEK ZA PRACĘ W WARUNKACH SZKODLIWYCH DLA ZDROWIA"/>
          <p:cNvSpPr txBox="1"/>
          <p:nvPr>
            <p:ph type="title"/>
          </p:nvPr>
        </p:nvSpPr>
        <p:spPr>
          <a:prstGeom prst="rect">
            <a:avLst/>
          </a:prstGeom>
        </p:spPr>
        <p:txBody>
          <a:bodyPr/>
          <a:lstStyle/>
          <a:p>
            <a:pPr/>
            <a:r>
              <a:t>DODATEK ZA PRACĘ W WARUNKACH SZKODLIWYCH DLA ZDROWIA </a:t>
            </a:r>
          </a:p>
        </p:txBody>
      </p:sp>
      <p:sp>
        <p:nvSpPr>
          <p:cNvPr id="261" name="Podstawą nabycia prawa do dodatku za pracę w szkodliwych warunkach jest wykonywanie pracy w trudnych, uciążliwych lub szkodliwych dla zdrowia warunkach. Warunki te są różnie rozumiane w zależności od wykonywanego zawodu. Dodatek ustalany jest zwykle jako procent od stawki zaszeregowania i ma stanowić rekompensatę za wykonywanie prac w tych warunkach. Dodatek ten przyznaje się na czas określony i przysługuje on wyłącznie za czas przepracowany - za każdą przepracowaną godzinę w warunkach szkodliwych dla zdrowia, uciążliwych lub niebezpiecznych."/>
          <p:cNvSpPr txBox="1"/>
          <p:nvPr>
            <p:ph type="body" idx="1"/>
          </p:nvPr>
        </p:nvSpPr>
        <p:spPr>
          <a:prstGeom prst="rect">
            <a:avLst/>
          </a:prstGeom>
        </p:spPr>
        <p:txBody>
          <a:bodyPr/>
          <a:lstStyle>
            <a:lvl1pPr marL="0" indent="0" algn="just" defTabSz="457200">
              <a:lnSpc>
                <a:spcPct val="150000"/>
              </a:lnSpc>
              <a:spcBef>
                <a:spcPts val="0"/>
              </a:spcBef>
              <a:buClrTx/>
              <a:buSzTx/>
              <a:buNone/>
              <a:defRPr sz="2100">
                <a:solidFill>
                  <a:srgbClr val="333333"/>
                </a:solidFill>
                <a:latin typeface="Times New Roman"/>
                <a:ea typeface="Times New Roman"/>
                <a:cs typeface="Times New Roman"/>
                <a:sym typeface="Times New Roman"/>
              </a:defRPr>
            </a:lvl1pPr>
          </a:lstStyle>
          <a:p>
            <a:pPr/>
            <a:r>
              <a:t>Podstawą nabycia prawa do dodatku za pracę w szkodliwych warunkach jest wykonywanie pracy w trudnych, uciążliwych lub szkodliwych dla zdrowia warunkach. Warunki te są różnie rozumiane w zależności od wykonywanego zawodu. Dodatek ustalany jest zwykle jako procent od stawki zaszeregowania i ma stanowić rekompensatę za wykonywanie prac w tych warunkach. Dodatek ten przyznaje się na czas określony i przysługuje on wyłącznie za czas przepracowany - za każdą przepracowaną godzinę w warunkach szkodliwych dla zdrowia, uciążliwych lub niebezpiecznych.</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3" name="WYNAGRODZENIE ZA PRZESTÓJ"/>
          <p:cNvSpPr txBox="1"/>
          <p:nvPr>
            <p:ph type="title"/>
          </p:nvPr>
        </p:nvSpPr>
        <p:spPr>
          <a:prstGeom prst="rect">
            <a:avLst/>
          </a:prstGeom>
        </p:spPr>
        <p:txBody>
          <a:bodyPr/>
          <a:lstStyle/>
          <a:p>
            <a:pPr/>
            <a:r>
              <a:t>WYNAGRODZENIE ZA PRZESTÓJ </a:t>
            </a:r>
          </a:p>
        </p:txBody>
      </p:sp>
      <p:sp>
        <p:nvSpPr>
          <p:cNvPr id="264" name="Co do zasady wynagrodzenie przysługuje za pracę wykonaną. Za czas niewykonywania pracy pracownik zachowuje prawo do wynagrodzenia tylko wówczas, gdy przepisy prawa pracy tak stanowią. Taką sytuacją będzie właśnie przestój.…"/>
          <p:cNvSpPr txBox="1"/>
          <p:nvPr>
            <p:ph type="body" idx="1"/>
          </p:nvPr>
        </p:nvSpPr>
        <p:spPr>
          <a:prstGeom prst="rect">
            <a:avLst/>
          </a:prstGeom>
        </p:spPr>
        <p:txBody>
          <a:bodyPr/>
          <a:lstStyle/>
          <a:p>
            <a:pPr marL="0" indent="0" algn="just" defTabSz="457200">
              <a:lnSpc>
                <a:spcPct val="150000"/>
              </a:lnSpc>
              <a:spcBef>
                <a:spcPts val="1600"/>
              </a:spcBef>
              <a:buClrTx/>
              <a:buSzTx/>
              <a:buNone/>
              <a:defRPr sz="1200">
                <a:solidFill>
                  <a:srgbClr val="222222"/>
                </a:solidFill>
                <a:latin typeface="Times New Roman"/>
                <a:ea typeface="Times New Roman"/>
                <a:cs typeface="Times New Roman"/>
                <a:sym typeface="Times New Roman"/>
              </a:defRPr>
            </a:pPr>
            <a:r>
              <a:t>Co do zasady wynagrodzenie przysługuje za pracę wykonaną. Za czas niewykonywania pracy pracownik zachowuje prawo do wynagrodzenia tylko wówczas, gdy przepisy prawa pracy tak stanowią. Taką sytuacją będzie właśnie przestój.</a:t>
            </a:r>
          </a:p>
          <a:p>
            <a:pPr marL="0" indent="0" algn="just" defTabSz="457200">
              <a:lnSpc>
                <a:spcPct val="150000"/>
              </a:lnSpc>
              <a:spcBef>
                <a:spcPts val="1600"/>
              </a:spcBef>
              <a:buClrTx/>
              <a:buSzTx/>
              <a:buNone/>
              <a:defRPr sz="1200">
                <a:solidFill>
                  <a:srgbClr val="222222"/>
                </a:solidFill>
                <a:latin typeface="Times New Roman"/>
                <a:ea typeface="Times New Roman"/>
                <a:cs typeface="Times New Roman"/>
                <a:sym typeface="Times New Roman"/>
              </a:defRPr>
            </a:pPr>
            <a:r>
              <a:t>Przestój jest to nieprzewidziana przerwa w normalnym toku pracy, która może być spowodowana jakimś wydarzeniem zewnętrznym, np. przerwą w dostawie prądu, bądź przyczyną wewnętrzną, np. kiedy pracodawca nie dostarczył odpowiednich do pracy narzędzi, lub np. pracownik z winy umyślnej lub nieumyślnej uszkodził maszynę na której pracował.</a:t>
            </a:r>
          </a:p>
          <a:p>
            <a:pPr marL="0" indent="0" algn="just" defTabSz="457200">
              <a:lnSpc>
                <a:spcPct val="150000"/>
              </a:lnSpc>
              <a:spcBef>
                <a:spcPts val="1600"/>
              </a:spcBef>
              <a:buClrTx/>
              <a:buSzTx/>
              <a:buNone/>
              <a:defRPr b="1" sz="1200">
                <a:solidFill>
                  <a:srgbClr val="222222"/>
                </a:solidFill>
                <a:latin typeface="Times New Roman"/>
                <a:ea typeface="Times New Roman"/>
                <a:cs typeface="Times New Roman"/>
                <a:sym typeface="Times New Roman"/>
              </a:defRPr>
            </a:pPr>
            <a:r>
              <a:t>Jeżeli przestój nastąpił z winy pracownika, wynagrodzenie nie przysługuje.</a:t>
            </a:r>
          </a:p>
          <a:p>
            <a:pPr marL="0" indent="0" algn="just" defTabSz="457200">
              <a:lnSpc>
                <a:spcPct val="150000"/>
              </a:lnSpc>
              <a:spcBef>
                <a:spcPts val="1600"/>
              </a:spcBef>
              <a:buClrTx/>
              <a:buSzTx/>
              <a:buNone/>
              <a:defRPr sz="1200">
                <a:solidFill>
                  <a:srgbClr val="222222"/>
                </a:solidFill>
                <a:latin typeface="Times New Roman"/>
                <a:ea typeface="Times New Roman"/>
                <a:cs typeface="Times New Roman"/>
                <a:sym typeface="Times New Roman"/>
              </a:defRPr>
            </a:pPr>
            <a:r>
              <a:t>A zatem, aby pracownikowi należało się wynagrodzenie za przestój, konieczne jest spełnienie trzech przesłanek:</a:t>
            </a:r>
            <a:br/>
            <a:r>
              <a:t>• gotowość pracownika do wykonywania pracy,</a:t>
            </a:r>
            <a:br/>
            <a:r>
              <a:t>• niemożność wykonywania pracy była spowodowana przyczynami leżącymi po stronie pracodawcy,</a:t>
            </a:r>
            <a:br/>
            <a:r>
              <a:t>• przestój nie był zawiniony przez pracownika.</a:t>
            </a:r>
          </a:p>
        </p:txBody>
      </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6" name="WYNAGRODZENIE ZA PRZESTÓJ"/>
          <p:cNvSpPr txBox="1"/>
          <p:nvPr>
            <p:ph type="title"/>
          </p:nvPr>
        </p:nvSpPr>
        <p:spPr>
          <a:prstGeom prst="rect">
            <a:avLst/>
          </a:prstGeom>
        </p:spPr>
        <p:txBody>
          <a:bodyPr/>
          <a:lstStyle/>
          <a:p>
            <a:pPr/>
            <a:r>
              <a:t>WYNAGRODZENIE ZA PRZESTÓJ </a:t>
            </a:r>
          </a:p>
        </p:txBody>
      </p:sp>
      <p:sp>
        <p:nvSpPr>
          <p:cNvPr id="267" name="Kodeks pracy stanowi, że pracownikowi za czas niewykonywania pracy, jeżeli był gotów do jej wykonywania, a doznał przeszkód z przyczyn dotyczących pracodawcy, przysługuje wynagrodzenie wynikające z jego osobistego zaszeregowania, określonego stawką godzinową lub miesięczną, a jeżeli taki składnik wynagrodzenia nie został wyodrębniony przy określaniu warunków wynagradzania - 60% wynagrodzenia. W każdym przypadku wynagrodzenie to nie może być jednak niższe od wysokości minimalnego wynagrodzenia za pracę. Stawka osobistego zaszeregowania to otrzymywane przez pracownika wynagrodzenie zasadnicze, bez żadnych dodatków i premii.…"/>
          <p:cNvSpPr txBox="1"/>
          <p:nvPr>
            <p:ph type="body" idx="1"/>
          </p:nvPr>
        </p:nvSpPr>
        <p:spPr>
          <a:prstGeom prst="rect">
            <a:avLst/>
          </a:prstGeom>
        </p:spPr>
        <p:txBody>
          <a:bodyPr/>
          <a:lstStyle/>
          <a:p>
            <a:pPr marL="0" indent="0" algn="just" defTabSz="361188">
              <a:lnSpc>
                <a:spcPct val="150000"/>
              </a:lnSpc>
              <a:spcBef>
                <a:spcPts val="0"/>
              </a:spcBef>
              <a:buClrTx/>
              <a:buSzTx/>
              <a:buNone/>
              <a:defRPr sz="1659">
                <a:latin typeface="Times New Roman"/>
                <a:ea typeface="Times New Roman"/>
                <a:cs typeface="Times New Roman"/>
                <a:sym typeface="Times New Roman"/>
              </a:defRPr>
            </a:pPr>
            <a:r>
              <a:t>Kodeks pracy stanowi, że pracownikowi za czas niewykonywania pracy, jeżeli był gotów do jej wykonywania, a doznał przeszkód z przyczyn dotyczących pracodawcy, przysługuje wynagrodzenie wynikające z jego osobistego zaszeregowania, określonego stawką godzinową lub miesięczną, a jeżeli taki składnik wynagrodzenia nie został wyodrębniony przy określaniu warunków wynagradzania - 60% wynagrodzenia. W każdym przypadku wynagrodzenie to nie może być jednak niższe od wysokości minimalnego wynagrodzenia za pracę. Stawka osobistego zaszeregowania to otrzymywane przez pracownika wynagrodzenie zasadnicze, bez żadnych dodatków i premii.</a:t>
            </a:r>
          </a:p>
          <a:p>
            <a:pPr marL="0" indent="0" algn="just" defTabSz="361188">
              <a:lnSpc>
                <a:spcPct val="150000"/>
              </a:lnSpc>
              <a:spcBef>
                <a:spcPts val="0"/>
              </a:spcBef>
              <a:buClrTx/>
              <a:buSzTx/>
              <a:buNone/>
              <a:defRPr sz="1659">
                <a:latin typeface="Times New Roman"/>
                <a:ea typeface="Times New Roman"/>
                <a:cs typeface="Times New Roman"/>
                <a:sym typeface="Times New Roman"/>
              </a:defRPr>
            </a:pPr>
            <a:r>
              <a:t>Pracodawca może na czas przestoju powierzyć pracownikowi inną odpowiednią pracę, za której wykonanie przysługuje wynagrodzenie przewidziane za tę pracę, nie niższe jednak od wynagrodzenia za przestój. Należy zwrócić uwagę, że musi to być praca odpowiednia, czyli przede wszystkim odpowiadająca kwalifikacjom pracownika.</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WYNAGRODZENIE ZA WADLIWIE WYKONANĄ PRACĘ"/>
          <p:cNvSpPr txBox="1"/>
          <p:nvPr>
            <p:ph type="title"/>
          </p:nvPr>
        </p:nvSpPr>
        <p:spPr>
          <a:prstGeom prst="rect">
            <a:avLst/>
          </a:prstGeom>
        </p:spPr>
        <p:txBody>
          <a:bodyPr/>
          <a:lstStyle/>
          <a:p>
            <a:pPr/>
            <a:r>
              <a:t>WYNAGRODZENIE ZA WADLIWIE WYKONANĄ PRACĘ </a:t>
            </a:r>
          </a:p>
        </p:txBody>
      </p:sp>
      <p:sp>
        <p:nvSpPr>
          <p:cNvPr id="270" name="Artykuł 82 Kodeksu pracy pozwala na zredukowanie należnego pracownikowi wynagrodzenia, jeżeli z jego winy praca nie była należycie świadczona. Pracodawca ma zatem możliwość egzekwowania należytego wykonywania pracy, w zależności do tego, czy wykonany produkt w ogóle nie nadaje się do użytku, czy też jego nieprzydatność jest tylko częściowa. Przytoczony przepis wyraźnie stanowi, że: • wynagrodzenie pracownikowi nie przysługuje za daną pracę, jeżeli z jego winy wykonane produkty lub usługi są całkowicie wadliwe (tzn. w ogóle pracodawca nie może ich wykorzystać); • wynagrodzenie pracownicze nie przysługuje częściowo za daną pracę (tj. ulega odpowiedniemu do wadliwości zmniejszeniu), jeżeli z winy pracownika nastąpiło obniżenie jakości wykonanych produktów lub usług (tzn. pracodawca nie może ich „wykorzystać” zgodnie z pierwotnym założeniem)."/>
          <p:cNvSpPr txBox="1"/>
          <p:nvPr>
            <p:ph type="body" idx="1"/>
          </p:nvPr>
        </p:nvSpPr>
        <p:spPr>
          <a:prstGeom prst="rect">
            <a:avLst/>
          </a:prstGeom>
        </p:spPr>
        <p:txBody>
          <a:bodyPr/>
          <a:lstStyle/>
          <a:p>
            <a:pPr marL="0" indent="0" algn="just" defTabSz="406908">
              <a:lnSpc>
                <a:spcPct val="150000"/>
              </a:lnSpc>
              <a:spcBef>
                <a:spcPts val="1400"/>
              </a:spcBef>
              <a:buClrTx/>
              <a:buSzTx/>
              <a:buNone/>
              <a:defRPr sz="1513">
                <a:latin typeface="Times New Roman"/>
                <a:ea typeface="Times New Roman"/>
                <a:cs typeface="Times New Roman"/>
                <a:sym typeface="Times New Roman"/>
              </a:defRPr>
            </a:pPr>
            <a:r>
              <a:t>Artykuł 82 Kodeksu pracy pozwala na zredukowanie należnego pracownikowi wynagrodzenia, jeżeli z jego winy praca nie była należycie świadczona. Pracodawca ma zatem możliwość egzekwowania należytego wykonywania pracy, w zależności do tego, czy wykonany produkt w ogóle nie nadaje się do użytku, czy też jego nieprzydatność jest tylko częściowa. Przytoczony przepis wyraźnie stanowi, że:</a:t>
            </a:r>
            <a:br/>
            <a:r>
              <a:t>• wynagrodzenie pracownikowi nie przysługuje za daną pracę, jeżeli z jego winy wykonane produkty lub usługi są całkowicie wadliwe (tzn. w ogóle pracodawca nie może ich wykorzystać);</a:t>
            </a:r>
            <a:br/>
            <a:r>
              <a:t>• wynagrodzenie pracownicze nie przysługuje częściowo za daną pracę (tj. ulega odpowiedniemu do wadliwości zmniejszeniu), jeżeli z winy pracownika nastąpiło obniżenie jakości wykonanych produktów lub usług (tzn. pracodawca nie może ich „wykorzystać” zgodnie z pierwotnym założeniem).</a:t>
            </a:r>
          </a:p>
          <a:p>
            <a:pPr marL="0" indent="0" algn="just" defTabSz="406908">
              <a:lnSpc>
                <a:spcPct val="150000"/>
              </a:lnSpc>
              <a:spcBef>
                <a:spcPts val="1400"/>
              </a:spcBef>
              <a:buClrTx/>
              <a:buSzTx/>
              <a:buNone/>
              <a:defRPr sz="1157">
                <a:latin typeface="Times New Roman"/>
                <a:ea typeface="Times New Roman"/>
                <a:cs typeface="Times New Roman"/>
                <a:sym typeface="Times New Roman"/>
              </a:defRPr>
            </a:pP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2" name="WYNAGRODZENIE ZA WADLIWIE WYKONANĄ PRACĘ"/>
          <p:cNvSpPr txBox="1"/>
          <p:nvPr>
            <p:ph type="title"/>
          </p:nvPr>
        </p:nvSpPr>
        <p:spPr>
          <a:prstGeom prst="rect">
            <a:avLst/>
          </a:prstGeom>
        </p:spPr>
        <p:txBody>
          <a:bodyPr/>
          <a:lstStyle/>
          <a:p>
            <a:pPr/>
            <a:r>
              <a:t>WYNAGRODZENIE ZA WADLIWIE WYKONANĄ PRACĘ </a:t>
            </a:r>
          </a:p>
        </p:txBody>
      </p:sp>
      <p:sp>
        <p:nvSpPr>
          <p:cNvPr id="273" name="Pracownik może jednak skutecznie uniknąć wskazanych wyżej konsekwencji, jeżeli sam naprawi produkt, bądź też doprowadzi go do należytej jakości. W takiej sytuacji, po usunięciu wad, wynagrodzenie pracownika zostanie podwyższone odpowiednio do nowej, lepszej jakości produktów lub usług. Trzeba jednak pamiętać, że pracownikowi nie przysługuje wynagrodzenie za czas pracy poświęcony na usuwanie zawinionych przez niego wad.…"/>
          <p:cNvSpPr txBox="1"/>
          <p:nvPr>
            <p:ph type="body" idx="1"/>
          </p:nvPr>
        </p:nvSpPr>
        <p:spPr>
          <a:prstGeom prst="rect">
            <a:avLst/>
          </a:prstGeom>
        </p:spPr>
        <p:txBody>
          <a:bodyPr/>
          <a:lstStyle/>
          <a:p>
            <a:pPr marL="0" indent="0" algn="just" defTabSz="438911">
              <a:lnSpc>
                <a:spcPct val="150000"/>
              </a:lnSpc>
              <a:spcBef>
                <a:spcPts val="0"/>
              </a:spcBef>
              <a:buClrTx/>
              <a:buSzTx/>
              <a:buNone/>
              <a:defRPr sz="1727">
                <a:solidFill>
                  <a:srgbClr val="222222"/>
                </a:solidFill>
                <a:latin typeface="Times New Roman"/>
                <a:ea typeface="Times New Roman"/>
                <a:cs typeface="Times New Roman"/>
                <a:sym typeface="Times New Roman"/>
              </a:defRPr>
            </a:pPr>
          </a:p>
          <a:p>
            <a:pPr marL="0" indent="0" algn="just" defTabSz="438911">
              <a:lnSpc>
                <a:spcPct val="150000"/>
              </a:lnSpc>
              <a:spcBef>
                <a:spcPts val="1500"/>
              </a:spcBef>
              <a:buClrTx/>
              <a:buSzTx/>
              <a:buNone/>
              <a:defRPr sz="1727">
                <a:latin typeface="Times New Roman"/>
                <a:ea typeface="Times New Roman"/>
                <a:cs typeface="Times New Roman"/>
                <a:sym typeface="Times New Roman"/>
              </a:defRPr>
            </a:pPr>
            <a:r>
              <a:t>Pracownik może jednak skutecznie uniknąć wskazanych wyżej konsekwencji, jeżeli sam naprawi produkt, bądź też doprowadzi go do należytej jakości. W takiej sytuacji, po usunięciu wad, wynagrodzenie pracownika zostanie podwyższone odpowiednio do nowej, lepszej jakości produktów lub usług. Trzeba jednak pamiętać, że pracownikowi nie przysługuje wynagrodzenie za czas pracy poświęcony na usuwanie zawinionych przez niego wad.</a:t>
            </a:r>
          </a:p>
          <a:p>
            <a:pPr marL="0" indent="0" algn="just" defTabSz="438911">
              <a:lnSpc>
                <a:spcPct val="150000"/>
              </a:lnSpc>
              <a:spcBef>
                <a:spcPts val="0"/>
              </a:spcBef>
              <a:buClrTx/>
              <a:buSzTx/>
              <a:buNone/>
              <a:defRPr sz="1727">
                <a:solidFill>
                  <a:srgbClr val="222222"/>
                </a:solidFill>
                <a:latin typeface="Times New Roman"/>
                <a:ea typeface="Times New Roman"/>
                <a:cs typeface="Times New Roman"/>
                <a:sym typeface="Times New Roman"/>
              </a:defRPr>
            </a:pPr>
          </a:p>
          <a:p>
            <a:pPr marL="0" indent="0" algn="just" defTabSz="438911">
              <a:lnSpc>
                <a:spcPct val="150000"/>
              </a:lnSpc>
              <a:spcBef>
                <a:spcPts val="0"/>
              </a:spcBef>
              <a:buClrTx/>
              <a:buSzTx/>
              <a:buNone/>
              <a:defRPr sz="1727">
                <a:solidFill>
                  <a:srgbClr val="222222"/>
                </a:solidFill>
                <a:latin typeface="Times New Roman"/>
                <a:ea typeface="Times New Roman"/>
                <a:cs typeface="Times New Roman"/>
                <a:sym typeface="Times New Roman"/>
              </a:defRPr>
            </a:pPr>
            <a:r>
              <a:t>Jeżeli wada produktu lub usługi wynika z uprzedniej wadliwości materiałów, z których produkt jest wykonany, bądź z błędów technologicznych niezależnych od pracownika, to wtedy nie można przypisać mu winy za wady w wykonanym produkcie lub usłudze.</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5" name="POTRĄCENIA"/>
          <p:cNvSpPr txBox="1"/>
          <p:nvPr>
            <p:ph type="title"/>
          </p:nvPr>
        </p:nvSpPr>
        <p:spPr>
          <a:prstGeom prst="rect">
            <a:avLst/>
          </a:prstGeom>
        </p:spPr>
        <p:txBody>
          <a:bodyPr/>
          <a:lstStyle/>
          <a:p>
            <a:pPr/>
            <a:r>
              <a:t>POTRĄCENIA </a:t>
            </a:r>
          </a:p>
        </p:txBody>
      </p:sp>
      <p:sp>
        <p:nvSpPr>
          <p:cNvPr id="276" name="Dokonywanie potrącenia z wynagrodzenia za pracę oznacza, że pracodawca zatrzymuje część należnego pracownikowi wynagrodzenia na pokrycie innych zobowiązań pracownika. Z wynagrodzenia za pracę - po odliczeniu składek na ubezpieczenia społeczne oraz zaliczki na podatek dochodowy od osób fizycznych – pracodawca może potrącić jedynie następujące należności: 1) sumy egzekwowane na mocy tytułów wykonawczych na zaspokojenie świadczeń alimentacyjnych, 2) sumy egzekwowane na mocy tytułów wykonawczych na pokrycie należności innych niż świadczenia alimentacyjne, 3) zaliczki pieniężne udzielone pracownikowi, 4) kary pieniężne przewidziane w art. 108 Kodeksu pracy.…"/>
          <p:cNvSpPr txBox="1"/>
          <p:nvPr>
            <p:ph type="body" idx="1"/>
          </p:nvPr>
        </p:nvSpPr>
        <p:spPr>
          <a:prstGeom prst="rect">
            <a:avLst/>
          </a:prstGeom>
        </p:spPr>
        <p:txBody>
          <a:bodyPr/>
          <a:lstStyle/>
          <a:p>
            <a:pPr marL="0" indent="0" algn="just" defTabSz="457200">
              <a:lnSpc>
                <a:spcPct val="150000"/>
              </a:lnSpc>
              <a:spcBef>
                <a:spcPts val="1600"/>
              </a:spcBef>
              <a:buClrTx/>
              <a:buSzTx/>
              <a:buNone/>
              <a:defRPr sz="1300">
                <a:latin typeface="Times New Roman"/>
                <a:ea typeface="Times New Roman"/>
                <a:cs typeface="Times New Roman"/>
                <a:sym typeface="Times New Roman"/>
              </a:defRPr>
            </a:pPr>
            <a:r>
              <a:t>Dokonywanie potrącenia z wynagrodzenia za pracę oznacza, że pracodawca zatrzymuje część należnego pracownikowi wynagrodzenia na pokrycie innych zobowiązań pracownika. Z wynagrodzenia za pracę - po odliczeniu składek na ubezpieczenia społeczne oraz zaliczki na podatek dochodowy od osób fizycznych – pracodawca może potrącić jedynie następujące należności:</a:t>
            </a:r>
            <a:br/>
            <a:r>
              <a:t>1) sumy egzekwowane na mocy tytułów wykonawczych na zaspokojenie świadczeń alimentacyjnych,</a:t>
            </a:r>
            <a:br/>
            <a:r>
              <a:t>2) sumy egzekwowane na mocy tytułów wykonawczych na pokrycie należności innych niż świadczenia alimentacyjne,</a:t>
            </a:r>
            <a:br/>
            <a:r>
              <a:t>3) zaliczki pieniężne udzielone pracownikowi,</a:t>
            </a:r>
            <a:br/>
            <a:r>
              <a:t>4) kary pieniężne przewidziane w art. 108 Kodeksu pracy.</a:t>
            </a:r>
          </a:p>
          <a:p>
            <a:pPr marL="0" indent="0" algn="just" defTabSz="457200">
              <a:lnSpc>
                <a:spcPct val="150000"/>
              </a:lnSpc>
              <a:spcBef>
                <a:spcPts val="1600"/>
              </a:spcBef>
              <a:buClrTx/>
              <a:buSzTx/>
              <a:buNone/>
              <a:defRPr sz="1300">
                <a:latin typeface="Times New Roman"/>
                <a:ea typeface="Times New Roman"/>
                <a:cs typeface="Times New Roman"/>
                <a:sym typeface="Times New Roman"/>
              </a:defRPr>
            </a:pPr>
            <a:r>
              <a:t>Kodeks pracy określa również granice potrąceń, które przedstawiają się następująco:</a:t>
            </a:r>
            <a:br/>
            <a:r>
              <a:t>1) w razie egzekucji świadczeń alimentacyjnych - do wysokości trzech piątych wynagrodzenia,</a:t>
            </a:r>
            <a:br/>
            <a:r>
              <a:t>2) w razie egzekucji innych należności lub potrącania zaliczek pieniężnych - do wysokości połowy wynagrodzenia.</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POTRĄCENIA"/>
          <p:cNvSpPr txBox="1"/>
          <p:nvPr>
            <p:ph type="title"/>
          </p:nvPr>
        </p:nvSpPr>
        <p:spPr>
          <a:prstGeom prst="rect">
            <a:avLst/>
          </a:prstGeom>
        </p:spPr>
        <p:txBody>
          <a:bodyPr/>
          <a:lstStyle/>
          <a:p>
            <a:pPr/>
            <a:r>
              <a:t>POTRĄCENIA </a:t>
            </a:r>
          </a:p>
        </p:txBody>
      </p:sp>
      <p:sp>
        <p:nvSpPr>
          <p:cNvPr id="279" name="Sumy egzekwowane na mocy tytułów wykonawczych na pokrycie należności innych niż świadczenia alimentacyjne oraz zaliczki pieniężne udzielone pracownikowi, nie mogą w sumie przekraczać połowy wynagrodzenia.…"/>
          <p:cNvSpPr txBox="1"/>
          <p:nvPr>
            <p:ph type="body" idx="1"/>
          </p:nvPr>
        </p:nvSpPr>
        <p:spPr>
          <a:prstGeom prst="rect">
            <a:avLst/>
          </a:prstGeom>
        </p:spPr>
        <p:txBody>
          <a:bodyPr/>
          <a:lstStyle/>
          <a:p>
            <a:pPr marL="0" indent="0" algn="just" defTabSz="448055">
              <a:lnSpc>
                <a:spcPct val="150000"/>
              </a:lnSpc>
              <a:spcBef>
                <a:spcPts val="1500"/>
              </a:spcBef>
              <a:buClrTx/>
              <a:buSzTx/>
              <a:buNone/>
              <a:defRPr sz="1666">
                <a:solidFill>
                  <a:srgbClr val="222222"/>
                </a:solidFill>
                <a:latin typeface="Times New Roman"/>
                <a:ea typeface="Times New Roman"/>
                <a:cs typeface="Times New Roman"/>
                <a:sym typeface="Times New Roman"/>
              </a:defRPr>
            </a:pPr>
            <a:r>
              <a:t>Sumy egzekwowane na mocy tytułów wykonawczych na pokrycie należności innych niż świadczenia alimentacyjne oraz zaliczki pieniężne udzielone pracownikowi, nie mogą w sumie przekraczać połowy wynagrodzenia.</a:t>
            </a:r>
          </a:p>
          <a:p>
            <a:pPr marL="0" indent="0" algn="just" defTabSz="448055">
              <a:lnSpc>
                <a:spcPct val="150000"/>
              </a:lnSpc>
              <a:spcBef>
                <a:spcPts val="1500"/>
              </a:spcBef>
              <a:buClrTx/>
              <a:buSzTx/>
              <a:buNone/>
              <a:defRPr sz="1666">
                <a:solidFill>
                  <a:srgbClr val="222222"/>
                </a:solidFill>
                <a:latin typeface="Times New Roman"/>
                <a:ea typeface="Times New Roman"/>
                <a:cs typeface="Times New Roman"/>
                <a:sym typeface="Times New Roman"/>
              </a:defRPr>
            </a:pPr>
            <a:r>
              <a:t>Należy ponadto pamiętać, że każde dodatkowe wynagrodzenie, takie jak nagroda z zakładowego funduszu nagród, dodatkowe wynagrodzenie roczne oraz należności przysługujące pracownikom z tytułu udziału w zysku lub w nadwyżce bilansowej podlegają egzekucji na zaspokojenie świadczeń alimentacyjnych do pełnej wysokości.</a:t>
            </a:r>
          </a:p>
          <a:p>
            <a:pPr marL="0" indent="0" algn="just" defTabSz="448055">
              <a:lnSpc>
                <a:spcPct val="150000"/>
              </a:lnSpc>
              <a:spcBef>
                <a:spcPts val="1500"/>
              </a:spcBef>
              <a:buClrTx/>
              <a:buSzTx/>
              <a:buNone/>
              <a:defRPr sz="1666">
                <a:solidFill>
                  <a:srgbClr val="222222"/>
                </a:solidFill>
                <a:latin typeface="Times New Roman"/>
                <a:ea typeface="Times New Roman"/>
                <a:cs typeface="Times New Roman"/>
                <a:sym typeface="Times New Roman"/>
              </a:defRPr>
            </a:pPr>
            <a:r>
              <a:t>Przepisy Kodeksu pracy ustalają także pewne kwotowe limity potrąceń, tak aby pracownikowi została pewna kwota wynagrodzenia po potrąceniu egzekwowanych należności. Nie może bowiem dojść do sytuacji, w której pracownik nie otrzyma żadnych pieniędzy po przepracowanym miesiącu.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3" name="Charakterystyka wynagrodzenia"/>
          <p:cNvSpPr txBox="1"/>
          <p:nvPr>
            <p:ph type="title"/>
          </p:nvPr>
        </p:nvSpPr>
        <p:spPr>
          <a:prstGeom prst="rect">
            <a:avLst/>
          </a:prstGeom>
        </p:spPr>
        <p:txBody>
          <a:bodyPr/>
          <a:lstStyle/>
          <a:p>
            <a:pPr/>
            <a:r>
              <a:t>Charakterystyka wynagrodzenia</a:t>
            </a:r>
          </a:p>
        </p:txBody>
      </p:sp>
      <p:sp>
        <p:nvSpPr>
          <p:cNvPr id="174" name="Jest to świadczenie:…"/>
          <p:cNvSpPr txBox="1"/>
          <p:nvPr>
            <p:ph type="body" idx="1"/>
          </p:nvPr>
        </p:nvSpPr>
        <p:spPr>
          <a:prstGeom prst="rect">
            <a:avLst/>
          </a:prstGeom>
        </p:spPr>
        <p:txBody>
          <a:bodyPr/>
          <a:lstStyle/>
          <a:p>
            <a:pPr marL="355758" indent="-268795" algn="just" defTabSz="372887">
              <a:lnSpc>
                <a:spcPct val="93000"/>
              </a:lnSpc>
              <a:spcBef>
                <a:spcPts val="0"/>
              </a:spcBef>
              <a:buClr>
                <a:srgbClr val="0E594D"/>
              </a:buClr>
              <a:buSzPct val="45000"/>
              <a:buChar char="●"/>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b="1" sz="1992">
                <a:latin typeface="Arial"/>
                <a:ea typeface="Arial"/>
                <a:cs typeface="Arial"/>
                <a:sym typeface="Arial"/>
              </a:defRPr>
            </a:pPr>
            <a:r>
              <a:t>Jest to świadczenie:</a:t>
            </a:r>
          </a:p>
          <a:p>
            <a:pPr marL="268795" indent="-181832" algn="just" defTabSz="372887">
              <a:lnSpc>
                <a:spcPct val="120000"/>
              </a:lnSpc>
              <a:spcBef>
                <a:spcPts val="0"/>
              </a:spcBef>
              <a:buClrTx/>
              <a:buSzTx/>
              <a:buNone/>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sz="1992">
                <a:latin typeface="Times New Roman"/>
                <a:ea typeface="Times New Roman"/>
                <a:cs typeface="Times New Roman"/>
                <a:sym typeface="Times New Roman"/>
              </a:defRPr>
            </a:pPr>
          </a:p>
          <a:p>
            <a:pPr marL="268795" indent="-181832" algn="just" defTabSz="372887">
              <a:lnSpc>
                <a:spcPct val="120000"/>
              </a:lnSpc>
              <a:spcBef>
                <a:spcPts val="0"/>
              </a:spcBef>
              <a:buClrTx/>
              <a:buSzTx/>
              <a:buNone/>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sz="1992">
                <a:latin typeface="Times New Roman"/>
                <a:ea typeface="Times New Roman"/>
                <a:cs typeface="Times New Roman"/>
                <a:sym typeface="Times New Roman"/>
              </a:defRPr>
            </a:pPr>
            <a:r>
              <a:t>- obowiązkowe - zobowiązanie do świadczenia pracy nieodpłatnie nie rodzi stosunku pracy,</a:t>
            </a:r>
          </a:p>
          <a:p>
            <a:pPr marL="268795" indent="-181832" algn="just" defTabSz="372887">
              <a:lnSpc>
                <a:spcPct val="120000"/>
              </a:lnSpc>
              <a:spcBef>
                <a:spcPts val="0"/>
              </a:spcBef>
              <a:buClrTx/>
              <a:buSzTx/>
              <a:buNone/>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sz="1992">
                <a:latin typeface="Times New Roman"/>
                <a:ea typeface="Times New Roman"/>
                <a:cs typeface="Times New Roman"/>
                <a:sym typeface="Times New Roman"/>
              </a:defRPr>
            </a:pPr>
            <a:r>
              <a:t>- majątkowe - wypłaty wynagrodzenia dokonuje się w formie pieniężnej, częściowe spełnienie w innej formie niż pieniężna jest dopuszczalne wówczas, gdy przewidują to ustawowe przepisy prawa pracy lub układy zbiorowe pracy,</a:t>
            </a:r>
          </a:p>
          <a:p>
            <a:pPr marL="268795" indent="-181832" algn="just" defTabSz="372887">
              <a:lnSpc>
                <a:spcPct val="120000"/>
              </a:lnSpc>
              <a:spcBef>
                <a:spcPts val="0"/>
              </a:spcBef>
              <a:buClrTx/>
              <a:buSzTx/>
              <a:buNone/>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sz="1992">
                <a:latin typeface="Times New Roman"/>
                <a:ea typeface="Times New Roman"/>
                <a:cs typeface="Times New Roman"/>
                <a:sym typeface="Times New Roman"/>
              </a:defRPr>
            </a:pPr>
            <a:r>
              <a:t>- przysparzające - powiększa aktywa pracownika,</a:t>
            </a:r>
          </a:p>
          <a:p>
            <a:pPr marL="268795" indent="-181832" algn="just" defTabSz="372887">
              <a:lnSpc>
                <a:spcPct val="120000"/>
              </a:lnSpc>
              <a:spcBef>
                <a:spcPts val="0"/>
              </a:spcBef>
              <a:buClrTx/>
              <a:buSzTx/>
              <a:buNone/>
              <a:tabLst>
                <a:tab pos="342900" algn="l"/>
                <a:tab pos="431800" algn="l"/>
                <a:tab pos="800100" algn="l"/>
                <a:tab pos="1168400" algn="l"/>
                <a:tab pos="1549400" algn="l"/>
                <a:tab pos="1917700" algn="l"/>
                <a:tab pos="2286000" algn="l"/>
                <a:tab pos="2667000" algn="l"/>
                <a:tab pos="3035300" algn="l"/>
                <a:tab pos="3416300" algn="l"/>
                <a:tab pos="3784600" algn="l"/>
                <a:tab pos="4152900" algn="l"/>
                <a:tab pos="4533900" algn="l"/>
                <a:tab pos="4902200" algn="l"/>
                <a:tab pos="5270500" algn="l"/>
                <a:tab pos="5651500" algn="l"/>
                <a:tab pos="6019800" algn="l"/>
                <a:tab pos="6400800" algn="l"/>
                <a:tab pos="6769100" algn="l"/>
                <a:tab pos="7137400" algn="l"/>
                <a:tab pos="7518400" algn="l"/>
              </a:tabLst>
              <a:defRPr sz="1992">
                <a:latin typeface="Times New Roman"/>
                <a:ea typeface="Times New Roman"/>
                <a:cs typeface="Times New Roman"/>
                <a:sym typeface="Times New Roman"/>
              </a:defRPr>
            </a:pPr>
            <a:r>
              <a:t>- przypadające w zamian za wykonaną pracę  w znaczeniu faktycznym,</a:t>
            </a:r>
          </a:p>
          <a:p>
            <a:pPr marL="266160" indent="-173926" algn="just" defTabSz="372887">
              <a:lnSpc>
                <a:spcPct val="120000"/>
              </a:lnSpc>
              <a:spcBef>
                <a:spcPts val="0"/>
              </a:spcBef>
              <a:buClrTx/>
              <a:buSzTx/>
              <a:buNone/>
              <a:tabLst>
                <a:tab pos="355600" algn="l"/>
                <a:tab pos="431800" algn="l"/>
                <a:tab pos="800100" algn="l"/>
                <a:tab pos="1181100" algn="l"/>
                <a:tab pos="1549400" algn="l"/>
                <a:tab pos="1917700" algn="l"/>
                <a:tab pos="2298700" algn="l"/>
                <a:tab pos="2667000" algn="l"/>
                <a:tab pos="3035300" algn="l"/>
                <a:tab pos="3416300" algn="l"/>
                <a:tab pos="3784600" algn="l"/>
                <a:tab pos="4165600" algn="l"/>
                <a:tab pos="4533900" algn="l"/>
                <a:tab pos="4902200" algn="l"/>
                <a:tab pos="5283200" algn="l"/>
                <a:tab pos="5651500" algn="l"/>
                <a:tab pos="6019800" algn="l"/>
                <a:tab pos="6400800" algn="l"/>
                <a:tab pos="6769100" algn="l"/>
                <a:tab pos="7150100" algn="l"/>
                <a:tab pos="7518400" algn="l"/>
              </a:tabLst>
              <a:defRPr sz="1992">
                <a:latin typeface="Times New Roman"/>
                <a:ea typeface="Times New Roman"/>
                <a:cs typeface="Times New Roman"/>
                <a:sym typeface="Times New Roman"/>
              </a:defRPr>
            </a:pPr>
            <a:r>
              <a:t>- periodyczne - jest ono spełniane w stałych odstępach czasu,</a:t>
            </a:r>
          </a:p>
          <a:p>
            <a:pPr marL="266160" indent="-173926" algn="just" defTabSz="372887">
              <a:lnSpc>
                <a:spcPct val="120000"/>
              </a:lnSpc>
              <a:spcBef>
                <a:spcPts val="0"/>
              </a:spcBef>
              <a:buClrTx/>
              <a:buSzTx/>
              <a:buNone/>
              <a:tabLst>
                <a:tab pos="355600" algn="l"/>
                <a:tab pos="431800" algn="l"/>
                <a:tab pos="800100" algn="l"/>
                <a:tab pos="1181100" algn="l"/>
                <a:tab pos="1549400" algn="l"/>
                <a:tab pos="1917700" algn="l"/>
                <a:tab pos="2298700" algn="l"/>
                <a:tab pos="2667000" algn="l"/>
                <a:tab pos="3035300" algn="l"/>
                <a:tab pos="3416300" algn="l"/>
                <a:tab pos="3784600" algn="l"/>
                <a:tab pos="4165600" algn="l"/>
                <a:tab pos="4533900" algn="l"/>
                <a:tab pos="4902200" algn="l"/>
                <a:tab pos="5283200" algn="l"/>
                <a:tab pos="5651500" algn="l"/>
                <a:tab pos="6019800" algn="l"/>
                <a:tab pos="6400800" algn="l"/>
                <a:tab pos="6769100" algn="l"/>
                <a:tab pos="7150100" algn="l"/>
                <a:tab pos="7518400" algn="l"/>
              </a:tabLst>
              <a:defRPr sz="1992">
                <a:latin typeface="Times New Roman"/>
                <a:ea typeface="Times New Roman"/>
                <a:cs typeface="Times New Roman"/>
                <a:sym typeface="Times New Roman"/>
              </a:defRPr>
            </a:pPr>
            <a:r>
              <a:t>- ekwiwalentne - odpowiedniość do rodzaju pracy i kwalifikacji wymaganych do jej wykonywania oraz ilości jakości świadczonej pracy</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1" name="POTRĄCENIA"/>
          <p:cNvSpPr txBox="1"/>
          <p:nvPr>
            <p:ph type="title"/>
          </p:nvPr>
        </p:nvSpPr>
        <p:spPr>
          <a:prstGeom prst="rect">
            <a:avLst/>
          </a:prstGeom>
        </p:spPr>
        <p:txBody>
          <a:bodyPr/>
          <a:lstStyle/>
          <a:p>
            <a:pPr/>
            <a:r>
              <a:t>POTRĄCENIA</a:t>
            </a:r>
          </a:p>
        </p:txBody>
      </p:sp>
      <p:sp>
        <p:nvSpPr>
          <p:cNvPr id="282" name="Wobec tego Kodeks pracy stanowi, że wolna od potrąceń jest kwota wynagrodzenia za pracę w wysokości: 1) minimalnego wynagrodzenia za pracę, ustalanego na podstawie odrębnych przepisów, przysługującego pracownikom zatrudnionym w pełnym wymiarze czasu pracy, po odliczeniu składek na ubezpieczenia społeczne oraz zaliczki na podatek dochodowy od osób fizycznych - przy potrącaniu sum egzekwowanych na mocy tytułów wykonawczych na pokrycie należności innych niż świadczenia alimentacyjne, 2) 75 % wynagrodzenia minimalnego - przy potrącaniu zaliczek pieniężnych udzielonych pracownikowi, 3) 90 % wynagrodzenia minimalnego - przy potrącaniu kar pieniężnych przewidzianych w art. 108 Kodeksu pracy.…"/>
          <p:cNvSpPr txBox="1"/>
          <p:nvPr>
            <p:ph type="body" idx="1"/>
          </p:nvPr>
        </p:nvSpPr>
        <p:spPr>
          <a:prstGeom prst="rect">
            <a:avLst/>
          </a:prstGeom>
        </p:spPr>
        <p:txBody>
          <a:bodyPr/>
          <a:lstStyle/>
          <a:p>
            <a:pPr marL="0" indent="0" algn="just" defTabSz="292607">
              <a:lnSpc>
                <a:spcPct val="150000"/>
              </a:lnSpc>
              <a:spcBef>
                <a:spcPts val="1000"/>
              </a:spcBef>
              <a:buClrTx/>
              <a:buSzTx/>
              <a:buNone/>
              <a:defRPr sz="1279">
                <a:latin typeface="Times New Roman"/>
                <a:ea typeface="Times New Roman"/>
                <a:cs typeface="Times New Roman"/>
                <a:sym typeface="Times New Roman"/>
              </a:defRPr>
            </a:pPr>
            <a:r>
              <a:t>Wobec tego Kodeks pracy stanowi, że wolna od potrąceń jest kwota wynagrodzenia za pracę w wysokości:</a:t>
            </a:r>
            <a:br/>
            <a:r>
              <a:t>1) minimalnego wynagrodzenia za pracę, ustalanego na podstawie odrębnych przepisów, przysługującego pracownikom zatrudnionym w pełnym wymiarze czasu pracy, po odliczeniu składek na ubezpieczenia społeczne oraz zaliczki na podatek dochodowy od osób fizycznych - przy potrącaniu sum egzekwowanych na mocy tytułów wykonawczych na pokrycie należności innych niż świadczenia alimentacyjne,</a:t>
            </a:r>
            <a:br/>
            <a:r>
              <a:t>2) 75 % wynagrodzenia minimalnego - przy potrącaniu zaliczek pieniężnych udzielonych pracownikowi,</a:t>
            </a:r>
            <a:br/>
            <a:r>
              <a:t>3) 90 % wynagrodzenia minimalnego - przy potrącaniu kar pieniężnych przewidzianych w art. 108 Kodeksu pracy.</a:t>
            </a:r>
          </a:p>
          <a:p>
            <a:pPr marL="0" indent="0" algn="just" defTabSz="292607">
              <a:lnSpc>
                <a:spcPct val="150000"/>
              </a:lnSpc>
              <a:spcBef>
                <a:spcPts val="1000"/>
              </a:spcBef>
              <a:buClrTx/>
              <a:buSzTx/>
              <a:buNone/>
              <a:defRPr sz="1279">
                <a:latin typeface="Times New Roman"/>
                <a:ea typeface="Times New Roman"/>
                <a:cs typeface="Times New Roman"/>
                <a:sym typeface="Times New Roman"/>
              </a:defRPr>
            </a:pPr>
          </a:p>
          <a:p>
            <a:pPr marL="0" indent="0" algn="just" defTabSz="292607">
              <a:lnSpc>
                <a:spcPct val="150000"/>
              </a:lnSpc>
              <a:spcBef>
                <a:spcPts val="1000"/>
              </a:spcBef>
              <a:buClrTx/>
              <a:buSzTx/>
              <a:buNone/>
              <a:defRPr sz="1279">
                <a:latin typeface="Times New Roman"/>
                <a:ea typeface="Times New Roman"/>
                <a:cs typeface="Times New Roman"/>
                <a:sym typeface="Times New Roman"/>
              </a:defRPr>
            </a:pPr>
            <a:r>
              <a:t>Oprócz wskazanych wyżej potrąceń, które najczęściej wynikają z nakazów sądowych, pracodawca może potrącać z wynagrodzenia pracownika także inne należności, ale tutaj konieczne jest już uzyskanie zgody pracownika, wyrażona na piśmie. W przypadku innych należności, pracodawca również musi ograniczyć się z potrąceniem do kwoty minimalnego wynagrodzenia, a w przypadku potrąceń na rzecz innego podmiotu niż pracodawca, potrącenie może wynieść maksymalnie 80% minimalnego wynagrodzenia.</a:t>
            </a:r>
          </a:p>
          <a:p>
            <a:pPr marL="0" indent="0" defTabSz="292607">
              <a:lnSpc>
                <a:spcPts val="2200"/>
              </a:lnSpc>
              <a:spcBef>
                <a:spcPts val="1000"/>
              </a:spcBef>
              <a:buClrTx/>
              <a:buSzTx/>
              <a:buNone/>
              <a:defRPr sz="832">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CZASOWA NIEZDOLNOŚĆ DO PRACY"/>
          <p:cNvSpPr txBox="1"/>
          <p:nvPr>
            <p:ph type="title"/>
          </p:nvPr>
        </p:nvSpPr>
        <p:spPr>
          <a:prstGeom prst="rect">
            <a:avLst/>
          </a:prstGeom>
        </p:spPr>
        <p:txBody>
          <a:bodyPr/>
          <a:lstStyle/>
          <a:p>
            <a:pPr/>
            <a:r>
              <a:t>CZASOWA NIEZDOLNOŚĆ DO PRACY </a:t>
            </a:r>
          </a:p>
        </p:txBody>
      </p:sp>
      <p:sp>
        <p:nvSpPr>
          <p:cNvPr id="285" name="Za czas niezdolności pracownika do pracy wskutek:…"/>
          <p:cNvSpPr txBox="1"/>
          <p:nvPr>
            <p:ph type="body" idx="1"/>
          </p:nvPr>
        </p:nvSpPr>
        <p:spPr>
          <a:prstGeom prst="rect">
            <a:avLst/>
          </a:prstGeom>
        </p:spPr>
        <p:txBody>
          <a:bodyPr/>
          <a:lstStyle/>
          <a:p>
            <a:pPr marL="0" indent="0" algn="just" defTabSz="457200">
              <a:lnSpc>
                <a:spcPct val="150000"/>
              </a:lnSpc>
              <a:spcBef>
                <a:spcPts val="0"/>
              </a:spcBef>
              <a:buClrTx/>
              <a:buSzTx/>
              <a:buNone/>
              <a:defRPr sz="1700">
                <a:solidFill>
                  <a:srgbClr val="222222"/>
                </a:solidFill>
                <a:latin typeface="Times New Roman"/>
                <a:ea typeface="Times New Roman"/>
                <a:cs typeface="Times New Roman"/>
                <a:sym typeface="Times New Roman"/>
              </a:defRPr>
            </a:pPr>
            <a:r>
              <a:t>Za czas niezdolności pracownika do pracy wskutek:</a:t>
            </a:r>
          </a:p>
          <a:p>
            <a:pPr marL="0" indent="0" algn="just" defTabSz="457200">
              <a:lnSpc>
                <a:spcPct val="150000"/>
              </a:lnSpc>
              <a:spcBef>
                <a:spcPts val="0"/>
              </a:spcBef>
              <a:buClrTx/>
              <a:buSzTx/>
              <a:buNone/>
              <a:defRPr sz="1700">
                <a:solidFill>
                  <a:srgbClr val="222222"/>
                </a:solidFill>
                <a:latin typeface="Times New Roman"/>
                <a:ea typeface="Times New Roman"/>
                <a:cs typeface="Times New Roman"/>
                <a:sym typeface="Times New Roman"/>
              </a:defRPr>
            </a:pPr>
            <a:r>
              <a:t>1) choroby lub odosobnienia w związku z chorobą zakaźną - trwającej łącznie do 33 dni w ciągu roku kalendarzowego, a w przypadku pracownika, który ukończył 50 rok życia - trwającej łącznie do 14 dni w ciągu roku kalendarzowego - pracownik zachowuje prawo do 80 % wynagrodzenia, chyba że obowiązujące u danego pracodawcy przepisy prawa pracy przewidują wyższe wynagrodzenie z tego tytułu,</a:t>
            </a:r>
          </a:p>
          <a:p>
            <a:pPr marL="0" indent="0" algn="just" defTabSz="457200">
              <a:lnSpc>
                <a:spcPct val="150000"/>
              </a:lnSpc>
              <a:spcBef>
                <a:spcPts val="0"/>
              </a:spcBef>
              <a:buClrTx/>
              <a:buSzTx/>
              <a:buNone/>
              <a:defRPr sz="1700">
                <a:solidFill>
                  <a:srgbClr val="222222"/>
                </a:solidFill>
                <a:latin typeface="Times New Roman"/>
                <a:ea typeface="Times New Roman"/>
                <a:cs typeface="Times New Roman"/>
                <a:sym typeface="Times New Roman"/>
              </a:defRPr>
            </a:pPr>
            <a:r>
              <a:t>2) wypadku w drodze do pracy lub z pracy albo choroby przypadającej w czasie ciąży - w okresie wskazanym w pkt 1 - pracownik zachowuje prawo do 100% wynagrodzenia,</a:t>
            </a:r>
          </a:p>
          <a:p>
            <a:pPr marL="0" indent="0" algn="just" defTabSz="457200">
              <a:lnSpc>
                <a:spcPct val="150000"/>
              </a:lnSpc>
              <a:spcBef>
                <a:spcPts val="0"/>
              </a:spcBef>
              <a:buClrTx/>
              <a:buSzTx/>
              <a:buNone/>
              <a:defRPr sz="1700">
                <a:solidFill>
                  <a:srgbClr val="222222"/>
                </a:solidFill>
                <a:latin typeface="Times New Roman"/>
                <a:ea typeface="Times New Roman"/>
                <a:cs typeface="Times New Roman"/>
                <a:sym typeface="Times New Roman"/>
              </a:defRPr>
            </a:pPr>
            <a:r>
              <a:t>3) poddania się niezbędnym badaniom lekarskim przewidzianym dla kandydatów na dawców komórek, tkanek i narządów oraz poddania się zabiegowi pobrania komórek, tkanek i narządów - w okresie wskazanym w pkt 1 - pracownik zachowuje prawo do 100% wynagrodzenia.</a:t>
            </a:r>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CZASOWA NIEZDOLNOŚĆ DO PRACY"/>
          <p:cNvSpPr txBox="1"/>
          <p:nvPr>
            <p:ph type="title"/>
          </p:nvPr>
        </p:nvSpPr>
        <p:spPr>
          <a:prstGeom prst="rect">
            <a:avLst/>
          </a:prstGeom>
        </p:spPr>
        <p:txBody>
          <a:bodyPr/>
          <a:lstStyle/>
          <a:p>
            <a:pPr/>
            <a:r>
              <a:t>CZASOWA NIEZDOLNOŚĆ DO PRACY </a:t>
            </a:r>
          </a:p>
        </p:txBody>
      </p:sp>
      <p:sp>
        <p:nvSpPr>
          <p:cNvPr id="288" name="Wynagrodzenie nie przysługuje pracownikowi w przypadkach, w których nie ma on prawa do zasiłku chorobowego, a więc wówczas gdy:…"/>
          <p:cNvSpPr txBox="1"/>
          <p:nvPr>
            <p:ph type="body" idx="1"/>
          </p:nvPr>
        </p:nvSpPr>
        <p:spPr>
          <a:prstGeom prst="rect">
            <a:avLst/>
          </a:prstGeom>
        </p:spPr>
        <p:txBody>
          <a:bodyPr/>
          <a:lstStyle/>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Wynagrodzenie nie przysługuje pracownikowi w przypadkach, w których nie ma on prawa do zasiłku chorobowego, a więc wówczas gdy:</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nie minął jeszcze okres pierwszych 30 dni zatrudnienia, chyba że niezdolność do pracy spowodowana została wypadkiem w drodze do pracy lub z pracy lub pracownik ma wcześniejszy co najmniej 10-letni okres obowiązkowego ubezpieczenia chorobowego;</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niezdolność do pracy powstała w okresie urlopu bezpłatnego, wychowawczego, tymczasowego aresztowania lub odbywania kary pozbawienia wolności;</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został odsunięty od pracy z powodu podejrzenia o nosicielstwo zarazków choroby zakaźnej, jeżeli nie podjął proponowanej mu przez pracodawcę innej pracy niezabronionej takim osobom, odpowiadającej jego kwalifikacjom zawodowym lub którą może wykonywać po uprzednim przeszkoleniu;</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niezdolność do pracy została spowodowana w wyniku umyślnego przestępstwa lub wykroczenia popełnionego przez tego pracownika, przy czym okoliczność ta musi być stwierdzona prawomocnym orzeczeniem sądu;</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niezdolność do pracy spowodowana została nadużyciem alkoholu; wówczas wynagrodzenie nie przysługuje za okres pierwszych 5 dni niezdolności;</a:t>
            </a:r>
          </a:p>
          <a:p>
            <a:pPr marL="0" indent="0" algn="just" defTabSz="452627">
              <a:lnSpc>
                <a:spcPct val="150000"/>
              </a:lnSpc>
              <a:spcBef>
                <a:spcPts val="0"/>
              </a:spcBef>
              <a:buClrTx/>
              <a:buSzTx/>
              <a:buNone/>
              <a:defRPr sz="1287">
                <a:solidFill>
                  <a:srgbClr val="222222"/>
                </a:solidFill>
                <a:latin typeface="Times New Roman"/>
                <a:ea typeface="Times New Roman"/>
                <a:cs typeface="Times New Roman"/>
                <a:sym typeface="Times New Roman"/>
              </a:defRPr>
            </a:pPr>
            <a:r>
              <a:t>• pracownik w okresie zwolnienia wykonuje inną pracę zarobkową albo gdy wykorzystuje zwolnienie od pracy w sposób niezgodny z celem tego zwolnienia lub też zaświadczenie lekarskie zostało sfałszowane</a:t>
            </a:r>
          </a:p>
        </p:txBody>
      </p:sp>
    </p:spTree>
  </p:cSld>
  <p:clrMapOvr>
    <a:masterClrMapping/>
  </p:clrMapOvr>
  <p:transition xmlns:p14="http://schemas.microsoft.com/office/powerpoint/2010/main" spd="med" advClick="1"/>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0" name="PRAWNA OCHRONA WYNAGRODZENIA"/>
          <p:cNvSpPr txBox="1"/>
          <p:nvPr>
            <p:ph type="title"/>
          </p:nvPr>
        </p:nvSpPr>
        <p:spPr>
          <a:prstGeom prst="rect">
            <a:avLst/>
          </a:prstGeom>
        </p:spPr>
        <p:txBody>
          <a:bodyPr/>
          <a:lstStyle/>
          <a:p>
            <a:pPr/>
            <a:r>
              <a:t>PRAWNA OCHRONA WYNAGRODZENIA</a:t>
            </a:r>
          </a:p>
        </p:txBody>
      </p:sp>
      <p:sp>
        <p:nvSpPr>
          <p:cNvPr id="291" name="Obejmuje:…"/>
          <p:cNvSpPr txBox="1"/>
          <p:nvPr>
            <p:ph type="body" idx="1"/>
          </p:nvPr>
        </p:nvSpPr>
        <p:spPr>
          <a:prstGeom prst="rect">
            <a:avLst/>
          </a:prstGeom>
        </p:spPr>
        <p:txBody>
          <a:bodyPr/>
          <a:lstStyle/>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b="1" sz="2072" u="sng">
                <a:latin typeface="Times New Roman"/>
                <a:ea typeface="Times New Roman"/>
                <a:cs typeface="Times New Roman"/>
                <a:sym typeface="Times New Roman"/>
              </a:defRPr>
            </a:pPr>
            <a:r>
              <a:t>Obejmuje:</a:t>
            </a: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r>
              <a:t>- regulacje prawne dotyczące terminu, miejsca i formy wypłaty wynagrodzenia,</a:t>
            </a: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r>
              <a:t>- ograniczenie swobody dysponowania wynagrodzeniem,</a:t>
            </a: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r>
              <a:t>- ograniczenie dopuszczalności dokonywania potrąceń                            z wynagrodzenia,</a:t>
            </a: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p>
          <a:p>
            <a:pPr marL="251396" indent="-249047" algn="just" defTabSz="332454">
              <a:lnSpc>
                <a:spcPct val="150000"/>
              </a:lnSpc>
              <a:spcBef>
                <a:spcPts val="0"/>
              </a:spcBef>
              <a:buClrTx/>
              <a:buSzTx/>
              <a:buNone/>
              <a:tabLst>
                <a:tab pos="241300" algn="l"/>
                <a:tab pos="317500" algn="l"/>
                <a:tab pos="647700" algn="l"/>
                <a:tab pos="990600" algn="l"/>
                <a:tab pos="1320800" algn="l"/>
                <a:tab pos="1651000" algn="l"/>
                <a:tab pos="1981200" algn="l"/>
                <a:tab pos="2311400" algn="l"/>
                <a:tab pos="2641600" algn="l"/>
                <a:tab pos="2984500" algn="l"/>
                <a:tab pos="3314700" algn="l"/>
                <a:tab pos="3644900" algn="l"/>
                <a:tab pos="3975100" algn="l"/>
                <a:tab pos="4305300" algn="l"/>
                <a:tab pos="4648200" algn="l"/>
                <a:tab pos="4978400" algn="l"/>
                <a:tab pos="5308600" algn="l"/>
                <a:tab pos="5638800" algn="l"/>
                <a:tab pos="5969000" algn="l"/>
                <a:tab pos="6311900" algn="l"/>
                <a:tab pos="6642100" algn="l"/>
              </a:tabLst>
              <a:defRPr sz="2072">
                <a:latin typeface="Times New Roman"/>
                <a:ea typeface="Times New Roman"/>
                <a:cs typeface="Times New Roman"/>
                <a:sym typeface="Times New Roman"/>
              </a:defRPr>
            </a:pPr>
            <a:r>
              <a:t>- regulacje przewidujące ochronę karnowykroczniową</a:t>
            </a:r>
          </a:p>
        </p:txBody>
      </p:sp>
    </p:spTree>
  </p:cSld>
  <p:clrMapOvr>
    <a:masterClrMapping/>
  </p:clrMapOvr>
  <p:transition xmlns:p14="http://schemas.microsoft.com/office/powerpoint/2010/main" spd="med" advClick="1"/>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3" name="OCHRONA WYNAGRODZENIA"/>
          <p:cNvSpPr txBox="1"/>
          <p:nvPr>
            <p:ph type="title"/>
          </p:nvPr>
        </p:nvSpPr>
        <p:spPr>
          <a:prstGeom prst="rect">
            <a:avLst/>
          </a:prstGeom>
        </p:spPr>
        <p:txBody>
          <a:bodyPr/>
          <a:lstStyle/>
          <a:p>
            <a:pPr/>
            <a:r>
              <a:t>OCHRONA WYNAGRODZENIA </a:t>
            </a:r>
          </a:p>
        </p:txBody>
      </p:sp>
      <p:sp>
        <p:nvSpPr>
          <p:cNvPr id="294" name="Ochrona wynagrodzenia za pracę – to zespół norm kodeksowych gwarantujących pracownikowi otrzymywanie przez niego wynagrodzenia za świadczoną pracę.…"/>
          <p:cNvSpPr txBox="1"/>
          <p:nvPr>
            <p:ph type="body" idx="1"/>
          </p:nvPr>
        </p:nvSpPr>
        <p:spPr>
          <a:prstGeom prst="rect">
            <a:avLst/>
          </a:prstGeom>
        </p:spPr>
        <p:txBody>
          <a:bodyPr/>
          <a:lstStyle/>
          <a:p>
            <a:pPr marL="0" indent="0" algn="just" defTabSz="260604">
              <a:lnSpc>
                <a:spcPct val="150000"/>
              </a:lnSpc>
              <a:spcBef>
                <a:spcPts val="900"/>
              </a:spcBef>
              <a:buClrTx/>
              <a:buSzTx/>
              <a:buNone/>
              <a:defRPr sz="1539">
                <a:latin typeface="Times New Roman"/>
                <a:ea typeface="Times New Roman"/>
                <a:cs typeface="Times New Roman"/>
                <a:sym typeface="Times New Roman"/>
              </a:defRPr>
            </a:pPr>
            <a:r>
              <a:rPr b="1" u="sng"/>
              <a:t>Ochrona</a:t>
            </a:r>
            <a:r>
              <a:rPr b="1"/>
              <a:t> wynagrodzenia za pracę</a:t>
            </a:r>
            <a:r>
              <a:t> – to zespół norm kodeksowych gwarantujących pracownikowi otrzymywanie przez niego wynagrodzenia za świadczoną pracę.</a:t>
            </a:r>
          </a:p>
          <a:p>
            <a:pPr marL="0" indent="0" algn="just" defTabSz="260604">
              <a:lnSpc>
                <a:spcPct val="150000"/>
              </a:lnSpc>
              <a:spcBef>
                <a:spcPts val="900"/>
              </a:spcBef>
              <a:buClrTx/>
              <a:buSzTx/>
              <a:buNone/>
              <a:defRPr sz="1539">
                <a:latin typeface="Times New Roman"/>
                <a:ea typeface="Times New Roman"/>
                <a:cs typeface="Times New Roman"/>
                <a:sym typeface="Times New Roman"/>
              </a:defRPr>
            </a:pPr>
            <a:r>
              <a:t>Pracownik nie może zrzec się prawa do wynagrodzenia ani przenieść tego prawa na inną osobę, zarówno wynagrodzenia zasadniczego, jak i wszelkich do niego dodatków, np. odprawy.</a:t>
            </a:r>
          </a:p>
          <a:p>
            <a:pPr marL="0" indent="0" algn="just" defTabSz="260604">
              <a:lnSpc>
                <a:spcPct val="150000"/>
              </a:lnSpc>
              <a:spcBef>
                <a:spcPts val="900"/>
              </a:spcBef>
              <a:buClrTx/>
              <a:buSzTx/>
              <a:buNone/>
              <a:defRPr sz="1539">
                <a:latin typeface="Times New Roman"/>
                <a:ea typeface="Times New Roman"/>
                <a:cs typeface="Times New Roman"/>
                <a:sym typeface="Times New Roman"/>
              </a:defRPr>
            </a:pPr>
            <a:r>
              <a:t>Wypłaty wynagrodzenia za pracę dokonuje się co najmniej raz w miesiącu, w stałym i ustalonym z góry terminie, z dołu, niezwłocznie po ustaleniu jego pełnej wysokości, nie później jednak niż w ciągu pierwszych 10 dni następnego miesiąca kalendarzowego. Jeżeli ustalony dzień wypłaty wynagrodzenia za pracę jest dniem wolnym od pracy, wynagrodzenie wypłaca się w dniu poprzedzającym. Składniki wynagrodzenia za pracę, przysługujące pracownikowi za okresy dłuższe niż jeden miesiąc, wypłaca się z dołu w terminach określonych w przepisach prawa pracy.</a:t>
            </a:r>
          </a:p>
          <a:p>
            <a:pPr marL="0" indent="0" defTabSz="260604">
              <a:lnSpc>
                <a:spcPts val="2000"/>
              </a:lnSpc>
              <a:spcBef>
                <a:spcPts val="900"/>
              </a:spcBef>
              <a:buClrTx/>
              <a:buSzTx/>
              <a:buNone/>
              <a:defRPr sz="741">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OCHRONA WYNAGRODZENIA"/>
          <p:cNvSpPr txBox="1"/>
          <p:nvPr>
            <p:ph type="title"/>
          </p:nvPr>
        </p:nvSpPr>
        <p:spPr>
          <a:prstGeom prst="rect">
            <a:avLst/>
          </a:prstGeom>
        </p:spPr>
        <p:txBody>
          <a:bodyPr/>
          <a:lstStyle/>
          <a:p>
            <a:pPr/>
            <a:r>
              <a:t>OCHRONA WYNAGRODZENIA </a:t>
            </a:r>
          </a:p>
        </p:txBody>
      </p:sp>
      <p:sp>
        <p:nvSpPr>
          <p:cNvPr id="297" name="Pracodawca jest zobowiązany wypłacać wynagrodzenie w miejscu, terminie i czasie określonych w regulaminie pracy lub w innych przepisach prawa pracy. Jeżeli pracodawca opóźnia się ze spełnieniem tego świadczenia, pracownik może żądać odsetek za czas opóźnienia, chociażby nie poniósł żadnej szkody i chociażby opóźnienie było następstwem okoliczności, za które pracodawca odpowiedzialności nie ponosi.…"/>
          <p:cNvSpPr txBox="1"/>
          <p:nvPr>
            <p:ph type="body" idx="1"/>
          </p:nvPr>
        </p:nvSpPr>
        <p:spPr>
          <a:prstGeom prst="rect">
            <a:avLst/>
          </a:prstGeom>
        </p:spPr>
        <p:txBody>
          <a:bodyPr/>
          <a:lstStyle/>
          <a:p>
            <a:pPr marL="0" indent="0" algn="just" defTabSz="443484">
              <a:lnSpc>
                <a:spcPct val="150000"/>
              </a:lnSpc>
              <a:spcBef>
                <a:spcPts val="1500"/>
              </a:spcBef>
              <a:buClrTx/>
              <a:buSzTx/>
              <a:buNone/>
              <a:defRPr sz="1649">
                <a:solidFill>
                  <a:srgbClr val="222222"/>
                </a:solidFill>
                <a:latin typeface="Times New Roman"/>
                <a:ea typeface="Times New Roman"/>
                <a:cs typeface="Times New Roman"/>
                <a:sym typeface="Times New Roman"/>
              </a:defRPr>
            </a:pPr>
            <a:r>
              <a:t>Pracodawca jest zobowiązany wypłacać wynagrodzenie w miejscu, terminie i czasie określonych w regulaminie pracy lub w innych przepisach prawa pracy. Jeżeli pracodawca opóźnia się ze spełnieniem tego świadczenia, pracownik może żądać odsetek za czas opóźnienia, chociażby nie poniósł żadnej szkody i chociażby opóźnienie było następstwem okoliczności, za które pracodawca odpowiedzialności nie ponosi.</a:t>
            </a:r>
          </a:p>
          <a:p>
            <a:pPr marL="0" indent="0" algn="just" defTabSz="443484">
              <a:lnSpc>
                <a:spcPct val="150000"/>
              </a:lnSpc>
              <a:spcBef>
                <a:spcPts val="1500"/>
              </a:spcBef>
              <a:buClrTx/>
              <a:buSzTx/>
              <a:buNone/>
              <a:defRPr sz="1649">
                <a:solidFill>
                  <a:srgbClr val="222222"/>
                </a:solidFill>
                <a:latin typeface="Times New Roman"/>
                <a:ea typeface="Times New Roman"/>
                <a:cs typeface="Times New Roman"/>
                <a:sym typeface="Times New Roman"/>
              </a:defRPr>
            </a:pPr>
            <a:r>
              <a:t>Wypłaty wynagrodzenia dokonuje się w formie pieniężnej. Częściowe spełnienie wynagrodzenia w innej formie niż pieniężna jest jednak dopuszczalne, ale tylko wówczas, gdy przewidują to ustawowe przepisy prawa pracy lub układ zbiorowy pracy.</a:t>
            </a:r>
          </a:p>
          <a:p>
            <a:pPr marL="0" indent="0" algn="just" defTabSz="443484">
              <a:lnSpc>
                <a:spcPct val="150000"/>
              </a:lnSpc>
              <a:spcBef>
                <a:spcPts val="0"/>
              </a:spcBef>
              <a:buClrTx/>
              <a:buSzTx/>
              <a:buNone/>
              <a:defRPr sz="1649">
                <a:solidFill>
                  <a:srgbClr val="222222"/>
                </a:solidFill>
                <a:latin typeface="Times New Roman"/>
                <a:ea typeface="Times New Roman"/>
                <a:cs typeface="Times New Roman"/>
                <a:sym typeface="Times New Roman"/>
              </a:defRPr>
            </a:pPr>
            <a:r>
              <a:t>Obowiązek wypłacenia wynagrodzenia może być spełniony w inny sposób niż do rąk pracownika, jeżeli tak stanowi układ zbiorowy pracy lub pracownik uprzednio wyrazi na to zgodę na piśmie, np. przelewem na konto bankowe.</a:t>
            </a:r>
          </a:p>
        </p:txBody>
      </p:sp>
    </p:spTree>
  </p:cSld>
  <p:clrMapOvr>
    <a:masterClrMapping/>
  </p:clrMapOvr>
  <p:transition xmlns:p14="http://schemas.microsoft.com/office/powerpoint/2010/main" spd="med" advClick="1"/>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9" name="OCHRONA WYNAGRODZENIA"/>
          <p:cNvSpPr txBox="1"/>
          <p:nvPr>
            <p:ph type="title"/>
          </p:nvPr>
        </p:nvSpPr>
        <p:spPr>
          <a:prstGeom prst="rect">
            <a:avLst/>
          </a:prstGeom>
        </p:spPr>
        <p:txBody>
          <a:bodyPr/>
          <a:lstStyle/>
          <a:p>
            <a:pPr/>
            <a:r>
              <a:t>OCHRONA WYNAGRODZENIA </a:t>
            </a:r>
          </a:p>
        </p:txBody>
      </p:sp>
      <p:sp>
        <p:nvSpPr>
          <p:cNvPr id="300" name="Pracodawca na żądanie pracownika jest obowiązany udostępnić do wglądu dokumenty, na podstawie których zostało obliczone jego wynagrodzenie.…"/>
          <p:cNvSpPr txBox="1"/>
          <p:nvPr>
            <p:ph type="body" idx="1"/>
          </p:nvPr>
        </p:nvSpPr>
        <p:spPr>
          <a:prstGeom prst="rect">
            <a:avLst/>
          </a:prstGeom>
        </p:spPr>
        <p:txBody>
          <a:bodyPr/>
          <a:lstStyle/>
          <a:p>
            <a:pPr marL="0" indent="0" algn="just" defTabSz="443484">
              <a:lnSpc>
                <a:spcPct val="150000"/>
              </a:lnSpc>
              <a:spcBef>
                <a:spcPts val="1500"/>
              </a:spcBef>
              <a:buClrTx/>
              <a:buSzTx/>
              <a:buNone/>
              <a:defRPr sz="2037">
                <a:solidFill>
                  <a:srgbClr val="222222"/>
                </a:solidFill>
                <a:latin typeface="Times New Roman"/>
                <a:ea typeface="Times New Roman"/>
                <a:cs typeface="Times New Roman"/>
                <a:sym typeface="Times New Roman"/>
              </a:defRPr>
            </a:pPr>
            <a:r>
              <a:t>Pracodawca na żądanie pracownika jest obowiązany udostępnić do wglądu dokumenty, na podstawie których zostało obliczone jego wynagrodzenie.</a:t>
            </a:r>
          </a:p>
          <a:p>
            <a:pPr marL="0" indent="0" algn="just" defTabSz="443484">
              <a:lnSpc>
                <a:spcPct val="150000"/>
              </a:lnSpc>
              <a:spcBef>
                <a:spcPts val="1500"/>
              </a:spcBef>
              <a:buClrTx/>
              <a:buSzTx/>
              <a:buNone/>
              <a:defRPr sz="2037">
                <a:solidFill>
                  <a:srgbClr val="222222"/>
                </a:solidFill>
                <a:latin typeface="Times New Roman"/>
                <a:ea typeface="Times New Roman"/>
                <a:cs typeface="Times New Roman"/>
                <a:sym typeface="Times New Roman"/>
              </a:defRPr>
            </a:pPr>
            <a:r>
              <a:t>W razie naruszenia przepisów ochronnych wynagrodzenia za pracę pracodawca podlega karze grzywny. Dotyczy to w szczególności przypadków niewypłacania wynagrodzenia za pracę lub innego świadczenia przysługującego pracownikowi albo uprawnionemu do tego świadczenia członkowi rodziny pracownika, bezpodstawnego obniżania ich wysokości oraz dokonywania potrąceń z wynagrodzenia.</a:t>
            </a:r>
          </a:p>
        </p:txBody>
      </p:sp>
    </p:spTree>
  </p:cSld>
  <p:clrMapOvr>
    <a:masterClrMapping/>
  </p:clrMapOvr>
  <p:transition xmlns:p14="http://schemas.microsoft.com/office/powerpoint/2010/main" spd="med" advClick="1"/>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2" name="ODPRAWA RENTOWA LUB EMERYTALNA"/>
          <p:cNvSpPr txBox="1"/>
          <p:nvPr>
            <p:ph type="title"/>
          </p:nvPr>
        </p:nvSpPr>
        <p:spPr>
          <a:prstGeom prst="rect">
            <a:avLst/>
          </a:prstGeom>
        </p:spPr>
        <p:txBody>
          <a:bodyPr/>
          <a:lstStyle/>
          <a:p>
            <a:pPr/>
            <a:r>
              <a:t>ODPRAWA RENTOWA LUB EMERYTALNA</a:t>
            </a:r>
          </a:p>
        </p:txBody>
      </p:sp>
      <p:sp>
        <p:nvSpPr>
          <p:cNvPr id="303" name="Pracownikowi spełniającemu warunki uprawniające do renty z tytułu niezdolności do pracy lub emerytury, którego stosunek pracy ustał w związku z przejściem na rentę lub emeryturę, przysługuje odprawa pieniężna w wysokości jednomiesięcznego wynagrodzenia  (art. 92 (1) § 1 k.p.)…"/>
          <p:cNvSpPr txBox="1"/>
          <p:nvPr>
            <p:ph type="body" idx="1"/>
          </p:nvPr>
        </p:nvSpPr>
        <p:spPr>
          <a:prstGeom prst="rect">
            <a:avLst/>
          </a:prstGeom>
        </p:spPr>
        <p:txBody>
          <a:bodyPr/>
          <a:lstStyle/>
          <a:p>
            <a:pPr marL="557212" indent="-557212" algn="just" defTabSz="449262">
              <a:lnSpc>
                <a:spcPct val="150000"/>
              </a:lnSpc>
              <a:spcBef>
                <a:spcPts val="0"/>
              </a:spcBef>
              <a:buClr>
                <a:srgbClr val="000000"/>
              </a:buClr>
              <a:buSzPct val="45000"/>
              <a:buChar char="●"/>
              <a:tabLst>
                <a:tab pos="546100" algn="l"/>
                <a:tab pos="660400" algn="l"/>
                <a:tab pos="1104900" algn="l"/>
                <a:tab pos="1549400" algn="l"/>
                <a:tab pos="2006600" algn="l"/>
                <a:tab pos="2451100" algn="l"/>
                <a:tab pos="2908300" algn="l"/>
                <a:tab pos="3352800" algn="l"/>
                <a:tab pos="3797300" algn="l"/>
                <a:tab pos="4254500" algn="l"/>
                <a:tab pos="4699000" algn="l"/>
                <a:tab pos="5143500" algn="l"/>
                <a:tab pos="5600700" algn="l"/>
                <a:tab pos="6045200" algn="l"/>
                <a:tab pos="6502400" algn="l"/>
                <a:tab pos="6946900" algn="l"/>
                <a:tab pos="7391400" algn="l"/>
                <a:tab pos="7848600" algn="l"/>
                <a:tab pos="8293100" algn="l"/>
                <a:tab pos="8737600" algn="l"/>
                <a:tab pos="9194800" algn="l"/>
              </a:tabLst>
              <a:defRPr>
                <a:latin typeface="Times New Roman"/>
                <a:ea typeface="Times New Roman"/>
                <a:cs typeface="Times New Roman"/>
                <a:sym typeface="Times New Roman"/>
              </a:defRPr>
            </a:pPr>
            <a:r>
              <a:t> Pracownikowi spełniającemu warunki uprawniające do renty z tytułu niezdolności do pracy lub emerytury, którego stosunek pracy ustał w związku z przejściem na rentę lub emeryturę, przysługuje odprawa pieniężna w wysokości jednomiesięcznego wynagrodzenia  (art. 92 (1) § 1 k.p.)</a:t>
            </a:r>
          </a:p>
          <a:p>
            <a:pPr marL="557212" indent="-557212" algn="just" defTabSz="449262">
              <a:lnSpc>
                <a:spcPct val="150000"/>
              </a:lnSpc>
              <a:spcBef>
                <a:spcPts val="0"/>
              </a:spcBef>
              <a:buClrTx/>
              <a:buSzTx/>
              <a:buNone/>
              <a:tabLst>
                <a:tab pos="546100" algn="l"/>
                <a:tab pos="660400" algn="l"/>
                <a:tab pos="1104900" algn="l"/>
                <a:tab pos="1549400" algn="l"/>
                <a:tab pos="2006600" algn="l"/>
                <a:tab pos="2451100" algn="l"/>
                <a:tab pos="2908300" algn="l"/>
                <a:tab pos="3352800" algn="l"/>
                <a:tab pos="3797300" algn="l"/>
                <a:tab pos="4254500" algn="l"/>
                <a:tab pos="4699000" algn="l"/>
                <a:tab pos="5143500" algn="l"/>
                <a:tab pos="5600700" algn="l"/>
                <a:tab pos="6045200" algn="l"/>
                <a:tab pos="6502400" algn="l"/>
                <a:tab pos="6946900" algn="l"/>
                <a:tab pos="7391400" algn="l"/>
                <a:tab pos="7848600" algn="l"/>
                <a:tab pos="8293100" algn="l"/>
                <a:tab pos="8737600" algn="l"/>
                <a:tab pos="9194800" algn="l"/>
              </a:tabLst>
              <a:defRPr>
                <a:latin typeface="Times New Roman"/>
                <a:ea typeface="Times New Roman"/>
                <a:cs typeface="Times New Roman"/>
                <a:sym typeface="Times New Roman"/>
              </a:defRPr>
            </a:pPr>
          </a:p>
          <a:p>
            <a:pPr marL="557212" indent="-557212" algn="just" defTabSz="449262">
              <a:lnSpc>
                <a:spcPct val="150000"/>
              </a:lnSpc>
              <a:spcBef>
                <a:spcPts val="0"/>
              </a:spcBef>
              <a:buClr>
                <a:srgbClr val="000000"/>
              </a:buClr>
              <a:buSzPct val="45000"/>
              <a:buChar char="●"/>
              <a:tabLst>
                <a:tab pos="546100" algn="l"/>
                <a:tab pos="660400" algn="l"/>
                <a:tab pos="1104900" algn="l"/>
                <a:tab pos="1549400" algn="l"/>
                <a:tab pos="2006600" algn="l"/>
                <a:tab pos="2451100" algn="l"/>
                <a:tab pos="2908300" algn="l"/>
                <a:tab pos="3352800" algn="l"/>
                <a:tab pos="3797300" algn="l"/>
                <a:tab pos="4254500" algn="l"/>
                <a:tab pos="4699000" algn="l"/>
                <a:tab pos="5143500" algn="l"/>
                <a:tab pos="5600700" algn="l"/>
                <a:tab pos="6045200" algn="l"/>
                <a:tab pos="6502400" algn="l"/>
                <a:tab pos="6946900" algn="l"/>
                <a:tab pos="7391400" algn="l"/>
                <a:tab pos="7848600" algn="l"/>
                <a:tab pos="8293100" algn="l"/>
                <a:tab pos="8737600" algn="l"/>
                <a:tab pos="9194800" algn="l"/>
              </a:tabLst>
              <a:defRPr>
                <a:latin typeface="Times New Roman"/>
                <a:ea typeface="Times New Roman"/>
                <a:cs typeface="Times New Roman"/>
                <a:sym typeface="Times New Roman"/>
              </a:defRPr>
            </a:pPr>
            <a:r>
              <a:t>Pracownik, który otrzymał odprawę nie może ponownie nabyć do niej prawa ( art. 92 (1) § 1 k.p.)</a:t>
            </a:r>
          </a:p>
        </p:txBody>
      </p:sp>
    </p:spTree>
  </p:cSld>
  <p:clrMapOvr>
    <a:masterClrMapping/>
  </p:clrMapOvr>
  <p:transition xmlns:p14="http://schemas.microsoft.com/office/powerpoint/2010/main" spd="med" advClick="1"/>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ODPRAWA POŚMIERTNA"/>
          <p:cNvSpPr txBox="1"/>
          <p:nvPr>
            <p:ph type="title"/>
          </p:nvPr>
        </p:nvSpPr>
        <p:spPr>
          <a:prstGeom prst="rect">
            <a:avLst/>
          </a:prstGeom>
        </p:spPr>
        <p:txBody>
          <a:bodyPr/>
          <a:lstStyle/>
          <a:p>
            <a:pPr/>
            <a:r>
              <a:t>ODPRAWA POŚMIERTNA </a:t>
            </a:r>
          </a:p>
        </p:txBody>
      </p:sp>
      <p:sp>
        <p:nvSpPr>
          <p:cNvPr id="306" name="W razie śmierci pracownika w czasie trwania stosunku pracy  lub w czasie pobierania po jego rozwiązaniu zasiłku z tytułu niezdolności do pracy wskutek choroby, rodzinie przysługuje od pracodawcy odprawa pośmiertna.…"/>
          <p:cNvSpPr txBox="1"/>
          <p:nvPr>
            <p:ph type="body" idx="1"/>
          </p:nvPr>
        </p:nvSpPr>
        <p:spPr>
          <a:prstGeom prst="rect">
            <a:avLst/>
          </a:prstGeom>
        </p:spPr>
        <p:txBody>
          <a:bodyPr/>
          <a:lstStyle/>
          <a:p>
            <a:pPr marL="373332" indent="-373332" algn="just" defTabSz="301005">
              <a:lnSpc>
                <a:spcPct val="150000"/>
              </a:lnSpc>
              <a:spcBef>
                <a:spcPts val="0"/>
              </a:spcBef>
              <a:buClr>
                <a:srgbClr val="000000"/>
              </a:buClr>
              <a:buSzPct val="45000"/>
              <a:buChar char="●"/>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r>
              <a:t> W razie śmierci pracownika w czasie trwania stosunku pracy  lub w czasie pobierania po jego rozwiązaniu zasiłku z tytułu niezdolności do pracy wskutek choroby, rodzinie przysługuje od pracodawcy odprawa pośmiertna.</a:t>
            </a: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p>
          <a:p>
            <a:pPr marL="373332" indent="-373332" algn="just" defTabSz="301005">
              <a:lnSpc>
                <a:spcPct val="150000"/>
              </a:lnSpc>
              <a:spcBef>
                <a:spcPts val="0"/>
              </a:spcBef>
              <a:buClr>
                <a:srgbClr val="000000"/>
              </a:buClr>
              <a:buSzPct val="45000"/>
              <a:buChar char="●"/>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r>
              <a:t> Wysokość odprawy jest uzależniona od okresu zatrudnienia pracownika u danego pracodawcy i wynosi:</a:t>
            </a: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r>
              <a:t>- jednomiesięczne wynagrodzenie za pracę, jeżeli pracownik był zatrudniony krócej niż 10 lat;</a:t>
            </a: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r>
              <a:t>- trzymiesięczne wynagrodzenie, jeżeli pracownik był zatrudniony co najmniej 10 lat;</a:t>
            </a: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p>
          <a:p>
            <a:pPr marL="373332" indent="-373332" algn="just" defTabSz="301005">
              <a:lnSpc>
                <a:spcPct val="150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608">
                <a:latin typeface="Times New Roman"/>
                <a:ea typeface="Times New Roman"/>
                <a:cs typeface="Times New Roman"/>
                <a:sym typeface="Times New Roman"/>
              </a:defRPr>
            </a:pPr>
            <a:r>
              <a:t>- sześciomiesięczne wynagrodzenie, jeżeli pracownik był zatrudniony co najmniej 15 lat</a:t>
            </a:r>
          </a:p>
          <a:p>
            <a:pPr marL="373332" indent="-373332" defTabSz="301005">
              <a:lnSpc>
                <a:spcPct val="93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340">
                <a:latin typeface="Arial"/>
                <a:ea typeface="Arial"/>
                <a:cs typeface="Arial"/>
                <a:sym typeface="Arial"/>
              </a:defRPr>
            </a:pPr>
          </a:p>
          <a:p>
            <a:pPr marL="373332" indent="-373332" defTabSz="301005">
              <a:lnSpc>
                <a:spcPct val="93000"/>
              </a:lnSpc>
              <a:spcBef>
                <a:spcPts val="0"/>
              </a:spcBef>
              <a:buClrTx/>
              <a:buSzTx/>
              <a:buNone/>
              <a:tabLst>
                <a:tab pos="355600" algn="l"/>
                <a:tab pos="431800" algn="l"/>
                <a:tab pos="736600" algn="l"/>
                <a:tab pos="1028700" algn="l"/>
                <a:tab pos="1333500" algn="l"/>
                <a:tab pos="1638300" algn="l"/>
                <a:tab pos="1943100" algn="l"/>
                <a:tab pos="2235200" algn="l"/>
                <a:tab pos="2540000" algn="l"/>
                <a:tab pos="2844800" algn="l"/>
                <a:tab pos="3136900" algn="l"/>
                <a:tab pos="3441700" algn="l"/>
                <a:tab pos="3746500" algn="l"/>
                <a:tab pos="4038600" algn="l"/>
                <a:tab pos="4356100" algn="l"/>
                <a:tab pos="4648200" algn="l"/>
                <a:tab pos="4940300" algn="l"/>
                <a:tab pos="5257800" algn="l"/>
                <a:tab pos="5549900" algn="l"/>
                <a:tab pos="5842000" algn="l"/>
                <a:tab pos="6159500" algn="l"/>
              </a:tabLst>
              <a:defRPr sz="1340">
                <a:latin typeface="Arial"/>
                <a:ea typeface="Arial"/>
                <a:cs typeface="Arial"/>
                <a:sym typeface="Arial"/>
              </a:defRPr>
            </a:pPr>
            <a:r>
              <a:t>.</a:t>
            </a:r>
          </a:p>
        </p:txBody>
      </p:sp>
    </p:spTree>
  </p:cSld>
  <p:clrMapOvr>
    <a:masterClrMapping/>
  </p:clrMapOvr>
  <p:transition xmlns:p14="http://schemas.microsoft.com/office/powerpoint/2010/main" spd="med" advClick="1"/>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8" name="ODPRAWA POŚMIERTNA"/>
          <p:cNvSpPr txBox="1"/>
          <p:nvPr>
            <p:ph type="title"/>
          </p:nvPr>
        </p:nvSpPr>
        <p:spPr>
          <a:prstGeom prst="rect">
            <a:avLst/>
          </a:prstGeom>
        </p:spPr>
        <p:txBody>
          <a:bodyPr/>
          <a:lstStyle/>
          <a:p>
            <a:pPr/>
            <a:r>
              <a:t>ODPRAWA POŚMIERTNA </a:t>
            </a:r>
          </a:p>
        </p:txBody>
      </p:sp>
      <p:sp>
        <p:nvSpPr>
          <p:cNvPr id="309" name="Poza małżonkiem odprawa pośmiertna przysługuje:…"/>
          <p:cNvSpPr txBox="1"/>
          <p:nvPr>
            <p:ph type="body" idx="1"/>
          </p:nvPr>
        </p:nvSpPr>
        <p:spPr>
          <a:prstGeom prst="rect">
            <a:avLst/>
          </a:prstGeom>
        </p:spPr>
        <p:txBody>
          <a:bodyPr/>
          <a:lstStyle/>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r>
              <a:t>Poza małżonkiem odprawa pośmiertna przysługuje:</a:t>
            </a: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r>
              <a:t>dzieciom własnym oraz przysposobionym — do ukończenia 16 lat, a jeśli kontynuują naukę, to do jej ukończenia, ale nie dłużej niż do 25 lat lub bez względu na wiek, jeżeli są całkowicie niezdolne do pracy,</a:t>
            </a: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r>
              <a:t>dzieciom przyjętym na wychowanie i utrzymanie przed osiągnięciem pełnoletności, w tym również w ramach rodziny zastępczej (jeżeli zostały przyjęte na wychowanie i utrzymanie co najmniej na rok przed śmiercią ubezpieczonego — chyba że śmierć była następstwem wypadku przy pracy i nie mają prawa do renty po zmarłych rodzicach),</a:t>
            </a: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r>
              <a:t>rodzicom, w tym także ojczymowi i macosze oraz osobie przysposabiającej, jeżeli osoby te są niezdolne do pracy lub ukończyły 50 lat albo wychowują co najmniej jedno z dzieci, wnuków, rodzeństwa uprawnionych do renty po zmarłym pracowniku.</a:t>
            </a: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p>
          <a:p>
            <a:pPr marL="139287" indent="-137985" algn="just" defTabSz="184197">
              <a:lnSpc>
                <a:spcPct val="150000"/>
              </a:lnSpc>
              <a:spcBef>
                <a:spcPts val="0"/>
              </a:spcBef>
              <a:buClrTx/>
              <a:buSzTx/>
              <a:buNone/>
              <a:tabLst>
                <a:tab pos="139700" algn="l"/>
                <a:tab pos="177800" algn="l"/>
                <a:tab pos="355600" algn="l"/>
                <a:tab pos="546100" algn="l"/>
                <a:tab pos="723900" algn="l"/>
                <a:tab pos="914400" algn="l"/>
                <a:tab pos="1092200" algn="l"/>
                <a:tab pos="1282700" algn="l"/>
                <a:tab pos="1460500" algn="l"/>
                <a:tab pos="1651000" algn="l"/>
                <a:tab pos="1828800" algn="l"/>
                <a:tab pos="2019300" algn="l"/>
                <a:tab pos="2197100" algn="l"/>
                <a:tab pos="2387600" algn="l"/>
                <a:tab pos="2565400" algn="l"/>
                <a:tab pos="2755900" algn="l"/>
                <a:tab pos="2933700" algn="l"/>
                <a:tab pos="3124200" algn="l"/>
                <a:tab pos="3302000" algn="l"/>
                <a:tab pos="3492500" algn="l"/>
                <a:tab pos="3670300" algn="l"/>
              </a:tabLst>
              <a:defRPr sz="1189">
                <a:latin typeface="Times New Roman"/>
                <a:ea typeface="Times New Roman"/>
                <a:cs typeface="Times New Roman"/>
                <a:sym typeface="Times New Roman"/>
              </a:defRPr>
            </a:pPr>
            <a:r>
              <a:t>Odprawa pośmiertna będzie należna nie tylko, gdy śmierć nastąpiła podczas świadczenia pracy, lecz również w sytuacji, gdy pracownik przebywał np. na urlopie wypoczynkowym, macierzyńskim czy zwolnieniu chorobowym.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6" name="Tytuł 1"/>
          <p:cNvSpPr txBox="1"/>
          <p:nvPr>
            <p:ph type="title"/>
          </p:nvPr>
        </p:nvSpPr>
        <p:spPr>
          <a:prstGeom prst="rect">
            <a:avLst/>
          </a:prstGeom>
        </p:spPr>
        <p:txBody>
          <a:bodyPr/>
          <a:lstStyle>
            <a:lvl1pPr>
              <a:defRPr b="1"/>
            </a:lvl1pPr>
          </a:lstStyle>
          <a:p>
            <a:pPr/>
            <a:r>
              <a:t>ZASADY WYPŁATY WYNAGRODZENIA </a:t>
            </a:r>
          </a:p>
        </p:txBody>
      </p:sp>
      <p:sp>
        <p:nvSpPr>
          <p:cNvPr id="177"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0"/>
              </a:spcBef>
              <a:buClrTx/>
              <a:buSzTx/>
              <a:buNone/>
              <a:defRPr sz="1500">
                <a:solidFill>
                  <a:srgbClr val="222222"/>
                </a:solidFill>
                <a:latin typeface="Times New Roman"/>
                <a:ea typeface="Times New Roman"/>
                <a:cs typeface="Times New Roman"/>
                <a:sym typeface="Times New Roman"/>
              </a:defRPr>
            </a:pPr>
            <a:r>
              <a:t>Podstawową zasadą dotyczącą wypłacania </a:t>
            </a:r>
            <a:r>
              <a:rPr>
                <a:solidFill>
                  <a:srgbClr val="000102"/>
                </a:solidFill>
              </a:rPr>
              <a:t>wynagrodzenia</a:t>
            </a:r>
            <a:r>
              <a:t> jest to, że zasadniczo wynagrodzenie przysługuje jedynie za pracę wykonaną. Ponadto, pracownik nie może zrzec się wynagrodzenia za pracę, ani przenieść prawa do wynagrodzenia na inną osobę. Wyjątek od tej zasady ustanowiony został w Kodeksie rodzinnym i opiekuńczym. Małżonkowie mają obowiązek przyczyniania się do zaspokajania potrzeb</a:t>
            </a:r>
            <a:r>
              <a:rPr>
                <a:solidFill>
                  <a:srgbClr val="050505"/>
                </a:solidFill>
              </a:rPr>
              <a:t> rodziny, między innymi poprzez zarabianie pieniędzy i łożenie na utrzymanie rodziny. W sytuacji niewywiązywania się z tego obowiązku przez jednego z małżonków, art. 28 Kodeksu rodzinnego i opiekuńczego pozwala drugiemu małżonkowi na uproszczone wyegzekwowanie przyczyniania się do utrzymania rodziny p</a:t>
            </a:r>
            <a:r>
              <a:t>rzez uzyskanie specjalnego sądowego nakazu. Taki nakaz pozwala drugiemu małżonkowi odbierać do swoich rąk wynagrodzenie współmałżonka oraz określa, jakiej części wynagrodzenia taka procedura dotyczy (tj. czy chodzi o całe wynagrodzenie, czy też jego część). Sąd przesyła nakaz do zakładu pracy z wezwaniem, aby wynagrodzenie za pracę lub inne należności wypłacano w całości lub w części wyłącznie do rąk drugiego małżonka.</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1" name="ODPRAWA POŚMIERTNA"/>
          <p:cNvSpPr txBox="1"/>
          <p:nvPr>
            <p:ph type="title"/>
          </p:nvPr>
        </p:nvSpPr>
        <p:spPr>
          <a:prstGeom prst="rect">
            <a:avLst/>
          </a:prstGeom>
        </p:spPr>
        <p:txBody>
          <a:bodyPr/>
          <a:lstStyle/>
          <a:p>
            <a:pPr/>
            <a:r>
              <a:t>ODPRAWA POŚMIERTNA </a:t>
            </a:r>
          </a:p>
        </p:txBody>
      </p:sp>
      <p:sp>
        <p:nvSpPr>
          <p:cNvPr id="312" name="Odprawa pośmiertna przysługuje rodzinie pracownika niezależnie od tego, jak długo pozostawał on w stosunku zatrudnienia, także wtedy, gdy umowa zawarta była na okres próbny.…"/>
          <p:cNvSpPr txBox="1"/>
          <p:nvPr>
            <p:ph type="body" idx="1"/>
          </p:nvPr>
        </p:nvSpPr>
        <p:spPr>
          <a:prstGeom prst="rect">
            <a:avLst/>
          </a:prstGeom>
        </p:spPr>
        <p:txBody>
          <a:bodyPr/>
          <a:lstStyle/>
          <a:p>
            <a:pPr/>
            <a:r>
              <a:t>Odprawa pośmiertna przysługuje rodzinie pracownika niezależnie od tego, jak długo pozostawał on w stosunku zatrudnienia, także wtedy, gdy umowa zawarta była na okres próbny.</a:t>
            </a:r>
          </a:p>
          <a:p>
            <a:pPr/>
          </a:p>
          <a:p>
            <a:pPr/>
            <a:r>
              <a:t>Odmowy wypłacenia odprawy pośmiertnej nie uzasadnia również fakt, że śmierć pracownika była wynikiem celowych działań, np. samobójstwa.</a:t>
            </a:r>
          </a:p>
        </p:txBody>
      </p:sp>
    </p:spTree>
  </p:cSld>
  <p:clrMapOvr>
    <a:masterClrMapping/>
  </p:clrMapOvr>
  <p:transition xmlns:p14="http://schemas.microsoft.com/office/powerpoint/2010/main" spd="med" advClick="1"/>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DYSKRYMINACJA PŁACOWA"/>
          <p:cNvSpPr txBox="1"/>
          <p:nvPr>
            <p:ph type="title"/>
          </p:nvPr>
        </p:nvSpPr>
        <p:spPr>
          <a:prstGeom prst="rect">
            <a:avLst/>
          </a:prstGeom>
        </p:spPr>
        <p:txBody>
          <a:bodyPr/>
          <a:lstStyle/>
          <a:p>
            <a:pPr/>
            <a:r>
              <a:t>DYSKRYMINACJA PŁACOWA </a:t>
            </a:r>
          </a:p>
        </p:txBody>
      </p:sp>
      <p:sp>
        <p:nvSpPr>
          <p:cNvPr id="315" name="Pracownicy mają prawo do jednakowego wynagrodzenia za jednakową pracę lub za pracę o jednakowej wartości. Tym samym, dyskryminacja w zatrudnieniu może wyrażać się niekorzystnym ukształtowaniem wynagrodzenia za pracę z uwagi na naruszenie zasady równego traktowania w zatrudnieniu.…"/>
          <p:cNvSpPr txBox="1"/>
          <p:nvPr>
            <p:ph type="body" idx="1"/>
          </p:nvPr>
        </p:nvSpPr>
        <p:spPr>
          <a:prstGeom prst="rect">
            <a:avLst/>
          </a:prstGeom>
        </p:spPr>
        <p:txBody>
          <a:bodyPr/>
          <a:lstStyle/>
          <a:p>
            <a:pPr marL="0" indent="0" algn="just" defTabSz="374904">
              <a:lnSpc>
                <a:spcPct val="150000"/>
              </a:lnSpc>
              <a:spcBef>
                <a:spcPts val="0"/>
              </a:spcBef>
              <a:buClrTx/>
              <a:buSzTx/>
              <a:buNone/>
              <a:defRPr sz="1394">
                <a:latin typeface="Times New Roman"/>
                <a:ea typeface="Times New Roman"/>
                <a:cs typeface="Times New Roman"/>
                <a:sym typeface="Times New Roman"/>
              </a:defRPr>
            </a:pPr>
            <a:r>
              <a:t>Pracownicy mają prawo do jednakowego wynagrodzenia za jednakową pracę lub za pracę o jednakowej wartości. Tym samym, dyskryminacja w zatrudnieniu może wyrażać się niekorzystnym ukształtowaniem wynagrodzenia za pracę z uwagi na naruszenie zasady równego traktowania w zatrudnieniu.</a:t>
            </a: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p>
          <a:p>
            <a:pPr marL="0" indent="0" algn="just" defTabSz="374904">
              <a:lnSpc>
                <a:spcPct val="150000"/>
              </a:lnSpc>
              <a:spcBef>
                <a:spcPts val="0"/>
              </a:spcBef>
              <a:buClrTx/>
              <a:buSzTx/>
              <a:buNone/>
              <a:defRPr sz="1394">
                <a:latin typeface="Times New Roman"/>
                <a:ea typeface="Times New Roman"/>
                <a:cs typeface="Times New Roman"/>
                <a:sym typeface="Times New Roman"/>
              </a:defRPr>
            </a:pPr>
            <a:r>
              <a:t>godnie z art. 183a § 1 k.p. powyższa sytuacja jest możliwa w szczególności ze względu na: płeć, wiek, niepełnosprawność, rasę, religię, narodowość, przekonania polityczne, przynależność związkową, pochodzenie etniczne, wyznanie, orientację seksualną, zatrudnienie na czas określony lub nieokreślony, albo w pełnym lub w niepełnym wymiarze czasu pracy. Należy jednak pamiętać, że pracownik, który chce wykazać dyskryminację płacową, powinien wskazać przyczynę, ze względu na którą dopuszczono się wobec niego aktu dyskryminacji oraz wytyczyć kierunek pozwalający na przeprowadzenie analizy porównawczej. Analizy można dokonać po wskazaniu przez pracownika lepiej wynagradzanych osób, które wykonują porównywalną do niego pracę. Dopiero wtedy możliwe jest domaganie się zastosowania przepisów o równym traktowaniu w zatrudnieniu, a na pracodawcę przechodzi ciężar wykazania, że podczas ustalania wynagrodzeń kierował się obiektywnymi powodami.</a:t>
            </a:r>
          </a:p>
        </p:txBody>
      </p:sp>
    </p:spTree>
  </p:cSld>
  <p:clrMapOvr>
    <a:masterClrMapping/>
  </p:clrMapOvr>
  <p:transition xmlns:p14="http://schemas.microsoft.com/office/powerpoint/2010/main" spd="med" advClick="1"/>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7" name="DYSKRYMINACJA PŁACOWA"/>
          <p:cNvSpPr txBox="1"/>
          <p:nvPr>
            <p:ph type="title"/>
          </p:nvPr>
        </p:nvSpPr>
        <p:spPr>
          <a:prstGeom prst="rect">
            <a:avLst/>
          </a:prstGeom>
        </p:spPr>
        <p:txBody>
          <a:bodyPr/>
          <a:lstStyle/>
          <a:p>
            <a:pPr/>
            <a:r>
              <a:t>DYSKRYMINACJA PŁACOWA</a:t>
            </a:r>
          </a:p>
        </p:txBody>
      </p:sp>
      <p:sp>
        <p:nvSpPr>
          <p:cNvPr id="318" name="Ustawodawca nie zdefiniował pojęcia „jednakowej pracy”, a przyjęcie rodzaju stanowiska jako kryterium porównawczego może okazać się niewystarczające. Należy bowiem pamiętać, że prace na tych samych stanowiskach mogą się różnić co do ilości i jakości, czyli sposobem wywiązywania się z powierzonych obowiązków. Tym samym, ich wartość będzie różna, jeżeli weźmiemy pod uwagę dodatkowe kryteria. Aby można było uznać, że pracownicy wykonują prace o jednakowej wartości, należy wziąć pod uwagę:…"/>
          <p:cNvSpPr txBox="1"/>
          <p:nvPr>
            <p:ph type="body" idx="1"/>
          </p:nvPr>
        </p:nvSpPr>
        <p:spPr>
          <a:prstGeom prst="rect">
            <a:avLst/>
          </a:prstGeom>
        </p:spPr>
        <p:txBody>
          <a:bodyPr/>
          <a:lstStyle/>
          <a:p>
            <a:pPr marL="0" indent="0" algn="just" defTabSz="457200">
              <a:lnSpc>
                <a:spcPct val="150000"/>
              </a:lnSpc>
              <a:spcBef>
                <a:spcPts val="1600"/>
              </a:spcBef>
              <a:buClrTx/>
              <a:buSzTx/>
              <a:buNone/>
              <a:defRPr sz="1500">
                <a:solidFill>
                  <a:srgbClr val="222222"/>
                </a:solidFill>
                <a:latin typeface="Times New Roman"/>
                <a:ea typeface="Times New Roman"/>
                <a:cs typeface="Times New Roman"/>
                <a:sym typeface="Times New Roman"/>
              </a:defRPr>
            </a:pPr>
            <a:r>
              <a:t>Ustawodawca nie zdefiniował pojęcia „jednakowej pracy”, a przyjęcie rodzaju stanowiska jako kryterium porównawczego może okazać się niewystarczające. Należy bowiem pamiętać, że prace na tych samych stanowiskach mogą się różnić co do ilości i jakości, czyli sposobem wywiązywania się z powierzonych obowiązków. Tym samym, ich wartość będzie różna, jeżeli weźmiemy pod uwagę dodatkowe kryteria. Aby można było uznać, że pracownicy wykonują prace o jednakowej wartości, należy wziąć pod uwagę:</a:t>
            </a:r>
          </a:p>
          <a:p>
            <a:pPr marL="457200" indent="-317500" algn="just" defTabSz="457200">
              <a:lnSpc>
                <a:spcPct val="150000"/>
              </a:lnSpc>
              <a:spcBef>
                <a:spcPts val="0"/>
              </a:spcBef>
              <a:buClr>
                <a:srgbClr val="222222"/>
              </a:buClr>
              <a:buSzPct val="100000"/>
              <a:buFont typeface="Helvetica Neue"/>
              <a:buChar char="•"/>
              <a:defRPr sz="1500">
                <a:solidFill>
                  <a:srgbClr val="222222"/>
                </a:solidFill>
                <a:latin typeface="Times New Roman"/>
                <a:ea typeface="Times New Roman"/>
                <a:cs typeface="Times New Roman"/>
                <a:sym typeface="Times New Roman"/>
              </a:defRPr>
            </a:pPr>
            <a:r>
              <a:t>kwalifikacje zawodowe, potwierdzone dokumentami lub praktyką i doświadczeniem zawodowym,</a:t>
            </a:r>
          </a:p>
          <a:p>
            <a:pPr marL="457200" indent="-317500" algn="just" defTabSz="457200">
              <a:lnSpc>
                <a:spcPct val="150000"/>
              </a:lnSpc>
              <a:spcBef>
                <a:spcPts val="0"/>
              </a:spcBef>
              <a:buClr>
                <a:srgbClr val="222222"/>
              </a:buClr>
              <a:buSzPct val="100000"/>
              <a:buFont typeface="Helvetica Neue"/>
              <a:buChar char="•"/>
              <a:defRPr sz="1500">
                <a:solidFill>
                  <a:srgbClr val="222222"/>
                </a:solidFill>
                <a:latin typeface="Times New Roman"/>
                <a:ea typeface="Times New Roman"/>
                <a:cs typeface="Times New Roman"/>
                <a:sym typeface="Times New Roman"/>
              </a:defRPr>
            </a:pPr>
            <a:r>
              <a:t>odpowiedzialność i wysiłek.</a:t>
            </a:r>
          </a:p>
          <a:p>
            <a:pPr marL="0" indent="0" algn="just" defTabSz="457200">
              <a:lnSpc>
                <a:spcPct val="150000"/>
              </a:lnSpc>
              <a:spcBef>
                <a:spcPts val="1600"/>
              </a:spcBef>
              <a:buClrTx/>
              <a:buSzTx/>
              <a:buNone/>
              <a:defRPr sz="1500">
                <a:solidFill>
                  <a:srgbClr val="222222"/>
                </a:solidFill>
                <a:latin typeface="Times New Roman"/>
                <a:ea typeface="Times New Roman"/>
                <a:cs typeface="Times New Roman"/>
                <a:sym typeface="Times New Roman"/>
              </a:defRPr>
            </a:pPr>
            <a:r>
              <a:t>Dopiero, gdy powyższe kryteria są jednakowa, można stwierdzić, że pracownicy wykonują podobne prace, nawet jeżeli ich stanowiska są różne. W przeciwnym wypadku, pomimo identycznego stanowiska pracy, nie zostaną spełnione kryteria „jednakowej pracy” w rozumieniu art. 18 3c § 1 k.p.</a:t>
            </a:r>
          </a:p>
        </p:txBody>
      </p:sp>
    </p:spTree>
  </p:cSld>
  <p:clrMapOvr>
    <a:masterClrMapping/>
  </p:clrMapOvr>
  <p:transition xmlns:p14="http://schemas.microsoft.com/office/powerpoint/2010/main" spd="med" advClick="1"/>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0" name="Tytuł"/>
          <p:cNvSpPr txBox="1"/>
          <p:nvPr>
            <p:ph type="title"/>
          </p:nvPr>
        </p:nvSpPr>
        <p:spPr>
          <a:prstGeom prst="rect">
            <a:avLst/>
          </a:prstGeom>
        </p:spPr>
        <p:txBody>
          <a:bodyPr/>
          <a:lstStyle/>
          <a:p>
            <a:pPr/>
          </a:p>
        </p:txBody>
      </p:sp>
      <p:sp>
        <p:nvSpPr>
          <p:cNvPr id="321" name="Treść"/>
          <p:cNvSpPr txBox="1"/>
          <p:nvPr>
            <p:ph type="body" idx="1"/>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9" name="Tytuł 1"/>
          <p:cNvSpPr txBox="1"/>
          <p:nvPr>
            <p:ph type="title"/>
          </p:nvPr>
        </p:nvSpPr>
        <p:spPr>
          <a:prstGeom prst="rect">
            <a:avLst/>
          </a:prstGeom>
        </p:spPr>
        <p:txBody>
          <a:bodyPr/>
          <a:lstStyle>
            <a:lvl1pPr>
              <a:defRPr b="1"/>
            </a:lvl1pPr>
          </a:lstStyle>
          <a:p>
            <a:pPr/>
            <a:r>
              <a:t>ZASADY WYPŁATY WYNAGRODZENIA </a:t>
            </a:r>
          </a:p>
        </p:txBody>
      </p:sp>
      <p:sp>
        <p:nvSpPr>
          <p:cNvPr id="180" name="Symbol zastępczy zawartości 2"/>
          <p:cNvSpPr txBox="1"/>
          <p:nvPr>
            <p:ph type="body" idx="1"/>
          </p:nvPr>
        </p:nvSpPr>
        <p:spPr>
          <a:xfrm>
            <a:off x="457200" y="1600199"/>
            <a:ext cx="7467600" cy="4873754"/>
          </a:xfrm>
          <a:prstGeom prst="rect">
            <a:avLst/>
          </a:prstGeom>
        </p:spPr>
        <p:txBody>
          <a:bodyPr/>
          <a:lstStyle/>
          <a:p>
            <a:pPr marL="0" indent="0" algn="just" defTabSz="420623">
              <a:lnSpc>
                <a:spcPct val="150000"/>
              </a:lnSpc>
              <a:spcBef>
                <a:spcPts val="1400"/>
              </a:spcBef>
              <a:buClrTx/>
              <a:buSzTx/>
              <a:buNone/>
              <a:defRPr sz="1288">
                <a:solidFill>
                  <a:srgbClr val="222222"/>
                </a:solidFill>
                <a:latin typeface="Times New Roman"/>
                <a:ea typeface="Times New Roman"/>
                <a:cs typeface="Times New Roman"/>
                <a:sym typeface="Times New Roman"/>
              </a:defRPr>
            </a:pPr>
            <a:r>
              <a:t>Wypłaty wynagrodzenia za pracę dokonuje się co najmniej raz w miesiącu, w stałym i ustalonym z góry terminie. Odstępstwo od tej zasady może być tylko na korzyść pracownika, to znaczy wynagrodzenie może być wypłacane częściej niż raz w miesiącu, ale nigdy rzadziej.</a:t>
            </a:r>
          </a:p>
          <a:p>
            <a:pPr marL="0" indent="0" algn="just" defTabSz="420623">
              <a:lnSpc>
                <a:spcPct val="150000"/>
              </a:lnSpc>
              <a:spcBef>
                <a:spcPts val="1400"/>
              </a:spcBef>
              <a:buClrTx/>
              <a:buSzTx/>
              <a:buNone/>
              <a:defRPr sz="1288">
                <a:solidFill>
                  <a:srgbClr val="222222"/>
                </a:solidFill>
                <a:latin typeface="Times New Roman"/>
                <a:ea typeface="Times New Roman"/>
                <a:cs typeface="Times New Roman"/>
                <a:sym typeface="Times New Roman"/>
              </a:defRPr>
            </a:pPr>
            <a:r>
              <a:t>Jeżeli ustalony dzień wypłaty wynagrodzenia za pracę jest dniem wolnym od pracy, to wynagrodzenie należy wypłacić w dniu poprzedzającym taki dzień.</a:t>
            </a:r>
          </a:p>
          <a:p>
            <a:pPr marL="0" indent="0" algn="just" defTabSz="420623">
              <a:lnSpc>
                <a:spcPct val="150000"/>
              </a:lnSpc>
              <a:spcBef>
                <a:spcPts val="1400"/>
              </a:spcBef>
              <a:buClrTx/>
              <a:buSzTx/>
              <a:buNone/>
              <a:defRPr sz="1288">
                <a:solidFill>
                  <a:srgbClr val="222222"/>
                </a:solidFill>
                <a:latin typeface="Times New Roman"/>
                <a:ea typeface="Times New Roman"/>
                <a:cs typeface="Times New Roman"/>
                <a:sym typeface="Times New Roman"/>
              </a:defRPr>
            </a:pPr>
            <a:r>
              <a:t>Wynagrodzenie za pracę płatne raz w miesiącu wypłaca się z dołu, niezwłocznie po ustaleniu jego pełnej wysokości, nie później jednak niż w ciągu pierwszych 10 dni następnego miesiąca kalendarzowego. Należy pamiętać, że jeżeli pracodawca wypłaca wynagrodzenie poprzez przelew bankowy, to nieistotna jest tutaj data dokonania przelewu, ale data, w której pracownik mógł rzeczywiście dysponować swoim wynagrodzeniem. Pracodawca powinien zatem dokonywać przelewu w taki dzień, aby pieniądze dotarły na konto pracownika najpóźniej w dziesiątym dniu miesiąca. </a:t>
            </a:r>
          </a:p>
          <a:p>
            <a:pPr marL="0" indent="0" algn="just" defTabSz="420623">
              <a:lnSpc>
                <a:spcPct val="150000"/>
              </a:lnSpc>
              <a:spcBef>
                <a:spcPts val="1400"/>
              </a:spcBef>
              <a:buClrTx/>
              <a:buSzTx/>
              <a:buNone/>
              <a:defRPr sz="1288">
                <a:solidFill>
                  <a:srgbClr val="222222"/>
                </a:solidFill>
                <a:latin typeface="Times New Roman"/>
                <a:ea typeface="Times New Roman"/>
                <a:cs typeface="Times New Roman"/>
                <a:sym typeface="Times New Roman"/>
              </a:defRPr>
            </a:pPr>
            <a:r>
              <a:t>Ponadto, pracodawca jest obowiązany wypłacać wynagrodzenie w miejscu, terminie i czasie określonych w regulaminie pracy lub w innych przepisach prawa pracy. </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Tytuł 1"/>
          <p:cNvSpPr txBox="1"/>
          <p:nvPr>
            <p:ph type="title"/>
          </p:nvPr>
        </p:nvSpPr>
        <p:spPr>
          <a:prstGeom prst="rect">
            <a:avLst/>
          </a:prstGeom>
        </p:spPr>
        <p:txBody>
          <a:bodyPr/>
          <a:lstStyle>
            <a:lvl1pPr algn="ctr">
              <a:defRPr b="1"/>
            </a:lvl1pPr>
          </a:lstStyle>
          <a:p>
            <a:pPr/>
            <a:r>
              <a:t>ZASADY WYPŁATY WYNAGRODZENIA </a:t>
            </a:r>
          </a:p>
        </p:txBody>
      </p:sp>
      <p:sp>
        <p:nvSpPr>
          <p:cNvPr id="183" name="Symbol zastępczy zawartości 2"/>
          <p:cNvSpPr txBox="1"/>
          <p:nvPr>
            <p:ph type="body" idx="1"/>
          </p:nvPr>
        </p:nvSpPr>
        <p:spPr>
          <a:xfrm>
            <a:off x="457200" y="1600199"/>
            <a:ext cx="7467600" cy="4873754"/>
          </a:xfrm>
          <a:prstGeom prst="rect">
            <a:avLst/>
          </a:prstGeom>
        </p:spPr>
        <p:txBody>
          <a:bodyPr/>
          <a:lstStyle/>
          <a:p>
            <a:pPr marL="0" indent="0" algn="just" defTabSz="457200">
              <a:lnSpc>
                <a:spcPct val="150000"/>
              </a:lnSpc>
              <a:spcBef>
                <a:spcPts val="1600"/>
              </a:spcBef>
              <a:buClrTx/>
              <a:buSzTx/>
              <a:buNone/>
              <a:defRPr sz="1400">
                <a:latin typeface="Times New Roman"/>
                <a:ea typeface="Times New Roman"/>
                <a:cs typeface="Times New Roman"/>
                <a:sym typeface="Times New Roman"/>
              </a:defRPr>
            </a:pPr>
            <a:r>
              <a:t>Jeżeli pracodawca nie wypłaca wynagrodzenia w powyżej wskazanych terminach, to niezależnie od tego, czy ponosi on za opóźnienie odpowiedzialność, pracownik może żądać odsetek za opóźnienie w wypłaceniu należnego wynagrodzenia za pracę.</a:t>
            </a:r>
          </a:p>
          <a:p>
            <a:pPr marL="0" indent="0" algn="just" defTabSz="457200">
              <a:lnSpc>
                <a:spcPct val="150000"/>
              </a:lnSpc>
              <a:spcBef>
                <a:spcPts val="1600"/>
              </a:spcBef>
              <a:buClrTx/>
              <a:buSzTx/>
              <a:buNone/>
              <a:defRPr sz="1400">
                <a:latin typeface="Times New Roman"/>
                <a:ea typeface="Times New Roman"/>
                <a:cs typeface="Times New Roman"/>
                <a:sym typeface="Times New Roman"/>
              </a:defRPr>
            </a:pPr>
            <a:r>
              <a:t>Wypłaty wynagrodzenia dokonuje się w formie pieniężnej. Częściowe wypłacenie wynagrodzenia w innej formie niż pieniężna jest dopuszczalne tylko wówczas, gdy przewidują to ustawowe przepisy prawa pracy lub układ zbiorowy pracy.</a:t>
            </a:r>
          </a:p>
          <a:p>
            <a:pPr marL="0" indent="0" algn="just" defTabSz="457200">
              <a:lnSpc>
                <a:spcPct val="150000"/>
              </a:lnSpc>
              <a:spcBef>
                <a:spcPts val="0"/>
              </a:spcBef>
              <a:buClrTx/>
              <a:buSzTx/>
              <a:buNone/>
              <a:defRPr sz="1400">
                <a:latin typeface="Times New Roman"/>
                <a:ea typeface="Times New Roman"/>
                <a:cs typeface="Times New Roman"/>
                <a:sym typeface="Times New Roman"/>
              </a:defRPr>
            </a:pPr>
            <a:r>
              <a:t>W układzie zbiorowym pracy dużej fabryki znajduje się zapis, że pracownikom przysługuje wynagrodzenie zasadnicze, uzależnione od stażu pracy i zajmowanego stanowiska, oraz premia uznaniowa wypłacana co najmniej raz na dwa miesiące. Jednocześnie w przepisach układu zastrzeżono, że premia może być wypłacana bądź w formie pieniężnej, bądź w postaci bonów na zakupy spożywcze do jednego z lokalnych supermarketów. Wobec faktu, że układ zbiorowy przewiduje możliwość częściowego wypłacania wynagrodzenia (premii) w innej niż pieniężna formie, pracownicy, którzy otrzymali bony nie będą mogli domagać się wypłaty premii w pieniądzu.</a:t>
            </a:r>
          </a:p>
          <a:p>
            <a:pPr marL="0" indent="0" defTabSz="457200">
              <a:lnSpc>
                <a:spcPts val="3000"/>
              </a:lnSpc>
              <a:spcBef>
                <a:spcPts val="0"/>
              </a:spcBef>
              <a:buClrTx/>
              <a:buSzTx/>
              <a:buNone/>
              <a:defRPr sz="1300">
                <a:solidFill>
                  <a:srgbClr val="222222"/>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5" name="Tytuł 1"/>
          <p:cNvSpPr txBox="1"/>
          <p:nvPr>
            <p:ph type="title"/>
          </p:nvPr>
        </p:nvSpPr>
        <p:spPr>
          <a:prstGeom prst="rect">
            <a:avLst/>
          </a:prstGeom>
        </p:spPr>
        <p:txBody>
          <a:bodyPr/>
          <a:lstStyle>
            <a:lvl1pPr algn="ctr">
              <a:defRPr b="1"/>
            </a:lvl1pPr>
          </a:lstStyle>
          <a:p>
            <a:pPr/>
            <a:r>
              <a:t>REGULAMIN WYNAGRADZANIA </a:t>
            </a:r>
          </a:p>
        </p:txBody>
      </p:sp>
      <p:sp>
        <p:nvSpPr>
          <p:cNvPr id="186" name="Symbol zastępczy zawartości 2"/>
          <p:cNvSpPr txBox="1"/>
          <p:nvPr>
            <p:ph type="body" idx="1"/>
          </p:nvPr>
        </p:nvSpPr>
        <p:spPr>
          <a:xfrm>
            <a:off x="457200" y="1600199"/>
            <a:ext cx="7467600" cy="4873754"/>
          </a:xfrm>
          <a:prstGeom prst="rect">
            <a:avLst/>
          </a:prstGeom>
        </p:spPr>
        <p:txBody>
          <a:bodyPr/>
          <a:lstStyle/>
          <a:p>
            <a:pPr marL="0" indent="0" defTabSz="452627">
              <a:lnSpc>
                <a:spcPct val="150000"/>
              </a:lnSpc>
              <a:spcBef>
                <a:spcPts val="1600"/>
              </a:spcBef>
              <a:buClrTx/>
              <a:buSzTx/>
              <a:buNone/>
              <a:defRPr sz="1485">
                <a:solidFill>
                  <a:srgbClr val="020202"/>
                </a:solidFill>
                <a:latin typeface="Times New Roman"/>
                <a:ea typeface="Times New Roman"/>
                <a:cs typeface="Times New Roman"/>
                <a:sym typeface="Times New Roman"/>
              </a:defRPr>
            </a:pPr>
            <a:r>
              <a:t>Pracodawca zatrudniający co najmniej 20 pracowników, nie objętych zakładowym układem zbiorowym pracy ani ponadzakładowym układem zbiorowym pracy, ustala warunki wynagradzania za pracę w regulaminie wynagradzania.</a:t>
            </a:r>
          </a:p>
          <a:p>
            <a:pPr marL="0" indent="0" defTabSz="452627">
              <a:lnSpc>
                <a:spcPct val="150000"/>
              </a:lnSpc>
              <a:spcBef>
                <a:spcPts val="1600"/>
              </a:spcBef>
              <a:buClrTx/>
              <a:buSzTx/>
              <a:buNone/>
              <a:defRPr sz="1485">
                <a:solidFill>
                  <a:srgbClr val="020202"/>
                </a:solidFill>
                <a:latin typeface="Times New Roman"/>
                <a:ea typeface="Times New Roman"/>
                <a:cs typeface="Times New Roman"/>
                <a:sym typeface="Times New Roman"/>
              </a:defRPr>
            </a:pPr>
            <a:r>
              <a:t>Dobrze napisany regulamin wynagradzania daje pracownikom pewną przejrzystość co do warunków ich wynagradzania. Dobre skonstruowanie jego zapisów, a także całościowe uregulowanie kwestii wynagradzania daje pracownikom poczucie pewności tego wynagrodzenia, a także w pewien sposób ich motywuje, wiedzą oni bowiem czego mogą się spodziewać.</a:t>
            </a:r>
          </a:p>
          <a:p>
            <a:pPr marL="0" indent="0" defTabSz="452627">
              <a:lnSpc>
                <a:spcPct val="150000"/>
              </a:lnSpc>
              <a:spcBef>
                <a:spcPts val="1600"/>
              </a:spcBef>
              <a:buClrTx/>
              <a:buSzTx/>
              <a:buNone/>
              <a:defRPr sz="1485">
                <a:solidFill>
                  <a:srgbClr val="020202"/>
                </a:solidFill>
                <a:latin typeface="Times New Roman"/>
                <a:ea typeface="Times New Roman"/>
                <a:cs typeface="Times New Roman"/>
                <a:sym typeface="Times New Roman"/>
              </a:defRPr>
            </a:pPr>
            <a:r>
              <a:t>Regulamin wynagradzania musi przede wszystkim określać wynagrodzenie za pracę, a zatem winien przewidywać wysokość oraz zasady przyznawania pracownikom stawek wynagrodzenia za pracę określonego rodzaju lub na określonym stanowisku, a także innych (dodatkowych) składników wynagrodzenia, jeżeli zostały one przewidziane z tytułu wykonywania określonej pracy. Taki jest bowiem jego zasadniczy cel.</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8" name="Tytuł 1"/>
          <p:cNvSpPr txBox="1"/>
          <p:nvPr>
            <p:ph type="title"/>
          </p:nvPr>
        </p:nvSpPr>
        <p:spPr>
          <a:prstGeom prst="rect">
            <a:avLst/>
          </a:prstGeom>
        </p:spPr>
        <p:txBody>
          <a:bodyPr/>
          <a:lstStyle/>
          <a:p>
            <a:pPr/>
            <a:r>
              <a:t>REGULAMIN WYNAGRADZANIA </a:t>
            </a:r>
          </a:p>
        </p:txBody>
      </p:sp>
      <p:sp>
        <p:nvSpPr>
          <p:cNvPr id="189" name="Symbol zastępczy zawartości 2"/>
          <p:cNvSpPr txBox="1"/>
          <p:nvPr>
            <p:ph type="body" idx="1"/>
          </p:nvPr>
        </p:nvSpPr>
        <p:spPr>
          <a:xfrm>
            <a:off x="457200" y="1600199"/>
            <a:ext cx="7467600" cy="4873754"/>
          </a:xfrm>
          <a:prstGeom prst="rect">
            <a:avLst/>
          </a:prstGeom>
        </p:spPr>
        <p:txBody>
          <a:bodyPr/>
          <a:lstStyle/>
          <a:p>
            <a:pPr marL="0" indent="0" algn="just" defTabSz="219455">
              <a:lnSpc>
                <a:spcPct val="150000"/>
              </a:lnSpc>
              <a:spcBef>
                <a:spcPts val="700"/>
              </a:spcBef>
              <a:buClrTx/>
              <a:buSzTx/>
              <a:buNone/>
              <a:defRPr sz="1392">
                <a:solidFill>
                  <a:srgbClr val="020202"/>
                </a:solidFill>
                <a:latin typeface="Times New Roman"/>
                <a:ea typeface="Times New Roman"/>
                <a:cs typeface="Times New Roman"/>
                <a:sym typeface="Times New Roman"/>
              </a:defRPr>
            </a:pPr>
            <a:r>
              <a:t>Postanowienia zawarte w regulaminie wynagradzania nie mogą być mniej korzystne dla pracowników niż przepisy prawa pracy lub układ zbiorowy pracy.</a:t>
            </a:r>
          </a:p>
          <a:p>
            <a:pPr marL="0" indent="0" algn="just" defTabSz="219455">
              <a:lnSpc>
                <a:spcPct val="150000"/>
              </a:lnSpc>
              <a:spcBef>
                <a:spcPts val="700"/>
              </a:spcBef>
              <a:buClrTx/>
              <a:buSzTx/>
              <a:buNone/>
              <a:defRPr sz="1392">
                <a:solidFill>
                  <a:srgbClr val="020202"/>
                </a:solidFill>
                <a:latin typeface="Times New Roman"/>
                <a:ea typeface="Times New Roman"/>
                <a:cs typeface="Times New Roman"/>
                <a:sym typeface="Times New Roman"/>
              </a:defRPr>
            </a:pPr>
            <a:r>
              <a:t>Regulamin wynagradzania powinien w szczególności określać warunki ustalania i wypłacania nie tylko wynagrodzenia zasadniczego, ale także:</a:t>
            </a:r>
          </a:p>
          <a:p>
            <a:pPr marL="0" indent="0" algn="just" defTabSz="219455">
              <a:lnSpc>
                <a:spcPct val="150000"/>
              </a:lnSpc>
              <a:spcBef>
                <a:spcPts val="700"/>
              </a:spcBef>
              <a:buClrTx/>
              <a:buSzTx/>
              <a:buNone/>
              <a:defRPr sz="1392">
                <a:solidFill>
                  <a:srgbClr val="020202"/>
                </a:solidFill>
                <a:latin typeface="Times New Roman"/>
                <a:ea typeface="Times New Roman"/>
                <a:cs typeface="Times New Roman"/>
                <a:sym typeface="Times New Roman"/>
              </a:defRPr>
            </a:pPr>
            <a:br/>
            <a:r>
              <a:t>• innych, poza wynagrodzeniem zasadniczym, składników uzasadnionych zwłaszcza szczególnymi właściwościami lub warunkami wykonywanej pracy, kwalifikacjami zawodowymi pracowników, z tym że wysokość składnika wynagrodzenia, którego przyznanie uwarunkowane będzie długością przepracowanego okresu, o ile taki składnik zostanie określony, nie może przekroczyć 20 % wynagrodzenia zasadniczego,</a:t>
            </a:r>
            <a:br/>
            <a:r>
              <a:t>• innych świadczeń związanych z pracą, w tym takich, które mogą być uzależnione od okresów przepracowanych przez pracownika; w szczególności może to dotyczyć nagrody jubileuszowej i jednorazowej odprawy pieniężnej przysługującej pracownikowi, którego stosunek pracy ustał w związku z przejściem na rentę z tytułu niezdolności do pracy lub emeryturę.</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ykusz">
  <a:themeElements>
    <a:clrScheme name="Wykusz">
      <a:dk1>
        <a:srgbClr val="000000"/>
      </a:dk1>
      <a:lt1>
        <a:srgbClr val="FFFFFF"/>
      </a:lt1>
      <a:dk2>
        <a:srgbClr val="A7A7A7"/>
      </a:dk2>
      <a:lt2>
        <a:srgbClr val="535353"/>
      </a:lt2>
      <a:accent1>
        <a:srgbClr val="FE8637"/>
      </a:accent1>
      <a:accent2>
        <a:srgbClr val="7598D9"/>
      </a:accent2>
      <a:accent3>
        <a:srgbClr val="B32C16"/>
      </a:accent3>
      <a:accent4>
        <a:srgbClr val="F5CD2D"/>
      </a:accent4>
      <a:accent5>
        <a:srgbClr val="AEBAD5"/>
      </a:accent5>
      <a:accent6>
        <a:srgbClr val="777C84"/>
      </a:accent6>
      <a:hlink>
        <a:srgbClr val="0000FF"/>
      </a:hlink>
      <a:folHlink>
        <a:srgbClr val="FF00FF"/>
      </a:folHlink>
    </a:clrScheme>
    <a:fontScheme name="Wykusz">
      <a:majorFont>
        <a:latin typeface="Century Schoolbook"/>
        <a:ea typeface="Century Schoolbook"/>
        <a:cs typeface="Century Schoolbook"/>
      </a:majorFont>
      <a:minorFont>
        <a:latin typeface="Helvetica"/>
        <a:ea typeface="Helvetica"/>
        <a:cs typeface="Helvetica"/>
      </a:minorFont>
    </a:fontScheme>
    <a:fmtScheme name="Wykus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0000" dir="5400000">
              <a:srgbClr val="000000">
                <a:alpha val="42000"/>
              </a:srgbClr>
            </a:outerShdw>
          </a:effectLst>
        </a:effectStyle>
        <a:effectStyle>
          <a:effectLst>
            <a:outerShdw sx="100000" sy="100000" kx="0" ky="0" algn="b" rotWithShape="0" blurRad="50800" dist="25000" dir="5400000">
              <a:srgbClr val="000000">
                <a:alpha val="4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50800" dist="20000" dir="5400000">
            <a:srgbClr val="000000">
              <a:alpha val="42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50800" dist="25000" dir="5400000">
            <a:srgbClr val="000000">
              <a:alpha val="40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entury Schoolbook"/>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