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73" r:id="rId12"/>
    <p:sldId id="267" r:id="rId13"/>
    <p:sldId id="268" r:id="rId14"/>
    <p:sldId id="269" r:id="rId15"/>
    <p:sldId id="270" r:id="rId16"/>
    <p:sldId id="271" r:id="rId17"/>
    <p:sldId id="275" r:id="rId18"/>
    <p:sldId id="277" r:id="rId19"/>
    <p:sldId id="279" r:id="rId20"/>
    <p:sldId id="280" r:id="rId21"/>
    <p:sldId id="284" r:id="rId22"/>
    <p:sldId id="288" r:id="rId23"/>
    <p:sldId id="291" r:id="rId24"/>
    <p:sldId id="307" r:id="rId25"/>
    <p:sldId id="292" r:id="rId26"/>
    <p:sldId id="308" r:id="rId27"/>
    <p:sldId id="293" r:id="rId28"/>
    <p:sldId id="294" r:id="rId29"/>
    <p:sldId id="295" r:id="rId30"/>
    <p:sldId id="309" r:id="rId31"/>
    <p:sldId id="298" r:id="rId32"/>
    <p:sldId id="299" r:id="rId33"/>
    <p:sldId id="300" r:id="rId34"/>
    <p:sldId id="301" r:id="rId3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43"/>
    <p:restoredTop sz="94455"/>
  </p:normalViewPr>
  <p:slideViewPr>
    <p:cSldViewPr snapToGrid="0" snapToObjects="1">
      <p:cViewPr varScale="1">
        <p:scale>
          <a:sx n="84" d="100"/>
          <a:sy n="84" d="100"/>
        </p:scale>
        <p:origin x="5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53642E-AD02-4C43-8882-014E1059DB9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F16447D1-3FE6-BE4B-BAB7-E781E733D3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8419C036-50FD-DC4F-BF35-559C480CDF3A}"/>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5" name="Symbol zastępczy stopki 4">
            <a:extLst>
              <a:ext uri="{FF2B5EF4-FFF2-40B4-BE49-F238E27FC236}">
                <a16:creationId xmlns:a16="http://schemas.microsoft.com/office/drawing/2014/main" id="{DFFE4CD6-240D-B64A-8AC1-AFCA9796FB92}"/>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66C64F3-AC32-E949-9ACA-8484DE09D166}"/>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289468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29AE3D-2CE9-B944-AF6E-AD17CE22B73A}"/>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C9605EA9-115B-DB4E-80AA-65E95A63997E}"/>
              </a:ext>
            </a:extLst>
          </p:cNvPr>
          <p:cNvSpPr>
            <a:spLocks noGrp="1"/>
          </p:cNvSpPr>
          <p:nvPr>
            <p:ph type="body" orient="vert" idx="1"/>
          </p:nvPr>
        </p:nvSpPr>
        <p:spPr/>
        <p:txBody>
          <a:bodyPr vert="eaVert"/>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22221418-067C-9247-B9A5-66CF14AA134C}"/>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5" name="Symbol zastępczy stopki 4">
            <a:extLst>
              <a:ext uri="{FF2B5EF4-FFF2-40B4-BE49-F238E27FC236}">
                <a16:creationId xmlns:a16="http://schemas.microsoft.com/office/drawing/2014/main" id="{F47CE1ED-D187-CE43-8535-A2D7C512797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22A20F7-4042-E348-9AA9-1610DDEFB339}"/>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2245810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53B68771-2829-6B48-89CA-8260D2539AAA}"/>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2A7A2FEC-A601-7247-8DDF-16AF0F567C53}"/>
              </a:ext>
            </a:extLst>
          </p:cNvPr>
          <p:cNvSpPr>
            <a:spLocks noGrp="1"/>
          </p:cNvSpPr>
          <p:nvPr>
            <p:ph type="body" orient="vert" idx="1"/>
          </p:nvPr>
        </p:nvSpPr>
        <p:spPr>
          <a:xfrm>
            <a:off x="838200" y="365125"/>
            <a:ext cx="7734300" cy="5811838"/>
          </a:xfrm>
        </p:spPr>
        <p:txBody>
          <a:bodyPr vert="eaVert"/>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BD0A302E-6131-2F45-8DFA-7EB9384237B2}"/>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5" name="Symbol zastępczy stopki 4">
            <a:extLst>
              <a:ext uri="{FF2B5EF4-FFF2-40B4-BE49-F238E27FC236}">
                <a16:creationId xmlns:a16="http://schemas.microsoft.com/office/drawing/2014/main" id="{B855F8CF-0690-4048-9DE7-03A5AA98A0C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040496C-36FD-854D-85FD-8C688A27AAD4}"/>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1823220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A97D19-77F6-564D-AFCA-1EBC4F3A4DF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80966084-9BA4-F948-9CAB-781C656C3D7F}"/>
              </a:ext>
            </a:extLst>
          </p:cNvPr>
          <p:cNvSpPr>
            <a:spLocks noGrp="1"/>
          </p:cNvSpPr>
          <p:nvPr>
            <p:ph idx="1"/>
          </p:nvPr>
        </p:nvSpPr>
        <p:spPr/>
        <p:txBody>
          <a:body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CEDDAFB7-7F4D-EB4D-8B74-1633C447AA16}"/>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5" name="Symbol zastępczy stopki 4">
            <a:extLst>
              <a:ext uri="{FF2B5EF4-FFF2-40B4-BE49-F238E27FC236}">
                <a16:creationId xmlns:a16="http://schemas.microsoft.com/office/drawing/2014/main" id="{348A5220-30B7-E24C-8A52-E92904FF891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D049CBA-AA0B-CC42-9F97-688E3B36BA05}"/>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2685082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8F0781-D11E-0B42-A203-6F628ADAADC3}"/>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AF6B3C9F-AE12-5E41-9CB5-7298FE7A8A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C3827422-796E-9948-B5B1-9BDBF875F67B}"/>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5" name="Symbol zastępczy stopki 4">
            <a:extLst>
              <a:ext uri="{FF2B5EF4-FFF2-40B4-BE49-F238E27FC236}">
                <a16:creationId xmlns:a16="http://schemas.microsoft.com/office/drawing/2014/main" id="{427FA79E-E2BD-D143-ABBE-64E3757ECE5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05DFC6B-E4B7-5A49-8303-7D81C09F8BE5}"/>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1409244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3A8A50-6899-2148-8879-6FB2D403D8C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F23DD56A-B11C-9245-BAFA-A04AF319E9CE}"/>
              </a:ext>
            </a:extLst>
          </p:cNvPr>
          <p:cNvSpPr>
            <a:spLocks noGrp="1"/>
          </p:cNvSpPr>
          <p:nvPr>
            <p:ph sz="half" idx="1"/>
          </p:nvPr>
        </p:nvSpPr>
        <p:spPr>
          <a:xfrm>
            <a:off x="838200" y="1825625"/>
            <a:ext cx="5181600" cy="4351338"/>
          </a:xfrm>
        </p:spPr>
        <p:txBody>
          <a:bodyPr/>
          <a:lstStyle/>
          <a:p>
            <a:r>
              <a:rPr lang="pl-PL"/>
              <a:t>Edytuj style wzorca tekstu
Drugi poziom
Trzeci poziom
Czwarty poziom
Piąty poziom</a:t>
            </a:r>
          </a:p>
        </p:txBody>
      </p:sp>
      <p:sp>
        <p:nvSpPr>
          <p:cNvPr id="4" name="Symbol zastępczy zawartości 3">
            <a:extLst>
              <a:ext uri="{FF2B5EF4-FFF2-40B4-BE49-F238E27FC236}">
                <a16:creationId xmlns:a16="http://schemas.microsoft.com/office/drawing/2014/main" id="{A36B1AB6-02D3-AF49-A3F3-79FE40C5ACCF}"/>
              </a:ext>
            </a:extLst>
          </p:cNvPr>
          <p:cNvSpPr>
            <a:spLocks noGrp="1"/>
          </p:cNvSpPr>
          <p:nvPr>
            <p:ph sz="half" idx="2"/>
          </p:nvPr>
        </p:nvSpPr>
        <p:spPr>
          <a:xfrm>
            <a:off x="6172200" y="1825625"/>
            <a:ext cx="5181600" cy="4351338"/>
          </a:xfrm>
        </p:spPr>
        <p:txBody>
          <a:body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89CB7974-EE05-8E46-A1B8-5DA76C278B8E}"/>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6" name="Symbol zastępczy stopki 5">
            <a:extLst>
              <a:ext uri="{FF2B5EF4-FFF2-40B4-BE49-F238E27FC236}">
                <a16:creationId xmlns:a16="http://schemas.microsoft.com/office/drawing/2014/main" id="{29D6B65D-94F3-4B40-82DB-94E89A86C34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755353D-F19F-B84C-A429-86089B6F6C49}"/>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624069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B171450-8477-8C45-B391-558C9097A895}"/>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81940D35-11C3-0A43-9D8A-B69BDE9935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l-PL"/>
              <a:t>Edytuj style wzorca tekstu
Drugi poziom
Trzeci poziom
Czwarty poziom
Piąty poziom</a:t>
            </a:r>
          </a:p>
        </p:txBody>
      </p:sp>
      <p:sp>
        <p:nvSpPr>
          <p:cNvPr id="4" name="Symbol zastępczy zawartości 3">
            <a:extLst>
              <a:ext uri="{FF2B5EF4-FFF2-40B4-BE49-F238E27FC236}">
                <a16:creationId xmlns:a16="http://schemas.microsoft.com/office/drawing/2014/main" id="{138783EF-023E-1346-8EBD-582C70C22B62}"/>
              </a:ext>
            </a:extLst>
          </p:cNvPr>
          <p:cNvSpPr>
            <a:spLocks noGrp="1"/>
          </p:cNvSpPr>
          <p:nvPr>
            <p:ph sz="half" idx="2"/>
          </p:nvPr>
        </p:nvSpPr>
        <p:spPr>
          <a:xfrm>
            <a:off x="839788" y="2505075"/>
            <a:ext cx="5157787" cy="3684588"/>
          </a:xfrm>
        </p:spPr>
        <p:txBody>
          <a:bodyPr/>
          <a:lstStyle/>
          <a:p>
            <a:r>
              <a:rPr lang="pl-PL"/>
              <a:t>Edytuj style wzorca tekstu
Drugi poziom
Trzeci poziom
Czwarty poziom
Piąty poziom</a:t>
            </a:r>
          </a:p>
        </p:txBody>
      </p:sp>
      <p:sp>
        <p:nvSpPr>
          <p:cNvPr id="5" name="Symbol zastępczy tekstu 4">
            <a:extLst>
              <a:ext uri="{FF2B5EF4-FFF2-40B4-BE49-F238E27FC236}">
                <a16:creationId xmlns:a16="http://schemas.microsoft.com/office/drawing/2014/main" id="{4211D3F2-F54E-764B-928A-A315DB07B4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pl-PL"/>
              <a:t>Edytuj style wzorca tekstu
Drugi poziom
Trzeci poziom
Czwarty poziom
Piąty poziom</a:t>
            </a:r>
          </a:p>
        </p:txBody>
      </p:sp>
      <p:sp>
        <p:nvSpPr>
          <p:cNvPr id="6" name="Symbol zastępczy zawartości 5">
            <a:extLst>
              <a:ext uri="{FF2B5EF4-FFF2-40B4-BE49-F238E27FC236}">
                <a16:creationId xmlns:a16="http://schemas.microsoft.com/office/drawing/2014/main" id="{EF9A8E48-EAC4-CE4F-93D3-3FF014CFAF00}"/>
              </a:ext>
            </a:extLst>
          </p:cNvPr>
          <p:cNvSpPr>
            <a:spLocks noGrp="1"/>
          </p:cNvSpPr>
          <p:nvPr>
            <p:ph sz="quarter" idx="4"/>
          </p:nvPr>
        </p:nvSpPr>
        <p:spPr>
          <a:xfrm>
            <a:off x="6172200" y="2505075"/>
            <a:ext cx="5183188" cy="3684588"/>
          </a:xfrm>
        </p:spPr>
        <p:txBody>
          <a:bodyPr/>
          <a:lstStyle/>
          <a:p>
            <a:r>
              <a:rPr lang="pl-PL"/>
              <a:t>Edytuj style wzorca tekstu
Drugi poziom
Trzeci poziom
Czwarty poziom
Piąty poziom</a:t>
            </a:r>
          </a:p>
        </p:txBody>
      </p:sp>
      <p:sp>
        <p:nvSpPr>
          <p:cNvPr id="7" name="Symbol zastępczy daty 6">
            <a:extLst>
              <a:ext uri="{FF2B5EF4-FFF2-40B4-BE49-F238E27FC236}">
                <a16:creationId xmlns:a16="http://schemas.microsoft.com/office/drawing/2014/main" id="{8F40D212-6749-1B43-A213-D8BD6311BA96}"/>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8" name="Symbol zastępczy stopki 7">
            <a:extLst>
              <a:ext uri="{FF2B5EF4-FFF2-40B4-BE49-F238E27FC236}">
                <a16:creationId xmlns:a16="http://schemas.microsoft.com/office/drawing/2014/main" id="{48653BFC-22F2-1945-BA65-3E129BD609A6}"/>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9DAC1F68-8F5E-FC40-B7C6-773E6F06EB14}"/>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754554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4D49C5-B484-204C-8D35-66DE1B957DD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603FE660-CDD2-8849-AE69-FC90333FF9EF}"/>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4" name="Symbol zastępczy stopki 3">
            <a:extLst>
              <a:ext uri="{FF2B5EF4-FFF2-40B4-BE49-F238E27FC236}">
                <a16:creationId xmlns:a16="http://schemas.microsoft.com/office/drawing/2014/main" id="{43A09616-2417-244B-97CC-8BB652A709CA}"/>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48756CED-9BB1-524F-BB90-E5919E6D4242}"/>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3723873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0675BBE8-0E60-8E43-9C39-7D797780416C}"/>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3" name="Symbol zastępczy stopki 2">
            <a:extLst>
              <a:ext uri="{FF2B5EF4-FFF2-40B4-BE49-F238E27FC236}">
                <a16:creationId xmlns:a16="http://schemas.microsoft.com/office/drawing/2014/main" id="{E5BC7E51-576C-E649-9877-84C1A4106D92}"/>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D6184480-F9FE-8641-81AC-F0127C316A2A}"/>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25189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2C91CE-D8D5-0247-976C-A17A75AD3F07}"/>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98677B60-D823-F240-83D9-21E14F48A5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pl-PL"/>
              <a:t>Edytuj style wzorca tekstu
Drugi poziom
Trzeci poziom
Czwarty poziom
Piąty poziom</a:t>
            </a:r>
          </a:p>
        </p:txBody>
      </p:sp>
      <p:sp>
        <p:nvSpPr>
          <p:cNvPr id="4" name="Symbol zastępczy tekstu 3">
            <a:extLst>
              <a:ext uri="{FF2B5EF4-FFF2-40B4-BE49-F238E27FC236}">
                <a16:creationId xmlns:a16="http://schemas.microsoft.com/office/drawing/2014/main" id="{005B9B9A-CB1C-1740-AF62-CB055E6CB6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D0A47B41-10DE-234A-87D5-3ED7AFE493E8}"/>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6" name="Symbol zastępczy stopki 5">
            <a:extLst>
              <a:ext uri="{FF2B5EF4-FFF2-40B4-BE49-F238E27FC236}">
                <a16:creationId xmlns:a16="http://schemas.microsoft.com/office/drawing/2014/main" id="{7F64FB24-56AA-EA4E-A180-E319AE8369E4}"/>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7BD4CDED-BAF4-5B4F-B515-BC322B09B8D5}"/>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1003910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34B2DF8-A5B0-4A4E-AA4E-E12662A3BFF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0ED1E1A2-2AC1-9840-AB61-86808AD46B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2244C86D-ABC4-D343-AB59-57E29C0922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pl-PL"/>
              <a:t>Edytuj style wzorca tekstu
Drugi poziom
Trzeci poziom
Czwarty poziom
Piąty poziom</a:t>
            </a:r>
          </a:p>
        </p:txBody>
      </p:sp>
      <p:sp>
        <p:nvSpPr>
          <p:cNvPr id="5" name="Symbol zastępczy daty 4">
            <a:extLst>
              <a:ext uri="{FF2B5EF4-FFF2-40B4-BE49-F238E27FC236}">
                <a16:creationId xmlns:a16="http://schemas.microsoft.com/office/drawing/2014/main" id="{C9C6045F-19F0-E241-8669-97324990CE01}"/>
              </a:ext>
            </a:extLst>
          </p:cNvPr>
          <p:cNvSpPr>
            <a:spLocks noGrp="1"/>
          </p:cNvSpPr>
          <p:nvPr>
            <p:ph type="dt" sz="half" idx="10"/>
          </p:nvPr>
        </p:nvSpPr>
        <p:spPr/>
        <p:txBody>
          <a:bodyPr/>
          <a:lstStyle/>
          <a:p>
            <a:fld id="{55F31C5A-7FB2-A94F-ADAB-9059BE15F7E1}" type="datetimeFigureOut">
              <a:rPr lang="pl-PL" smtClean="0"/>
              <a:t>29.11.2019</a:t>
            </a:fld>
            <a:endParaRPr lang="pl-PL"/>
          </a:p>
        </p:txBody>
      </p:sp>
      <p:sp>
        <p:nvSpPr>
          <p:cNvPr id="6" name="Symbol zastępczy stopki 5">
            <a:extLst>
              <a:ext uri="{FF2B5EF4-FFF2-40B4-BE49-F238E27FC236}">
                <a16:creationId xmlns:a16="http://schemas.microsoft.com/office/drawing/2014/main" id="{873B6AC6-2062-4A42-89EB-00B2D2BEDDF2}"/>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E0AE044-5EDD-E144-BF61-57118701C203}"/>
              </a:ext>
            </a:extLst>
          </p:cNvPr>
          <p:cNvSpPr>
            <a:spLocks noGrp="1"/>
          </p:cNvSpPr>
          <p:nvPr>
            <p:ph type="sldNum" sz="quarter" idx="12"/>
          </p:nvPr>
        </p:nvSpPr>
        <p:spPr/>
        <p:txBody>
          <a:bodyPr/>
          <a:lstStyle/>
          <a:p>
            <a:fld id="{F583D54F-8C52-994B-9A8D-B8B2B455984C}" type="slidenum">
              <a:rPr lang="pl-PL" smtClean="0"/>
              <a:t>‹#›</a:t>
            </a:fld>
            <a:endParaRPr lang="pl-PL"/>
          </a:p>
        </p:txBody>
      </p:sp>
    </p:spTree>
    <p:extLst>
      <p:ext uri="{BB962C8B-B14F-4D97-AF65-F5344CB8AC3E}">
        <p14:creationId xmlns:p14="http://schemas.microsoft.com/office/powerpoint/2010/main" val="2602356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5695CF8-89E2-6A43-B4FA-0CCD2F3ED3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864DA957-A1A7-364B-95EC-FCBA1D178A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pl-PL"/>
              <a:t>Edytuj style wzorca tekstu
Drugi poziom
Trzeci poziom
Czwarty poziom
Piąty poziom</a:t>
            </a:r>
          </a:p>
        </p:txBody>
      </p:sp>
      <p:sp>
        <p:nvSpPr>
          <p:cNvPr id="4" name="Symbol zastępczy daty 3">
            <a:extLst>
              <a:ext uri="{FF2B5EF4-FFF2-40B4-BE49-F238E27FC236}">
                <a16:creationId xmlns:a16="http://schemas.microsoft.com/office/drawing/2014/main" id="{D8875272-9BD1-6547-B8C8-242D2237A1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31C5A-7FB2-A94F-ADAB-9059BE15F7E1}" type="datetimeFigureOut">
              <a:rPr lang="pl-PL" smtClean="0"/>
              <a:t>29.11.2019</a:t>
            </a:fld>
            <a:endParaRPr lang="pl-PL"/>
          </a:p>
        </p:txBody>
      </p:sp>
      <p:sp>
        <p:nvSpPr>
          <p:cNvPr id="5" name="Symbol zastępczy stopki 4">
            <a:extLst>
              <a:ext uri="{FF2B5EF4-FFF2-40B4-BE49-F238E27FC236}">
                <a16:creationId xmlns:a16="http://schemas.microsoft.com/office/drawing/2014/main" id="{243A660E-BC81-014A-B376-40DF1B059B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62926888-4DD0-EB45-9D2C-DF78589E8D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83D54F-8C52-994B-9A8D-B8B2B455984C}" type="slidenum">
              <a:rPr lang="pl-PL" smtClean="0"/>
              <a:t>‹#›</a:t>
            </a:fld>
            <a:endParaRPr lang="pl-PL"/>
          </a:p>
        </p:txBody>
      </p:sp>
    </p:spTree>
    <p:extLst>
      <p:ext uri="{BB962C8B-B14F-4D97-AF65-F5344CB8AC3E}">
        <p14:creationId xmlns:p14="http://schemas.microsoft.com/office/powerpoint/2010/main" val="3579595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70A81C-0437-EB4D-B1AB-6A681EDAF8E1}"/>
              </a:ext>
            </a:extLst>
          </p:cNvPr>
          <p:cNvSpPr>
            <a:spLocks noGrp="1"/>
          </p:cNvSpPr>
          <p:nvPr>
            <p:ph type="ctrTitle"/>
          </p:nvPr>
        </p:nvSpPr>
        <p:spPr/>
        <p:txBody>
          <a:bodyPr>
            <a:normAutofit fontScale="90000"/>
          </a:bodyPr>
          <a:lstStyle/>
          <a:p>
            <a:r>
              <a:rPr lang="pl-PL" dirty="0"/>
              <a:t>Warsztaty z rozwiązywania kazusów z prawa karnego materialnego</a:t>
            </a:r>
          </a:p>
        </p:txBody>
      </p:sp>
      <p:sp>
        <p:nvSpPr>
          <p:cNvPr id="3" name="Podtytuł 2">
            <a:extLst>
              <a:ext uri="{FF2B5EF4-FFF2-40B4-BE49-F238E27FC236}">
                <a16:creationId xmlns:a16="http://schemas.microsoft.com/office/drawing/2014/main" id="{108250D8-0743-8A42-8F7A-F2D392B6E089}"/>
              </a:ext>
            </a:extLst>
          </p:cNvPr>
          <p:cNvSpPr>
            <a:spLocks noGrp="1"/>
          </p:cNvSpPr>
          <p:nvPr>
            <p:ph type="subTitle" idx="1"/>
          </p:nvPr>
        </p:nvSpPr>
        <p:spPr/>
        <p:txBody>
          <a:bodyPr/>
          <a:lstStyle/>
          <a:p>
            <a:r>
              <a:rPr lang="pl-PL" dirty="0"/>
              <a:t>dr Katarzyna Piątkowska</a:t>
            </a:r>
          </a:p>
          <a:p>
            <a:endParaRPr lang="pl-PL" dirty="0"/>
          </a:p>
        </p:txBody>
      </p:sp>
    </p:spTree>
    <p:extLst>
      <p:ext uri="{BB962C8B-B14F-4D97-AF65-F5344CB8AC3E}">
        <p14:creationId xmlns:p14="http://schemas.microsoft.com/office/powerpoint/2010/main" val="1458282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5E855CE-931C-C945-81FD-8C0B9E97971D}"/>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27F0CE6A-A246-AC4D-BB99-59898A75D28A}"/>
              </a:ext>
            </a:extLst>
          </p:cNvPr>
          <p:cNvSpPr>
            <a:spLocks noGrp="1"/>
          </p:cNvSpPr>
          <p:nvPr>
            <p:ph idx="1"/>
          </p:nvPr>
        </p:nvSpPr>
        <p:spPr>
          <a:xfrm>
            <a:off x="838200" y="1524000"/>
            <a:ext cx="10515600" cy="5044966"/>
          </a:xfrm>
        </p:spPr>
        <p:txBody>
          <a:bodyPr>
            <a:normAutofit fontScale="92500" lnSpcReduction="10000"/>
          </a:bodyPr>
          <a:lstStyle/>
          <a:p>
            <a:pPr marL="0" indent="0" algn="just">
              <a:buNone/>
            </a:pPr>
            <a:r>
              <a:rPr lang="pl-PL" dirty="0"/>
              <a:t>Antoni miał bardzo negatywny stosunek do swojej teściowej, która go szczerze nienawidziła. Nigdy nie udzieliła mu wsparcia, pomimo jego trudnej sytuacji finansowej. Utrata pracy przez mężczyznę, oznaczała dla niego wizytę u teściowej z prośbą o pomoc w dniu 15 listopada 2019 roku w Warszawie. Zdesperowany Antoni miał plan, by jednocześnie poprawić swoją sytuację majątkową, jak również pozbyć się darzonej szczerze negatywnym uczuciem osoby. W odwiedziny zabrał silną trutkę na gryzonie i w odpowiednim momencie wlał sporą dawkę do powideł, który „mamusia” trzymała w piwnicy. Jednak wbrew jego przypuszczeniom, teściowa nie spożyła powideł lecz podarowała je swojemu wnukowi, który kilka tygodni później zjadł je u siebie w domu, w Poznaniu. Toksyczna substancja uszkodziła wątrobę i nerki wnuka.</a:t>
            </a:r>
          </a:p>
          <a:p>
            <a:pPr algn="just"/>
            <a:endParaRPr lang="pl-PL" dirty="0"/>
          </a:p>
          <a:p>
            <a:pPr marL="0" indent="0" algn="just">
              <a:buNone/>
            </a:pPr>
            <a:r>
              <a:rPr lang="pl-PL" dirty="0"/>
              <a:t>Podaj czas i miejsce popełnienia czynu.</a:t>
            </a:r>
          </a:p>
        </p:txBody>
      </p:sp>
    </p:spTree>
    <p:extLst>
      <p:ext uri="{BB962C8B-B14F-4D97-AF65-F5344CB8AC3E}">
        <p14:creationId xmlns:p14="http://schemas.microsoft.com/office/powerpoint/2010/main" val="1222873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D4D4E8-ECCB-5C43-90D8-DE61A441F205}"/>
              </a:ext>
            </a:extLst>
          </p:cNvPr>
          <p:cNvSpPr>
            <a:spLocks noGrp="1"/>
          </p:cNvSpPr>
          <p:nvPr>
            <p:ph type="title"/>
          </p:nvPr>
        </p:nvSpPr>
        <p:spPr/>
        <p:txBody>
          <a:bodyPr/>
          <a:lstStyle/>
          <a:p>
            <a:r>
              <a:rPr lang="pl-PL" dirty="0"/>
              <a:t>Kazus</a:t>
            </a:r>
          </a:p>
        </p:txBody>
      </p:sp>
      <p:sp>
        <p:nvSpPr>
          <p:cNvPr id="3" name="Symbol zastępczy zawartości 2">
            <a:extLst>
              <a:ext uri="{FF2B5EF4-FFF2-40B4-BE49-F238E27FC236}">
                <a16:creationId xmlns:a16="http://schemas.microsoft.com/office/drawing/2014/main" id="{54BCFD10-8270-D740-821F-BDC5D7D41E07}"/>
              </a:ext>
            </a:extLst>
          </p:cNvPr>
          <p:cNvSpPr>
            <a:spLocks noGrp="1"/>
          </p:cNvSpPr>
          <p:nvPr>
            <p:ph idx="1"/>
          </p:nvPr>
        </p:nvSpPr>
        <p:spPr/>
        <p:txBody>
          <a:bodyPr/>
          <a:lstStyle/>
          <a:p>
            <a:pPr marL="0" indent="0" algn="just">
              <a:buNone/>
            </a:pPr>
            <a:r>
              <a:rPr lang="pl-PL" dirty="0"/>
              <a:t>Aleksander B. od stycznia 2019 roku do grudnia 2019 roku znęcał się fizycznie i psychicznie nad swoją żoną. W czerwcu 2019 weszła w życie ustawa zaostrzająca odpowiedzialność karną za ten czyn. </a:t>
            </a:r>
          </a:p>
          <a:p>
            <a:pPr marL="0" indent="0" algn="just">
              <a:buNone/>
            </a:pPr>
            <a:r>
              <a:rPr lang="pl-PL" dirty="0"/>
              <a:t>Na podstawie której ustawy Aleksander B. będzie ponosił odpowiedzialność karną? Proszę uzasadnić swoje stanowisko.</a:t>
            </a:r>
          </a:p>
        </p:txBody>
      </p:sp>
    </p:spTree>
    <p:extLst>
      <p:ext uri="{BB962C8B-B14F-4D97-AF65-F5344CB8AC3E}">
        <p14:creationId xmlns:p14="http://schemas.microsoft.com/office/powerpoint/2010/main" val="358263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BBDF9E0-848C-6141-BEE1-A71B194954DC}"/>
              </a:ext>
            </a:extLst>
          </p:cNvPr>
          <p:cNvSpPr>
            <a:spLocks noGrp="1"/>
          </p:cNvSpPr>
          <p:nvPr>
            <p:ph type="title"/>
          </p:nvPr>
        </p:nvSpPr>
        <p:spPr/>
        <p:txBody>
          <a:bodyPr/>
          <a:lstStyle/>
          <a:p>
            <a:r>
              <a:rPr lang="pl-PL" dirty="0"/>
              <a:t>Kazus </a:t>
            </a:r>
          </a:p>
        </p:txBody>
      </p:sp>
      <p:sp>
        <p:nvSpPr>
          <p:cNvPr id="3" name="Symbol zastępczy zawartości 2">
            <a:extLst>
              <a:ext uri="{FF2B5EF4-FFF2-40B4-BE49-F238E27FC236}">
                <a16:creationId xmlns:a16="http://schemas.microsoft.com/office/drawing/2014/main" id="{2A5A21C2-B0DF-724C-BC8D-66901B9219ED}"/>
              </a:ext>
            </a:extLst>
          </p:cNvPr>
          <p:cNvSpPr>
            <a:spLocks noGrp="1"/>
          </p:cNvSpPr>
          <p:nvPr>
            <p:ph idx="1"/>
          </p:nvPr>
        </p:nvSpPr>
        <p:spPr/>
        <p:txBody>
          <a:bodyPr/>
          <a:lstStyle/>
          <a:p>
            <a:pPr marL="0" indent="0" algn="just">
              <a:buNone/>
            </a:pPr>
            <a:r>
              <a:rPr lang="pl-PL" dirty="0"/>
              <a:t>Rolnik Adam J., chcąc skrócić drogę dojazdu do swojego pola, postanowił przejechać ciągnikiem przez obsianą koniczyną działkę sąsiada. Gdy był na środku działki zorientował się, że najechał na bawiące się w koniczynie dziecko sąsiada, Alicję M. W wyniku doznanych obrażeń dziewczynka zmarła.</a:t>
            </a:r>
          </a:p>
          <a:p>
            <a:pPr marL="0" indent="0" algn="just">
              <a:buNone/>
            </a:pPr>
            <a:r>
              <a:rPr lang="pl-PL" dirty="0"/>
              <a:t>Proszę dokonać prawnokarnej oceny zachowania Adama J.</a:t>
            </a:r>
          </a:p>
          <a:p>
            <a:pPr marL="0" indent="0" algn="just">
              <a:buNone/>
            </a:pPr>
            <a:r>
              <a:rPr lang="pl-PL" dirty="0"/>
              <a:t>Uchwała składu całej Izby Karnej SN z dnia 28 lutego 1975 r., V KZP 2/74</a:t>
            </a:r>
          </a:p>
          <a:p>
            <a:pPr marL="0" indent="0" algn="just">
              <a:buNone/>
            </a:pPr>
            <a:r>
              <a:rPr lang="pl-PL" dirty="0"/>
              <a:t>Wyrok SN z dnia 5 grudnia 1995 r., WR 186/95</a:t>
            </a:r>
          </a:p>
        </p:txBody>
      </p:sp>
    </p:spTree>
    <p:extLst>
      <p:ext uri="{BB962C8B-B14F-4D97-AF65-F5344CB8AC3E}">
        <p14:creationId xmlns:p14="http://schemas.microsoft.com/office/powerpoint/2010/main" val="3348997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74357B-3E22-624A-902B-CC40CA628C02}"/>
              </a:ext>
            </a:extLst>
          </p:cNvPr>
          <p:cNvSpPr>
            <a:spLocks noGrp="1"/>
          </p:cNvSpPr>
          <p:nvPr>
            <p:ph type="title"/>
          </p:nvPr>
        </p:nvSpPr>
        <p:spPr/>
        <p:txBody>
          <a:bodyPr/>
          <a:lstStyle/>
          <a:p>
            <a:r>
              <a:rPr lang="pl-PL" dirty="0"/>
              <a:t>Kazus </a:t>
            </a:r>
          </a:p>
        </p:txBody>
      </p:sp>
      <p:sp>
        <p:nvSpPr>
          <p:cNvPr id="3" name="Symbol zastępczy zawartości 2">
            <a:extLst>
              <a:ext uri="{FF2B5EF4-FFF2-40B4-BE49-F238E27FC236}">
                <a16:creationId xmlns:a16="http://schemas.microsoft.com/office/drawing/2014/main" id="{B046B90E-D2A2-6840-BB97-AC23CC240C26}"/>
              </a:ext>
            </a:extLst>
          </p:cNvPr>
          <p:cNvSpPr>
            <a:spLocks noGrp="1"/>
          </p:cNvSpPr>
          <p:nvPr>
            <p:ph idx="1"/>
          </p:nvPr>
        </p:nvSpPr>
        <p:spPr>
          <a:xfrm>
            <a:off x="838200" y="1481959"/>
            <a:ext cx="10515600" cy="4695004"/>
          </a:xfrm>
        </p:spPr>
        <p:txBody>
          <a:bodyPr>
            <a:normAutofit/>
          </a:bodyPr>
          <a:lstStyle/>
          <a:p>
            <a:pPr marL="0" indent="0" algn="just">
              <a:buNone/>
            </a:pPr>
            <a:r>
              <a:rPr lang="pl-PL" dirty="0"/>
              <a:t>80-letni Jan G. w związku z licznymi schorzeniami przebywał w szpitalu. Mężczyzna cierpiał m.in. na cukrzycę, choroby nerek, serca i zaburzenia pamięci. Lekarzem prowadzącym pacjenta był Piotr C. Po półrocznym pobycie w szpitalu Jan G. zmarł. Na żądanie bliskich, kwestionujących sposób leczenia przez Piotra C., wszczęto postepowanie przygotowawcze w sprawie i przeprowadzono sekcję zwłok Jana G. W sporządzonej opinii biegli lekarze stwierdzili, że śmierć pacjenta była spowodowana przez kompleks czynników. Mimo to lekarzowi został postawiony zarzut nieumyślnego spowodowania śmierci pacjenta wskutek zastosowania niewłaściwej procedury medycznej. </a:t>
            </a:r>
          </a:p>
          <a:p>
            <a:pPr marL="0" indent="0" algn="just">
              <a:buNone/>
            </a:pPr>
            <a:r>
              <a:rPr lang="pl-PL" dirty="0"/>
              <a:t>Oceń prawidłowość kwalifikacji prawnej przyjętej przez prokuratora.</a:t>
            </a:r>
          </a:p>
        </p:txBody>
      </p:sp>
    </p:spTree>
    <p:extLst>
      <p:ext uri="{BB962C8B-B14F-4D97-AF65-F5344CB8AC3E}">
        <p14:creationId xmlns:p14="http://schemas.microsoft.com/office/powerpoint/2010/main" val="2800891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DFE0F1-C289-B94C-B03A-66B2D8436E7D}"/>
              </a:ext>
            </a:extLst>
          </p:cNvPr>
          <p:cNvSpPr>
            <a:spLocks noGrp="1"/>
          </p:cNvSpPr>
          <p:nvPr>
            <p:ph type="title"/>
          </p:nvPr>
        </p:nvSpPr>
        <p:spPr>
          <a:xfrm>
            <a:off x="838200" y="365126"/>
            <a:ext cx="10515600" cy="1053772"/>
          </a:xfrm>
        </p:spPr>
        <p:txBody>
          <a:bodyPr/>
          <a:lstStyle/>
          <a:p>
            <a:r>
              <a:rPr lang="pl-PL" dirty="0"/>
              <a:t>Kazus </a:t>
            </a:r>
          </a:p>
        </p:txBody>
      </p:sp>
      <p:sp>
        <p:nvSpPr>
          <p:cNvPr id="3" name="Symbol zastępczy zawartości 2">
            <a:extLst>
              <a:ext uri="{FF2B5EF4-FFF2-40B4-BE49-F238E27FC236}">
                <a16:creationId xmlns:a16="http://schemas.microsoft.com/office/drawing/2014/main" id="{57E5480A-A32A-6444-9505-58DB82F0BC5F}"/>
              </a:ext>
            </a:extLst>
          </p:cNvPr>
          <p:cNvSpPr>
            <a:spLocks noGrp="1"/>
          </p:cNvSpPr>
          <p:nvPr>
            <p:ph idx="1"/>
          </p:nvPr>
        </p:nvSpPr>
        <p:spPr>
          <a:xfrm>
            <a:off x="838200" y="1534510"/>
            <a:ext cx="10628586" cy="5065987"/>
          </a:xfrm>
        </p:spPr>
        <p:txBody>
          <a:bodyPr>
            <a:normAutofit/>
          </a:bodyPr>
          <a:lstStyle/>
          <a:p>
            <a:pPr marL="0" indent="0" algn="just">
              <a:buNone/>
            </a:pPr>
            <a:r>
              <a:rPr lang="pl-PL" dirty="0"/>
              <a:t>Grzegorz R., prowadząc samochód marki Peugeot 207, w czasie jazdy dyskutował z siedzącą obok żoną, Janiną R. Dojeżdżając do skrzyżowania, nie zauważył czerwonego światła „stop” i doprowadził do zderzenia z samochodem marki Audi A8, kierowanym przez Brunona T., który, jak się później okazało, miał ok. 2 promili alkoholu we krwi). W następstwie odniesionych obrażeń Janina R. zmarła. Grzegorzowi R. nic się nie stało. Brunon T., zdając sobie sprawę z tego, że spożywał wcześniej znaczną ilość alkoholu, odjechał z miejsca wypadku, nie interesując się losem pozostałych.</a:t>
            </a:r>
          </a:p>
          <a:p>
            <a:pPr marL="0" indent="0" algn="just">
              <a:buNone/>
            </a:pPr>
            <a:r>
              <a:rPr lang="pl-PL" dirty="0"/>
              <a:t>Oceń odpowiedzialność karną Grzegorza R. i Brunona T.</a:t>
            </a:r>
          </a:p>
          <a:p>
            <a:pPr marL="0" indent="0" algn="just">
              <a:buNone/>
            </a:pPr>
            <a:endParaRPr lang="pl-PL" dirty="0"/>
          </a:p>
        </p:txBody>
      </p:sp>
    </p:spTree>
    <p:extLst>
      <p:ext uri="{BB962C8B-B14F-4D97-AF65-F5344CB8AC3E}">
        <p14:creationId xmlns:p14="http://schemas.microsoft.com/office/powerpoint/2010/main" val="4264393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95EED5-E1C2-864B-A87D-A26A6A7A3B81}"/>
              </a:ext>
            </a:extLst>
          </p:cNvPr>
          <p:cNvSpPr>
            <a:spLocks noGrp="1"/>
          </p:cNvSpPr>
          <p:nvPr>
            <p:ph type="title"/>
          </p:nvPr>
        </p:nvSpPr>
        <p:spPr>
          <a:xfrm>
            <a:off x="838200" y="270533"/>
            <a:ext cx="10515600" cy="1001220"/>
          </a:xfrm>
        </p:spPr>
        <p:txBody>
          <a:bodyPr/>
          <a:lstStyle/>
          <a:p>
            <a:r>
              <a:rPr lang="pl-PL" dirty="0"/>
              <a:t>Kazus </a:t>
            </a:r>
          </a:p>
        </p:txBody>
      </p:sp>
      <p:sp>
        <p:nvSpPr>
          <p:cNvPr id="3" name="Symbol zastępczy zawartości 2">
            <a:extLst>
              <a:ext uri="{FF2B5EF4-FFF2-40B4-BE49-F238E27FC236}">
                <a16:creationId xmlns:a16="http://schemas.microsoft.com/office/drawing/2014/main" id="{F6CF7514-3B94-7341-A72E-0B4DABB85B56}"/>
              </a:ext>
            </a:extLst>
          </p:cNvPr>
          <p:cNvSpPr>
            <a:spLocks noGrp="1"/>
          </p:cNvSpPr>
          <p:nvPr>
            <p:ph idx="1"/>
          </p:nvPr>
        </p:nvSpPr>
        <p:spPr>
          <a:xfrm>
            <a:off x="838200" y="1513490"/>
            <a:ext cx="10515600" cy="5044965"/>
          </a:xfrm>
        </p:spPr>
        <p:txBody>
          <a:bodyPr>
            <a:normAutofit/>
          </a:bodyPr>
          <a:lstStyle/>
          <a:p>
            <a:pPr marL="0" indent="0" algn="just">
              <a:buNone/>
            </a:pPr>
            <a:r>
              <a:rPr lang="pl-PL" dirty="0"/>
              <a:t>Na zorganizowanym w mieszkaniu Janusza J. towarzyskim spotkaniu Jarosław K., wypiwszy za dużo alkoholu, zaczął używać słów wulgarnych, stał się agresywny i w nieelegancki sposób zaczepiał kobiety. Właściciel mieszkania zażądał, by Jarosław K. opuścił mieszkanie, ten jednak w niegrzeczny sposób odmówił. Janusz J. chwycił go wówczas za rękę i wypchnął z mieszkania. Następnego dnia Jarosław K., kiedy już wytrzeźwiał, złożył zawiadomienie o uzasadnionym podejrzeniu popełnieniu przestępstwa naruszenia nietykalności cielesnej przez Janusza J.</a:t>
            </a:r>
          </a:p>
          <a:p>
            <a:pPr marL="0" indent="0" algn="just">
              <a:buNone/>
            </a:pPr>
            <a:r>
              <a:rPr lang="pl-PL" dirty="0"/>
              <a:t>Dokonaj prawnokarnej oceny zajścia i zaproponuj sposób rozstrzygnięcia.</a:t>
            </a:r>
          </a:p>
        </p:txBody>
      </p:sp>
    </p:spTree>
    <p:extLst>
      <p:ext uri="{BB962C8B-B14F-4D97-AF65-F5344CB8AC3E}">
        <p14:creationId xmlns:p14="http://schemas.microsoft.com/office/powerpoint/2010/main" val="3496490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0DA1A1-374E-AF45-868E-55D3D8732284}"/>
              </a:ext>
            </a:extLst>
          </p:cNvPr>
          <p:cNvSpPr>
            <a:spLocks noGrp="1"/>
          </p:cNvSpPr>
          <p:nvPr>
            <p:ph type="title"/>
          </p:nvPr>
        </p:nvSpPr>
        <p:spPr/>
        <p:txBody>
          <a:bodyPr/>
          <a:lstStyle/>
          <a:p>
            <a:r>
              <a:rPr lang="pl-PL" dirty="0"/>
              <a:t>Kazus </a:t>
            </a:r>
          </a:p>
        </p:txBody>
      </p:sp>
      <p:sp>
        <p:nvSpPr>
          <p:cNvPr id="3" name="Symbol zastępczy zawartości 2">
            <a:extLst>
              <a:ext uri="{FF2B5EF4-FFF2-40B4-BE49-F238E27FC236}">
                <a16:creationId xmlns:a16="http://schemas.microsoft.com/office/drawing/2014/main" id="{903F4C38-B1EB-BF4A-98A2-C1873343889D}"/>
              </a:ext>
            </a:extLst>
          </p:cNvPr>
          <p:cNvSpPr>
            <a:spLocks noGrp="1"/>
          </p:cNvSpPr>
          <p:nvPr>
            <p:ph idx="1"/>
          </p:nvPr>
        </p:nvSpPr>
        <p:spPr>
          <a:xfrm>
            <a:off x="838200" y="1501502"/>
            <a:ext cx="10515600" cy="4837934"/>
          </a:xfrm>
        </p:spPr>
        <p:txBody>
          <a:bodyPr>
            <a:normAutofit fontScale="92500" lnSpcReduction="10000"/>
          </a:bodyPr>
          <a:lstStyle/>
          <a:p>
            <a:pPr marL="0" indent="0" algn="just">
              <a:buNone/>
            </a:pPr>
            <a:r>
              <a:rPr lang="pl-PL" dirty="0"/>
              <a:t>Katarzyna T. stawiła się w prokuraturze, gdzie miała być przesłuchana w charakterze świadka w postępowaniu karnym prowadzonym przeciwko Robertowi S., który był jej przełożonym w pracy. Prokurator odebrał dane personalne od Katarzyny T. i uprzedził ją o odpowiedzialności karnej za składanie fałszywych zeznań. Kiedy jednak zwrócił się do Katarzyny T. o zdanie relacji z tego, co wie w sprawie, ta oświadczyła, że niczego nie powie, ponieważ nie będzie obciążała swojego przełożonego (bała się stracić pracę). Od tego momentu konsekwentnie milczała. Prokurator zapisał oświadczenie Katarzyny T. do protokołu i poczynił też zapis o jej milczeniu. Na skutek tego wydarzenia prokurator postawił Katarzynie T. zarzut z art. 233 § 1 k.k. </a:t>
            </a:r>
          </a:p>
          <a:p>
            <a:pPr marL="0" indent="0" algn="just">
              <a:buNone/>
            </a:pPr>
            <a:r>
              <a:rPr lang="pl-PL" dirty="0"/>
              <a:t>Czy prokurator słusznie zarzucił Katarzynie T. popełnienie tego przestępstwa?</a:t>
            </a:r>
          </a:p>
          <a:p>
            <a:pPr marL="0" indent="0" algn="just">
              <a:buNone/>
            </a:pPr>
            <a:r>
              <a:rPr lang="pl-PL" dirty="0"/>
              <a:t>Uchwała składu 7 sędziów SN z dnia 22 stycznia 2003 r., I KZP 39/02</a:t>
            </a:r>
          </a:p>
        </p:txBody>
      </p:sp>
    </p:spTree>
    <p:extLst>
      <p:ext uri="{BB962C8B-B14F-4D97-AF65-F5344CB8AC3E}">
        <p14:creationId xmlns:p14="http://schemas.microsoft.com/office/powerpoint/2010/main" val="1679707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59AE160-BF7D-1643-8065-C96CF07B31A8}"/>
              </a:ext>
            </a:extLst>
          </p:cNvPr>
          <p:cNvSpPr>
            <a:spLocks noGrp="1"/>
          </p:cNvSpPr>
          <p:nvPr>
            <p:ph idx="1"/>
          </p:nvPr>
        </p:nvSpPr>
        <p:spPr>
          <a:xfrm>
            <a:off x="662152" y="725214"/>
            <a:ext cx="10691648" cy="5451749"/>
          </a:xfrm>
        </p:spPr>
        <p:txBody>
          <a:bodyPr>
            <a:normAutofit/>
          </a:bodyPr>
          <a:lstStyle/>
          <a:p>
            <a:pPr marL="0" indent="0" algn="just">
              <a:buNone/>
            </a:pPr>
            <a:r>
              <a:rPr lang="pl-PL" dirty="0"/>
              <a:t>Uchwała Sądu Najwyższego 7 sędziów z dnia 22 stycznia 2003 r., I KZP 39/02 (LEX nr 57084)</a:t>
            </a:r>
          </a:p>
          <a:p>
            <a:pPr marL="0" indent="0" algn="just">
              <a:buNone/>
            </a:pPr>
            <a:r>
              <a:rPr lang="pl-PL" dirty="0"/>
              <a:t>Bezpodstawne uchylenie się od złożenia zeznania nie jest „zatajeniem prawdy" w rozumieniu art. 233 § 1 k.k.</a:t>
            </a:r>
          </a:p>
          <a:p>
            <a:pPr marL="0" indent="0" algn="just">
              <a:buNone/>
            </a:pPr>
            <a:endParaRPr lang="pl-PL" dirty="0"/>
          </a:p>
          <a:p>
            <a:pPr marL="0" indent="0" algn="just">
              <a:buNone/>
            </a:pPr>
            <a:r>
              <a:rPr lang="pl-PL" dirty="0"/>
              <a:t>„(…) sankcję za bezpodstawną odmowę złożenia zeznania stanowi jedynie nałożenie na świadka kary pieniężnej oraz ewentualne przymusowe jego doprowadzenie (art. 287 § 1 k.p.k. w zw. z art. 285 § 1 k.p.k.), w razie zaś uporczywego uchylania się od złożenia zeznania można ponadto zastosować aresztowanie na czas nieprzekraczający 30 dni (art. 287 § 2 k.p.k.)”.</a:t>
            </a:r>
          </a:p>
        </p:txBody>
      </p:sp>
    </p:spTree>
    <p:extLst>
      <p:ext uri="{BB962C8B-B14F-4D97-AF65-F5344CB8AC3E}">
        <p14:creationId xmlns:p14="http://schemas.microsoft.com/office/powerpoint/2010/main" val="13054306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730DA1-30E2-0141-A702-E0BC08C08875}"/>
              </a:ext>
            </a:extLst>
          </p:cNvPr>
          <p:cNvSpPr>
            <a:spLocks noGrp="1"/>
          </p:cNvSpPr>
          <p:nvPr>
            <p:ph type="title"/>
          </p:nvPr>
        </p:nvSpPr>
        <p:spPr>
          <a:xfrm>
            <a:off x="838200" y="365126"/>
            <a:ext cx="10515600" cy="596776"/>
          </a:xfrm>
        </p:spPr>
        <p:txBody>
          <a:bodyPr>
            <a:normAutofit/>
          </a:bodyPr>
          <a:lstStyle/>
          <a:p>
            <a:r>
              <a:rPr lang="pl-PL" sz="3400" b="1" dirty="0"/>
              <a:t>Kazus </a:t>
            </a:r>
          </a:p>
        </p:txBody>
      </p:sp>
      <p:sp>
        <p:nvSpPr>
          <p:cNvPr id="3" name="Symbol zastępczy zawartości 2">
            <a:extLst>
              <a:ext uri="{FF2B5EF4-FFF2-40B4-BE49-F238E27FC236}">
                <a16:creationId xmlns:a16="http://schemas.microsoft.com/office/drawing/2014/main" id="{B8AD3863-FA71-7248-8998-A5CC61AD9F4F}"/>
              </a:ext>
            </a:extLst>
          </p:cNvPr>
          <p:cNvSpPr>
            <a:spLocks noGrp="1"/>
          </p:cNvSpPr>
          <p:nvPr>
            <p:ph idx="1"/>
          </p:nvPr>
        </p:nvSpPr>
        <p:spPr>
          <a:xfrm>
            <a:off x="838200" y="1080655"/>
            <a:ext cx="10515600" cy="5096308"/>
          </a:xfrm>
        </p:spPr>
        <p:txBody>
          <a:bodyPr>
            <a:normAutofit/>
          </a:bodyPr>
          <a:lstStyle/>
          <a:p>
            <a:pPr marL="0" indent="0" algn="just">
              <a:buNone/>
            </a:pPr>
            <a:r>
              <a:rPr lang="pl-PL" dirty="0"/>
              <a:t>Bezrobotny Franek nienawidził mieszkańców nowo wybudowanego bloku, który zasłaniał mu światło. Postanowił się zemścić na nich i codziennie wybijać szyby w samochodzie należącym do któregoś z mieszkańców. Co więcej, zaplanował rozbój na każdym z mieszkańców bloku. Kupił sobie w tym celu nóż i kominiarkę. Atakował sąsiadów w różnych miejscach na terenie miasta. Używając sprawdzonego hasła: </a:t>
            </a:r>
            <a:r>
              <a:rPr lang="pl-PL" i="1" dirty="0"/>
              <a:t>„pieniądze albo życie”</a:t>
            </a:r>
            <a:r>
              <a:rPr lang="pl-PL" dirty="0"/>
              <a:t> i przystawiając jednocześnie nóż do szyi otrzymywał od przerażonych ludzi to, co mieli przy sobie cennego. Śmiał się, że może zarobi na kupno nowego mieszkania z dobrym widokiem i bez wrednych sąsiadów.  Zanim złapała go Policja udało mu się – w ciągu 3 tygodni - zniszczyć wszystkie 10 samochodów należących do mieszkańców bloku oraz dokonać napadu na 4 mieszkańców.</a:t>
            </a:r>
          </a:p>
          <a:p>
            <a:endParaRPr lang="pl-PL" dirty="0"/>
          </a:p>
        </p:txBody>
      </p:sp>
    </p:spTree>
    <p:extLst>
      <p:ext uri="{BB962C8B-B14F-4D97-AF65-F5344CB8AC3E}">
        <p14:creationId xmlns:p14="http://schemas.microsoft.com/office/powerpoint/2010/main" val="22968847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03E03CD-229E-E149-86C1-492AE7E7D773}"/>
              </a:ext>
            </a:extLst>
          </p:cNvPr>
          <p:cNvSpPr>
            <a:spLocks noGrp="1"/>
          </p:cNvSpPr>
          <p:nvPr>
            <p:ph idx="1"/>
          </p:nvPr>
        </p:nvSpPr>
        <p:spPr>
          <a:xfrm>
            <a:off x="324853" y="132348"/>
            <a:ext cx="11454063" cy="6569242"/>
          </a:xfrm>
        </p:spPr>
        <p:txBody>
          <a:bodyPr>
            <a:noAutofit/>
          </a:bodyPr>
          <a:lstStyle/>
          <a:p>
            <a:pPr marL="0" indent="0" algn="just">
              <a:buNone/>
            </a:pPr>
            <a:r>
              <a:rPr lang="pl-PL" sz="1700" dirty="0"/>
              <a:t>KAZUS </a:t>
            </a:r>
          </a:p>
          <a:p>
            <a:pPr marL="0" indent="0" algn="just">
              <a:buNone/>
            </a:pPr>
            <a:endParaRPr lang="pl-PL" sz="1700" dirty="0"/>
          </a:p>
          <a:p>
            <a:pPr marL="0" indent="0" algn="just">
              <a:buNone/>
            </a:pPr>
            <a:r>
              <a:rPr lang="pl-PL" sz="1800" dirty="0"/>
              <a:t>Od godzin rannych 11 listopada 2015 r. Zbigniew C. i Jan S. spożywali razem alkohol w mieszkaniu Izy M. Pomiędzy Zbigniewem i Jan doszło do sprzeczki, Jan domagał się spłaty rzekomego długu, którego Zbigniew nie uznawał. Iza wyprosiła Zbigniewa ze swojego mieszkania, a sama dalej spożywała alkohol z Janem. Zbigniew udał się do swojego domu, gdzie wspólnie z małżonką i najstarszym synem także zaczął spożywać alkohol. Około godz. 17 tego samego dnia Jan, będąc już w stanie upojenia alkoholowego, postanowił udać się do mieszkania Zbigniewa w celu odebrania rzekomego długu. Jan już pod domem Zbigniewa wykrzykiwał obelgi, wygrażał mu siekierą, strasząc, iż zabije go, jeśli ten nie odda mu pieniędzy. Zbigniew, będąc także pod wpływem alkoholu, naubliżał przez okno Janowi i oznajmił, iż nie ma wobec niego żadnego długu. Jan rozzłoszczony zachowaniem Zbigniewa postanowił wtargnąć do jego mieszkania, próbując rozbić drzwi wejściowe siekierą. Żona Zbigniewa w obawie o życie i zdrowie własne i dzieci uciekła wraz z nimi przez okno do sąsiadów. Zbigniew oświadczył jej, że nigdzie nie będzie uciekał z własnego mieszkania. Przewidując, że drzwi wejściowe nie wytrzymają długo, wziął do ręki posiadaną w domu siekierkę i je otworzył. Zobaczył stojącego napastnika z siekierą, który mu groził i ubliżał. Postanowił więc zamknąć drzwi, jednak Jan zablokował je nogą, nie pozwalając się wypchnąć. Zbigniew zamierzył się siekierką w rękę napastnika, jednak ten gwałtownie się pochylił i został trafiony w głowę. Jan doznał obrażeń ciała w postaci rany ciętej okolicy strzałkowej oraz złamania kości czaszki z wgłębieniem odłamów kostnych do jej wnętrza. Doznane obrażenia zagrażały bezpośrednio życiu Jan. Zbigniew został uznany wyrokiem sądu z dnia </a:t>
            </a:r>
            <a:r>
              <a:rPr lang="pl-PL" sz="1800" u="sng" dirty="0"/>
              <a:t>15 marca 2019 roku </a:t>
            </a:r>
            <a:r>
              <a:rPr lang="pl-PL" sz="1800" dirty="0"/>
              <a:t>za to, że 11 listopada 2015 r., będąc pod wpływem alkoholu (prawie 2 promile), uderzył siekierą w głowę Jana, co spowodowało u niego ciężkie obrażenia ciała realnie zagrażające jego zdrowiu i życiu, przy czym czynu tego dopuścił się w stanie ograniczenia – w stopniu znacznym – możliwości kierowania swoim postępowaniem. Sąd przyjął zarazem w wyroku, że oskarżony dopuścił się czynu w warunkach przekroczenia granic obrony koniecznej, które było wynikiem strachu usprawiedliwionego okolicznościami zamachu ze strony Jana.</a:t>
            </a:r>
          </a:p>
          <a:p>
            <a:pPr marL="0" indent="0" algn="just">
              <a:buNone/>
            </a:pPr>
            <a:r>
              <a:rPr lang="pl-PL" sz="1800" dirty="0"/>
              <a:t>Oceń prawidłowość kwalifikacji prawnych. Proszę rozstrzygnąć, która z klauzul niepodlegania karze z art. 25 k.k. powinna znaleźć zastosowanie w tej sprawie (o ile którakolwiek).</a:t>
            </a:r>
          </a:p>
        </p:txBody>
      </p:sp>
    </p:spTree>
    <p:extLst>
      <p:ext uri="{BB962C8B-B14F-4D97-AF65-F5344CB8AC3E}">
        <p14:creationId xmlns:p14="http://schemas.microsoft.com/office/powerpoint/2010/main" val="244945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B5D492-B4F5-7E4C-AAF8-9C1511762C9C}"/>
              </a:ext>
            </a:extLst>
          </p:cNvPr>
          <p:cNvSpPr>
            <a:spLocks noGrp="1"/>
          </p:cNvSpPr>
          <p:nvPr>
            <p:ph type="title"/>
          </p:nvPr>
        </p:nvSpPr>
        <p:spPr>
          <a:xfrm>
            <a:off x="898071" y="365125"/>
            <a:ext cx="10515600" cy="712561"/>
          </a:xfrm>
        </p:spPr>
        <p:txBody>
          <a:bodyPr>
            <a:normAutofit/>
          </a:bodyPr>
          <a:lstStyle/>
          <a:p>
            <a:pPr algn="ctr"/>
            <a:r>
              <a:rPr lang="pl-PL" sz="3000" b="1" dirty="0"/>
              <a:t>Jak zabrać się do rozwiązywania kazusu?</a:t>
            </a:r>
          </a:p>
        </p:txBody>
      </p:sp>
      <p:sp>
        <p:nvSpPr>
          <p:cNvPr id="3" name="Symbol zastępczy zawartości 2">
            <a:extLst>
              <a:ext uri="{FF2B5EF4-FFF2-40B4-BE49-F238E27FC236}">
                <a16:creationId xmlns:a16="http://schemas.microsoft.com/office/drawing/2014/main" id="{0DC0D5D2-4072-274D-BA9D-779F37D76424}"/>
              </a:ext>
            </a:extLst>
          </p:cNvPr>
          <p:cNvSpPr>
            <a:spLocks noGrp="1"/>
          </p:cNvSpPr>
          <p:nvPr>
            <p:ph idx="1"/>
          </p:nvPr>
        </p:nvSpPr>
        <p:spPr>
          <a:xfrm>
            <a:off x="424543" y="1077686"/>
            <a:ext cx="11462657" cy="5584371"/>
          </a:xfrm>
        </p:spPr>
        <p:txBody>
          <a:bodyPr>
            <a:normAutofit/>
          </a:bodyPr>
          <a:lstStyle/>
          <a:p>
            <a:pPr algn="just"/>
            <a:r>
              <a:rPr lang="pl-PL" dirty="0"/>
              <a:t>Nie ma potrzeby streszczać kazusu ani przepisywać przepisów.</a:t>
            </a:r>
          </a:p>
          <a:p>
            <a:pPr algn="just"/>
            <a:r>
              <a:rPr lang="pl-PL" b="1" u="sng" dirty="0"/>
              <a:t>Warto zwrócić uwagę na następujące elementy stanu faktycznego: </a:t>
            </a:r>
            <a:r>
              <a:rPr lang="pl-PL" b="1" u="sng" dirty="0">
                <a:solidFill>
                  <a:srgbClr val="FF0000"/>
                </a:solidFill>
              </a:rPr>
              <a:t>daty, wiek osób występujących w kazusie</a:t>
            </a:r>
            <a:r>
              <a:rPr lang="pl-PL" b="1" u="sng" dirty="0"/>
              <a:t>.</a:t>
            </a:r>
          </a:p>
          <a:p>
            <a:pPr algn="just"/>
            <a:r>
              <a:rPr lang="pl-PL" dirty="0"/>
              <a:t>Kwestia wyboru </a:t>
            </a:r>
            <a:r>
              <a:rPr lang="pl-PL" dirty="0">
                <a:solidFill>
                  <a:srgbClr val="C00000"/>
                </a:solidFill>
              </a:rPr>
              <a:t>właściwej ustawy karnej</a:t>
            </a:r>
            <a:r>
              <a:rPr lang="pl-PL" dirty="0"/>
              <a:t>, na podstawie której będziemy analizować stan faktyczny i dokonywać subsumpcji – </a:t>
            </a:r>
            <a:r>
              <a:rPr lang="pl-PL" dirty="0">
                <a:solidFill>
                  <a:srgbClr val="FF0000"/>
                </a:solidFill>
              </a:rPr>
              <a:t>art. 4 § 1 k.k.</a:t>
            </a:r>
          </a:p>
          <a:p>
            <a:pPr algn="just"/>
            <a:r>
              <a:rPr lang="pl-PL" dirty="0"/>
              <a:t>Kwestia zastosowania </a:t>
            </a:r>
            <a:r>
              <a:rPr lang="pl-PL" dirty="0">
                <a:solidFill>
                  <a:srgbClr val="C00000"/>
                </a:solidFill>
              </a:rPr>
              <a:t>art. 12 § 1 i 2 k.k. </a:t>
            </a:r>
            <a:r>
              <a:rPr lang="pl-PL" dirty="0"/>
              <a:t>lub </a:t>
            </a:r>
            <a:r>
              <a:rPr lang="pl-PL" dirty="0">
                <a:solidFill>
                  <a:srgbClr val="C00000"/>
                </a:solidFill>
              </a:rPr>
              <a:t>art. 91 k.k</a:t>
            </a:r>
            <a:r>
              <a:rPr lang="pl-PL" dirty="0"/>
              <a:t>.</a:t>
            </a:r>
          </a:p>
          <a:p>
            <a:pPr algn="just"/>
            <a:r>
              <a:rPr lang="pl-PL" dirty="0"/>
              <a:t>Kwestia stosowania przepisów wobec osoby, która w chwili popełnienia czynu zabronionego </a:t>
            </a:r>
            <a:r>
              <a:rPr lang="pl-PL" dirty="0">
                <a:solidFill>
                  <a:srgbClr val="C00000"/>
                </a:solidFill>
              </a:rPr>
              <a:t>nie miała ukończonego 17. roku życia – ewentualne zastosowanie art. 10 § 2 k.k. </a:t>
            </a:r>
            <a:r>
              <a:rPr lang="pl-PL" dirty="0"/>
              <a:t>(ukończony 15. rok życia w chwili popełnienia czynu zabronionego).</a:t>
            </a:r>
          </a:p>
          <a:p>
            <a:pPr algn="just"/>
            <a:r>
              <a:rPr lang="pl-PL" dirty="0"/>
              <a:t>Kwestia ewentualnego zastosowania </a:t>
            </a:r>
            <a:r>
              <a:rPr lang="pl-PL" dirty="0">
                <a:solidFill>
                  <a:srgbClr val="C00000"/>
                </a:solidFill>
              </a:rPr>
              <a:t>art. 54 § 1 k.k.</a:t>
            </a:r>
          </a:p>
        </p:txBody>
      </p:sp>
    </p:spTree>
    <p:extLst>
      <p:ext uri="{BB962C8B-B14F-4D97-AF65-F5344CB8AC3E}">
        <p14:creationId xmlns:p14="http://schemas.microsoft.com/office/powerpoint/2010/main" val="3317706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E69DAFE-D59B-214B-ADF8-799D78600E5B}"/>
              </a:ext>
            </a:extLst>
          </p:cNvPr>
          <p:cNvSpPr>
            <a:spLocks noGrp="1"/>
          </p:cNvSpPr>
          <p:nvPr>
            <p:ph idx="1"/>
          </p:nvPr>
        </p:nvSpPr>
        <p:spPr>
          <a:xfrm>
            <a:off x="838200" y="385011"/>
            <a:ext cx="10515600" cy="6292516"/>
          </a:xfrm>
        </p:spPr>
        <p:txBody>
          <a:bodyPr>
            <a:normAutofit fontScale="92500" lnSpcReduction="10000"/>
          </a:bodyPr>
          <a:lstStyle/>
          <a:p>
            <a:pPr marL="0" indent="0" algn="just">
              <a:buNone/>
            </a:pPr>
            <a:r>
              <a:rPr lang="pl-PL" dirty="0"/>
              <a:t>Art.  25 §  1.  Nie popełnia przestępstwa, kto w obronie koniecznej odpiera bezpośredni, bezprawny zamach na jakiekolwiek dobro chronione prawem.</a:t>
            </a:r>
          </a:p>
          <a:p>
            <a:pPr marL="0" indent="0" algn="just">
              <a:buNone/>
            </a:pPr>
            <a:r>
              <a:rPr lang="pl-PL" dirty="0"/>
              <a:t>§  2.  W razie przekroczenia granic obrony koniecznej, w szczególności gdy sprawca zastosował sposób obrony niewspółmierny do niebezpieczeństwa zamachu, sąd może zastosować nadzwyczajne złagodzenie kary, a nawet odstąpić od jej wymierzenia.</a:t>
            </a:r>
          </a:p>
          <a:p>
            <a:pPr marL="0" indent="0" algn="just">
              <a:buNone/>
            </a:pPr>
            <a:r>
              <a:rPr lang="pl-PL" dirty="0"/>
              <a:t>§  2a.  Nie podlega karze, kto przekracza granice obrony koniecznej, odpierając zamach polegający na wdarciu się do mieszkania, lokalu, domu albo na przylegający do nich ogrodzony teren lub odpierając zamach poprzedzony wdarciem się do tych miejsc, chyba że przekroczenie granic obrony koniecznej było rażące.</a:t>
            </a:r>
          </a:p>
          <a:p>
            <a:pPr marL="0" indent="0" algn="just">
              <a:buNone/>
            </a:pPr>
            <a:r>
              <a:rPr lang="pl-PL" dirty="0"/>
              <a:t>§  3.  Nie podlega karze, kto przekracza granice obrony koniecznej pod wpływem strachu lub wzburzenia usprawiedliwionych okolicznościami zamachu.</a:t>
            </a:r>
          </a:p>
          <a:p>
            <a:pPr marL="0" indent="0" algn="just">
              <a:buNone/>
            </a:pPr>
            <a:r>
              <a:rPr lang="pl-PL" dirty="0"/>
              <a:t>§  4.  (uchylony).</a:t>
            </a:r>
          </a:p>
          <a:p>
            <a:pPr marL="0" indent="0" algn="just">
              <a:buNone/>
            </a:pPr>
            <a:r>
              <a:rPr lang="pl-PL" dirty="0"/>
              <a:t>§  5.  (uchylony).</a:t>
            </a:r>
          </a:p>
          <a:p>
            <a:endParaRPr lang="pl-PL" dirty="0"/>
          </a:p>
        </p:txBody>
      </p:sp>
    </p:spTree>
    <p:extLst>
      <p:ext uri="{BB962C8B-B14F-4D97-AF65-F5344CB8AC3E}">
        <p14:creationId xmlns:p14="http://schemas.microsoft.com/office/powerpoint/2010/main" val="336227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1BF20F9F-7276-5F4A-96DE-AC8D0AD0FFA7}"/>
              </a:ext>
            </a:extLst>
          </p:cNvPr>
          <p:cNvSpPr>
            <a:spLocks noGrp="1"/>
          </p:cNvSpPr>
          <p:nvPr>
            <p:ph idx="1"/>
          </p:nvPr>
        </p:nvSpPr>
        <p:spPr>
          <a:xfrm>
            <a:off x="429125" y="288758"/>
            <a:ext cx="10784305" cy="6172200"/>
          </a:xfrm>
        </p:spPr>
        <p:txBody>
          <a:bodyPr>
            <a:normAutofit lnSpcReduction="10000"/>
          </a:bodyPr>
          <a:lstStyle/>
          <a:p>
            <a:pPr marL="0" indent="0">
              <a:buNone/>
            </a:pPr>
            <a:r>
              <a:rPr lang="pl-PL" dirty="0"/>
              <a:t>KAZUS </a:t>
            </a:r>
          </a:p>
          <a:p>
            <a:pPr marL="0" indent="0" algn="just">
              <a:buNone/>
            </a:pPr>
            <a:endParaRPr lang="pl-PL" dirty="0"/>
          </a:p>
          <a:p>
            <a:pPr marL="0" indent="0" algn="just">
              <a:buNone/>
            </a:pPr>
            <a:r>
              <a:rPr lang="pl-PL" dirty="0"/>
              <a:t>Powracający w godzinach popołudniowych do domu 65-letni mężczyzna został zaatakowany przez czterech sprawców. Jeden z nich, 14-letni, groził mu nożem kuchennym, pozostali natomiast obezwładnili mężczyznę przez wykręcenie mu rąk, a następnie przeszukali kieszenie, zabierając 200 zł. W trakcie zajścia z pobliskiej restauracji wyszedł Paweł J. – zawodnik pierwszoligowego klubu bokserskiego. Widząc całe zdarzenie, wezwał sprawców do zaprzestania napaści. Nie czekając na ich reakcję, sam ich zaatakował. W wyniku starcia trzech napastników doznało lekkich obrażeń, natomiast jeden z napastników doznał obrażeń w postaci złamania żuchwy, co skutkowało naruszeniem czynności narządów ciała na okres powyżej 7 dni.</a:t>
            </a:r>
          </a:p>
          <a:p>
            <a:pPr marL="514350" indent="-514350" algn="just">
              <a:buAutoNum type="arabicPeriod"/>
            </a:pPr>
            <a:r>
              <a:rPr lang="pl-PL" dirty="0"/>
              <a:t>Dokonaj kwalifikacji prawnej czynu uczestników zdarzenia.</a:t>
            </a:r>
          </a:p>
          <a:p>
            <a:pPr marL="514350" indent="-514350" algn="just">
              <a:buAutoNum type="arabicPeriod"/>
            </a:pPr>
            <a:r>
              <a:rPr lang="pl-PL" dirty="0"/>
              <a:t>Czy w przestępstwach bójki i pobicia jest możliwe przyjęcie obrony koniecznej?</a:t>
            </a:r>
          </a:p>
          <a:p>
            <a:pPr marL="0" indent="0" algn="just">
              <a:buNone/>
            </a:pPr>
            <a:endParaRPr lang="pl-PL" dirty="0"/>
          </a:p>
        </p:txBody>
      </p:sp>
    </p:spTree>
    <p:extLst>
      <p:ext uri="{BB962C8B-B14F-4D97-AF65-F5344CB8AC3E}">
        <p14:creationId xmlns:p14="http://schemas.microsoft.com/office/powerpoint/2010/main" val="97709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49481F0-30BF-B844-8B6D-4433876ABEEF}"/>
              </a:ext>
            </a:extLst>
          </p:cNvPr>
          <p:cNvSpPr>
            <a:spLocks noGrp="1"/>
          </p:cNvSpPr>
          <p:nvPr>
            <p:ph idx="1"/>
          </p:nvPr>
        </p:nvSpPr>
        <p:spPr>
          <a:xfrm>
            <a:off x="790073" y="682624"/>
            <a:ext cx="10834368" cy="5706143"/>
          </a:xfrm>
        </p:spPr>
        <p:txBody>
          <a:bodyPr/>
          <a:lstStyle/>
          <a:p>
            <a:pPr marL="0" indent="0" algn="just">
              <a:buNone/>
            </a:pPr>
            <a:r>
              <a:rPr lang="pl-PL" dirty="0"/>
              <a:t>Kazus </a:t>
            </a:r>
          </a:p>
          <a:p>
            <a:pPr marL="0" indent="0" algn="just">
              <a:buNone/>
            </a:pPr>
            <a:endParaRPr lang="pl-PL" dirty="0"/>
          </a:p>
          <a:p>
            <a:pPr marL="0" indent="0" algn="just">
              <a:buNone/>
            </a:pPr>
            <a:r>
              <a:rPr lang="pl-PL" dirty="0"/>
              <a:t>Igor T. zabiera w celu przywłaszczenia pierścionek zaręczynowy swojej teściowej. Pozostaje w przekonaniu, że jest on warty ok 20.000 zł. Okazało się, że pierścionek ten – z uwagi na wyjątkowy kamień – był wart 250.000 zł. Igorowi T. postawiono zarzut z art. 278 par. 1 w zw. z art. 294 par. 1 k.k.</a:t>
            </a:r>
          </a:p>
          <a:p>
            <a:pPr marL="0" indent="0">
              <a:buNone/>
            </a:pPr>
            <a:endParaRPr lang="pl-PL" dirty="0"/>
          </a:p>
          <a:p>
            <a:pPr marL="0" indent="0">
              <a:buNone/>
            </a:pPr>
            <a:r>
              <a:rPr lang="pl-PL" dirty="0"/>
              <a:t>Czy postawiony Igorowi T. zarzut jest trafny?</a:t>
            </a:r>
          </a:p>
        </p:txBody>
      </p:sp>
    </p:spTree>
    <p:extLst>
      <p:ext uri="{BB962C8B-B14F-4D97-AF65-F5344CB8AC3E}">
        <p14:creationId xmlns:p14="http://schemas.microsoft.com/office/powerpoint/2010/main" val="866341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6D0A79C-1CFB-8E4E-B8C8-3E36DCF1B8A5}"/>
              </a:ext>
            </a:extLst>
          </p:cNvPr>
          <p:cNvSpPr>
            <a:spLocks noGrp="1"/>
          </p:cNvSpPr>
          <p:nvPr>
            <p:ph idx="1"/>
          </p:nvPr>
        </p:nvSpPr>
        <p:spPr>
          <a:xfrm>
            <a:off x="457200" y="517358"/>
            <a:ext cx="11215688" cy="5869155"/>
          </a:xfrm>
        </p:spPr>
        <p:txBody>
          <a:bodyPr>
            <a:normAutofit/>
          </a:bodyPr>
          <a:lstStyle/>
          <a:p>
            <a:pPr marL="0" indent="0" algn="just">
              <a:buNone/>
            </a:pPr>
            <a:r>
              <a:rPr lang="pl-PL" sz="3000" dirty="0"/>
              <a:t>KAZUS </a:t>
            </a:r>
          </a:p>
          <a:p>
            <a:pPr marL="0" indent="0" algn="just">
              <a:buNone/>
            </a:pPr>
            <a:endParaRPr lang="pl-PL" sz="3000" dirty="0"/>
          </a:p>
          <a:p>
            <a:pPr marL="0" indent="0" algn="just">
              <a:buNone/>
            </a:pPr>
            <a:r>
              <a:rPr lang="pl-PL" sz="3000" dirty="0"/>
              <a:t>Gracjan marzył o zestawie kina domowego, na który nie było go stać. Postanowił jednak zdobyć go za wszelką cenę. Udał się do sklepu RTV, wziął z półki odtwarzacz DVD i głośniki, przy czym odtwarzacz, który nie był dużych rozmiarów, schował do pudła z krzesłem, natomiast na pudło z głośnikiem nakleił metkę zdjętą z pojemnika na odpady. Następnie udał się do kasy i zapłacił. Zniknięcie zestawu kina domowego pracownicy sklepu RTV wykryli sporządzając remanent. Po przejrzeniu taśmy z kamer przemysłowych ustalono sprawcę.</a:t>
            </a:r>
          </a:p>
          <a:p>
            <a:pPr marL="0" indent="0" algn="just">
              <a:buNone/>
            </a:pPr>
            <a:endParaRPr lang="pl-PL" sz="3000" dirty="0"/>
          </a:p>
          <a:p>
            <a:pPr marL="0" indent="0" algn="just">
              <a:buNone/>
            </a:pPr>
            <a:r>
              <a:rPr lang="pl-PL" sz="3000" dirty="0"/>
              <a:t>Oceń odpowiedzialność karną Gracjana.</a:t>
            </a:r>
          </a:p>
        </p:txBody>
      </p:sp>
    </p:spTree>
    <p:extLst>
      <p:ext uri="{BB962C8B-B14F-4D97-AF65-F5344CB8AC3E}">
        <p14:creationId xmlns:p14="http://schemas.microsoft.com/office/powerpoint/2010/main" val="1127383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8B50A64-A8FB-FA4A-8D7C-DD643AC02B57}"/>
              </a:ext>
            </a:extLst>
          </p:cNvPr>
          <p:cNvSpPr>
            <a:spLocks noGrp="1"/>
          </p:cNvSpPr>
          <p:nvPr>
            <p:ph idx="1"/>
          </p:nvPr>
        </p:nvSpPr>
        <p:spPr>
          <a:xfrm>
            <a:off x="451945" y="388882"/>
            <a:ext cx="11351172" cy="6138041"/>
          </a:xfrm>
        </p:spPr>
        <p:txBody>
          <a:bodyPr>
            <a:normAutofit fontScale="85000" lnSpcReduction="20000"/>
          </a:bodyPr>
          <a:lstStyle/>
          <a:p>
            <a:pPr marL="0" indent="0" algn="just">
              <a:buNone/>
            </a:pPr>
            <a:r>
              <a:rPr lang="pl-PL" dirty="0"/>
              <a:t>Wyrok Sąd Rejonowego w Wałbrzychu z dnia 14 kwietnia 2017 roku, III K 839/16 (LEX nr 2388765):</a:t>
            </a:r>
          </a:p>
          <a:p>
            <a:pPr marL="0" indent="0" algn="just">
              <a:buNone/>
            </a:pPr>
            <a:endParaRPr lang="pl-PL" dirty="0"/>
          </a:p>
          <a:p>
            <a:pPr marL="0" indent="0" algn="just">
              <a:buNone/>
            </a:pPr>
            <a:r>
              <a:rPr lang="pl-PL" dirty="0"/>
              <a:t>„Sąd Rejonowy Wydział III Karny w Wałbrzychu po rozpoznaniu w dniach 8 lutego 2017 r., 5 kwietnia 2017 r.,14 kwietnia 2017 r., sprawy karnej F. M. ur. (...) w Ś. syna R. i I. z domu Ś. oskarżonego o to, że: w dniu 27 października 2016 r. w W., woj. (...), działając z góry powziętym zamiarem w celu osiągnięcia korzyści majątkowej, wprowadził w błąd obsługę sklepu (...), poprzez przeklejanie metek z cenami na produktach: cukierki (...) z kwoty 14,05 zł na 1,91 zł, cukierki (...) z kwity 7,22 zł na 1,93 zł, cukierki (...) z kwoty 15,79 zł na 5,56, cukierki (...) z kwoty 14,23 zł na 3,17 zł oraz cukierki (...) z kwoty 12,05 zł na 3,68 zł czym doprowadził (...) W. do niekorzystnego rozporządzenia mieniem w wysokości 47,09 zł,</a:t>
            </a:r>
          </a:p>
          <a:p>
            <a:pPr marL="0" indent="0" algn="just">
              <a:buNone/>
            </a:pPr>
            <a:r>
              <a:rPr lang="pl-PL" dirty="0"/>
              <a:t>to jest o czyn z art. 286 § 1 k.k.</a:t>
            </a:r>
          </a:p>
          <a:p>
            <a:pPr marL="0" indent="0" algn="just">
              <a:buNone/>
            </a:pPr>
            <a:r>
              <a:rPr lang="pl-PL" dirty="0" err="1"/>
              <a:t>I.oskarżonego</a:t>
            </a:r>
            <a:r>
              <a:rPr lang="pl-PL" dirty="0"/>
              <a:t> F. M. uznaje za winnego popełnienia zarzucanego mu czynu opisanego w części wstępnej wyroku, tj. występku z art. 286 § 1 k.k. i za to na podstawie art. 286 § 1 k.k. przy zastosowaniu art. 37a k.k. wymierza mu karę 30 (trzydziestu) stawek dziennych grzywny ustalając wysokość jednej stawki na kwotę 10 (dziesięciu) złotych;</a:t>
            </a:r>
          </a:p>
          <a:p>
            <a:pPr marL="0" indent="0" algn="just">
              <a:buNone/>
            </a:pPr>
            <a:r>
              <a:rPr lang="pl-PL" dirty="0" err="1"/>
              <a:t>II.zasądza</a:t>
            </a:r>
            <a:r>
              <a:rPr lang="pl-PL" dirty="0"/>
              <a:t> od oskarżonego na rzecz Skarbu Państwa wydatki poniesione dotychczas w sprawie w kwocie 50 (pięćdziesięciu) złotych oraz wymierza mu opłatę w wysokości 30 (trzydziestu) złotych.</a:t>
            </a:r>
          </a:p>
          <a:p>
            <a:pPr marL="0" indent="0" algn="just">
              <a:buNone/>
            </a:pPr>
            <a:endParaRPr lang="pl-PL" dirty="0"/>
          </a:p>
        </p:txBody>
      </p:sp>
    </p:spTree>
    <p:extLst>
      <p:ext uri="{BB962C8B-B14F-4D97-AF65-F5344CB8AC3E}">
        <p14:creationId xmlns:p14="http://schemas.microsoft.com/office/powerpoint/2010/main" val="2742120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F36AA199-1C8E-E440-9008-183B1730270A}"/>
              </a:ext>
            </a:extLst>
          </p:cNvPr>
          <p:cNvSpPr>
            <a:spLocks noGrp="1"/>
          </p:cNvSpPr>
          <p:nvPr>
            <p:ph idx="1"/>
          </p:nvPr>
        </p:nvSpPr>
        <p:spPr>
          <a:xfrm>
            <a:off x="838200" y="400050"/>
            <a:ext cx="10706100" cy="5943600"/>
          </a:xfrm>
        </p:spPr>
        <p:txBody>
          <a:bodyPr>
            <a:normAutofit fontScale="92500" lnSpcReduction="10000"/>
          </a:bodyPr>
          <a:lstStyle/>
          <a:p>
            <a:pPr marL="0" indent="0" algn="just">
              <a:buNone/>
            </a:pPr>
            <a:r>
              <a:rPr lang="pl-PL" sz="3000" dirty="0"/>
              <a:t>KAZUS </a:t>
            </a:r>
          </a:p>
          <a:p>
            <a:pPr marL="0" indent="0" algn="just">
              <a:buNone/>
            </a:pPr>
            <a:endParaRPr lang="pl-PL" sz="3000" dirty="0"/>
          </a:p>
          <a:p>
            <a:pPr marL="0" indent="0" algn="just">
              <a:buNone/>
            </a:pPr>
            <a:r>
              <a:rPr lang="pl-PL" sz="3000" dirty="0"/>
              <a:t>Adam O. i Jacek G. dostali się do mieszkania Piotra C. przez otwarte okno na dachu, a następnie kluczem znalezionym w kredensie kuchennym otworzyli drzwi do pokoju, w którym – schowane w pudełku w szafce nocnej – znajdowało się stanowiące własność Piotra C. pieniądze w kwocie 350 zł.</a:t>
            </a:r>
          </a:p>
          <a:p>
            <a:pPr marL="0" indent="0" algn="just">
              <a:buNone/>
            </a:pPr>
            <a:endParaRPr lang="pl-PL" sz="3000" dirty="0"/>
          </a:p>
          <a:p>
            <a:pPr marL="0" indent="0" algn="just">
              <a:buNone/>
            </a:pPr>
            <a:r>
              <a:rPr lang="pl-PL" sz="3000" dirty="0"/>
              <a:t>Prokurator postawił Adamowi O. i Jackowi G. zarzut popełnienia wspólnie i w porozumieniu przestępstwa przestępstwa kradzieży z włamaniem.  Uwzględniając treść art. 119 k.w. – </a:t>
            </a:r>
            <a:r>
              <a:rPr lang="pl-PL" sz="3000" i="1" dirty="0"/>
              <a:t>Kto kradnie lub przywłaszcza sobie cudzą rzecz ruchomą, jeżeli jej wartość nie przekracza 500 złotych, podlega karze aresztu, ograniczenia wolności albo grzywny</a:t>
            </a:r>
            <a:r>
              <a:rPr lang="pl-PL" sz="3000" dirty="0"/>
              <a:t>. – dokonaj oceny trafności postawionego im zarzutu.</a:t>
            </a:r>
          </a:p>
          <a:p>
            <a:endParaRPr lang="pl-PL" dirty="0"/>
          </a:p>
        </p:txBody>
      </p:sp>
    </p:spTree>
    <p:extLst>
      <p:ext uri="{BB962C8B-B14F-4D97-AF65-F5344CB8AC3E}">
        <p14:creationId xmlns:p14="http://schemas.microsoft.com/office/powerpoint/2010/main" val="1895477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4E11B5D-849C-9C42-8969-951AE782C875}"/>
              </a:ext>
            </a:extLst>
          </p:cNvPr>
          <p:cNvSpPr>
            <a:spLocks noGrp="1"/>
          </p:cNvSpPr>
          <p:nvPr>
            <p:ph idx="1"/>
          </p:nvPr>
        </p:nvSpPr>
        <p:spPr>
          <a:xfrm>
            <a:off x="914400" y="588579"/>
            <a:ext cx="10439400" cy="5588384"/>
          </a:xfrm>
        </p:spPr>
        <p:txBody>
          <a:bodyPr>
            <a:normAutofit/>
          </a:bodyPr>
          <a:lstStyle/>
          <a:p>
            <a:pPr algn="just"/>
            <a:r>
              <a:rPr lang="pl-PL" dirty="0"/>
              <a:t>Działanie sprawcy polegające na otwarciu zamkniętego od wewnątrz na haczyk okna stanowi przełamanie zabezpieczenia przez usunięcie przeszkody zabezpieczającej rzeczy, wypełnia więc znamiona włamania (por. wyrok SN z dnia 28 lutego 1987 r., I KR 22/87, OSNPG 1987, nr 12, poz. 144). Podobnie za włamanie należy uznać zachowanie polegające na wejściu do domu mieszkalnego przez okno, a następnie otwarciu drzwi do zamkniętego pokoju znalezionym kluczem (por. wyrok SN z dnia 9 listopada 1971 r., V KRN 406/71, OSNKW 1972, nr 3, poz. 51). Włamaniem jest także otwarcie zamkniętych drzwi samochodu dopasowanym kluczem, stanowi bowiem użycie siły fizycznej dla przełamania istniejącego zabezpieczenia (por. wyrok SN z dnia 23 lutego 1971 r., V KRN 21/71, LEX nr 21374).</a:t>
            </a:r>
          </a:p>
        </p:txBody>
      </p:sp>
    </p:spTree>
    <p:extLst>
      <p:ext uri="{BB962C8B-B14F-4D97-AF65-F5344CB8AC3E}">
        <p14:creationId xmlns:p14="http://schemas.microsoft.com/office/powerpoint/2010/main" val="977875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D1CAB6B-54D4-1741-B0AD-FD2CED74C732}"/>
              </a:ext>
            </a:extLst>
          </p:cNvPr>
          <p:cNvSpPr>
            <a:spLocks noGrp="1"/>
          </p:cNvSpPr>
          <p:nvPr>
            <p:ph idx="1"/>
          </p:nvPr>
        </p:nvSpPr>
        <p:spPr>
          <a:xfrm>
            <a:off x="1014413" y="900112"/>
            <a:ext cx="10525125" cy="5405438"/>
          </a:xfrm>
        </p:spPr>
        <p:txBody>
          <a:bodyPr>
            <a:normAutofit/>
          </a:bodyPr>
          <a:lstStyle/>
          <a:p>
            <a:pPr marL="0" indent="0" algn="just">
              <a:buNone/>
            </a:pPr>
            <a:r>
              <a:rPr lang="pl-PL" b="1" dirty="0"/>
              <a:t>Wyrok SN  z dnia 9 listopada 1971 r., V KRN 406/71, LEX nr 18382</a:t>
            </a:r>
          </a:p>
          <a:p>
            <a:pPr marL="0" indent="0" algn="just">
              <a:buNone/>
            </a:pPr>
            <a:endParaRPr lang="pl-PL" b="1" dirty="0"/>
          </a:p>
          <a:p>
            <a:pPr marL="0" indent="0" algn="just">
              <a:buNone/>
            </a:pPr>
            <a:r>
              <a:rPr lang="pl-PL" i="1" dirty="0"/>
              <a:t>Kradzież pieniędzy z zamkniętego pokoju w mieszkaniu pokrzywdzonego, dokonana przez oskarżonych po dostaniu się do mieszkania przez okno i otwarciu drzwi do pokoju znalezionym kluczem, zawiera znamiona kradzieży z włamaniem w rozumieniu art. 208 k.k.</a:t>
            </a:r>
          </a:p>
          <a:p>
            <a:endParaRPr lang="pl-PL" dirty="0"/>
          </a:p>
        </p:txBody>
      </p:sp>
    </p:spTree>
    <p:extLst>
      <p:ext uri="{BB962C8B-B14F-4D97-AF65-F5344CB8AC3E}">
        <p14:creationId xmlns:p14="http://schemas.microsoft.com/office/powerpoint/2010/main" val="33335664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0B2DB6D-4E37-A544-9F83-EFD488C7ED11}"/>
              </a:ext>
            </a:extLst>
          </p:cNvPr>
          <p:cNvSpPr>
            <a:spLocks noGrp="1"/>
          </p:cNvSpPr>
          <p:nvPr>
            <p:ph idx="1"/>
          </p:nvPr>
        </p:nvSpPr>
        <p:spPr>
          <a:xfrm>
            <a:off x="385763" y="542925"/>
            <a:ext cx="11144250" cy="5634038"/>
          </a:xfrm>
        </p:spPr>
        <p:txBody>
          <a:bodyPr>
            <a:normAutofit fontScale="92500" lnSpcReduction="20000"/>
          </a:bodyPr>
          <a:lstStyle/>
          <a:p>
            <a:pPr marL="0" indent="0" algn="just">
              <a:buNone/>
            </a:pPr>
            <a:r>
              <a:rPr lang="pl-PL" dirty="0"/>
              <a:t>KAZUS</a:t>
            </a:r>
          </a:p>
          <a:p>
            <a:pPr marL="0" indent="0" algn="just">
              <a:buNone/>
            </a:pPr>
            <a:r>
              <a:rPr lang="pl-PL" dirty="0">
                <a:solidFill>
                  <a:srgbClr val="C00000"/>
                </a:solidFill>
              </a:rPr>
              <a:t> </a:t>
            </a:r>
          </a:p>
          <a:p>
            <a:pPr marL="0" indent="0" algn="just">
              <a:buNone/>
            </a:pPr>
            <a:r>
              <a:rPr lang="pl-PL" dirty="0"/>
              <a:t>Stefan postanowił włamać się do domu swojej sąsiadki, aby ukraść znajdujący się w jej posiadaniu cenny obraz autorstwa Wojciecha Kossaka, wiszący w jej sypialni. W tym celu, przy jednej z wizyt zabrał jej klucze do domu, zrobił ich duplikaty, po czym odłożył na miejsce. Sąsiadka nawet nie zorientowała się. Kiedy wyjechała na urlop, otworzył drzwi do jej domu dorobionymi kluczami i wszedł do środka. Skierował się prosto do sypialni, z której zabrał obraz. Wychodząc z pokoju zauważył stojącą na nocnej szafce kiczowatą wazę, na którą wcześniej nie zwrócił uwagi. Wziął tę wazę w zamiarze przeznaczenia jej na prezent dla swojej partnerki – zbliżały się jej urodziny.</a:t>
            </a:r>
          </a:p>
          <a:p>
            <a:pPr marL="0" indent="0" algn="just">
              <a:buNone/>
            </a:pPr>
            <a:endParaRPr lang="pl-PL" dirty="0"/>
          </a:p>
          <a:p>
            <a:pPr marL="0" indent="0" algn="just">
              <a:buNone/>
            </a:pPr>
            <a:r>
              <a:rPr lang="pl-PL" dirty="0"/>
              <a:t>Oceń odpowiedzialność Stefana w zakresie zaboru obrazu oraz wazy w kontekście uprzednio podjętego zamiaru zaboru wyłącznie obrazu.</a:t>
            </a:r>
          </a:p>
          <a:p>
            <a:pPr marL="0" indent="0" algn="just">
              <a:buNone/>
            </a:pPr>
            <a:r>
              <a:rPr lang="pl-PL" dirty="0"/>
              <a:t>Czy kwalifikacja prawna zachowania </a:t>
            </a:r>
            <a:r>
              <a:rPr lang="pl-PL" dirty="0" err="1"/>
              <a:t>Stefanauległaby</a:t>
            </a:r>
            <a:r>
              <a:rPr lang="pl-PL" dirty="0"/>
              <a:t> zmianie, gdyby sąsiadka dała mu klucze, aby ten podlewał kwiaty w jej domu podczas jej nieobecności?</a:t>
            </a:r>
          </a:p>
        </p:txBody>
      </p:sp>
    </p:spTree>
    <p:extLst>
      <p:ext uri="{BB962C8B-B14F-4D97-AF65-F5344CB8AC3E}">
        <p14:creationId xmlns:p14="http://schemas.microsoft.com/office/powerpoint/2010/main" val="30801989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10F0533-3CC7-6D43-B670-680884EB50EE}"/>
              </a:ext>
            </a:extLst>
          </p:cNvPr>
          <p:cNvSpPr>
            <a:spLocks noGrp="1"/>
          </p:cNvSpPr>
          <p:nvPr>
            <p:ph idx="1"/>
          </p:nvPr>
        </p:nvSpPr>
        <p:spPr>
          <a:xfrm>
            <a:off x="614363" y="714375"/>
            <a:ext cx="10987087" cy="5462588"/>
          </a:xfrm>
        </p:spPr>
        <p:txBody>
          <a:bodyPr>
            <a:normAutofit/>
          </a:bodyPr>
          <a:lstStyle/>
          <a:p>
            <a:pPr marL="0" indent="0" algn="just">
              <a:buNone/>
            </a:pPr>
            <a:r>
              <a:rPr lang="pl-PL" sz="3200" b="1" dirty="0"/>
              <a:t>Wyrok SA we Wrocławiu z dnia 1 marca 2013 r., II </a:t>
            </a:r>
            <a:r>
              <a:rPr lang="pl-PL" sz="3200" b="1" dirty="0" err="1"/>
              <a:t>AKa</a:t>
            </a:r>
            <a:r>
              <a:rPr lang="pl-PL" sz="3200" b="1" dirty="0"/>
              <a:t> 39/13, LEX nr 1294878</a:t>
            </a:r>
          </a:p>
          <a:p>
            <a:pPr marL="0" indent="0" algn="just">
              <a:buNone/>
            </a:pPr>
            <a:endParaRPr lang="pl-PL" sz="3200" b="1" dirty="0"/>
          </a:p>
          <a:p>
            <a:pPr marL="0" indent="0" algn="just">
              <a:buNone/>
            </a:pPr>
            <a:r>
              <a:rPr lang="pl-PL" sz="3200" i="1" dirty="0"/>
              <a:t>Należy traktować jako kradzież z włamaniem zachowanie polegające na otwarciu drzwi oryginalnym kluczem wbrew woli osoby uprawnionej do dysponowania pomieszczeniem z zamiarem dokonania w ten sposób kradzieży.</a:t>
            </a:r>
          </a:p>
          <a:p>
            <a:endParaRPr lang="pl-PL" dirty="0"/>
          </a:p>
        </p:txBody>
      </p:sp>
    </p:spTree>
    <p:extLst>
      <p:ext uri="{BB962C8B-B14F-4D97-AF65-F5344CB8AC3E}">
        <p14:creationId xmlns:p14="http://schemas.microsoft.com/office/powerpoint/2010/main" val="2310521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850DA67-D158-FF40-9E28-7200E1D220F6}"/>
              </a:ext>
            </a:extLst>
          </p:cNvPr>
          <p:cNvSpPr>
            <a:spLocks noGrp="1"/>
          </p:cNvSpPr>
          <p:nvPr>
            <p:ph idx="1"/>
          </p:nvPr>
        </p:nvSpPr>
        <p:spPr>
          <a:xfrm>
            <a:off x="587829" y="587829"/>
            <a:ext cx="11119757" cy="5959928"/>
          </a:xfrm>
        </p:spPr>
        <p:txBody>
          <a:bodyPr>
            <a:normAutofit/>
          </a:bodyPr>
          <a:lstStyle/>
          <a:p>
            <a:pPr algn="just"/>
            <a:r>
              <a:rPr lang="pl-PL" dirty="0"/>
              <a:t>Selekcja elementów faktycznych wskazanych w treści kazusu i wskazanie tych, które będą podlegały badaniu -&gt; wybór przepisów, które w danej sytuacji mogą znaleźć zastosowanie -&gt; wykładnia.</a:t>
            </a:r>
          </a:p>
          <a:p>
            <a:pPr algn="just"/>
            <a:r>
              <a:rPr lang="pl-PL" dirty="0">
                <a:solidFill>
                  <a:srgbClr val="FF0000"/>
                </a:solidFill>
              </a:rPr>
              <a:t>Słowniczek wyrażeń ustawowych</a:t>
            </a:r>
            <a:r>
              <a:rPr lang="pl-PL" dirty="0"/>
              <a:t>! Patrzymy, czy jakieś pojęcie nie doczekało się definicji legalnej. Potoczne rozumienie jakiegoś słowa może znacznie odbiegać od definicji legalnej, np. osoba najbliższa („bliska”).</a:t>
            </a:r>
          </a:p>
          <a:p>
            <a:pPr algn="just"/>
            <a:r>
              <a:rPr lang="pl-PL" dirty="0"/>
              <a:t>Jeśli wykorzystujemy jakieś pojęcie ze słowniczka wyrażeń ustawowych – należy to wskazać w rozwiązaniu kazusu, powołując właściwą podstawę prawną (art. 115 § … k.k.), wykazując tym samym, że dane znamię zostało spełnione (np. znamię podmiotu – funkcjonariusz publiczny albo np. stan nietrzeźwości).</a:t>
            </a:r>
          </a:p>
        </p:txBody>
      </p:sp>
    </p:spTree>
    <p:extLst>
      <p:ext uri="{BB962C8B-B14F-4D97-AF65-F5344CB8AC3E}">
        <p14:creationId xmlns:p14="http://schemas.microsoft.com/office/powerpoint/2010/main" val="2363586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DA6A20C-86AC-084D-BAFD-4C48270D0949}"/>
              </a:ext>
            </a:extLst>
          </p:cNvPr>
          <p:cNvSpPr>
            <a:spLocks noGrp="1"/>
          </p:cNvSpPr>
          <p:nvPr>
            <p:ph idx="1"/>
          </p:nvPr>
        </p:nvSpPr>
        <p:spPr>
          <a:xfrm>
            <a:off x="620110" y="651641"/>
            <a:ext cx="10733690" cy="5525322"/>
          </a:xfrm>
        </p:spPr>
        <p:txBody>
          <a:bodyPr>
            <a:normAutofit/>
          </a:bodyPr>
          <a:lstStyle/>
          <a:p>
            <a:pPr marL="0" indent="0" algn="just">
              <a:buNone/>
            </a:pPr>
            <a:r>
              <a:rPr lang="pl-PL" dirty="0"/>
              <a:t>Zarazem „nie jest możliwe uznanie za kradzież z włamaniem zachowania, w którym dopiero po przełamaniu zabezpieczenia powstał u sprawcy zamiar zaboru rzeczy; w takim bowiem wypadku włamanie nie może być uznane za środek wiodący do dokonania kradzieży. Dokonanie włamania do zamkniętego pomieszczenia w innym tylko celu niż kradzież znajdujących się w nim rzeczy i dopiero następnie dokonanie ich zaboru, nie wypełnia znamion przestępstwa określonego w art. 279 § 1 k.k. Zachowanie takie może wypełnić dyspozycję unormowań zabraniających niszczenia mienia (pokonywania zabezpieczeń), czy naruszania miru domowego oraz stanowi zwykłą kradzież - traktowaną w zależności od wartości zabranej rzeczy jako przestępstwo lub wykroczenie" (wyrok SN z dnia 23 kwietnia 2013 r., V KK 280/12).</a:t>
            </a:r>
            <a:br>
              <a:rPr lang="pl-PL" dirty="0"/>
            </a:br>
            <a:endParaRPr lang="pl-PL" dirty="0"/>
          </a:p>
        </p:txBody>
      </p:sp>
    </p:spTree>
    <p:extLst>
      <p:ext uri="{BB962C8B-B14F-4D97-AF65-F5344CB8AC3E}">
        <p14:creationId xmlns:p14="http://schemas.microsoft.com/office/powerpoint/2010/main" val="29898534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B630008A-96E5-B340-A77D-E7E0EFB89A3C}"/>
              </a:ext>
            </a:extLst>
          </p:cNvPr>
          <p:cNvSpPr>
            <a:spLocks noGrp="1"/>
          </p:cNvSpPr>
          <p:nvPr>
            <p:ph idx="1"/>
          </p:nvPr>
        </p:nvSpPr>
        <p:spPr>
          <a:xfrm>
            <a:off x="838200" y="571500"/>
            <a:ext cx="10515600" cy="5900738"/>
          </a:xfrm>
        </p:spPr>
        <p:txBody>
          <a:bodyPr/>
          <a:lstStyle/>
          <a:p>
            <a:pPr marL="0" indent="0" algn="just">
              <a:buNone/>
            </a:pPr>
            <a:r>
              <a:rPr lang="pl-PL" sz="3000" dirty="0"/>
              <a:t>KAZUS </a:t>
            </a:r>
          </a:p>
          <a:p>
            <a:pPr marL="0" indent="0" algn="just">
              <a:buNone/>
            </a:pPr>
            <a:endParaRPr lang="pl-PL" sz="3000" dirty="0"/>
          </a:p>
          <a:p>
            <a:pPr marL="0" indent="0" algn="just">
              <a:buNone/>
            </a:pPr>
            <a:r>
              <a:rPr lang="pl-PL" sz="3000" dirty="0"/>
              <a:t>Franek podłączył się nielegalnie do sieci gazowniczej, gdyż rachunki za ogrzewanie mieszkania w kamienicy znacznie przewyższały jego możliwości finansowe. Ogrzewał się piecykami gazowymi przez całą zimę, która była długa i mroźna. Na wiosnę do kamienicy przyszedł pracownik gazowni i zauważył nielegalnie podłączenie Franka. Strata, jaką poniósł dostawca gazu, wyniosła ok. 3000 zł. Mężczyzna – podczas postępowania przygotowawczego – naprawił wyrządzoną szkodę, płacąc gazowni należność.</a:t>
            </a:r>
          </a:p>
          <a:p>
            <a:pPr marL="0" indent="0" algn="just">
              <a:buNone/>
            </a:pPr>
            <a:r>
              <a:rPr lang="pl-PL" sz="3000" dirty="0"/>
              <a:t>Prokurator zakwalifikował zachowanie Franka z art. 278 § 1 i 5 k.k. w zw. z § 3 tego artykułu, gdyż szkoda została naprawiona. Oceń dokonaną przez prokuratora kwalifikację. </a:t>
            </a:r>
          </a:p>
          <a:p>
            <a:pPr marL="0" indent="0">
              <a:buNone/>
            </a:pPr>
            <a:endParaRPr lang="pl-PL" dirty="0"/>
          </a:p>
        </p:txBody>
      </p:sp>
    </p:spTree>
    <p:extLst>
      <p:ext uri="{BB962C8B-B14F-4D97-AF65-F5344CB8AC3E}">
        <p14:creationId xmlns:p14="http://schemas.microsoft.com/office/powerpoint/2010/main" val="1634542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24F82B21-4925-F24A-9437-A890DCA9AC09}"/>
              </a:ext>
            </a:extLst>
          </p:cNvPr>
          <p:cNvSpPr>
            <a:spLocks noGrp="1"/>
          </p:cNvSpPr>
          <p:nvPr>
            <p:ph idx="1"/>
          </p:nvPr>
        </p:nvSpPr>
        <p:spPr>
          <a:xfrm>
            <a:off x="838200" y="485774"/>
            <a:ext cx="10515600" cy="6186489"/>
          </a:xfrm>
        </p:spPr>
        <p:txBody>
          <a:bodyPr>
            <a:normAutofit/>
          </a:bodyPr>
          <a:lstStyle/>
          <a:p>
            <a:pPr marL="0" indent="0" algn="just">
              <a:buNone/>
            </a:pPr>
            <a:r>
              <a:rPr lang="pl-PL" sz="3000" b="1" dirty="0"/>
              <a:t>Wyrok SN z dnia 27 lutego 2008 r., V KK 397/07, LEX nr 419312</a:t>
            </a:r>
          </a:p>
          <a:p>
            <a:pPr marL="0" indent="0" algn="just">
              <a:buNone/>
            </a:pPr>
            <a:endParaRPr lang="pl-PL" sz="3000" dirty="0"/>
          </a:p>
          <a:p>
            <a:pPr marL="0" indent="0" algn="just">
              <a:buNone/>
            </a:pPr>
            <a:r>
              <a:rPr lang="pl-PL" sz="3000" dirty="0"/>
              <a:t>Gaz ziemny nie jest energią, o której mowa w art. 278 § 5 k.k., ale „cudzą rzeczą ruchomą", w rozumieniu § 1 art. 278 k.k.</a:t>
            </a:r>
          </a:p>
          <a:p>
            <a:pPr marL="0" indent="0" algn="just">
              <a:buNone/>
            </a:pPr>
            <a:r>
              <a:rPr lang="pl-PL" sz="3000" dirty="0"/>
              <a:t>1. Gaz ziemny nie jest energią, o której mowa w art. 278 § 5 k.k., ale wchodzi w skład znamienia (desygnatów pojęcia) „cudza rzecz ruchoma", użytego w § 1 art. 278 k.k. Skradziony przez oskarżonego gaz ziemny to tylko nośnik energii, będący przedmiotem czynności wykonawczej, określonym zbiorczo w tym ostatnim przepisie.</a:t>
            </a:r>
          </a:p>
          <a:p>
            <a:pPr marL="0" indent="0" algn="just">
              <a:buNone/>
            </a:pPr>
            <a:r>
              <a:rPr lang="pl-PL" sz="3000" dirty="0"/>
              <a:t>2. Kradzież rzeczy ruchomej, której wartość nie przekracza 250 zł, stanowi wykroczenie określone w art. 119 § 1 k.w. Zabór gazu ziemnego wartości 27,12 zł realizuje znamiona tego wykroczenia.</a:t>
            </a:r>
          </a:p>
          <a:p>
            <a:endParaRPr lang="pl-PL" dirty="0"/>
          </a:p>
        </p:txBody>
      </p:sp>
    </p:spTree>
    <p:extLst>
      <p:ext uri="{BB962C8B-B14F-4D97-AF65-F5344CB8AC3E}">
        <p14:creationId xmlns:p14="http://schemas.microsoft.com/office/powerpoint/2010/main" val="13492655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9319A03-BB75-824C-8034-3D5E6696975C}"/>
              </a:ext>
            </a:extLst>
          </p:cNvPr>
          <p:cNvSpPr>
            <a:spLocks noGrp="1"/>
          </p:cNvSpPr>
          <p:nvPr>
            <p:ph idx="1"/>
          </p:nvPr>
        </p:nvSpPr>
        <p:spPr>
          <a:xfrm>
            <a:off x="838199" y="542925"/>
            <a:ext cx="10691813" cy="5829300"/>
          </a:xfrm>
        </p:spPr>
        <p:txBody>
          <a:bodyPr>
            <a:normAutofit/>
          </a:bodyPr>
          <a:lstStyle/>
          <a:p>
            <a:pPr marL="0" indent="0" algn="just">
              <a:buNone/>
            </a:pPr>
            <a:r>
              <a:rPr lang="pl-PL" sz="3000" b="1" dirty="0"/>
              <a:t>Postanowienie SN z dnia 9 stycznia 2014 r., V KK 340/13, LEX nr 1427295</a:t>
            </a:r>
          </a:p>
          <a:p>
            <a:pPr marL="0" indent="0" algn="just">
              <a:buNone/>
            </a:pPr>
            <a:endParaRPr lang="pl-PL" sz="3000" b="1" dirty="0"/>
          </a:p>
          <a:p>
            <a:pPr marL="0" indent="0" algn="just">
              <a:buNone/>
            </a:pPr>
            <a:r>
              <a:rPr lang="pl-PL" sz="3000" dirty="0"/>
              <a:t>Wykonanie przez sprawców tzw. obejścia licznika, poprzez prowadzenie energii elektrycznej obwodem, który nie podlega pomiarowi, stanowi typowy casus zaboru energii elektrycznej. </a:t>
            </a:r>
          </a:p>
          <a:p>
            <a:pPr marL="0" indent="0" algn="just">
              <a:buNone/>
            </a:pPr>
            <a:r>
              <a:rPr lang="pl-PL" sz="3000" dirty="0"/>
              <a:t>Nie ma przy tym znaczenia to, że sprawcy mieli umowę z dostawcą energii, albowiem w tym zakresie nie oszukali go, skoro licznik pokazywał właściwe zużycie energii elektrycznej.</a:t>
            </a:r>
          </a:p>
          <a:p>
            <a:endParaRPr lang="pl-PL" dirty="0"/>
          </a:p>
        </p:txBody>
      </p:sp>
    </p:spTree>
    <p:extLst>
      <p:ext uri="{BB962C8B-B14F-4D97-AF65-F5344CB8AC3E}">
        <p14:creationId xmlns:p14="http://schemas.microsoft.com/office/powerpoint/2010/main" val="35904984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C2B13C49-EA18-EE42-BA59-9C03F676F11C}"/>
              </a:ext>
            </a:extLst>
          </p:cNvPr>
          <p:cNvSpPr>
            <a:spLocks noGrp="1"/>
          </p:cNvSpPr>
          <p:nvPr>
            <p:ph idx="1"/>
          </p:nvPr>
        </p:nvSpPr>
        <p:spPr>
          <a:xfrm>
            <a:off x="742950" y="814388"/>
            <a:ext cx="10610850" cy="5362575"/>
          </a:xfrm>
        </p:spPr>
        <p:txBody>
          <a:bodyPr>
            <a:normAutofit/>
          </a:bodyPr>
          <a:lstStyle/>
          <a:p>
            <a:pPr marL="0" indent="0" algn="just">
              <a:buNone/>
            </a:pPr>
            <a:r>
              <a:rPr lang="pl-PL" sz="3000" b="1" dirty="0"/>
              <a:t>Postanowienie SN z dnia 16 stycznia 2007 r., V KK 390/06, LEX nr 444669</a:t>
            </a:r>
          </a:p>
          <a:p>
            <a:pPr marL="0" indent="0" algn="just">
              <a:buNone/>
            </a:pPr>
            <a:endParaRPr lang="pl-PL" sz="3000" b="1" dirty="0"/>
          </a:p>
          <a:p>
            <a:pPr marL="0" indent="0" algn="just">
              <a:buNone/>
            </a:pPr>
            <a:r>
              <a:rPr lang="pl-PL" sz="3000" dirty="0"/>
              <a:t>Fakt naprawienia szkody nie jest wystarczającym powodem dla postulowanej w kasacji oceny prawnokarnej czynu M. B. jako „wypadku mniejszej wagi" i sytuuje się jedynie jako mający wpływ na wysokość kary w ramach sędziowskiego wymiaru kary, a nie jako racja na rzecz kwalifikowania czynu skazanego jako uprzywilejowanej postaci przestępstwa kradzieży.</a:t>
            </a:r>
          </a:p>
          <a:p>
            <a:endParaRPr lang="pl-PL" dirty="0"/>
          </a:p>
        </p:txBody>
      </p:sp>
    </p:spTree>
    <p:extLst>
      <p:ext uri="{BB962C8B-B14F-4D97-AF65-F5344CB8AC3E}">
        <p14:creationId xmlns:p14="http://schemas.microsoft.com/office/powerpoint/2010/main" val="2718888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F2BC08-26DD-A345-93AA-C396C7514617}"/>
              </a:ext>
            </a:extLst>
          </p:cNvPr>
          <p:cNvSpPr>
            <a:spLocks noGrp="1"/>
          </p:cNvSpPr>
          <p:nvPr>
            <p:ph type="title"/>
          </p:nvPr>
        </p:nvSpPr>
        <p:spPr>
          <a:xfrm>
            <a:off x="838200" y="365125"/>
            <a:ext cx="10515600" cy="956899"/>
          </a:xfrm>
        </p:spPr>
        <p:txBody>
          <a:bodyPr>
            <a:normAutofit fontScale="90000"/>
          </a:bodyPr>
          <a:lstStyle/>
          <a:p>
            <a:pPr algn="ctr"/>
            <a:r>
              <a:rPr lang="pl-PL" b="1" dirty="0"/>
              <a:t>SCHEMAT ROZWIĄZYWANIA KAZUSU</a:t>
            </a:r>
            <a:br>
              <a:rPr lang="pl-PL" b="1" dirty="0"/>
            </a:br>
            <a:endParaRPr lang="pl-PL" dirty="0"/>
          </a:p>
        </p:txBody>
      </p:sp>
      <p:sp>
        <p:nvSpPr>
          <p:cNvPr id="3" name="Symbol zastępczy zawartości 2">
            <a:extLst>
              <a:ext uri="{FF2B5EF4-FFF2-40B4-BE49-F238E27FC236}">
                <a16:creationId xmlns:a16="http://schemas.microsoft.com/office/drawing/2014/main" id="{7F17D787-10C5-6D4A-90B6-0AEE530BAB05}"/>
              </a:ext>
            </a:extLst>
          </p:cNvPr>
          <p:cNvSpPr>
            <a:spLocks noGrp="1"/>
          </p:cNvSpPr>
          <p:nvPr>
            <p:ph idx="1"/>
          </p:nvPr>
        </p:nvSpPr>
        <p:spPr>
          <a:xfrm>
            <a:off x="681668" y="1134737"/>
            <a:ext cx="10828663" cy="5431316"/>
          </a:xfrm>
        </p:spPr>
        <p:txBody>
          <a:bodyPr>
            <a:normAutofit fontScale="92500" lnSpcReduction="20000"/>
          </a:bodyPr>
          <a:lstStyle/>
          <a:p>
            <a:pPr marL="0" lvl="0" indent="0" algn="just">
              <a:buNone/>
            </a:pPr>
            <a:r>
              <a:rPr lang="pl-PL" b="1" dirty="0"/>
              <a:t>1. Wskazanie osoby lub osób, której (których) odpowiedzialność karną się ocenia </a:t>
            </a:r>
            <a:r>
              <a:rPr lang="pl-PL" dirty="0"/>
              <a:t>(istotne w konfiguracji wieloosobowej)</a:t>
            </a:r>
            <a:r>
              <a:rPr lang="pl-PL" b="1" dirty="0"/>
              <a:t> oraz wskazanie, dlaczego odpowiedzialności karnej niektórych osób się nie ocenia </a:t>
            </a:r>
            <a:r>
              <a:rPr lang="pl-PL" dirty="0"/>
              <a:t>(bo np. określone zachowanie zostało podjęte przez osobę w wieku 12 lat)</a:t>
            </a:r>
            <a:r>
              <a:rPr lang="pl-PL" b="1" dirty="0"/>
              <a:t>.</a:t>
            </a:r>
            <a:endParaRPr lang="pl-PL" dirty="0"/>
          </a:p>
          <a:p>
            <a:pPr marL="0" lvl="0" indent="0" algn="just">
              <a:buNone/>
            </a:pPr>
            <a:r>
              <a:rPr lang="pl-PL" b="1" dirty="0"/>
              <a:t>2. Wskazanie, czy oceniane zachowanie jest działaniem czy zaniechaniem.</a:t>
            </a:r>
          </a:p>
          <a:p>
            <a:pPr marL="0" lvl="0" indent="0" algn="just">
              <a:buNone/>
            </a:pPr>
            <a:r>
              <a:rPr lang="pl-PL" b="1" dirty="0"/>
              <a:t>3. Wskazanie </a:t>
            </a:r>
            <a:r>
              <a:rPr lang="pl-PL" b="1" dirty="0">
                <a:solidFill>
                  <a:schemeClr val="accent5">
                    <a:lumMod val="75000"/>
                  </a:schemeClr>
                </a:solidFill>
              </a:rPr>
              <a:t>kwalifikacji prawnej</a:t>
            </a:r>
            <a:r>
              <a:rPr lang="pl-PL" b="1" dirty="0"/>
              <a:t>, której prawidłowość lub nieprawidłowość należy wykazać.</a:t>
            </a:r>
            <a:endParaRPr lang="pl-PL" dirty="0">
              <a:solidFill>
                <a:schemeClr val="accent5">
                  <a:lumMod val="75000"/>
                </a:schemeClr>
              </a:solidFill>
            </a:endParaRPr>
          </a:p>
          <a:p>
            <a:pPr marL="0" lvl="0" indent="0" algn="just">
              <a:buNone/>
            </a:pPr>
            <a:r>
              <a:rPr lang="pl-PL" b="1" dirty="0"/>
              <a:t>4. Ustalenie jakie znamiona typu czynu zabronionego należy udowodnić</a:t>
            </a:r>
            <a:r>
              <a:rPr lang="pl-PL" dirty="0"/>
              <a:t> </a:t>
            </a:r>
          </a:p>
          <a:p>
            <a:pPr marL="0" lvl="0" indent="0" algn="just">
              <a:buNone/>
            </a:pPr>
            <a:r>
              <a:rPr lang="pl-PL" dirty="0"/>
              <a:t>-z uwzględnieniem przepisów o formach stadialnych (czyli np. znamiona usiłowania – dlaczego mieliśmy do czynienia z bezpośredniością);</a:t>
            </a:r>
          </a:p>
          <a:p>
            <a:pPr marL="0" lvl="0" indent="0" algn="just">
              <a:buNone/>
            </a:pPr>
            <a:r>
              <a:rPr lang="pl-PL" dirty="0"/>
              <a:t>-postaciach sprawczych (czyli np. co w konkretnym stanie oznaczało „wspólnie i w porozumieniu”, dlaczego uważamy, że porozumienie zostało zawarte pomimo braku określonej formy);</a:t>
            </a:r>
          </a:p>
          <a:p>
            <a:pPr marL="0" lvl="0" indent="0" algn="just">
              <a:buNone/>
            </a:pPr>
            <a:r>
              <a:rPr lang="pl-PL" dirty="0"/>
              <a:t>-formach zjawiskowych (czyli np. na czym polegało pomocnictwo – obiektywne ułatwienie);</a:t>
            </a:r>
          </a:p>
          <a:p>
            <a:pPr marL="0" lvl="0" indent="0" algn="just">
              <a:buNone/>
            </a:pPr>
            <a:r>
              <a:rPr lang="pl-PL" dirty="0"/>
              <a:t>-z uwzględnieniem art. 12 k.k. (§1 lub 2).</a:t>
            </a:r>
          </a:p>
          <a:p>
            <a:endParaRPr lang="pl-PL" dirty="0"/>
          </a:p>
        </p:txBody>
      </p:sp>
    </p:spTree>
    <p:extLst>
      <p:ext uri="{BB962C8B-B14F-4D97-AF65-F5344CB8AC3E}">
        <p14:creationId xmlns:p14="http://schemas.microsoft.com/office/powerpoint/2010/main" val="153045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4D97218D-6C08-A948-9080-87798BF4A0AF}"/>
              </a:ext>
            </a:extLst>
          </p:cNvPr>
          <p:cNvSpPr>
            <a:spLocks noGrp="1"/>
          </p:cNvSpPr>
          <p:nvPr>
            <p:ph idx="1"/>
          </p:nvPr>
        </p:nvSpPr>
        <p:spPr>
          <a:xfrm>
            <a:off x="200330" y="171330"/>
            <a:ext cx="11781463" cy="6565801"/>
          </a:xfrm>
        </p:spPr>
        <p:txBody>
          <a:bodyPr>
            <a:noAutofit/>
          </a:bodyPr>
          <a:lstStyle/>
          <a:p>
            <a:pPr marL="0" lvl="0" indent="0" algn="just">
              <a:buNone/>
            </a:pPr>
            <a:r>
              <a:rPr lang="pl-PL" sz="1700" b="1" dirty="0"/>
              <a:t>5. Udowodnienie realizacji </a:t>
            </a:r>
            <a:r>
              <a:rPr lang="pl-PL" sz="1700" b="1" dirty="0">
                <a:solidFill>
                  <a:schemeClr val="accent5">
                    <a:lumMod val="75000"/>
                  </a:schemeClr>
                </a:solidFill>
              </a:rPr>
              <a:t>znamion podmiotu oraz strony przedmiotowej</a:t>
            </a:r>
            <a:r>
              <a:rPr lang="pl-PL" sz="1700" dirty="0">
                <a:solidFill>
                  <a:schemeClr val="accent5">
                    <a:lumMod val="75000"/>
                  </a:schemeClr>
                </a:solidFill>
              </a:rPr>
              <a:t> </a:t>
            </a:r>
          </a:p>
          <a:p>
            <a:pPr marL="0" lvl="0" indent="0" algn="just">
              <a:buNone/>
            </a:pPr>
            <a:r>
              <a:rPr lang="pl-PL" sz="1700" b="1" dirty="0"/>
              <a:t>a) przy przestępstwach z działania:</a:t>
            </a:r>
            <a:endParaRPr lang="pl-PL" sz="1700" dirty="0"/>
          </a:p>
          <a:p>
            <a:pPr marL="0" lvl="0" indent="0" algn="just">
              <a:buNone/>
            </a:pPr>
            <a:r>
              <a:rPr lang="pl-PL" sz="1700" dirty="0"/>
              <a:t>-znamię podmiotu (o ile przestępstwo indywidualne – właściwe lub niewłaściwe),</a:t>
            </a:r>
          </a:p>
          <a:p>
            <a:pPr marL="0" lvl="0" indent="0" algn="just">
              <a:buNone/>
            </a:pPr>
            <a:r>
              <a:rPr lang="pl-PL" sz="1700" dirty="0"/>
              <a:t>-znamię czynności wykonawczej (w kazusie czy opisie czynu może występować inne wyrażenie czasownikowe – ważne, aby oddawało istotę czynności wykonawczej z przepisu typizującego: „umyślnie pozbawił życia” = „zabił”),</a:t>
            </a:r>
          </a:p>
          <a:p>
            <a:pPr marL="0" lvl="0" indent="0" algn="just">
              <a:buNone/>
            </a:pPr>
            <a:r>
              <a:rPr lang="pl-PL" sz="1700" dirty="0"/>
              <a:t>-znamię skutku (o ile jest znamieniem typu, np. pozbawienie życia, spowodowanie określonego uszczerbku),</a:t>
            </a:r>
          </a:p>
          <a:p>
            <a:pPr marL="0" lvl="0" indent="0" algn="just">
              <a:buNone/>
            </a:pPr>
            <a:r>
              <a:rPr lang="pl-PL" sz="1700" dirty="0"/>
              <a:t>-spełnienie kryteriów obiektywnego przypisania (o ile przestępstwo skutkowe) na poziomie empirycznym oraz normatywnym, a także brak przesłanek negatywnych obiektywnego przypisania,</a:t>
            </a:r>
          </a:p>
          <a:p>
            <a:pPr marL="0" lvl="0" indent="0" algn="just">
              <a:buNone/>
            </a:pPr>
            <a:r>
              <a:rPr lang="pl-PL" sz="1700" dirty="0"/>
              <a:t>-znamiona modalne (o ile występują, np. „z użyciem niebezpiecznego narzędzia”),</a:t>
            </a:r>
          </a:p>
          <a:p>
            <a:pPr marL="0" lvl="0" indent="0" algn="just">
              <a:buNone/>
            </a:pPr>
            <a:r>
              <a:rPr lang="pl-PL" sz="1700" b="1" dirty="0"/>
              <a:t>b) przy przestępstwach z zaniechania:</a:t>
            </a:r>
            <a:endParaRPr lang="pl-PL" sz="1700" dirty="0"/>
          </a:p>
          <a:p>
            <a:pPr algn="just"/>
            <a:r>
              <a:rPr lang="pl-PL" sz="1700" b="1" dirty="0"/>
              <a:t>przestępstwo materialne z zaniechania</a:t>
            </a:r>
          </a:p>
          <a:p>
            <a:pPr marL="0" lvl="0" indent="0" algn="just">
              <a:buNone/>
            </a:pPr>
            <a:r>
              <a:rPr lang="pl-PL" sz="1700" dirty="0"/>
              <a:t>-znamię podmiotu (sprawca musi być gwarantem – szczególny, prawny obowiązek zapobiegnięcia skutkowi – art. 2 k.k.),</a:t>
            </a:r>
          </a:p>
          <a:p>
            <a:pPr marL="0" lvl="0" indent="0" algn="just">
              <a:buNone/>
            </a:pPr>
            <a:r>
              <a:rPr lang="pl-PL" sz="1700" dirty="0"/>
              <a:t>-skutek,</a:t>
            </a:r>
          </a:p>
          <a:p>
            <a:pPr marL="0" lvl="0" indent="0" algn="just">
              <a:buNone/>
            </a:pPr>
            <a:r>
              <a:rPr lang="pl-PL" sz="1700" dirty="0"/>
              <a:t>-obiektywne przypisanie skutku (przy czym nie oceniamy płaszczyzny empirycznej, a jedynie płaszczyznę normatywną),</a:t>
            </a:r>
          </a:p>
          <a:p>
            <a:pPr marL="0" lvl="0" indent="0" algn="just">
              <a:buNone/>
            </a:pPr>
            <a:r>
              <a:rPr lang="pl-PL" sz="1700" dirty="0"/>
              <a:t>-znamiona modalne (o ile występują),</a:t>
            </a:r>
          </a:p>
          <a:p>
            <a:pPr algn="just"/>
            <a:r>
              <a:rPr lang="pl-PL" sz="1700" b="1" dirty="0"/>
              <a:t>przestępstwo formalne z zaniechania</a:t>
            </a:r>
          </a:p>
          <a:p>
            <a:pPr marL="0" lvl="0" indent="0" algn="just">
              <a:buNone/>
            </a:pPr>
            <a:r>
              <a:rPr lang="pl-PL" sz="1700" dirty="0"/>
              <a:t>-prawny charakter obowiązku,</a:t>
            </a:r>
          </a:p>
          <a:p>
            <a:pPr marL="0" lvl="0" indent="0" algn="just">
              <a:buNone/>
            </a:pPr>
            <a:r>
              <a:rPr lang="pl-PL" sz="1700" dirty="0"/>
              <a:t>-niewykonanie obowiązku (określenie, na czym polegał i z czego wynika jego aktualizacja),</a:t>
            </a:r>
          </a:p>
          <a:p>
            <a:pPr marL="0" lvl="0" indent="0" algn="just">
              <a:buNone/>
            </a:pPr>
            <a:r>
              <a:rPr lang="pl-PL" sz="1700" dirty="0"/>
              <a:t>-wykazanie realizacji znamion modalnych (o ile występują),</a:t>
            </a:r>
          </a:p>
          <a:p>
            <a:pPr algn="just"/>
            <a:endParaRPr lang="pl-PL" sz="1700" dirty="0"/>
          </a:p>
        </p:txBody>
      </p:sp>
    </p:spTree>
    <p:extLst>
      <p:ext uri="{BB962C8B-B14F-4D97-AF65-F5344CB8AC3E}">
        <p14:creationId xmlns:p14="http://schemas.microsoft.com/office/powerpoint/2010/main" val="246553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861F71DF-DE10-F941-8895-029389CCA404}"/>
              </a:ext>
            </a:extLst>
          </p:cNvPr>
          <p:cNvSpPr>
            <a:spLocks noGrp="1"/>
          </p:cNvSpPr>
          <p:nvPr>
            <p:ph idx="1"/>
          </p:nvPr>
        </p:nvSpPr>
        <p:spPr>
          <a:xfrm>
            <a:off x="638978" y="572877"/>
            <a:ext cx="10714822" cy="5938092"/>
          </a:xfrm>
        </p:spPr>
        <p:txBody>
          <a:bodyPr>
            <a:normAutofit lnSpcReduction="10000"/>
          </a:bodyPr>
          <a:lstStyle/>
          <a:p>
            <a:pPr marL="0" lvl="0" indent="0" algn="just">
              <a:buNone/>
            </a:pPr>
            <a:r>
              <a:rPr lang="pl-PL" b="1" dirty="0"/>
              <a:t>6. Udowodnienie realizacji </a:t>
            </a:r>
            <a:r>
              <a:rPr lang="pl-PL" b="1" dirty="0">
                <a:solidFill>
                  <a:schemeClr val="accent5">
                    <a:lumMod val="75000"/>
                  </a:schemeClr>
                </a:solidFill>
              </a:rPr>
              <a:t>znamion strony podmiotowej</a:t>
            </a:r>
            <a:endParaRPr lang="pl-PL" dirty="0">
              <a:solidFill>
                <a:schemeClr val="accent5">
                  <a:lumMod val="75000"/>
                </a:schemeClr>
              </a:solidFill>
            </a:endParaRPr>
          </a:p>
          <a:p>
            <a:pPr marL="514350" lvl="0" indent="-514350" algn="just">
              <a:buAutoNum type="alphaLcParenR"/>
            </a:pPr>
            <a:r>
              <a:rPr lang="pl-PL" dirty="0"/>
              <a:t>w przypadku umyślności:</a:t>
            </a:r>
          </a:p>
          <a:p>
            <a:pPr algn="just"/>
            <a:r>
              <a:rPr lang="pl-PL" dirty="0"/>
              <a:t>wskazanie, czy zamiar bezpośredni, czy zamiar ewentualny, a następnie uzasadnienie stanowiska,</a:t>
            </a:r>
          </a:p>
          <a:p>
            <a:pPr algn="just"/>
            <a:r>
              <a:rPr lang="pl-PL" dirty="0"/>
              <a:t>najpierw płaszczyzna intelektualna, potem wolicjonalna (najpierw uświadomienie sobie stanu rzeczy a potem ewentualne „chęci” – jeśli chcę kawę z FC </a:t>
            </a:r>
            <a:r>
              <a:rPr lang="pl-PL" dirty="0" err="1"/>
              <a:t>Caffe</a:t>
            </a:r>
            <a:r>
              <a:rPr lang="pl-PL" dirty="0"/>
              <a:t>, to najpierw muszę wiedzieć, że jest w tym miejscu sprzedawana),</a:t>
            </a:r>
          </a:p>
          <a:p>
            <a:pPr marL="0" lvl="0" indent="0" algn="just">
              <a:buNone/>
            </a:pPr>
            <a:r>
              <a:rPr lang="pl-PL" dirty="0"/>
              <a:t>b) w przypadku nieumyślności:</a:t>
            </a:r>
          </a:p>
          <a:p>
            <a:pPr lvl="0" algn="just"/>
            <a:r>
              <a:rPr lang="pl-PL" dirty="0"/>
              <a:t>wskazanie, czy nieumyślność świadoma, czy nieumyślność nieświadoma i uzasadnienie stanowiska,</a:t>
            </a:r>
          </a:p>
          <a:p>
            <a:pPr lvl="0" algn="just"/>
            <a:r>
              <a:rPr lang="pl-PL" dirty="0"/>
              <a:t>wskazanie naruszenia reguł ostrożności,</a:t>
            </a:r>
          </a:p>
          <a:p>
            <a:pPr lvl="0" algn="just"/>
            <a:r>
              <a:rPr lang="pl-PL" dirty="0"/>
              <a:t>wskazanie obiektywnej przewidywalności realizacji znamion typu czynu zabronionego (art. 9 § 2 </a:t>
            </a:r>
            <a:r>
              <a:rPr lang="pl-PL" i="1" dirty="0"/>
              <a:t>in fine</a:t>
            </a:r>
            <a:r>
              <a:rPr lang="pl-PL" dirty="0"/>
              <a:t> k.k.).</a:t>
            </a:r>
          </a:p>
          <a:p>
            <a:pPr marL="0" indent="0">
              <a:buNone/>
            </a:pPr>
            <a:endParaRPr lang="pl-PL" dirty="0"/>
          </a:p>
        </p:txBody>
      </p:sp>
    </p:spTree>
    <p:extLst>
      <p:ext uri="{BB962C8B-B14F-4D97-AF65-F5344CB8AC3E}">
        <p14:creationId xmlns:p14="http://schemas.microsoft.com/office/powerpoint/2010/main" val="1879782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018D7453-5126-914F-A14D-B938CDAEE3B8}"/>
              </a:ext>
            </a:extLst>
          </p:cNvPr>
          <p:cNvSpPr>
            <a:spLocks noGrp="1"/>
          </p:cNvSpPr>
          <p:nvPr>
            <p:ph idx="1"/>
          </p:nvPr>
        </p:nvSpPr>
        <p:spPr>
          <a:xfrm>
            <a:off x="594911" y="517793"/>
            <a:ext cx="10758889" cy="5659170"/>
          </a:xfrm>
        </p:spPr>
        <p:txBody>
          <a:bodyPr>
            <a:normAutofit fontScale="92500"/>
          </a:bodyPr>
          <a:lstStyle/>
          <a:p>
            <a:pPr marL="0" lvl="0" indent="0" algn="just">
              <a:buNone/>
            </a:pPr>
            <a:r>
              <a:rPr lang="pl-PL" sz="3000" b="1" dirty="0"/>
              <a:t>7. </a:t>
            </a:r>
            <a:r>
              <a:rPr lang="pl-PL" sz="3000" b="1" dirty="0">
                <a:solidFill>
                  <a:schemeClr val="accent5">
                    <a:lumMod val="75000"/>
                  </a:schemeClr>
                </a:solidFill>
              </a:rPr>
              <a:t>Wniosek co do realizacji znamion określonego typu czynu zabronionego z ewentualnym  rozstrzygnięciem kwestii zbiegu przepisów</a:t>
            </a:r>
            <a:r>
              <a:rPr lang="pl-PL" sz="3000" b="1" dirty="0"/>
              <a:t> </a:t>
            </a:r>
            <a:r>
              <a:rPr lang="pl-PL" sz="3000" dirty="0"/>
              <a:t>(tożsamość czynu, art. 11 k.k., ocena, czy nie jest możliwe wyłączenie wielości ocen: reguły specjalności, konsumpcji, subsydiarności).</a:t>
            </a:r>
            <a:endParaRPr lang="pl-PL" sz="3000" dirty="0">
              <a:solidFill>
                <a:schemeClr val="accent5">
                  <a:lumMod val="75000"/>
                </a:schemeClr>
              </a:solidFill>
            </a:endParaRPr>
          </a:p>
          <a:p>
            <a:pPr marL="0" lvl="0" indent="0" algn="just">
              <a:buNone/>
            </a:pPr>
            <a:r>
              <a:rPr lang="pl-PL" sz="3000" b="1" dirty="0"/>
              <a:t>8. Weryfikacja, czy nie zachodzi </a:t>
            </a:r>
            <a:r>
              <a:rPr lang="pl-PL" sz="3000" b="1" dirty="0">
                <a:solidFill>
                  <a:schemeClr val="accent5">
                    <a:lumMod val="75000"/>
                  </a:schemeClr>
                </a:solidFill>
              </a:rPr>
              <a:t>okoliczność wyłączająca bezprawność</a:t>
            </a:r>
            <a:endParaRPr lang="pl-PL" sz="3000" dirty="0">
              <a:solidFill>
                <a:schemeClr val="accent5">
                  <a:lumMod val="75000"/>
                </a:schemeClr>
              </a:solidFill>
            </a:endParaRPr>
          </a:p>
          <a:p>
            <a:pPr lvl="0" algn="just"/>
            <a:r>
              <a:rPr lang="pl-PL" sz="3000" dirty="0"/>
              <a:t>ocena, czy zachodzi określony kontratyp,</a:t>
            </a:r>
          </a:p>
          <a:p>
            <a:pPr lvl="0" algn="just"/>
            <a:r>
              <a:rPr lang="pl-PL" sz="3000" dirty="0"/>
              <a:t>wniosek co do wystąpienia lub niewystąpienia w stanie faktycznym okoliczności wyłączającej bezprawność oraz zakresu tego wyłączenia,</a:t>
            </a:r>
          </a:p>
          <a:p>
            <a:pPr algn="just"/>
            <a:r>
              <a:rPr lang="pl-PL" sz="3000" dirty="0"/>
              <a:t>kwestia ewentualnego przekroczenia granic kontratypu (i konsekwencje takiego przekroczenia, zob. w szczególności art. 25 § 2a i 3 k.k.).</a:t>
            </a:r>
          </a:p>
        </p:txBody>
      </p:sp>
    </p:spTree>
    <p:extLst>
      <p:ext uri="{BB962C8B-B14F-4D97-AF65-F5344CB8AC3E}">
        <p14:creationId xmlns:p14="http://schemas.microsoft.com/office/powerpoint/2010/main" val="751409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9C7A1DF5-C3DB-EC4B-98C2-645ADEBA660E}"/>
              </a:ext>
            </a:extLst>
          </p:cNvPr>
          <p:cNvSpPr>
            <a:spLocks noGrp="1"/>
          </p:cNvSpPr>
          <p:nvPr>
            <p:ph idx="1"/>
          </p:nvPr>
        </p:nvSpPr>
        <p:spPr>
          <a:xfrm>
            <a:off x="517793" y="462708"/>
            <a:ext cx="11281272" cy="6092328"/>
          </a:xfrm>
        </p:spPr>
        <p:txBody>
          <a:bodyPr>
            <a:normAutofit/>
          </a:bodyPr>
          <a:lstStyle/>
          <a:p>
            <a:pPr marL="0" lvl="0" indent="0" algn="just">
              <a:buNone/>
            </a:pPr>
            <a:r>
              <a:rPr lang="pl-PL" b="1" dirty="0"/>
              <a:t>9. Weryfikacja, czy nie zachodzi </a:t>
            </a:r>
            <a:r>
              <a:rPr lang="pl-PL" b="1" dirty="0">
                <a:solidFill>
                  <a:schemeClr val="accent5">
                    <a:lumMod val="75000"/>
                  </a:schemeClr>
                </a:solidFill>
              </a:rPr>
              <a:t>okoliczność wyłączająca karalność</a:t>
            </a:r>
            <a:endParaRPr lang="pl-PL" dirty="0">
              <a:solidFill>
                <a:schemeClr val="accent5">
                  <a:lumMod val="75000"/>
                </a:schemeClr>
              </a:solidFill>
            </a:endParaRPr>
          </a:p>
          <a:p>
            <a:pPr lvl="0" algn="just"/>
            <a:r>
              <a:rPr lang="pl-PL" dirty="0"/>
              <a:t>ocena, czy zachodzi określona okoliczność wyłączająca karalność),</a:t>
            </a:r>
          </a:p>
          <a:p>
            <a:pPr lvl="0" algn="just"/>
            <a:r>
              <a:rPr lang="pl-PL" dirty="0"/>
              <a:t>wniosek co do wystąpienia lub niewystąpienia w stanie faktycznym okoliczności wyłączającej karalność oraz zakresu tego wyłączenia,</a:t>
            </a:r>
          </a:p>
          <a:p>
            <a:pPr marL="0" lvl="0" indent="0" algn="just">
              <a:buNone/>
            </a:pPr>
            <a:r>
              <a:rPr lang="pl-PL" b="1" dirty="0"/>
              <a:t>10. Weryfikacja, czy nie zachodzi </a:t>
            </a:r>
            <a:r>
              <a:rPr lang="pl-PL" b="1" dirty="0">
                <a:solidFill>
                  <a:schemeClr val="accent5">
                    <a:lumMod val="75000"/>
                  </a:schemeClr>
                </a:solidFill>
              </a:rPr>
              <a:t>okoliczność wyłączająca winę</a:t>
            </a:r>
            <a:endParaRPr lang="pl-PL" dirty="0">
              <a:solidFill>
                <a:schemeClr val="accent5">
                  <a:lumMod val="75000"/>
                </a:schemeClr>
              </a:solidFill>
            </a:endParaRPr>
          </a:p>
          <a:p>
            <a:pPr lvl="0" algn="just"/>
            <a:r>
              <a:rPr lang="pl-PL" dirty="0"/>
              <a:t>ocena, czy zachodzi okoliczność wyłączająca winę, </a:t>
            </a:r>
          </a:p>
          <a:p>
            <a:pPr lvl="0" algn="just"/>
            <a:r>
              <a:rPr lang="pl-PL" dirty="0"/>
              <a:t>wniosek co do wystąpienia lub niewystąpienia w stanie faktycznym okoliczności wyłączającej winę oraz zakresu tego wyłączenia,</a:t>
            </a:r>
          </a:p>
          <a:p>
            <a:pPr lvl="0" algn="just"/>
            <a:r>
              <a:rPr lang="pl-PL" dirty="0"/>
              <a:t>ewentualna kwestia przekroczenia granic, ocena istotności błędu, usprawiedliwienia lub nieusprawiedliwienia błędu.</a:t>
            </a:r>
          </a:p>
          <a:p>
            <a:endParaRPr lang="pl-PL" dirty="0"/>
          </a:p>
        </p:txBody>
      </p:sp>
    </p:spTree>
    <p:extLst>
      <p:ext uri="{BB962C8B-B14F-4D97-AF65-F5344CB8AC3E}">
        <p14:creationId xmlns:p14="http://schemas.microsoft.com/office/powerpoint/2010/main" val="356809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2407FE8-8AD9-E444-B895-28E45979BAFC}"/>
              </a:ext>
            </a:extLst>
          </p:cNvPr>
          <p:cNvSpPr>
            <a:spLocks noGrp="1"/>
          </p:cNvSpPr>
          <p:nvPr>
            <p:ph idx="1"/>
          </p:nvPr>
        </p:nvSpPr>
        <p:spPr>
          <a:xfrm>
            <a:off x="838200" y="1079653"/>
            <a:ext cx="10515600" cy="5097310"/>
          </a:xfrm>
        </p:spPr>
        <p:txBody>
          <a:bodyPr/>
          <a:lstStyle/>
          <a:p>
            <a:pPr marL="0" lvl="0" indent="0">
              <a:buNone/>
            </a:pPr>
            <a:r>
              <a:rPr lang="pl-PL" b="1" dirty="0"/>
              <a:t>11. </a:t>
            </a:r>
            <a:r>
              <a:rPr lang="pl-PL" b="1" dirty="0">
                <a:solidFill>
                  <a:srgbClr val="FF0000"/>
                </a:solidFill>
              </a:rPr>
              <a:t>Wniosek o popełnieniu przez sprawcę konkretnego przestępstwa</a:t>
            </a:r>
            <a:r>
              <a:rPr lang="pl-PL" b="1" dirty="0"/>
              <a:t>.</a:t>
            </a:r>
            <a:endParaRPr lang="pl-PL" dirty="0"/>
          </a:p>
          <a:p>
            <a:pPr marL="0" lvl="0" indent="0">
              <a:buNone/>
            </a:pPr>
            <a:r>
              <a:rPr lang="pl-PL" b="1" dirty="0"/>
              <a:t>12. Rozstrzygnięcie </a:t>
            </a:r>
            <a:r>
              <a:rPr lang="pl-PL" b="1" dirty="0">
                <a:solidFill>
                  <a:schemeClr val="accent5">
                    <a:lumMod val="75000"/>
                  </a:schemeClr>
                </a:solidFill>
              </a:rPr>
              <a:t>kwestii ewentualnego zbiegu przestępstw </a:t>
            </a:r>
            <a:r>
              <a:rPr lang="pl-PL" b="1" dirty="0"/>
              <a:t>(art. 91 k.k.).</a:t>
            </a:r>
            <a:endParaRPr lang="pl-PL" dirty="0"/>
          </a:p>
          <a:p>
            <a:endParaRPr lang="pl-PL" dirty="0"/>
          </a:p>
        </p:txBody>
      </p:sp>
    </p:spTree>
    <p:extLst>
      <p:ext uri="{BB962C8B-B14F-4D97-AF65-F5344CB8AC3E}">
        <p14:creationId xmlns:p14="http://schemas.microsoft.com/office/powerpoint/2010/main" val="316147012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1991</TotalTime>
  <Words>1918</Words>
  <Application>Microsoft Macintosh PowerPoint</Application>
  <PresentationFormat>Panoramiczny</PresentationFormat>
  <Paragraphs>157</Paragraphs>
  <Slides>34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34</vt:i4>
      </vt:variant>
    </vt:vector>
  </HeadingPairs>
  <TitlesOfParts>
    <vt:vector size="38" baseType="lpstr">
      <vt:lpstr>Arial</vt:lpstr>
      <vt:lpstr>Calibri</vt:lpstr>
      <vt:lpstr>Calibri Light</vt:lpstr>
      <vt:lpstr>Motyw pakietu Office</vt:lpstr>
      <vt:lpstr>Warsztaty z rozwiązywania kazusów z prawa karnego materialnego</vt:lpstr>
      <vt:lpstr>Jak zabrać się do rozwiązywania kazusu?</vt:lpstr>
      <vt:lpstr>Prezentacja programu PowerPoint</vt:lpstr>
      <vt:lpstr>SCHEMAT ROZWIĄZYWANIA KAZUSU </vt:lpstr>
      <vt:lpstr>Prezentacja programu PowerPoint</vt:lpstr>
      <vt:lpstr>Prezentacja programu PowerPoint</vt:lpstr>
      <vt:lpstr>Prezentacja programu PowerPoint</vt:lpstr>
      <vt:lpstr>Prezentacja programu PowerPoint</vt:lpstr>
      <vt:lpstr>Prezentacja programu PowerPoint</vt:lpstr>
      <vt:lpstr>Kazus</vt:lpstr>
      <vt:lpstr>Kazus</vt:lpstr>
      <vt:lpstr>Kazus </vt:lpstr>
      <vt:lpstr>Kazus </vt:lpstr>
      <vt:lpstr>Kazus </vt:lpstr>
      <vt:lpstr>Kazus </vt:lpstr>
      <vt:lpstr>Kazus </vt:lpstr>
      <vt:lpstr>Prezentacja programu PowerPoint</vt:lpstr>
      <vt:lpstr>Kazus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Warsztaty z rozwiązywania kazusów z prawa karnego materialnego</dc:title>
  <dc:creator>Katarzyna Piątkowska</dc:creator>
  <cp:lastModifiedBy>Katarzyna Piątkowska</cp:lastModifiedBy>
  <cp:revision>49</cp:revision>
  <dcterms:created xsi:type="dcterms:W3CDTF">2019-11-09T11:38:46Z</dcterms:created>
  <dcterms:modified xsi:type="dcterms:W3CDTF">2019-11-29T09:26:37Z</dcterms:modified>
</cp:coreProperties>
</file>