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71" r:id="rId12"/>
    <p:sldId id="265" r:id="rId13"/>
    <p:sldId id="267" r:id="rId14"/>
    <p:sldId id="266" r:id="rId15"/>
    <p:sldId id="269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frxilrsg42tombsgi3tqltqmfyc4mrwgyztmmjqgq" TargetMode="External"/><Relationship Id="rId2" Type="http://schemas.openxmlformats.org/officeDocument/2006/relationships/hyperlink" Target="https://sip.legalis.pl/document-view.seam?documentId=mfrxilrsg42tombsgi3tqltqmfyc4mrwgyztknzvh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frxilrsgq4tgmjoobqxalrygiytgnq" TargetMode="External"/><Relationship Id="rId7" Type="http://schemas.openxmlformats.org/officeDocument/2006/relationships/hyperlink" Target="https://sip.legalis.pl/document-view.seam?documentId=mfrxilrsgq4tgmjoobqxalrygi2dcnq" TargetMode="External"/><Relationship Id="rId2" Type="http://schemas.openxmlformats.org/officeDocument/2006/relationships/hyperlink" Target="https://sip.legalis.pl/document-view.seam?documentId=mjxw62zogiytamjrg42tgmzogmxd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ip.legalis.pl/document-view.seam?documentId=mfrxilrsgq4tgmjoobqxalrsgu4temq" TargetMode="External"/><Relationship Id="rId5" Type="http://schemas.openxmlformats.org/officeDocument/2006/relationships/hyperlink" Target="https://sip.legalis.pl/document-view.seam?documentId=mfrxilrsgq4tgmjoobqxalrygizdcmy" TargetMode="External"/><Relationship Id="rId4" Type="http://schemas.openxmlformats.org/officeDocument/2006/relationships/hyperlink" Target="https://sip.legalis.pl/document-view.seam?documentId=mfrxilrsgq4tgmjoobqxalrygizdcmq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frxilrsg42tombsgi3tqltqmfyc4mrwgyztinbwh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6B89A0-5A8E-4A46-AE59-E15FE35AA3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6600" dirty="0"/>
              <a:t>Wprowadzenie do prawa spadkowego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4A59250-B8A4-4E52-AAB9-F5A1A12465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Agnieszka Kwiecień-Madej</a:t>
            </a:r>
          </a:p>
        </p:txBody>
      </p:sp>
    </p:spTree>
    <p:extLst>
      <p:ext uri="{BB962C8B-B14F-4D97-AF65-F5344CB8AC3E}">
        <p14:creationId xmlns:p14="http://schemas.microsoft.com/office/powerpoint/2010/main" val="10281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433EA1-80F3-4739-A6AE-DADD176CC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Prawo spadkowe w Kodeksie cywilnym w brzmieniu z 1964 r.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18EA71-7663-4EF4-A3BF-FEC2415B6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18582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Dwie różne koncepcje, na których się ostatecznie oparto przy opracowaniu skodyfikowanego prawa spadkowego, objętego Księgą IV KC, </a:t>
            </a:r>
          </a:p>
          <a:p>
            <a:pPr lvl="1" algn="just"/>
            <a:r>
              <a:rPr lang="pl-PL" dirty="0"/>
              <a:t>dwie części, z których pierwsza </a:t>
            </a:r>
            <a:r>
              <a:rPr lang="pl-PL" dirty="0">
                <a:solidFill>
                  <a:schemeClr val="tx1"/>
                </a:solidFill>
              </a:rPr>
              <a:t>(</a:t>
            </a:r>
            <a:r>
              <a:rPr lang="pl-PL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922–1057</a:t>
            </a:r>
            <a:r>
              <a:rPr lang="pl-PL" dirty="0">
                <a:solidFill>
                  <a:schemeClr val="tx1"/>
                </a:solidFill>
              </a:rPr>
              <a:t> KC) dotyczy dziedziczenia wszystkich w zasadzie spadków, </a:t>
            </a:r>
          </a:p>
          <a:p>
            <a:pPr lvl="1" algn="just"/>
            <a:r>
              <a:rPr lang="pl-PL" dirty="0">
                <a:solidFill>
                  <a:schemeClr val="tx1"/>
                </a:solidFill>
              </a:rPr>
              <a:t>druga (</a:t>
            </a:r>
            <a:r>
              <a:rPr lang="pl-PL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1058–1088</a:t>
            </a:r>
            <a:r>
              <a:rPr lang="pl-PL" dirty="0">
                <a:solidFill>
                  <a:schemeClr val="tx1"/>
                </a:solidFill>
              </a:rPr>
              <a:t> KC) – tylko dziedziczenia gospodarstw rolnych i wkładów gruntowych w rolniczych spółdzielniach produkcyjnych. </a:t>
            </a:r>
          </a:p>
          <a:p>
            <a:pPr algn="just"/>
            <a:r>
              <a:rPr lang="pl-PL" dirty="0">
                <a:solidFill>
                  <a:schemeClr val="tx1"/>
                </a:solidFill>
              </a:rPr>
              <a:t>Pierwszą z nich można by więc nazwać </a:t>
            </a:r>
            <a:r>
              <a:rPr lang="pl-PL" dirty="0"/>
              <a:t>powszechnym (lub ogólnym), a drugą – szczególnym prawem spadkowym. Pozostają one ze sobą w ścisłym związku, albowiem szczególne prawo spadkowe nie ma charakteru samodzielnego, nie normuje wyczerpująco zagadnień związanych z dziedziczeniem gospodarstw rolnych.</a:t>
            </a:r>
          </a:p>
          <a:p>
            <a:pPr algn="just"/>
            <a:r>
              <a:rPr lang="pl-PL" b="1" dirty="0"/>
              <a:t>W zakresie powszechnego prawa spadkowego </a:t>
            </a:r>
            <a:r>
              <a:rPr lang="pl-PL" dirty="0"/>
              <a:t>utrzymano w Kodeksie cywilnym podstawowe zasady, na których opierał się dekret – Prawo spadkowe co do tytułów dziedziczenia, kręgu spadkobierców ustawowych, swobody testowania i instytucji zachowku. </a:t>
            </a:r>
          </a:p>
          <a:p>
            <a:pPr algn="just"/>
            <a:r>
              <a:rPr lang="pl-PL" dirty="0"/>
              <a:t>W zakresie szczególnego prawa spadkowego przyjęto do Kodeksu w zasadzie rozwiązania zawarte w ustawie z 29.6.1963 r.- o ograniczeniu podziału gospodarstw rolnych, z pewnymi wszakże poprawkami i uzupełnieniami; </a:t>
            </a:r>
          </a:p>
        </p:txBody>
      </p:sp>
    </p:spTree>
    <p:extLst>
      <p:ext uri="{BB962C8B-B14F-4D97-AF65-F5344CB8AC3E}">
        <p14:creationId xmlns:p14="http://schemas.microsoft.com/office/powerpoint/2010/main" val="1512299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0A0C02-0C96-406D-B7D2-47325DAEB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spadkowe międzyczasowe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BA6B9C-81A3-410B-A1F6-6EE8914F1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Stosuje się do wyjaśnienia, które przepisy mają być stosowane do oceny określonej sprawy spadkowej (z uwzględnieniem zmian k.c.)</a:t>
            </a:r>
          </a:p>
          <a:p>
            <a:r>
              <a:rPr lang="pl-PL" dirty="0"/>
              <a:t>Podstawowe znaczenie mają w tym przypadku przepisy wprowadzające Kodeks cywilny </a:t>
            </a:r>
          </a:p>
          <a:p>
            <a:pPr lvl="1"/>
            <a:r>
              <a:rPr lang="pl-PL" dirty="0"/>
              <a:t>Pozwalają ustalić relacje między przepisami k.c. oraz przepisami wcześniej obowiązującymi,</a:t>
            </a:r>
          </a:p>
          <a:p>
            <a:pPr lvl="1"/>
            <a:r>
              <a:rPr lang="pl-PL" dirty="0"/>
              <a:t>Służą rozwiązaniu analogicznych problemów w związku z późniejszymi zmianami prawa, jeśli ustawy nowelizujące nie zawierają odmiennych przepisów intertemporalnych. </a:t>
            </a:r>
          </a:p>
          <a:p>
            <a:r>
              <a:rPr lang="pl-PL" dirty="0"/>
              <a:t>Zasada ogólna: art. LI </a:t>
            </a:r>
            <a:r>
              <a:rPr lang="pl-PL" dirty="0" err="1"/>
              <a:t>p.w.k.c</a:t>
            </a:r>
            <a:r>
              <a:rPr lang="pl-PL" dirty="0"/>
              <a:t>. – do spraw spadkowych stosuje się prawo obowiązujące w chwili śmierci spadkodawcy, o ile przepisy poniższe nie stanowią inaczej. Wyjątki: por. art. LII par. 1 </a:t>
            </a:r>
            <a:r>
              <a:rPr lang="pl-PL" dirty="0" err="1"/>
              <a:t>p.w.k.c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7105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80B637-3C2E-42A5-819B-FDFAB7893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Konstytucyjne założenia polskiego prawa spadkowego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721876-7AED-4027-BE9A-A81DB4ED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41664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>
                <a:solidFill>
                  <a:schemeClr val="tx1"/>
                </a:solidFill>
              </a:rPr>
              <a:t>Zgodnie z </a:t>
            </a:r>
            <a:r>
              <a:rPr lang="pl-PL" b="1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21 ust. 1</a:t>
            </a:r>
            <a:r>
              <a:rPr lang="pl-PL" b="1" dirty="0">
                <a:solidFill>
                  <a:schemeClr val="tx1"/>
                </a:solidFill>
              </a:rPr>
              <a:t> Konstytucji RP, Rzeczpospolita chroni własność i prawo dziedziczenia</a:t>
            </a:r>
            <a:r>
              <a:rPr lang="pl-PL" dirty="0">
                <a:solidFill>
                  <a:schemeClr val="tx1"/>
                </a:solidFill>
              </a:rPr>
              <a:t>  Zamieszczony został w Rozdziale I „Rzeczpospolita”, obejmującym przepisy normujące podstawowe zasady ustroju Rzeczypospolitej. </a:t>
            </a:r>
          </a:p>
          <a:p>
            <a:pPr algn="just"/>
            <a:r>
              <a:rPr lang="pl-PL" b="1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64 ust. 1</a:t>
            </a:r>
            <a:r>
              <a:rPr lang="pl-PL" b="1" dirty="0">
                <a:solidFill>
                  <a:schemeClr val="tx1"/>
                </a:solidFill>
              </a:rPr>
              <a:t> Konstytucji RP stanowi, że każdy ma prawo do własności, innych praw majątkowych oraz prawo dziedziczenia</a:t>
            </a:r>
            <a:r>
              <a:rPr lang="pl-PL" dirty="0">
                <a:solidFill>
                  <a:schemeClr val="tx1"/>
                </a:solidFill>
              </a:rPr>
              <a:t>. Własność i inne prawa majątkowe oraz prawo dziedziczenia podlegają równej dla wszystkich ochronie prawnej, przy czym własność może być ograniczona tylko w drodze ustawy i tylko w takim zakresie, w jakim nie narusza ona istoty prawa własności (</a:t>
            </a:r>
            <a:r>
              <a:rPr lang="pl-PL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64 ust. 2 i 3</a:t>
            </a:r>
            <a:r>
              <a:rPr lang="pl-PL" dirty="0">
                <a:solidFill>
                  <a:schemeClr val="tx1"/>
                </a:solidFill>
              </a:rPr>
              <a:t> Konstytucji RP). Przepis </a:t>
            </a:r>
            <a:r>
              <a:rPr lang="pl-PL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64</a:t>
            </a:r>
            <a:r>
              <a:rPr lang="pl-PL" dirty="0">
                <a:solidFill>
                  <a:schemeClr val="tx1"/>
                </a:solidFill>
              </a:rPr>
              <a:t> Konstytucji RP został zamieszczony w Rozdziale II „Wolności, prawa i obowiązki człowieka i obywatela”. </a:t>
            </a:r>
          </a:p>
          <a:p>
            <a:pPr algn="just"/>
            <a:r>
              <a:rPr lang="pl-PL" dirty="0">
                <a:solidFill>
                  <a:schemeClr val="tx1"/>
                </a:solidFill>
              </a:rPr>
              <a:t>Jak wskazuje treść przytoczonych przepisów, gdzie pojęcie prawa dziedziczenia nie występuje samodzielnie, konstytucyjna regulacja prawa dziedziczenia jest ściśle powiązana z ochroną własności. Przy czym należy zauważyć, że są w Konstytucji RP przepisy, w których pojęcie własności występuje samodzielnie (tak </a:t>
            </a:r>
            <a:r>
              <a:rPr lang="pl-PL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165 ust. 1</a:t>
            </a:r>
            <a:r>
              <a:rPr lang="pl-PL" dirty="0">
                <a:solidFill>
                  <a:schemeClr val="tx1"/>
                </a:solidFill>
              </a:rPr>
              <a:t> Konstytucji RP – prawo własności jednostek samorządu terytorialnego), co prowadzi do wniosku, że konstytucyjne prawo dziedziczenia należy do kategorii praw przysługujących osobie ludzkiej, a nie jednostkom samorządu terytorialnego</a:t>
            </a:r>
          </a:p>
        </p:txBody>
      </p:sp>
    </p:spTree>
    <p:extLst>
      <p:ext uri="{BB962C8B-B14F-4D97-AF65-F5344CB8AC3E}">
        <p14:creationId xmlns:p14="http://schemas.microsoft.com/office/powerpoint/2010/main" val="4049641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BAE677-B7ED-4F44-A539-B24EDDC43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17504"/>
            <a:ext cx="9601200" cy="1485900"/>
          </a:xfrm>
        </p:spPr>
        <p:txBody>
          <a:bodyPr>
            <a:normAutofit/>
          </a:bodyPr>
          <a:lstStyle/>
          <a:p>
            <a:r>
              <a:rPr lang="pl-PL" dirty="0"/>
              <a:t>Konstytucyjne prawo dziedziczenia – orz. TK 29.05.2007 r. P 20/06,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E8C1DC-57E2-4D22-9C6B-7581C6EA0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197" y="1393793"/>
            <a:ext cx="10244831" cy="524670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1) </a:t>
            </a:r>
            <a:r>
              <a:rPr lang="pl-PL" dirty="0"/>
              <a:t> nakaz objęcia ustawową regulacją określonej sfery zagadnień powstających w związku ze śmiercią osoby fizycznej zgodnie z założeniami konstytucyjnymi;</a:t>
            </a:r>
          </a:p>
          <a:p>
            <a:pPr marL="0" indent="0">
              <a:buNone/>
            </a:pPr>
            <a:r>
              <a:rPr lang="pl-PL" b="1" dirty="0"/>
              <a:t>2) </a:t>
            </a:r>
            <a:r>
              <a:rPr lang="pl-PL" dirty="0"/>
              <a:t> zakaz arbitralnego przejmowania przez państwo lub inne podmioty publiczne własności osób zmarłych, co oznacza również zakaz wprowadzania „ukrytego” wywłaszczenia przez pozbawianie składników majątkowych osób zmarłych statusu własności prywatnej;</a:t>
            </a:r>
          </a:p>
          <a:p>
            <a:pPr marL="0" indent="0">
              <a:buNone/>
            </a:pPr>
            <a:r>
              <a:rPr lang="pl-PL" b="1" dirty="0"/>
              <a:t>3) </a:t>
            </a:r>
            <a:r>
              <a:rPr lang="pl-PL" dirty="0"/>
              <a:t> nakaz uwzględniania woli właściciela jako podstawowego czynnika rozstrzygającego o tym, komu mają w razie śmierci przypaść przedmioty tworzące jego majątek; o losach majątku spadkowego powinna w pierwszym rzędzie decydować wola spadkodawcy, a nie ustalone przez ustawodawcę reguły dziedziczenia;</a:t>
            </a:r>
          </a:p>
          <a:p>
            <a:pPr marL="0" indent="0">
              <a:buNone/>
            </a:pPr>
            <a:r>
              <a:rPr lang="pl-PL" b="1" dirty="0"/>
              <a:t>4) </a:t>
            </a:r>
            <a:r>
              <a:rPr lang="pl-PL" dirty="0"/>
              <a:t> wolność rozporządzania swoim majątkiem na wypadek śmierci; przy czym nadmierna ingerencja organów władzy publicznej w suwerenność ostatniej woli spadkodawcy stanowi naruszenie prawa dziedziczenia;</a:t>
            </a:r>
          </a:p>
          <a:p>
            <a:pPr marL="0" indent="0">
              <a:buNone/>
            </a:pPr>
            <a:r>
              <a:rPr lang="pl-PL" b="1" dirty="0"/>
              <a:t>5) </a:t>
            </a:r>
            <a:r>
              <a:rPr lang="pl-PL" dirty="0"/>
              <a:t> obowiązek ustanowienia regulacji subsydiarnej w stosunku do dziedziczenia opartego na woli spadkodawcy i pozwalającej jednoznacznie ustalić w konkretnym wypadku krąg spadkobierców; ustawodawca ma przy tym szeroki zakres swobody, regulacje ustawowe powinny jednak odwoływać się do zakładanej racjonalności spadkodawcy i mieć na uwadze pewną typowość rozrządzeń testamentowych;</a:t>
            </a:r>
          </a:p>
          <a:p>
            <a:pPr marL="0" indent="0">
              <a:buNone/>
            </a:pPr>
            <a:r>
              <a:rPr lang="pl-PL" b="1" dirty="0"/>
              <a:t>6) </a:t>
            </a:r>
            <a:r>
              <a:rPr lang="pl-PL" dirty="0"/>
              <a:t> nakaz równego traktowania spadkobierców w podobnych lub zbliżonych sytuacjach prawnych; wybór przez ustawodawcę określonego modelu dziedziczenia powinien być konsekwentny, tzn. ustawodawca nie może tworzyć przepisów wyjątkowych naruszających zasadę równej ochrony prawa dziedziczenia;</a:t>
            </a:r>
          </a:p>
          <a:p>
            <a:pPr marL="0" indent="0">
              <a:buNone/>
            </a:pPr>
            <a:r>
              <a:rPr lang="pl-PL" b="1" dirty="0"/>
              <a:t>7) </a:t>
            </a:r>
            <a:r>
              <a:rPr lang="pl-PL" dirty="0"/>
              <a:t> zakaz pozbawiania jakiejkolwiek kategorii osób zdolności do dziedziczenia, czyli możliwości nabycia własności i innych praw majątkowych po śmierci osoby, której przysługiwały one za życia;</a:t>
            </a:r>
          </a:p>
          <a:p>
            <a:pPr marL="0" indent="0">
              <a:buNone/>
            </a:pPr>
            <a:r>
              <a:rPr lang="pl-PL" b="1" dirty="0"/>
              <a:t>8)</a:t>
            </a:r>
            <a:r>
              <a:rPr lang="pl-PL" dirty="0"/>
              <a:t> ochrona praw osób, które uzyskały status spadkobiercy po śmierci określonej osoby; Konstytucja chroni prawa nabyte w drodze dziedziczenia;</a:t>
            </a:r>
          </a:p>
          <a:p>
            <a:pPr marL="0" indent="0">
              <a:buNone/>
            </a:pPr>
            <a:r>
              <a:rPr lang="pl-PL" b="1" dirty="0"/>
              <a:t>9) </a:t>
            </a:r>
            <a:r>
              <a:rPr lang="pl-PL" dirty="0"/>
              <a:t> nakaz takiego ukształtowania regulacji prawnych, aby umożliwić spadkobiercy definitywne nabycie składników majątku spadkowego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9483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7036B4-E72F-492D-B27C-E32DCD14E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Źródła polskiego prawa spadkowego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E2763-56A6-463B-A709-25793CF0F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09203"/>
            <a:ext cx="9601200" cy="5131293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buAutoNum type="arabicPeriod"/>
            </a:pPr>
            <a:r>
              <a:rPr lang="pl-PL" dirty="0"/>
              <a:t>Księga IV (art. 922–1088) KC,</a:t>
            </a:r>
          </a:p>
          <a:p>
            <a:pPr marL="457200" indent="-457200" algn="just">
              <a:buAutoNum type="arabicPeriod"/>
            </a:pPr>
            <a:r>
              <a:rPr lang="pl-PL" dirty="0"/>
              <a:t>art. XXIII PWKC. Przepis ten przewiduje specjalną rekompensatę dla cudzoziemca, którego prawa jako spadkobiercy lub zapisobiercy zostały wyłączone lub ograniczone na mocy przepisów szczególnych o dziedziczeniu gospodarstw rolnych. Obowiązuje on od 18.5.1964 r,</a:t>
            </a:r>
          </a:p>
          <a:p>
            <a:pPr marL="457200" indent="-457200" algn="just">
              <a:buAutoNum type="arabicPeriod"/>
            </a:pPr>
            <a:r>
              <a:rPr lang="pl-PL" dirty="0"/>
              <a:t>Uregulowanie zagadnień intertemporalnych z dziedziny prawa spadkowego zawarte jest w art. LI–LXIII PWKC.,</a:t>
            </a:r>
          </a:p>
          <a:p>
            <a:pPr marL="457200" indent="-457200" algn="just">
              <a:buAutoNum type="arabicPeriod"/>
            </a:pPr>
            <a:r>
              <a:rPr lang="pl-PL" dirty="0"/>
              <a:t>W odniesieniu do spadków otwartych przed 14.2.2001 r., w skład których wchodzi gospodarstwo rolne, zastosowanie znajdują przepisy rozporządzenia RM z 12.12.1990 r. w sprawie warunków ustawowego dziedziczenia gospodarstw rolnych, wydanego na podstawie art. 1064 KC. Wprawdzie TK zakwestionował zgodność przepisów tego rozporządzenia z Konstytucją, ale tylko do spadków otwartych od 14.2.2001 r. Do spadków otwartych przed wejściem w życie rozporządzenia z 12.12.1990 r., tj. przed 24.12.1990 r. stosuje się przepisy rozporządzenia RM z 28.11.1964 r.,</a:t>
            </a:r>
          </a:p>
          <a:p>
            <a:pPr marL="457200" indent="-457200" algn="just">
              <a:buAutoNum type="arabicPeriod"/>
            </a:pPr>
            <a:r>
              <a:rPr lang="pl-PL" dirty="0"/>
              <a:t>Przepisy, które merytorycznie należą do prawa spadkowego, ze względu na to, że normują przejście na spadkobierców określonych praw i obowiązków majątkowych zmarłego, zawarte są także w innych księgach KC oraz w ustawach szczególnych. Przykładowo należy wskazać: art. 62, art. 101 § 2, art. 445 § 3 i art. 645 § 1 KC.,</a:t>
            </a:r>
          </a:p>
          <a:p>
            <a:pPr marL="457200" indent="-457200" algn="just">
              <a:buAutoNum type="arabicPeriod"/>
            </a:pPr>
            <a:r>
              <a:rPr lang="pl-PL" dirty="0"/>
              <a:t>Przepisy o postępowaniu nieprocesowym w sprawach spadkowych, zawarte w art. 627–691 KPC. Ich szczegółowa analiza należy do nauki postępowania cywilnego</a:t>
            </a:r>
          </a:p>
        </p:txBody>
      </p:sp>
    </p:spTree>
    <p:extLst>
      <p:ext uri="{BB962C8B-B14F-4D97-AF65-F5344CB8AC3E}">
        <p14:creationId xmlns:p14="http://schemas.microsoft.com/office/powerpoint/2010/main" val="3428099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BDACAF-4D5B-499C-97B7-A34EBE7E3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Pytanie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0D0947-5145-4E4A-8129-F83020AFA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Spadkodawca zmarł w dniu 1.04.2004 r. Jak ustalić krąg spadkobierców ustawowych? Jakie przepisy będą miały zastosowanie w tym przypadku? Wskaż krąg </a:t>
            </a:r>
            <a:r>
              <a:rPr lang="pl-PL"/>
              <a:t>spadkobierców ustawowych. </a:t>
            </a:r>
            <a:r>
              <a:rPr lang="pl-PL" dirty="0"/>
              <a:t>Uzasadnij swoje stanowisko.</a:t>
            </a:r>
          </a:p>
        </p:txBody>
      </p:sp>
    </p:spTree>
    <p:extLst>
      <p:ext uri="{BB962C8B-B14F-4D97-AF65-F5344CB8AC3E}">
        <p14:creationId xmlns:p14="http://schemas.microsoft.com/office/powerpoint/2010/main" val="59084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3B2FB1-21DE-4EB3-9928-0A9300F7F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A242D1C-8917-4A96-BA2D-E4AA5990AF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366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2EFAAE-754E-465B-A977-6102709F1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prawa spadkowego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EC9267-D81C-4293-B1F6-4C4FB44C6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247965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/>
              <a:t>„Ogół norm regulujących przejście majątku osoby zmarłej (spadkodawcy) na inne osoby oraz zagadnienia z tym funkcjonalnie związane”.</a:t>
            </a:r>
          </a:p>
          <a:p>
            <a:r>
              <a:rPr lang="pl-PL" b="1" dirty="0"/>
              <a:t>„Prawo spadkowe jest działem prawa cywilnego, którego przepisy normują przejście praw i obowiązków zmarłego na inne osoby.”</a:t>
            </a:r>
          </a:p>
          <a:p>
            <a:r>
              <a:rPr lang="pl-PL" dirty="0"/>
              <a:t>Śmierć osoby fizycznej = ustanie jej zdolności prawnej</a:t>
            </a:r>
          </a:p>
          <a:p>
            <a:r>
              <a:rPr lang="pl-PL" dirty="0"/>
              <a:t>Przepisy prawa spadkowego przesądzają o dalszych losach stosunków cywilnoprawnych, których podmiotem był zmarły </a:t>
            </a:r>
          </a:p>
          <a:p>
            <a:r>
              <a:rPr lang="pl-PL" dirty="0"/>
              <a:t>Aksjologiczne i gospodarcze znaczenie prawa spadkowego </a:t>
            </a:r>
            <a:r>
              <a:rPr lang="pl-PL" dirty="0">
                <a:sym typeface="Wingdings" panose="05000000000000000000" pitchFamily="2" charset="2"/>
              </a:rPr>
              <a:t> utrwalenie prywatnej własności (mienia) na przestrzeni pokoleń</a:t>
            </a:r>
            <a:r>
              <a:rPr lang="pl-PL" dirty="0"/>
              <a:t> </a:t>
            </a:r>
          </a:p>
          <a:p>
            <a:r>
              <a:rPr lang="pl-PL" dirty="0"/>
              <a:t>Potrzeba takiego unormowania wynika stąd, że prawa i obowiązki majątkowe w dziedzinie prawa cywilnego w zasadzie, a więc z wyjątkami, nie gasną z chwilą śmierci ich dotychczasowego podmiotu. </a:t>
            </a:r>
          </a:p>
          <a:p>
            <a:r>
              <a:rPr lang="pl-PL" dirty="0"/>
              <a:t>Ogół tych praw i obowiązków majątkowych nazywamy </a:t>
            </a:r>
            <a:r>
              <a:rPr lang="pl-PL" b="1" u="sng" dirty="0"/>
              <a:t>spadkiem</a:t>
            </a:r>
            <a:r>
              <a:rPr lang="pl-PL" dirty="0"/>
              <a:t>, </a:t>
            </a:r>
          </a:p>
          <a:p>
            <a:r>
              <a:rPr lang="pl-PL" dirty="0"/>
              <a:t>osobę zmarłą – </a:t>
            </a:r>
            <a:r>
              <a:rPr lang="pl-PL" b="1" u="sng" dirty="0"/>
              <a:t>spadkodawcą</a:t>
            </a:r>
            <a:r>
              <a:rPr lang="pl-PL" dirty="0"/>
              <a:t>, </a:t>
            </a:r>
          </a:p>
          <a:p>
            <a:r>
              <a:rPr lang="pl-PL" dirty="0"/>
              <a:t>osoby, na które przechodzi spadek –</a:t>
            </a:r>
            <a:r>
              <a:rPr lang="pl-PL" b="1" u="sng" dirty="0"/>
              <a:t> spadkobiercami</a:t>
            </a:r>
            <a:r>
              <a:rPr lang="pl-PL" dirty="0"/>
              <a:t>, </a:t>
            </a:r>
          </a:p>
          <a:p>
            <a:r>
              <a:rPr lang="pl-PL" dirty="0"/>
              <a:t>zjawisko prawne przejścia spadku na spadkobierców – </a:t>
            </a:r>
            <a:r>
              <a:rPr lang="pl-PL" b="1" u="sng" dirty="0"/>
              <a:t>dziedziczeniem.</a:t>
            </a:r>
          </a:p>
        </p:txBody>
      </p:sp>
    </p:spTree>
    <p:extLst>
      <p:ext uri="{BB962C8B-B14F-4D97-AF65-F5344CB8AC3E}">
        <p14:creationId xmlns:p14="http://schemas.microsoft.com/office/powerpoint/2010/main" val="96139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73809F-07A7-499D-9935-1219CB884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unormowania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CFC57F-6122-4178-B52A-86FE44A14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b="1" dirty="0"/>
              <a:t>kto dziedziczy? </a:t>
            </a:r>
            <a:r>
              <a:rPr lang="pl-PL" dirty="0"/>
              <a:t>kto jest spadkobiercą. Spadkobiercami mogą być bądź osoby wskazane przez ustawę (</a:t>
            </a:r>
            <a:r>
              <a:rPr lang="pl-PL" b="1" u="sng" dirty="0"/>
              <a:t>spadkobiercy ustawowi</a:t>
            </a:r>
            <a:r>
              <a:rPr lang="pl-PL" dirty="0"/>
              <a:t>) na podstawie ich związku rodzinnego ze spadkodawcą, opartego na więzach krwi (pokrewieństwo) lub więzi prawnej (małżeństwo, przysposobienie, powinowactwo – ale jedynie w odniesieniu do pasierbów), bądź też osoby wyznaczone przez spadkodawcę na mocy jego aktu woli, przejawionego w formie testamentu (</a:t>
            </a:r>
            <a:r>
              <a:rPr lang="pl-PL" b="1" u="sng" dirty="0"/>
              <a:t>spadkobiercy testamentowi</a:t>
            </a:r>
            <a:r>
              <a:rPr lang="pl-PL" dirty="0"/>
              <a:t>). </a:t>
            </a:r>
          </a:p>
          <a:p>
            <a:pPr algn="just"/>
            <a:r>
              <a:rPr lang="pl-PL" dirty="0"/>
              <a:t>Płynie stąd potrzeba unormowania dziedziczenia ustawowego i testamentowego, a także określenia przez prawo spadkowe </a:t>
            </a:r>
            <a:r>
              <a:rPr lang="pl-PL" b="1" u="sng" dirty="0"/>
              <a:t>form testamentu i rozstrzygnięcia, jakie inne dyspozycje majątkowe na wypadek śmierci</a:t>
            </a:r>
            <a:r>
              <a:rPr lang="pl-PL" dirty="0"/>
              <a:t> (czyli</a:t>
            </a:r>
            <a:r>
              <a:rPr lang="pl-PL" b="1" dirty="0"/>
              <a:t> </a:t>
            </a:r>
            <a:r>
              <a:rPr lang="pl-PL" b="1" u="sng" dirty="0"/>
              <a:t>rozrządzenia</a:t>
            </a:r>
            <a:r>
              <a:rPr lang="pl-PL" dirty="0"/>
              <a:t>), poza ustanowieniem spadkobiercy, mogą być zawarte w testamencie; rozrządzenia te mogą w szczególności polegać na zobowiązaniu spadkobiercy do spełnienia określonego świadczenia majątkowego (zapisu) na rzecz oznaczonej osoby, która w ten sposób może uzyskać korzyść ze spadku, nie stając się spadkobiercą.</a:t>
            </a:r>
          </a:p>
        </p:txBody>
      </p:sp>
    </p:spTree>
    <p:extLst>
      <p:ext uri="{BB962C8B-B14F-4D97-AF65-F5344CB8AC3E}">
        <p14:creationId xmlns:p14="http://schemas.microsoft.com/office/powerpoint/2010/main" val="3290434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149B17-ED86-454E-96A2-33A86EA96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unormowania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CFF05C-8F51-45CD-BC9F-EE0EFCA14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6959"/>
            <a:ext cx="9601200" cy="434044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b="1" dirty="0"/>
              <a:t>stanowisko prawne spadkobiercy</a:t>
            </a:r>
            <a:r>
              <a:rPr lang="pl-PL" dirty="0"/>
              <a:t>. Chodzi tu o takie zagadnienia, jak </a:t>
            </a:r>
          </a:p>
          <a:p>
            <a:pPr lvl="1" algn="just"/>
            <a:r>
              <a:rPr lang="pl-PL" dirty="0"/>
              <a:t>wpływ woli spadkobiercy na zachowanie lub utratę praw i obowiązków majątkowych przechodzących na niego w drodze dziedziczenia (przyjęcie lub odrzucenie spadku), </a:t>
            </a:r>
          </a:p>
          <a:p>
            <a:pPr lvl="1" algn="just"/>
            <a:r>
              <a:rPr lang="pl-PL" dirty="0"/>
              <a:t>wykazanie wobec osób trzecich, że on właśnie jest spadkobiercą (stwierdzenie nabycia spadku, poświadczenie dziedziczenia), </a:t>
            </a:r>
          </a:p>
          <a:p>
            <a:pPr lvl="1" algn="just"/>
            <a:r>
              <a:rPr lang="pl-PL" dirty="0"/>
              <a:t>zakres i sposób realizacji jego odpowiedzialności za długi spadkowe, </a:t>
            </a:r>
          </a:p>
          <a:p>
            <a:pPr lvl="1" algn="just"/>
            <a:r>
              <a:rPr lang="pl-PL" dirty="0"/>
              <a:t>stosunki prawne między spadkobiercami, którzy są jednocześnie powołani – w określonych częściach – do tego samego spadku (wspólność majątku spadkowego, dział spadku).</a:t>
            </a:r>
          </a:p>
          <a:p>
            <a:r>
              <a:rPr lang="pl-PL" b="1" dirty="0"/>
              <a:t>kwestie pozostające w ścisłym związku z dziedziczeniem</a:t>
            </a:r>
            <a:r>
              <a:rPr lang="pl-PL" dirty="0"/>
              <a:t>, jak:</a:t>
            </a:r>
          </a:p>
          <a:p>
            <a:pPr lvl="1"/>
            <a:r>
              <a:rPr lang="pl-PL" dirty="0"/>
              <a:t>ochrona interesów najbliższych członków rodziny spadkodawcy przed niekorzystnymi dla nich dyspozycjami majątkowymi (w prawie polskim instytucją służącą temu celowi jest zachowek) lub </a:t>
            </a:r>
          </a:p>
          <a:p>
            <a:pPr lvl="1"/>
            <a:r>
              <a:rPr lang="pl-PL" dirty="0"/>
              <a:t>przeniesienie przez spadkobiercę na inną osobę w drodze umowy całości (albo części ułamkowej) jego praw wynikających z dziedziczenia, czyli zbycie spadku.</a:t>
            </a:r>
            <a:endParaRPr lang="pl-PL" b="1" dirty="0"/>
          </a:p>
          <a:p>
            <a:pPr marL="530352" lvl="1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4395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CC5E3-06FD-437E-9079-8EC89AE7C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Prawo spadkowe a inne działy prawa cywilnego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C0B847-8DD3-4623-B8BE-5BB3CF992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759693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Prawo spadkowe, podobnie jak rzeczowe i rodzinne, a w odróżnieniu od prawa zobowiązań, zawiera znaczną część przepisów </a:t>
            </a:r>
            <a:r>
              <a:rPr lang="pl-PL" b="1" i="1" dirty="0"/>
              <a:t>iuris </a:t>
            </a:r>
            <a:r>
              <a:rPr lang="pl-PL" b="1" i="1" dirty="0" err="1"/>
              <a:t>cogentis</a:t>
            </a:r>
            <a:r>
              <a:rPr lang="pl-PL" b="1" dirty="0"/>
              <a:t>.</a:t>
            </a:r>
          </a:p>
          <a:p>
            <a:r>
              <a:rPr lang="pl-PL" dirty="0"/>
              <a:t>Czynności prawne z zakresu prawa spadkowego wymagają z reguły </a:t>
            </a:r>
            <a:r>
              <a:rPr lang="pl-PL" b="1" dirty="0"/>
              <a:t>formy szczególnej</a:t>
            </a:r>
            <a:r>
              <a:rPr lang="pl-PL" dirty="0"/>
              <a:t>, której niezachowanie pociąga za sobą nieważność czynności prawnej. (por. 949 KC)</a:t>
            </a:r>
          </a:p>
          <a:p>
            <a:r>
              <a:rPr lang="pl-PL" dirty="0"/>
              <a:t>Przy niektórych czynnościach prawnych z dziedziny prawa spadkowego wyłączona lub ograniczona jest możliwość </a:t>
            </a:r>
            <a:r>
              <a:rPr lang="pl-PL" b="1" dirty="0"/>
              <a:t>działania przez przedstawiciela</a:t>
            </a:r>
            <a:r>
              <a:rPr lang="pl-PL" dirty="0"/>
              <a:t>, (por. 944 par 2 KC)</a:t>
            </a:r>
          </a:p>
          <a:p>
            <a:r>
              <a:rPr lang="pl-PL" dirty="0"/>
              <a:t>Odrębne uregulowania występują w prawie spadkowym w odniesieniu do  warunku i terminu, (por. 1018 par. 1 KC)</a:t>
            </a:r>
          </a:p>
          <a:p>
            <a:r>
              <a:rPr lang="pl-PL" dirty="0"/>
              <a:t>Znaczenie ma </a:t>
            </a:r>
            <a:r>
              <a:rPr lang="pl-PL" b="1" dirty="0"/>
              <a:t>tzw. teoria woli</a:t>
            </a:r>
            <a:r>
              <a:rPr lang="pl-PL" dirty="0"/>
              <a:t>, która decydujące znaczenie przypisuje w zasadzie wewnętrznej woli podmiotu działającego, a nie jej uzewnętrznieniu (por. 948 KC)</a:t>
            </a:r>
          </a:p>
          <a:p>
            <a:r>
              <a:rPr lang="pl-PL" dirty="0"/>
              <a:t>Merytorycznie należałoby do prawa spadkowego zaliczyć np. </a:t>
            </a:r>
            <a:r>
              <a:rPr lang="pl-PL" b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445 § 3</a:t>
            </a:r>
            <a:r>
              <a:rPr lang="pl-PL" b="1" dirty="0">
                <a:solidFill>
                  <a:schemeClr val="tx1"/>
                </a:solidFill>
              </a:rPr>
              <a:t> </a:t>
            </a:r>
            <a:r>
              <a:rPr lang="pl-PL" dirty="0"/>
              <a:t>KC, który odwołuje się do pojęcia spadkobiercy i normuje przejście na spadkobierców wymienionego w nim uprawnienia, chociaż przejście to uzależnia od wskazanych tam dodatkowych okoliczności</a:t>
            </a:r>
          </a:p>
        </p:txBody>
      </p:sp>
    </p:spTree>
    <p:extLst>
      <p:ext uri="{BB962C8B-B14F-4D97-AF65-F5344CB8AC3E}">
        <p14:creationId xmlns:p14="http://schemas.microsoft.com/office/powerpoint/2010/main" val="977929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95140-C41E-4D87-BEA5-C7EBE5579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spadkowe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304B92-1E72-4E25-ABF1-1200246BF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04764"/>
            <a:ext cx="10174550" cy="4904913"/>
          </a:xfrm>
        </p:spPr>
        <p:txBody>
          <a:bodyPr/>
          <a:lstStyle/>
          <a:p>
            <a:r>
              <a:rPr lang="pl-PL" dirty="0"/>
              <a:t>Prawo właściwe dla spraw spadkowych określa rozporządzenie Parlamentu Europejskiego i Rady (UE) nr 650/2012 w sprawie jurysdykcji, prawa właściwego, uznawania i wykonywania orzeczeń, przyjmowania i wykonywania dokumentów urzędowych dotyczących dziedziczenia oraz w sprawie ustanowienia europejskiego poświadczenia spadowego z 4.07.2012 r. (Dz. Urz. UE L 201 z dnia 27.07.2012)</a:t>
            </a:r>
          </a:p>
          <a:p>
            <a:r>
              <a:rPr lang="pl-PL" dirty="0"/>
              <a:t>Rozporządzenie stosuje się do dziedziczenia po osobach zmarłych w dniu lub po dniu 17.08.2015 r. </a:t>
            </a:r>
          </a:p>
          <a:p>
            <a:r>
              <a:rPr lang="pl-PL" b="1" dirty="0"/>
              <a:t>Zasada ogólna: </a:t>
            </a:r>
            <a:r>
              <a:rPr lang="pl-PL" dirty="0"/>
              <a:t>art. 21 rozporządzenia – jeśli przepisy rozporządzenia nie stanowią inaczej, prawem właściwym dla ogółu spraw dotyczących spadku jest </a:t>
            </a:r>
            <a:r>
              <a:rPr lang="pl-PL" b="1" dirty="0"/>
              <a:t>prawo państwa, w którym zmarły miał miejsce zwykłego pobytu w chwili śmierci. </a:t>
            </a:r>
            <a:r>
              <a:rPr lang="pl-PL" dirty="0"/>
              <a:t>W przypadku gdy wyjątkowo, ze wszystkich okoliczności sprawy jasno wynika, że w chwili śmierci zmarły był w sposób oczywisty związany bliżej z innym państwem, prawem właściwym jest prawo tego innego państwa. </a:t>
            </a:r>
          </a:p>
          <a:p>
            <a:r>
              <a:rPr lang="pl-PL" dirty="0"/>
              <a:t>Możliwość wyboru prawa państwa, którego obywatelstwo posiada w chwili wyboru lub w chwili śmierci (art. 22 ust. 1 rozporządzenia),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0923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45A50F-8178-4BB9-A211-12BADB207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Unifikacja prawa spadkowego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F2BEC3-6DCD-43B0-9854-4042CFDAB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586" y="1482571"/>
            <a:ext cx="9854214" cy="4384829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Unifikacja prawa spadkowego w Polsce została dokonana </a:t>
            </a:r>
            <a:r>
              <a:rPr lang="pl-PL" b="1" dirty="0"/>
              <a:t>dekretem z 8.10.1946 r. – Prawo spadkowe. </a:t>
            </a:r>
            <a:r>
              <a:rPr lang="pl-PL" dirty="0"/>
              <a:t>Jednocześnie wydany drugi dekret (z 8.10.1946 r.) obejmował Przepisy wprowadzające prawo spadkowe, a nieco późniejszy </a:t>
            </a:r>
            <a:r>
              <a:rPr lang="pl-PL" b="1" dirty="0"/>
              <a:t>dekret z 8.11.1946 r. o postępowaniu spadkowym</a:t>
            </a:r>
            <a:r>
              <a:rPr lang="pl-PL" dirty="0"/>
              <a:t>. Wszystkie te dekrety weszły w życie 1.1.1947 r. Z tą chwilą utraciły moc przepisy prawa spadkowego zawarte w ustawodawstwach dzielnicowych.</a:t>
            </a:r>
            <a:r>
              <a:rPr lang="pl-PL" b="1" dirty="0"/>
              <a:t> </a:t>
            </a:r>
          </a:p>
          <a:p>
            <a:r>
              <a:rPr lang="pl-PL" dirty="0"/>
              <a:t>Podstawowe zasady zunifikowanego prawa spadkowego były następujące:</a:t>
            </a:r>
          </a:p>
          <a:p>
            <a:pPr marL="0" indent="0">
              <a:buNone/>
            </a:pPr>
            <a:r>
              <a:rPr lang="pl-PL" b="1" dirty="0"/>
              <a:t>1) </a:t>
            </a:r>
            <a:r>
              <a:rPr lang="pl-PL" dirty="0"/>
              <a:t> przyjęto dwa tytuły dziedziczenia – </a:t>
            </a:r>
            <a:r>
              <a:rPr lang="pl-PL" b="1" dirty="0"/>
              <a:t>ustawę i testament</a:t>
            </a:r>
            <a:r>
              <a:rPr lang="pl-PL" dirty="0"/>
              <a:t>, pominięto natomiast inną, poza testamentem, czynność prawną na wypadek śmierci, znaną ustawodawstwu dzielnicowemu, mianowicie umowę dziedziczenia;</a:t>
            </a:r>
          </a:p>
          <a:p>
            <a:pPr marL="0" indent="0">
              <a:buNone/>
            </a:pPr>
            <a:r>
              <a:rPr lang="pl-PL" b="1" dirty="0"/>
              <a:t>2) </a:t>
            </a:r>
            <a:r>
              <a:rPr lang="pl-PL" dirty="0"/>
              <a:t>w porównaniu ze stanem prawnym obowiązującym w poszczególnych dzielnicach przed unifikacją </a:t>
            </a:r>
            <a:r>
              <a:rPr lang="pl-PL" b="1" dirty="0"/>
              <a:t>ograniczono znacznie krąg spadkobierców ustawowych</a:t>
            </a:r>
            <a:r>
              <a:rPr lang="pl-PL" dirty="0"/>
              <a:t>, do których zaliczono tylko: zstępnych spadkodawcy i osoby przez niego przysposobione, małżonka spadkodawcy, jego rodziców, rodzeństwo i zstępnych rodzeństwa, w braku zaś wymienionych osób – gminę ostatniego miejsca zamieszkania spadkodawcy albo – jeżeli miejsce to znajdowało się za granicą – Skarb Państwa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7630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ACD853-BFA9-4649-819B-D3B4E1B3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Unifikacja prawa spadkowego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C43393-7A3A-40C0-806C-CDB9EAD71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8268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Prawo spadkowe w swym pierwotnym brzmieniu, zgodnie ze stanowiskiem obowiązującego w dacie jego wydania zunifikowanego prawa rodzinnego, zachowało jeszcze poważną </a:t>
            </a:r>
            <a:r>
              <a:rPr lang="pl-PL" b="1" u="sng" dirty="0"/>
              <a:t>pozostałość dyskryminacji dzieci pozamałżeńskich</a:t>
            </a:r>
            <a:r>
              <a:rPr lang="pl-PL" dirty="0"/>
              <a:t>. W myśl art. 20 </a:t>
            </a:r>
            <a:r>
              <a:rPr lang="pl-PL" dirty="0" err="1"/>
              <a:t>PrSpadkD</a:t>
            </a:r>
            <a:r>
              <a:rPr lang="pl-PL" dirty="0"/>
              <a:t>, dziecko pozamałżeńskie, które nie zostało uznane, uprawnione ani zrównane, </a:t>
            </a:r>
            <a:r>
              <a:rPr lang="pl-PL" u="sng" dirty="0"/>
              <a:t>dziedziczyło z ustawy tylko po swej matce i jej krewnych</a:t>
            </a:r>
            <a:r>
              <a:rPr lang="pl-PL" dirty="0"/>
              <a:t>. Przepis ten został uchylony i wymienione ograniczenie zniesiono dopiero z dniem wejścia w życie Kodeksu rodzinnego z 27.6.1950 r., tj. 1.10.1950 r., z tym jednak zastrzeżeniem, że skutek ten nie mógł naruszać praw nabytych przez osoby trzecie przed tą datą (art. VII pkt 1, art. XXVII PWKR,</a:t>
            </a:r>
          </a:p>
          <a:p>
            <a:r>
              <a:rPr lang="pl-PL" dirty="0"/>
              <a:t>Przepisy o rozrządzeniach testamentowych zostały oparte na zasadzie </a:t>
            </a:r>
            <a:r>
              <a:rPr lang="pl-PL" b="1" dirty="0"/>
              <a:t>swobody testowania,</a:t>
            </a:r>
          </a:p>
          <a:p>
            <a:r>
              <a:rPr lang="pl-PL" dirty="0"/>
              <a:t>Jako instytucję mającą chronić w prawie spadkowym interesy najbliższych członków rodziny spadkodawcy przyjęto konstrukcję </a:t>
            </a:r>
            <a:r>
              <a:rPr lang="pl-PL" b="1" dirty="0"/>
              <a:t>zachowku</a:t>
            </a:r>
            <a:r>
              <a:rPr lang="pl-PL" dirty="0"/>
              <a:t>, przewidzianą w prawie obowiązującym przed unifikacją na ziemiach południowych, zachodnich i północnych naszego kraju, a nie rezerwy (części obowiązkowej), która na mocy Kodeksu Napoleona obowiązywała w Polsce centralnej.</a:t>
            </a:r>
            <a:endParaRPr lang="pl-PL" b="1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2789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4BF4C9-8EC0-463E-B890-B987746B1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Prawo spadkowe w pracach kodyfikacyjnych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ECADD4-DB6F-41F5-BBB2-52E917D84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Podobnie jak inne dekrety unifikacyjne, dekret – Prawo spadkowe w kilka lat po jego wejściu w życie stał się przedmiotem ostrej krytyki, która miała podłoże polityczne,</a:t>
            </a:r>
          </a:p>
          <a:p>
            <a:r>
              <a:rPr lang="pl-PL" dirty="0"/>
              <a:t>Wysunięto przede wszystkim ogólny zarzut, że prawo spadkowe wykazuje znaczne wpływy ideologii burżuazyjnej. Wskazano np., że udział spadkowy małżonka dziedziczącego z ustawy w zbiegu ze zstępnymi spadkodawcy jest zbyt ograniczony. Postulowano, prawdopodobnie pod wpływem rozwiązań obowiązujących w owym czasie w ustawodawstwie radzieckim, ścieśnienie swobody testowania oraz wyłączenie z kręgu spadkobierców ustawowych zstępnych rodzeństwa. Proponowano wreszcie zastąpienie zachowku pieniężnego systemem rezerwy</a:t>
            </a:r>
          </a:p>
          <a:p>
            <a:r>
              <a:rPr lang="pl-PL" dirty="0"/>
              <a:t>Wyłoniło się zagadnienie właściwego uregulowania dziedziczenia gospodarstw rolnych jako jeden z najważniejszych problemów wymagających rozstrzygnięcia w księdze Kodeksu cywilnego, poświęconej prawu spadkowemu,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1094007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TM10001105[[fn=Przycinanie]]</Template>
  <TotalTime>195</TotalTime>
  <Words>2374</Words>
  <Application>Microsoft Office PowerPoint</Application>
  <PresentationFormat>Panoramiczny</PresentationFormat>
  <Paragraphs>88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8" baseType="lpstr">
      <vt:lpstr>Franklin Gothic Book</vt:lpstr>
      <vt:lpstr>Przycinanie</vt:lpstr>
      <vt:lpstr>Wprowadzenie do prawa spadkowego</vt:lpstr>
      <vt:lpstr>Pojęcie prawa spadkowego</vt:lpstr>
      <vt:lpstr>Zakres unormowania</vt:lpstr>
      <vt:lpstr>Zakres unormowania</vt:lpstr>
      <vt:lpstr>Prawo spadkowe a inne działy prawa cywilnego </vt:lpstr>
      <vt:lpstr>Prawo spadkowe międzynarodowe</vt:lpstr>
      <vt:lpstr>Unifikacja prawa spadkowego </vt:lpstr>
      <vt:lpstr>Unifikacja prawa spadkowego</vt:lpstr>
      <vt:lpstr>Prawo spadkowe w pracach kodyfikacyjnych </vt:lpstr>
      <vt:lpstr>Prawo spadkowe w Kodeksie cywilnym w brzmieniu z 1964 r. </vt:lpstr>
      <vt:lpstr>Prawo spadkowe międzyczasowe</vt:lpstr>
      <vt:lpstr>Konstytucyjne założenia polskiego prawa spadkowego </vt:lpstr>
      <vt:lpstr>Konstytucyjne prawo dziedziczenia – orz. TK 29.05.2007 r. P 20/06, </vt:lpstr>
      <vt:lpstr>Źródła polskiego prawa spadkowego </vt:lpstr>
      <vt:lpstr>Pytanie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Wprowadzenie do prawa spadkowego</dc:title>
  <dc:creator>Agnieszka Agnieszka</dc:creator>
  <cp:lastModifiedBy>Agnieszka Agnieszka</cp:lastModifiedBy>
  <cp:revision>18</cp:revision>
  <dcterms:created xsi:type="dcterms:W3CDTF">2019-02-20T09:25:04Z</dcterms:created>
  <dcterms:modified xsi:type="dcterms:W3CDTF">2020-03-17T12:39:49Z</dcterms:modified>
</cp:coreProperties>
</file>