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58" r:id="rId8"/>
    <p:sldId id="260" r:id="rId9"/>
    <p:sldId id="265" r:id="rId10"/>
    <p:sldId id="266" r:id="rId11"/>
    <p:sldId id="259" r:id="rId12"/>
    <p:sldId id="267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F3DF7-D16B-439E-A146-089728A3E5A7}" type="datetimeFigureOut">
              <a:rPr lang="pl-PL" smtClean="0"/>
              <a:t>17.03.2020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8A50C-4E40-481A-BA43-CF4F789F6C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298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F3DF7-D16B-439E-A146-089728A3E5A7}" type="datetimeFigureOut">
              <a:rPr lang="pl-PL" smtClean="0"/>
              <a:t>17.03.2020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8A50C-4E40-481A-BA43-CF4F789F6C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6659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F3DF7-D16B-439E-A146-089728A3E5A7}" type="datetimeFigureOut">
              <a:rPr lang="pl-PL" smtClean="0"/>
              <a:t>17.03.2020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8A50C-4E40-481A-BA43-CF4F789F6C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467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F3DF7-D16B-439E-A146-089728A3E5A7}" type="datetimeFigureOut">
              <a:rPr lang="pl-PL" smtClean="0"/>
              <a:t>17.03.2020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8A50C-4E40-481A-BA43-CF4F789F6C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9623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F3DF7-D16B-439E-A146-089728A3E5A7}" type="datetimeFigureOut">
              <a:rPr lang="pl-PL" smtClean="0"/>
              <a:t>17.03.2020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8A50C-4E40-481A-BA43-CF4F789F6C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0677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F3DF7-D16B-439E-A146-089728A3E5A7}" type="datetimeFigureOut">
              <a:rPr lang="pl-PL" smtClean="0"/>
              <a:t>17.03.2020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8A50C-4E40-481A-BA43-CF4F789F6C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3948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F3DF7-D16B-439E-A146-089728A3E5A7}" type="datetimeFigureOut">
              <a:rPr lang="pl-PL" smtClean="0"/>
              <a:t>17.03.2020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8A50C-4E40-481A-BA43-CF4F789F6C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206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F3DF7-D16B-439E-A146-089728A3E5A7}" type="datetimeFigureOut">
              <a:rPr lang="pl-PL" smtClean="0"/>
              <a:t>17.03.2020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8A50C-4E40-481A-BA43-CF4F789F6C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3786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F3DF7-D16B-439E-A146-089728A3E5A7}" type="datetimeFigureOut">
              <a:rPr lang="pl-PL" smtClean="0"/>
              <a:t>17.03.2020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8A50C-4E40-481A-BA43-CF4F789F6C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1893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F3DF7-D16B-439E-A146-089728A3E5A7}" type="datetimeFigureOut">
              <a:rPr lang="pl-PL" smtClean="0"/>
              <a:t>17.03.2020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8A50C-4E40-481A-BA43-CF4F789F6C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9203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F3DF7-D16B-439E-A146-089728A3E5A7}" type="datetimeFigureOut">
              <a:rPr lang="pl-PL" smtClean="0"/>
              <a:t>17.03.2020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8A50C-4E40-481A-BA43-CF4F789F6C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2655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F3DF7-D16B-439E-A146-089728A3E5A7}" type="datetimeFigureOut">
              <a:rPr lang="pl-PL" smtClean="0"/>
              <a:t>17.03.2020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8A50C-4E40-481A-BA43-CF4F789F6C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7615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644692"/>
            <a:ext cx="9144000" cy="2387600"/>
          </a:xfrm>
        </p:spPr>
        <p:txBody>
          <a:bodyPr/>
          <a:lstStyle/>
          <a:p>
            <a:r>
              <a:rPr lang="pl-PL" dirty="0" smtClean="0"/>
              <a:t>Wstęp do kryminologii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dirty="0" smtClean="0"/>
              <a:t>Materiały dla kierunku Kryminologia </a:t>
            </a:r>
          </a:p>
          <a:p>
            <a:pPr algn="r"/>
            <a:r>
              <a:rPr lang="pl-PL" dirty="0" smtClean="0"/>
              <a:t>Zajęcia nr 1, 2019/2020</a:t>
            </a:r>
          </a:p>
          <a:p>
            <a:pPr algn="r"/>
            <a:r>
              <a:rPr lang="pl-PL" dirty="0" smtClean="0"/>
              <a:t>Mgr Karolina Piech </a:t>
            </a:r>
          </a:p>
        </p:txBody>
      </p:sp>
    </p:spTree>
    <p:extLst>
      <p:ext uri="{BB962C8B-B14F-4D97-AF65-F5344CB8AC3E}">
        <p14:creationId xmlns:p14="http://schemas.microsoft.com/office/powerpoint/2010/main" val="3197438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Koncepcja nowej kryminologii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Prof. Falandysz</a:t>
            </a:r>
          </a:p>
          <a:p>
            <a:r>
              <a:rPr lang="pl-PL" dirty="0" smtClean="0"/>
              <a:t>Przestępstwo jako decyzja klasy rządzącej</a:t>
            </a:r>
          </a:p>
          <a:p>
            <a:r>
              <a:rPr lang="pl-PL" dirty="0" smtClean="0"/>
              <a:t>Falandyzacja prawa</a:t>
            </a:r>
          </a:p>
          <a:p>
            <a:r>
              <a:rPr lang="pl-PL" dirty="0" smtClean="0"/>
              <a:t>Koncepcja marksistowska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147711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Główne obszary badań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przestępstwo jako jedna z kategorii społecznych,</a:t>
            </a:r>
          </a:p>
          <a:p>
            <a:r>
              <a:rPr lang="pl-PL" dirty="0" smtClean="0"/>
              <a:t>przestępczość jako zjawisko społeczne,</a:t>
            </a:r>
          </a:p>
          <a:p>
            <a:r>
              <a:rPr lang="pl-PL" dirty="0" smtClean="0"/>
              <a:t>sprawca przestępstwa,</a:t>
            </a:r>
          </a:p>
          <a:p>
            <a:r>
              <a:rPr lang="pl-PL" dirty="0" smtClean="0"/>
              <a:t>ofiara przestępstwa,</a:t>
            </a:r>
          </a:p>
          <a:p>
            <a:r>
              <a:rPr lang="pl-PL" dirty="0" smtClean="0"/>
              <a:t>instytucje kontroli społecznej oraz reakcja społeczna.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62470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Ciekawostki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Pierwszy raz termin kryminologia pojawił się w 1879 roku i został użyty w pracy francuskiego antropologa Paula </a:t>
            </a:r>
            <a:r>
              <a:rPr lang="pl-PL" dirty="0" err="1" smtClean="0"/>
              <a:t>Topinarda</a:t>
            </a:r>
            <a:r>
              <a:rPr lang="pl-PL" dirty="0" smtClean="0"/>
              <a:t>. </a:t>
            </a:r>
          </a:p>
          <a:p>
            <a:pPr marL="0" indent="0">
              <a:buNone/>
            </a:pPr>
            <a:r>
              <a:rPr lang="pl-PL" dirty="0" smtClean="0"/>
              <a:t>Niektórzy naukowcy za pierwszego kryminologa uważają lekarza </a:t>
            </a:r>
            <a:r>
              <a:rPr lang="pl-PL" dirty="0" err="1" smtClean="0"/>
              <a:t>Giambattiste</a:t>
            </a:r>
            <a:r>
              <a:rPr lang="pl-PL" dirty="0" smtClean="0"/>
              <a:t> </a:t>
            </a:r>
            <a:r>
              <a:rPr lang="pl-PL" dirty="0" err="1" smtClean="0"/>
              <a:t>della</a:t>
            </a:r>
            <a:r>
              <a:rPr lang="pl-PL" dirty="0" smtClean="0"/>
              <a:t> </a:t>
            </a:r>
            <a:r>
              <a:rPr lang="pl-PL" dirty="0" err="1" smtClean="0"/>
              <a:t>Porta</a:t>
            </a:r>
            <a:r>
              <a:rPr lang="pl-PL" dirty="0" smtClean="0"/>
              <a:t>. </a:t>
            </a:r>
          </a:p>
          <a:p>
            <a:pPr marL="0" indent="0">
              <a:buNone/>
            </a:pPr>
            <a:r>
              <a:rPr lang="pl-PL" dirty="0" smtClean="0"/>
              <a:t>Pierwszy podręcznik do kryminologii (pod tym tytułem) wydał w 1885 roku włoski prawnik R. </a:t>
            </a:r>
            <a:r>
              <a:rPr lang="pl-PL" dirty="0" err="1" smtClean="0"/>
              <a:t>Galofalo</a:t>
            </a:r>
            <a:r>
              <a:rPr lang="pl-PL" dirty="0" smtClean="0"/>
              <a:t>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66444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Pojęcie kryminologii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Nauka o przestępstwie</a:t>
            </a:r>
          </a:p>
          <a:p>
            <a:r>
              <a:rPr lang="pl-PL" dirty="0"/>
              <a:t>N</a:t>
            </a:r>
            <a:r>
              <a:rPr lang="pl-PL" dirty="0" smtClean="0"/>
              <a:t>auka społeczna zajmująca się badaniem i gromadzeniem całościowej wiedzy o przestępstwie, przestępczości, sprawcy, ofierze, a także na temat instytucji i mechanizmów zapobiegania i zwalczania przestępczości</a:t>
            </a:r>
          </a:p>
          <a:p>
            <a:r>
              <a:rPr lang="pl-PL" dirty="0" smtClean="0"/>
              <a:t>Nauka o przestępstwie i przestępcy, o objawach i przyczynach przestępczości i innych z nią związanych zjawiskach patologii społecznej oraz o metodach ich eliminacji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59012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Pojęcie kryminologii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Nauka społeczna zajmująca się badaniem i gromadzeniem całościowej wiedzy na temat przestępstwa jako pewnej szczególnej formy zachowania dewiacyjnego, przestępczości jako pewnego zjawiska społecznego, a także osoby sprawcy przestępstwa, jak również ofiary przestępstwa, a także instytucji i mechanizmów kontrolnych, jakie tworzą społeczeństwa w celu zapobiegania i zwalczania przestępczości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32573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Kryminologia jako nauka interdyscyplinarna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Kryminologia a nauki medyczne</a:t>
            </a:r>
          </a:p>
          <a:p>
            <a:r>
              <a:rPr lang="pl-PL" dirty="0" smtClean="0"/>
              <a:t>Kryminologia a nauki biologiczne</a:t>
            </a:r>
          </a:p>
          <a:p>
            <a:r>
              <a:rPr lang="pl-PL" dirty="0" smtClean="0"/>
              <a:t>Kryminologia a psychologia</a:t>
            </a:r>
          </a:p>
          <a:p>
            <a:r>
              <a:rPr lang="pl-PL" dirty="0" smtClean="0"/>
              <a:t>Kryminologia a psychiatria</a:t>
            </a:r>
          </a:p>
          <a:p>
            <a:r>
              <a:rPr lang="pl-PL" dirty="0" smtClean="0"/>
              <a:t>Kryminologia a pedagogika</a:t>
            </a:r>
          </a:p>
          <a:p>
            <a:r>
              <a:rPr lang="pl-PL" dirty="0" smtClean="0"/>
              <a:t>Kryminologia a statystyka</a:t>
            </a:r>
          </a:p>
          <a:p>
            <a:r>
              <a:rPr lang="pl-PL" dirty="0" smtClean="0"/>
              <a:t>Kryminologia a socjologia</a:t>
            </a:r>
          </a:p>
          <a:p>
            <a:r>
              <a:rPr lang="pl-PL" dirty="0" smtClean="0"/>
              <a:t>Kryminologia a ekonomia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09838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Kryminologia a inne nauki penalne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030341"/>
            <a:ext cx="10515600" cy="4351338"/>
          </a:xfrm>
        </p:spPr>
        <p:txBody>
          <a:bodyPr/>
          <a:lstStyle/>
          <a:p>
            <a:r>
              <a:rPr lang="pl-PL" dirty="0" smtClean="0"/>
              <a:t>Kryminologia a prawo karne materialne</a:t>
            </a:r>
          </a:p>
          <a:p>
            <a:r>
              <a:rPr lang="pl-PL" dirty="0" smtClean="0"/>
              <a:t>Kryminologia a prawo karne procesowe</a:t>
            </a:r>
          </a:p>
          <a:p>
            <a:r>
              <a:rPr lang="pl-PL" dirty="0" smtClean="0"/>
              <a:t>Kryminologia a kryminalistyka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16247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Działy kryminologii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Wiktymologia</a:t>
            </a:r>
          </a:p>
          <a:p>
            <a:r>
              <a:rPr lang="pl-PL" dirty="0" smtClean="0"/>
              <a:t>Etiologia kryminalna</a:t>
            </a:r>
          </a:p>
          <a:p>
            <a:r>
              <a:rPr lang="pl-PL" dirty="0" smtClean="0"/>
              <a:t>Fenomenologia</a:t>
            </a:r>
          </a:p>
          <a:p>
            <a:r>
              <a:rPr lang="pl-PL" dirty="0" smtClean="0"/>
              <a:t>Suicydologia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31261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Początki kryminologii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C. Lombroso</a:t>
            </a:r>
          </a:p>
          <a:p>
            <a:r>
              <a:rPr lang="pl-PL" dirty="0" smtClean="0"/>
              <a:t>P. </a:t>
            </a:r>
            <a:r>
              <a:rPr lang="pl-PL" dirty="0" err="1" smtClean="0"/>
              <a:t>Topinard</a:t>
            </a:r>
            <a:endParaRPr lang="pl-PL" dirty="0" smtClean="0"/>
          </a:p>
          <a:p>
            <a:r>
              <a:rPr lang="pl-PL" dirty="0" smtClean="0"/>
              <a:t>Koniec XIX wieku</a:t>
            </a:r>
          </a:p>
          <a:p>
            <a:r>
              <a:rPr lang="pl-PL" dirty="0"/>
              <a:t>W</a:t>
            </a:r>
            <a:r>
              <a:rPr lang="pl-PL" dirty="0" smtClean="0"/>
              <a:t> swojej pracy naukowej koncentrowali się na przestępczości, jako na zjawisku znajdującym się wówczas w kręgu nauk antropologicznych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09562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Kierunek antropologiczny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· koncepcja Mendla o dziedziczeniu</a:t>
            </a:r>
          </a:p>
          <a:p>
            <a:r>
              <a:rPr lang="pl-PL" dirty="0" smtClean="0"/>
              <a:t>· teoria </a:t>
            </a:r>
            <a:r>
              <a:rPr lang="pl-PL" dirty="0" err="1" smtClean="0"/>
              <a:t>teleogonii</a:t>
            </a:r>
            <a:r>
              <a:rPr lang="pl-PL" dirty="0" smtClean="0"/>
              <a:t> – eksterminacja niewygodnych ludzi, np. Niemek, które współżyły z mężczyznami innych ras podczas II wojny </a:t>
            </a:r>
            <a:r>
              <a:rPr lang="pl-PL" dirty="0" err="1" smtClean="0"/>
              <a:t>śiwatowej</a:t>
            </a:r>
            <a:endParaRPr lang="pl-PL" dirty="0" smtClean="0"/>
          </a:p>
          <a:p>
            <a:r>
              <a:rPr lang="pl-PL" dirty="0" smtClean="0"/>
              <a:t>· badania Langa nad bliźniętami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0298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Kierunek socjologiczny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· Teoria anomii, której twórcą był Emil Durkheim; przestępstwo jest traktowane jako fakt lub zjawisko społeczne;</a:t>
            </a:r>
          </a:p>
          <a:p>
            <a:r>
              <a:rPr lang="pl-PL" dirty="0" smtClean="0"/>
              <a:t>· Teoria zróżnicowanych powiązań – Edwin </a:t>
            </a:r>
            <a:r>
              <a:rPr lang="pl-PL" dirty="0" err="1" smtClean="0"/>
              <a:t>Shuterland</a:t>
            </a:r>
            <a:r>
              <a:rPr lang="pl-PL" dirty="0" smtClean="0"/>
              <a:t> -&gt; Każdy człowiek kształtuje swoja osobowość w oparciu o zachowania innych ludzi.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0006886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380</Words>
  <Application>Microsoft Office PowerPoint</Application>
  <PresentationFormat>Panoramiczny</PresentationFormat>
  <Paragraphs>56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Motyw pakietu Office</vt:lpstr>
      <vt:lpstr>Wstęp do kryminologii</vt:lpstr>
      <vt:lpstr>Pojęcie kryminologii</vt:lpstr>
      <vt:lpstr>Pojęcie kryminologii</vt:lpstr>
      <vt:lpstr>Kryminologia jako nauka interdyscyplinarna</vt:lpstr>
      <vt:lpstr>Kryminologia a inne nauki penalne</vt:lpstr>
      <vt:lpstr>Działy kryminologii</vt:lpstr>
      <vt:lpstr>Początki kryminologii</vt:lpstr>
      <vt:lpstr>Kierunek antropologiczny</vt:lpstr>
      <vt:lpstr>Kierunek socjologiczny</vt:lpstr>
      <vt:lpstr>Koncepcja nowej kryminologii</vt:lpstr>
      <vt:lpstr>Główne obszary badań</vt:lpstr>
      <vt:lpstr>Ciekawostki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Wstęp do kryminologii</dc:title>
  <dc:creator>Karolina Piech</dc:creator>
  <cp:lastModifiedBy>Karolina Piech</cp:lastModifiedBy>
  <cp:revision>5</cp:revision>
  <dcterms:created xsi:type="dcterms:W3CDTF">2020-03-16T23:35:12Z</dcterms:created>
  <dcterms:modified xsi:type="dcterms:W3CDTF">2020-03-17T00:19:29Z</dcterms:modified>
</cp:coreProperties>
</file>