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95"/>
  </p:notesMasterIdLst>
  <p:sldIdLst>
    <p:sldId id="256" r:id="rId2"/>
    <p:sldId id="375" r:id="rId3"/>
    <p:sldId id="361" r:id="rId4"/>
    <p:sldId id="257" r:id="rId5"/>
    <p:sldId id="258" r:id="rId6"/>
    <p:sldId id="259"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1" r:id="rId26"/>
    <p:sldId id="282" r:id="rId27"/>
    <p:sldId id="283" r:id="rId28"/>
    <p:sldId id="284" r:id="rId29"/>
    <p:sldId id="285" r:id="rId30"/>
    <p:sldId id="286" r:id="rId31"/>
    <p:sldId id="287" r:id="rId32"/>
    <p:sldId id="288" r:id="rId33"/>
    <p:sldId id="289" r:id="rId34"/>
    <p:sldId id="290" r:id="rId35"/>
    <p:sldId id="294" r:id="rId36"/>
    <p:sldId id="371" r:id="rId37"/>
    <p:sldId id="372" r:id="rId38"/>
    <p:sldId id="373"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76" r:id="rId9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varScale="1">
        <p:scale>
          <a:sx n="85" d="100"/>
          <a:sy n="85" d="100"/>
        </p:scale>
        <p:origin x="-7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DE3F7D-9B22-40EC-A056-3F4AD6A5EAE2}" type="datetimeFigureOut">
              <a:rPr lang="pl-PL" smtClean="0"/>
              <a:pPr/>
              <a:t>2020-01-19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875CD5-23E7-4FD3-A1E3-05ED4C514041}"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8D875CD5-23E7-4FD3-A1E3-05ED4C514041}" type="slidenum">
              <a:rPr lang="pl-PL" smtClean="0"/>
              <a:pPr/>
              <a:t>5</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801597BB-ABB4-4D08-8BBC-474AF69AC5B9}" type="datetimeFigureOut">
              <a:rPr lang="pl-PL" smtClean="0"/>
              <a:pPr/>
              <a:t>2020-01-19</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A32F2AE1-B95E-4717-BA26-B74C42CDABB5}"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01597BB-ABB4-4D08-8BBC-474AF69AC5B9}" type="datetimeFigureOut">
              <a:rPr lang="pl-PL" smtClean="0"/>
              <a:pPr/>
              <a:t>2020-01-19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32F2AE1-B95E-4717-BA26-B74C42CDABB5}"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01597BB-ABB4-4D08-8BBC-474AF69AC5B9}" type="datetimeFigureOut">
              <a:rPr lang="pl-PL" smtClean="0"/>
              <a:pPr/>
              <a:t>2020-01-19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32F2AE1-B95E-4717-BA26-B74C42CDABB5}"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01597BB-ABB4-4D08-8BBC-474AF69AC5B9}" type="datetimeFigureOut">
              <a:rPr lang="pl-PL" smtClean="0"/>
              <a:pPr/>
              <a:t>2020-01-19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32F2AE1-B95E-4717-BA26-B74C42CDABB5}" type="slidenum">
              <a:rPr lang="pl-PL" smtClean="0"/>
              <a:pPr/>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801597BB-ABB4-4D08-8BBC-474AF69AC5B9}" type="datetimeFigureOut">
              <a:rPr lang="pl-PL" smtClean="0"/>
              <a:pPr/>
              <a:t>2020-01-19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32F2AE1-B95E-4717-BA26-B74C42CDABB5}" type="slidenum">
              <a:rPr lang="pl-PL" smtClean="0"/>
              <a:pPr/>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801597BB-ABB4-4D08-8BBC-474AF69AC5B9}" type="datetimeFigureOut">
              <a:rPr lang="pl-PL" smtClean="0"/>
              <a:pPr/>
              <a:t>2020-01-19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A32F2AE1-B95E-4717-BA26-B74C42CDABB5}" type="slidenum">
              <a:rPr lang="pl-PL" smtClean="0"/>
              <a:pPr/>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801597BB-ABB4-4D08-8BBC-474AF69AC5B9}" type="datetimeFigureOut">
              <a:rPr lang="pl-PL" smtClean="0"/>
              <a:pPr/>
              <a:t>2020-01-19</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A32F2AE1-B95E-4717-BA26-B74C42CDABB5}"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801597BB-ABB4-4D08-8BBC-474AF69AC5B9}" type="datetimeFigureOut">
              <a:rPr lang="pl-PL" smtClean="0"/>
              <a:pPr/>
              <a:t>2020-01-19</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A32F2AE1-B95E-4717-BA26-B74C42CDABB5}" type="slidenum">
              <a:rPr lang="pl-PL" smtClean="0"/>
              <a:pPr/>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801597BB-ABB4-4D08-8BBC-474AF69AC5B9}" type="datetimeFigureOut">
              <a:rPr lang="pl-PL" smtClean="0"/>
              <a:pPr/>
              <a:t>2020-01-19</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A32F2AE1-B95E-4717-BA26-B74C42CDABB5}"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801597BB-ABB4-4D08-8BBC-474AF69AC5B9}" type="datetimeFigureOut">
              <a:rPr lang="pl-PL" smtClean="0"/>
              <a:pPr/>
              <a:t>2020-01-19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A32F2AE1-B95E-4717-BA26-B74C42CDABB5}"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801597BB-ABB4-4D08-8BBC-474AF69AC5B9}" type="datetimeFigureOut">
              <a:rPr lang="pl-PL" smtClean="0"/>
              <a:pPr/>
              <a:t>2020-01-19</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A32F2AE1-B95E-4717-BA26-B74C42CDABB5}" type="slidenum">
              <a:rPr lang="pl-PL" smtClean="0"/>
              <a:pPr/>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01597BB-ABB4-4D08-8BBC-474AF69AC5B9}" type="datetimeFigureOut">
              <a:rPr lang="pl-PL" smtClean="0"/>
              <a:pPr/>
              <a:t>2020-01-19</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32F2AE1-B95E-4717-BA26-B74C42CDABB5}"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b="1" dirty="0" smtClean="0"/>
              <a:t/>
            </a:r>
            <a:br>
              <a:rPr lang="pl-PL" b="1" dirty="0" smtClean="0"/>
            </a:br>
            <a:r>
              <a:rPr lang="pl-PL" dirty="0" smtClean="0"/>
              <a:t>W</a:t>
            </a:r>
            <a:r>
              <a:rPr lang="pl-PL" b="1" dirty="0" smtClean="0"/>
              <a:t>stęp do prawoznawstwa</a:t>
            </a:r>
            <a:br>
              <a:rPr lang="pl-PL" b="1" dirty="0" smtClean="0"/>
            </a:br>
            <a:r>
              <a:rPr lang="pl-PL" sz="3600" b="1" dirty="0" smtClean="0"/>
              <a:t>wykład dla NSP (Z) </a:t>
            </a:r>
            <a:br>
              <a:rPr lang="pl-PL" sz="3600" b="1" dirty="0" smtClean="0"/>
            </a:br>
            <a:r>
              <a:rPr lang="pl-PL" sz="3600" b="1" dirty="0" smtClean="0"/>
              <a:t>na </a:t>
            </a:r>
            <a:r>
              <a:rPr lang="pl-PL" sz="3600" dirty="0" smtClean="0"/>
              <a:t>rok </a:t>
            </a:r>
            <a:r>
              <a:rPr lang="pl-PL" sz="3600" smtClean="0"/>
              <a:t>akademicki 2019/2020 </a:t>
            </a:r>
            <a:r>
              <a:rPr lang="pl-PL" sz="3600" b="1" smtClean="0"/>
              <a:t> </a:t>
            </a:r>
            <a:r>
              <a:rPr lang="pl-PL" sz="3600" dirty="0" smtClean="0"/>
              <a:t/>
            </a:r>
            <a:br>
              <a:rPr lang="pl-PL" sz="3600" dirty="0" smtClean="0"/>
            </a:br>
            <a:r>
              <a:rPr lang="pl-PL" sz="3600" dirty="0" smtClean="0"/>
              <a:t>Przemysław Kaczmarek </a:t>
            </a:r>
            <a:endParaRPr lang="pl-PL" sz="3600" dirty="0"/>
          </a:p>
        </p:txBody>
      </p:sp>
      <p:sp>
        <p:nvSpPr>
          <p:cNvPr id="4" name="Podtytuł 3"/>
          <p:cNvSpPr>
            <a:spLocks noGrp="1"/>
          </p:cNvSpPr>
          <p:nvPr>
            <p:ph type="subTitle" idx="1"/>
          </p:nvPr>
        </p:nvSpPr>
        <p:spPr/>
        <p:txBody>
          <a:bodyPr/>
          <a:lstStyle/>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780928"/>
            <a:ext cx="8229600" cy="3226363"/>
          </a:xfrm>
        </p:spPr>
        <p:txBody>
          <a:bodyPr/>
          <a:lstStyle/>
          <a:p>
            <a:pPr lvl="0"/>
            <a:endParaRPr lang="pl-PL" dirty="0" smtClean="0"/>
          </a:p>
          <a:p>
            <a:endParaRPr lang="pl-PL" dirty="0"/>
          </a:p>
        </p:txBody>
      </p:sp>
      <p:sp>
        <p:nvSpPr>
          <p:cNvPr id="3" name="Tytuł 2"/>
          <p:cNvSpPr>
            <a:spLocks noGrp="1"/>
          </p:cNvSpPr>
          <p:nvPr>
            <p:ph type="title"/>
          </p:nvPr>
        </p:nvSpPr>
        <p:spPr>
          <a:xfrm>
            <a:off x="457200" y="274638"/>
            <a:ext cx="8229600" cy="3730426"/>
          </a:xfrm>
        </p:spPr>
        <p:txBody>
          <a:bodyPr>
            <a:normAutofit/>
          </a:bodyPr>
          <a:lstStyle/>
          <a:p>
            <a:pPr lvl="0"/>
            <a:r>
              <a:rPr lang="pl-PL" dirty="0" smtClean="0"/>
              <a:t>3. Pojęcia prawne a pojęcia prawnicze.</a:t>
            </a: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97152"/>
            <a:ext cx="8229600" cy="1210139"/>
          </a:xfrm>
        </p:spPr>
        <p:txBody>
          <a:bodyPr/>
          <a:lstStyle/>
          <a:p>
            <a:endParaRPr lang="pl-PL" dirty="0"/>
          </a:p>
        </p:txBody>
      </p:sp>
      <p:sp>
        <p:nvSpPr>
          <p:cNvPr id="3" name="Tytuł 2"/>
          <p:cNvSpPr>
            <a:spLocks noGrp="1"/>
          </p:cNvSpPr>
          <p:nvPr>
            <p:ph type="title"/>
          </p:nvPr>
        </p:nvSpPr>
        <p:spPr>
          <a:xfrm>
            <a:off x="467544" y="2132856"/>
            <a:ext cx="8229600" cy="2952328"/>
          </a:xfrm>
        </p:spPr>
        <p:txBody>
          <a:bodyPr>
            <a:normAutofit/>
          </a:bodyPr>
          <a:lstStyle/>
          <a:p>
            <a:r>
              <a:rPr lang="pl-PL" dirty="0" smtClean="0"/>
              <a:t>Podział nauk prawnych.</a:t>
            </a:r>
            <a:br>
              <a:rPr lang="pl-PL" dirty="0" smtClean="0"/>
            </a:br>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636912"/>
            <a:ext cx="8229600" cy="3370379"/>
          </a:xfrm>
        </p:spPr>
        <p:txBody>
          <a:bodyPr/>
          <a:lstStyle/>
          <a:p>
            <a:r>
              <a:rPr lang="pl-PL" dirty="0" smtClean="0"/>
              <a:t>- przedmiot badań, </a:t>
            </a:r>
          </a:p>
          <a:p>
            <a:pPr>
              <a:buNone/>
            </a:pPr>
            <a:endParaRPr lang="pl-PL" dirty="0" smtClean="0"/>
          </a:p>
          <a:p>
            <a:r>
              <a:rPr lang="pl-PL" dirty="0" smtClean="0"/>
              <a:t>- podejście badawcze,</a:t>
            </a:r>
          </a:p>
          <a:p>
            <a:pPr>
              <a:buNone/>
            </a:pPr>
            <a:endParaRPr lang="pl-PL" dirty="0" smtClean="0"/>
          </a:p>
          <a:p>
            <a:r>
              <a:rPr lang="pl-PL" dirty="0" smtClean="0"/>
              <a:t>- podstawowe problemy.</a:t>
            </a:r>
          </a:p>
          <a:p>
            <a:endParaRPr lang="pl-PL" dirty="0"/>
          </a:p>
        </p:txBody>
      </p:sp>
      <p:sp>
        <p:nvSpPr>
          <p:cNvPr id="3" name="Tytuł 2"/>
          <p:cNvSpPr>
            <a:spLocks noGrp="1"/>
          </p:cNvSpPr>
          <p:nvPr>
            <p:ph type="title"/>
          </p:nvPr>
        </p:nvSpPr>
        <p:spPr>
          <a:xfrm>
            <a:off x="457200" y="274638"/>
            <a:ext cx="8229600" cy="2002234"/>
          </a:xfrm>
        </p:spPr>
        <p:txBody>
          <a:bodyPr>
            <a:noAutofit/>
          </a:bodyPr>
          <a:lstStyle/>
          <a:p>
            <a:pPr lvl="1"/>
            <a:r>
              <a:rPr lang="pl-PL" sz="4000" dirty="0" smtClean="0"/>
              <a:t>Nauki </a:t>
            </a:r>
            <a:r>
              <a:rPr lang="pl-PL" sz="4000" dirty="0" err="1"/>
              <a:t>szczegółowoprawne</a:t>
            </a:r>
            <a:r>
              <a:rPr lang="pl-PL" sz="4000" dirty="0"/>
              <a:t> (dogmatyczne).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1484784"/>
            <a:ext cx="8229600" cy="4525963"/>
          </a:xfrm>
        </p:spPr>
        <p:txBody>
          <a:bodyPr/>
          <a:lstStyle/>
          <a:p>
            <a:pPr>
              <a:buNone/>
            </a:pPr>
            <a:endParaRPr lang="pl-PL" dirty="0" smtClean="0"/>
          </a:p>
          <a:p>
            <a:r>
              <a:rPr lang="pl-PL" dirty="0" smtClean="0"/>
              <a:t>Filozofia prawa, teoria prawa, ogólna refleksja nad prawem</a:t>
            </a:r>
          </a:p>
          <a:p>
            <a:r>
              <a:rPr lang="pl-PL" dirty="0" smtClean="0"/>
              <a:t>- przedmiot badań (rozum teoretyczny i rozum praktyczny, </a:t>
            </a:r>
            <a:r>
              <a:rPr lang="pl-PL" i="1" dirty="0" err="1" smtClean="0"/>
              <a:t>hard</a:t>
            </a:r>
            <a:r>
              <a:rPr lang="pl-PL" i="1" dirty="0" smtClean="0"/>
              <a:t> </a:t>
            </a:r>
            <a:r>
              <a:rPr lang="pl-PL" i="1" dirty="0" err="1" smtClean="0"/>
              <a:t>cases</a:t>
            </a:r>
            <a:r>
              <a:rPr lang="pl-PL" dirty="0" smtClean="0"/>
              <a:t>, sfera publiczna),</a:t>
            </a:r>
          </a:p>
          <a:p>
            <a:r>
              <a:rPr lang="pl-PL" dirty="0" smtClean="0"/>
              <a:t>- cel badań,</a:t>
            </a:r>
          </a:p>
          <a:p>
            <a:r>
              <a:rPr lang="pl-PL" dirty="0" smtClean="0"/>
              <a:t>- podejścia badawcze.</a:t>
            </a:r>
          </a:p>
          <a:p>
            <a:endParaRPr lang="pl-PL" dirty="0"/>
          </a:p>
        </p:txBody>
      </p:sp>
      <p:sp>
        <p:nvSpPr>
          <p:cNvPr id="3" name="Tytuł 2"/>
          <p:cNvSpPr>
            <a:spLocks noGrp="1"/>
          </p:cNvSpPr>
          <p:nvPr>
            <p:ph type="title"/>
          </p:nvPr>
        </p:nvSpPr>
        <p:spPr/>
        <p:txBody>
          <a:bodyPr/>
          <a:lstStyle/>
          <a:p>
            <a:r>
              <a:rPr lang="pl-PL" dirty="0" smtClean="0"/>
              <a:t>Nauki ogólnoteoretyczne.</a:t>
            </a: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 przedmiot badań,</a:t>
            </a:r>
          </a:p>
          <a:p>
            <a:endParaRPr lang="pl-PL" dirty="0" smtClean="0"/>
          </a:p>
          <a:p>
            <a:pPr>
              <a:buNone/>
            </a:pPr>
            <a:endParaRPr lang="pl-PL" dirty="0" smtClean="0"/>
          </a:p>
          <a:p>
            <a:pPr>
              <a:buNone/>
            </a:pPr>
            <a:endParaRPr lang="pl-PL" dirty="0" smtClean="0"/>
          </a:p>
          <a:p>
            <a:r>
              <a:rPr lang="pl-PL" dirty="0" smtClean="0"/>
              <a:t>- podejście badawcze.</a:t>
            </a:r>
          </a:p>
          <a:p>
            <a:pPr>
              <a:buNone/>
            </a:pPr>
            <a:endParaRPr lang="pl-PL" dirty="0" smtClean="0"/>
          </a:p>
          <a:p>
            <a:pPr>
              <a:buNone/>
            </a:pPr>
            <a:r>
              <a:rPr lang="pl-PL" dirty="0" smtClean="0"/>
              <a:t>Nauki pomocnicze. </a:t>
            </a:r>
            <a:endParaRPr lang="pl-PL" dirty="0"/>
          </a:p>
        </p:txBody>
      </p:sp>
      <p:sp>
        <p:nvSpPr>
          <p:cNvPr id="3" name="Tytuł 2"/>
          <p:cNvSpPr>
            <a:spLocks noGrp="1"/>
          </p:cNvSpPr>
          <p:nvPr>
            <p:ph type="title"/>
          </p:nvPr>
        </p:nvSpPr>
        <p:spPr/>
        <p:txBody>
          <a:bodyPr>
            <a:normAutofit/>
          </a:bodyPr>
          <a:lstStyle/>
          <a:p>
            <a:pPr lvl="1"/>
            <a:r>
              <a:rPr lang="pl-PL" sz="4000" dirty="0"/>
              <a:t>Nauki </a:t>
            </a:r>
            <a:r>
              <a:rPr lang="pl-PL" sz="4000" dirty="0" err="1"/>
              <a:t>historycznoprawne</a:t>
            </a:r>
            <a:r>
              <a:rPr lang="pl-PL" sz="4000" dirty="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3573016"/>
            <a:ext cx="8229600" cy="2434275"/>
          </a:xfrm>
        </p:spPr>
        <p:txBody>
          <a:bodyPr/>
          <a:lstStyle/>
          <a:p>
            <a:r>
              <a:rPr lang="pl-PL" dirty="0" smtClean="0"/>
              <a:t>Opisowy czy optymalizacyjny charakter twierdzeń formułowanych w prawoznawstwie. </a:t>
            </a:r>
          </a:p>
          <a:p>
            <a:r>
              <a:rPr lang="pl-PL" dirty="0" smtClean="0"/>
              <a:t>Podstawowe problemy prawoznawstwa.  </a:t>
            </a:r>
            <a:endParaRPr lang="pl-PL" dirty="0"/>
          </a:p>
        </p:txBody>
      </p:sp>
      <p:sp>
        <p:nvSpPr>
          <p:cNvPr id="3" name="Tytuł 2"/>
          <p:cNvSpPr>
            <a:spLocks noGrp="1"/>
          </p:cNvSpPr>
          <p:nvPr>
            <p:ph type="title"/>
          </p:nvPr>
        </p:nvSpPr>
        <p:spPr>
          <a:xfrm>
            <a:off x="323528" y="188640"/>
            <a:ext cx="8229600" cy="1143000"/>
          </a:xfrm>
        </p:spPr>
        <p:txBody>
          <a:bodyPr>
            <a:noAutofit/>
          </a:bodyPr>
          <a:lstStyle/>
          <a:p>
            <a:r>
              <a:rPr lang="pl-PL" sz="4000" dirty="0" smtClean="0"/>
              <a:t> </a:t>
            </a:r>
            <a:br>
              <a:rPr lang="pl-PL" sz="4000" dirty="0" smtClean="0"/>
            </a:br>
            <a:r>
              <a:rPr lang="pl-PL" sz="4000" dirty="0" smtClean="0"/>
              <a:t>Funkcje i problemy nauki prawa. </a:t>
            </a:r>
            <a:br>
              <a:rPr lang="pl-PL" sz="4000" dirty="0" smtClean="0"/>
            </a:br>
            <a:endParaRPr lang="pl-PL"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624078" lvl="0" indent="-514350">
              <a:buNone/>
            </a:pPr>
            <a:r>
              <a:rPr lang="pl-PL" dirty="0" smtClean="0"/>
              <a:t>1. Kryteria podziału prawa na gałęzie: przedmiot regulacji, podmiot regulacji, metoda regulacji.</a:t>
            </a:r>
          </a:p>
          <a:p>
            <a:pPr>
              <a:buNone/>
            </a:pPr>
            <a:r>
              <a:rPr lang="pl-PL" dirty="0" smtClean="0"/>
              <a:t> </a:t>
            </a:r>
          </a:p>
          <a:p>
            <a:pPr marL="624078" lvl="0" indent="-514350">
              <a:buNone/>
            </a:pPr>
            <a:r>
              <a:rPr lang="pl-PL" dirty="0" smtClean="0"/>
              <a:t>2. Prawo prywatne a prawo publiczne.</a:t>
            </a:r>
          </a:p>
          <a:p>
            <a:r>
              <a:rPr lang="pl-PL" dirty="0" smtClean="0"/>
              <a:t>- kryteria podziału,</a:t>
            </a:r>
          </a:p>
          <a:p>
            <a:r>
              <a:rPr lang="pl-PL" dirty="0" smtClean="0"/>
              <a:t>- opozycja prawdziwa czy fałszywa? Argumenty „za” i „przeciw”.</a:t>
            </a:r>
          </a:p>
          <a:p>
            <a:pPr>
              <a:buNone/>
            </a:pPr>
            <a:r>
              <a:rPr lang="pl-PL" dirty="0" smtClean="0"/>
              <a:t> </a:t>
            </a:r>
          </a:p>
          <a:p>
            <a:pPr lvl="0">
              <a:buNone/>
            </a:pPr>
            <a:r>
              <a:rPr lang="pl-PL" dirty="0" smtClean="0"/>
              <a:t>3. Prawo materialne a prawo proceduralne.</a:t>
            </a:r>
          </a:p>
          <a:p>
            <a:r>
              <a:rPr lang="pl-PL" dirty="0" smtClean="0"/>
              <a:t>- kryteria podziału,</a:t>
            </a:r>
          </a:p>
          <a:p>
            <a:r>
              <a:rPr lang="pl-PL" dirty="0" smtClean="0"/>
              <a:t>- opozycja prawdziwa czy fałszywa?</a:t>
            </a:r>
            <a:endParaRPr lang="pl-PL" dirty="0"/>
          </a:p>
        </p:txBody>
      </p:sp>
      <p:sp>
        <p:nvSpPr>
          <p:cNvPr id="3" name="Tytuł 2"/>
          <p:cNvSpPr>
            <a:spLocks noGrp="1"/>
          </p:cNvSpPr>
          <p:nvPr>
            <p:ph type="title"/>
          </p:nvPr>
        </p:nvSpPr>
        <p:spPr/>
        <p:txBody>
          <a:bodyPr>
            <a:normAutofit fontScale="90000"/>
          </a:bodyPr>
          <a:lstStyle/>
          <a:p>
            <a:r>
              <a:rPr lang="pl-PL" dirty="0" smtClean="0"/>
              <a:t> </a:t>
            </a:r>
            <a:br>
              <a:rPr lang="pl-PL" dirty="0" smtClean="0"/>
            </a:br>
            <a:r>
              <a:rPr lang="pl-PL" sz="4900" dirty="0" smtClean="0"/>
              <a:t>Gałęzie prawa</a:t>
            </a:r>
            <a:r>
              <a:rPr lang="pl-PL" dirty="0" smtClean="0"/>
              <a:t/>
            </a:r>
            <a:br>
              <a:rPr lang="pl-PL" dirty="0" smtClean="0"/>
            </a:b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348880"/>
            <a:ext cx="8229600" cy="3658411"/>
          </a:xfrm>
        </p:spPr>
        <p:txBody>
          <a:bodyPr>
            <a:normAutofit/>
          </a:bodyPr>
          <a:lstStyle/>
          <a:p>
            <a:pPr lvl="0">
              <a:buNone/>
            </a:pPr>
            <a:r>
              <a:rPr lang="pl-PL" dirty="0" smtClean="0"/>
              <a:t>1. Płaszczyzna językowo-logiczna.</a:t>
            </a:r>
          </a:p>
          <a:p>
            <a:pPr>
              <a:buNone/>
            </a:pPr>
            <a:endParaRPr lang="pl-PL" dirty="0" smtClean="0"/>
          </a:p>
          <a:p>
            <a:pPr lvl="0">
              <a:buNone/>
            </a:pPr>
            <a:r>
              <a:rPr lang="pl-PL" dirty="0" smtClean="0"/>
              <a:t>2. Płaszczyzna socjologiczna.</a:t>
            </a:r>
          </a:p>
          <a:p>
            <a:pPr lvl="0">
              <a:buNone/>
            </a:pPr>
            <a:endParaRPr lang="pl-PL" dirty="0" smtClean="0"/>
          </a:p>
          <a:p>
            <a:pPr lvl="0">
              <a:buNone/>
            </a:pPr>
            <a:r>
              <a:rPr lang="pl-PL" dirty="0" smtClean="0"/>
              <a:t>3. Płaszczyzna psychologiczna.</a:t>
            </a:r>
          </a:p>
          <a:p>
            <a:pPr>
              <a:buNone/>
            </a:pPr>
            <a:endParaRPr lang="pl-PL" dirty="0" smtClean="0"/>
          </a:p>
          <a:p>
            <a:pPr lvl="0">
              <a:buNone/>
            </a:pPr>
            <a:r>
              <a:rPr lang="pl-PL" dirty="0" smtClean="0"/>
              <a:t>4. Płaszczyzna aksjologiczna.</a:t>
            </a:r>
          </a:p>
          <a:p>
            <a:endParaRPr lang="pl-PL" dirty="0"/>
          </a:p>
        </p:txBody>
      </p:sp>
      <p:sp>
        <p:nvSpPr>
          <p:cNvPr id="3" name="Tytuł 2"/>
          <p:cNvSpPr>
            <a:spLocks noGrp="1"/>
          </p:cNvSpPr>
          <p:nvPr>
            <p:ph type="title"/>
          </p:nvPr>
        </p:nvSpPr>
        <p:spPr>
          <a:xfrm>
            <a:off x="457200" y="548680"/>
            <a:ext cx="8229600" cy="1296144"/>
          </a:xfrm>
        </p:spPr>
        <p:txBody>
          <a:bodyPr>
            <a:normAutofit fontScale="90000"/>
          </a:bodyPr>
          <a:lstStyle/>
          <a:p>
            <a:r>
              <a:rPr lang="pl-PL" sz="4900" dirty="0" smtClean="0"/>
              <a:t>Wielopłaszczyznowość prawoznawstwa.</a:t>
            </a:r>
            <a:r>
              <a:rPr lang="pl-PL" dirty="0" smtClean="0"/>
              <a:t/>
            </a:r>
            <a:br>
              <a:rPr lang="pl-PL" dirty="0" smtClean="0"/>
            </a:br>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dirty="0" smtClean="0"/>
          </a:p>
          <a:p>
            <a:pPr lvl="0">
              <a:buNone/>
            </a:pPr>
            <a:r>
              <a:rPr lang="pl-PL" dirty="0" smtClean="0"/>
              <a:t>1. Integracja wewnętrzna: przykłady, przedmiot, cel.</a:t>
            </a:r>
          </a:p>
          <a:p>
            <a:pPr>
              <a:buNone/>
            </a:pPr>
            <a:endParaRPr lang="pl-PL" dirty="0" smtClean="0"/>
          </a:p>
          <a:p>
            <a:pPr lvl="0">
              <a:buNone/>
            </a:pPr>
            <a:r>
              <a:rPr lang="pl-PL" dirty="0" smtClean="0"/>
              <a:t>2. Integracja zewnętrzna prawoznawstwa: przykłady, przedmiot, cel.  </a:t>
            </a:r>
          </a:p>
          <a:p>
            <a:endParaRPr lang="pl-PL" dirty="0"/>
          </a:p>
        </p:txBody>
      </p:sp>
      <p:sp>
        <p:nvSpPr>
          <p:cNvPr id="3" name="Tytuł 2"/>
          <p:cNvSpPr>
            <a:spLocks noGrp="1"/>
          </p:cNvSpPr>
          <p:nvPr>
            <p:ph type="title"/>
          </p:nvPr>
        </p:nvSpPr>
        <p:spPr/>
        <p:txBody>
          <a:bodyPr>
            <a:normAutofit fontScale="90000"/>
          </a:bodyPr>
          <a:lstStyle/>
          <a:p>
            <a:r>
              <a:rPr lang="pl-PL" dirty="0" smtClean="0"/>
              <a:t>Integracja wewnętrzna i zewnętrzna prawoznawstwa.</a:t>
            </a:r>
            <a:endParaRPr lang="pl-P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dirty="0" smtClean="0"/>
          </a:p>
          <a:p>
            <a:pPr lvl="0">
              <a:buNone/>
            </a:pPr>
            <a:r>
              <a:rPr lang="pl-PL" dirty="0" smtClean="0"/>
              <a:t>1. Norma prawna i przepisy prawne: kryteria rozróżnienia:</a:t>
            </a:r>
          </a:p>
          <a:p>
            <a:pPr>
              <a:buNone/>
            </a:pPr>
            <a:endParaRPr lang="pl-PL" dirty="0" smtClean="0"/>
          </a:p>
          <a:p>
            <a:r>
              <a:rPr lang="pl-PL" dirty="0" smtClean="0"/>
              <a:t>- kategoria tekstowa i pozatekstowa,</a:t>
            </a:r>
          </a:p>
          <a:p>
            <a:pPr>
              <a:buNone/>
            </a:pPr>
            <a:endParaRPr lang="pl-PL" dirty="0" smtClean="0"/>
          </a:p>
          <a:p>
            <a:r>
              <a:rPr lang="pl-PL" dirty="0" smtClean="0"/>
              <a:t>- wewnętrzny i zewnętrzny punkt widzenia.</a:t>
            </a:r>
          </a:p>
          <a:p>
            <a:endParaRPr lang="pl-PL" dirty="0"/>
          </a:p>
        </p:txBody>
      </p:sp>
      <p:sp>
        <p:nvSpPr>
          <p:cNvPr id="3" name="Tytuł 2"/>
          <p:cNvSpPr>
            <a:spLocks noGrp="1"/>
          </p:cNvSpPr>
          <p:nvPr>
            <p:ph type="title"/>
          </p:nvPr>
        </p:nvSpPr>
        <p:spPr/>
        <p:txBody>
          <a:bodyPr>
            <a:normAutofit fontScale="90000"/>
          </a:bodyPr>
          <a:lstStyle/>
          <a:p>
            <a:r>
              <a:rPr lang="pl-PL" sz="4400" dirty="0" smtClean="0"/>
              <a:t>Norma prawna.</a:t>
            </a:r>
            <a:r>
              <a:rPr lang="pl-PL" dirty="0" smtClean="0"/>
              <a:t/>
            </a:r>
            <a:br>
              <a:rPr lang="pl-PL" dirty="0" smtClean="0"/>
            </a:b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a:buNone/>
            </a:pPr>
            <a:r>
              <a:rPr lang="pl-PL" dirty="0" smtClean="0"/>
              <a:t>1.Przyczyny społeczne: </a:t>
            </a:r>
          </a:p>
          <a:p>
            <a:pPr>
              <a:buFontTx/>
              <a:buChar char="-"/>
            </a:pPr>
            <a:r>
              <a:rPr lang="pl-PL" dirty="0" smtClean="0"/>
              <a:t>Dyferencjacja społeczeństwa,</a:t>
            </a:r>
          </a:p>
          <a:p>
            <a:pPr>
              <a:buFontTx/>
              <a:buChar char="-"/>
            </a:pPr>
            <a:r>
              <a:rPr lang="pl-PL" dirty="0" smtClean="0"/>
              <a:t>Jurydyzacja życia społecznego,</a:t>
            </a:r>
          </a:p>
          <a:p>
            <a:pPr>
              <a:buFontTx/>
              <a:buChar char="-"/>
            </a:pPr>
            <a:r>
              <a:rPr lang="pl-PL" dirty="0" smtClean="0"/>
              <a:t>Rządy systemów eksperckich.</a:t>
            </a:r>
          </a:p>
          <a:p>
            <a:pPr>
              <a:buFontTx/>
              <a:buChar char="-"/>
            </a:pPr>
            <a:r>
              <a:rPr lang="pl-PL" dirty="0" smtClean="0"/>
              <a:t>Media. </a:t>
            </a:r>
          </a:p>
          <a:p>
            <a:pPr>
              <a:buNone/>
            </a:pPr>
            <a:r>
              <a:rPr lang="pl-PL" dirty="0" smtClean="0"/>
              <a:t>2.Przyczyny instytucjonalne:</a:t>
            </a:r>
          </a:p>
          <a:p>
            <a:pPr>
              <a:buFontTx/>
              <a:buChar char="-"/>
            </a:pPr>
            <a:r>
              <a:rPr lang="pl-PL" dirty="0" smtClean="0"/>
              <a:t>Odchodzenie od pozytywistycznego modelu stosowania prawa,</a:t>
            </a:r>
          </a:p>
          <a:p>
            <a:pPr>
              <a:buFontTx/>
              <a:buChar char="-"/>
            </a:pPr>
            <a:r>
              <a:rPr lang="pl-PL" dirty="0" smtClean="0"/>
              <a:t>Otwarcie zawodów prawniczych,</a:t>
            </a:r>
          </a:p>
          <a:p>
            <a:pPr>
              <a:buFontTx/>
              <a:buChar char="-"/>
            </a:pPr>
            <a:r>
              <a:rPr lang="pl-PL" dirty="0" smtClean="0"/>
              <a:t>Transformacja ustrojowa. </a:t>
            </a:r>
            <a:endParaRPr lang="pl-PL" dirty="0"/>
          </a:p>
        </p:txBody>
      </p:sp>
      <p:sp>
        <p:nvSpPr>
          <p:cNvPr id="3" name="Tytuł 2"/>
          <p:cNvSpPr>
            <a:spLocks noGrp="1"/>
          </p:cNvSpPr>
          <p:nvPr>
            <p:ph type="title"/>
          </p:nvPr>
        </p:nvSpPr>
        <p:spPr/>
        <p:txBody>
          <a:bodyPr>
            <a:normAutofit fontScale="90000"/>
          </a:bodyPr>
          <a:lstStyle/>
          <a:p>
            <a:r>
              <a:rPr lang="pl-PL" dirty="0" smtClean="0"/>
              <a:t>Wzrost znaczenia roli prawa w sferze publicznej:</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lvl="0">
              <a:buNone/>
            </a:pPr>
            <a:r>
              <a:rPr lang="pl-PL" dirty="0" smtClean="0"/>
              <a:t>2. Norma moralna a norma prawna: kryteria rozróżnienia:</a:t>
            </a:r>
          </a:p>
          <a:p>
            <a:pPr>
              <a:buNone/>
            </a:pPr>
            <a:r>
              <a:rPr lang="pl-PL" dirty="0" smtClean="0"/>
              <a:t> </a:t>
            </a:r>
          </a:p>
          <a:p>
            <a:r>
              <a:rPr lang="pl-PL" dirty="0" smtClean="0"/>
              <a:t>- stopień formalizacji,</a:t>
            </a:r>
          </a:p>
          <a:p>
            <a:pPr>
              <a:buNone/>
            </a:pPr>
            <a:endParaRPr lang="pl-PL" dirty="0" smtClean="0"/>
          </a:p>
          <a:p>
            <a:r>
              <a:rPr lang="pl-PL" dirty="0" smtClean="0"/>
              <a:t>- obowiązywanie,</a:t>
            </a:r>
          </a:p>
          <a:p>
            <a:pPr>
              <a:buNone/>
            </a:pPr>
            <a:endParaRPr lang="pl-PL" dirty="0" smtClean="0"/>
          </a:p>
          <a:p>
            <a:r>
              <a:rPr lang="pl-PL" dirty="0" smtClean="0"/>
              <a:t>- sankcja,</a:t>
            </a:r>
          </a:p>
          <a:p>
            <a:pPr>
              <a:buNone/>
            </a:pPr>
            <a:endParaRPr lang="pl-PL" dirty="0" smtClean="0"/>
          </a:p>
          <a:p>
            <a:r>
              <a:rPr lang="pl-PL" dirty="0" smtClean="0"/>
              <a:t>- charakter.  </a:t>
            </a:r>
          </a:p>
          <a:p>
            <a:endParaRPr lang="pl-PL" dirty="0"/>
          </a:p>
        </p:txBody>
      </p:sp>
      <p:sp>
        <p:nvSpPr>
          <p:cNvPr id="3" name="Tytuł 2"/>
          <p:cNvSpPr>
            <a:spLocks noGrp="1"/>
          </p:cNvSpPr>
          <p:nvPr>
            <p:ph type="title"/>
          </p:nvPr>
        </p:nvSpPr>
        <p:spPr>
          <a:xfrm>
            <a:off x="457200" y="274638"/>
            <a:ext cx="8229600" cy="490066"/>
          </a:xfrm>
        </p:spPr>
        <p:txBody>
          <a:bodyPr>
            <a:normAutofit fontScale="90000"/>
          </a:bodyPr>
          <a:lstStyle/>
          <a:p>
            <a:endParaRPr lang="pl-P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lvl="0">
              <a:buNone/>
            </a:pPr>
            <a:r>
              <a:rPr lang="pl-PL" dirty="0" smtClean="0"/>
              <a:t>3. Norma prawna.    </a:t>
            </a:r>
          </a:p>
          <a:p>
            <a:r>
              <a:rPr lang="pl-PL" dirty="0" smtClean="0"/>
              <a:t>        - struktura normy prawnej: zakres zastosowania, zakres normowania, adresat. </a:t>
            </a:r>
          </a:p>
          <a:p>
            <a:pPr>
              <a:buNone/>
            </a:pPr>
            <a:r>
              <a:rPr lang="pl-PL" dirty="0" smtClean="0"/>
              <a:t>     </a:t>
            </a:r>
          </a:p>
          <a:p>
            <a:r>
              <a:rPr lang="pl-PL" dirty="0" smtClean="0"/>
              <a:t>        - koncepcja norm sprzężonych: norma sankcjonowana i norma sankcjonująca.</a:t>
            </a:r>
          </a:p>
          <a:p>
            <a:endParaRPr lang="pl-PL" dirty="0"/>
          </a:p>
        </p:txBody>
      </p:sp>
      <p:sp>
        <p:nvSpPr>
          <p:cNvPr id="3" name="Tytuł 2"/>
          <p:cNvSpPr>
            <a:spLocks noGrp="1"/>
          </p:cNvSpPr>
          <p:nvPr>
            <p:ph type="title"/>
          </p:nvPr>
        </p:nvSpPr>
        <p:spPr>
          <a:xfrm>
            <a:off x="457200" y="274638"/>
            <a:ext cx="8229600" cy="346050"/>
          </a:xfrm>
        </p:spPr>
        <p:txBody>
          <a:bodyPr>
            <a:normAutofit fontScale="90000"/>
          </a:bodyPr>
          <a:lstStyle/>
          <a:p>
            <a:endParaRPr lang="pl-P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lvl="0">
              <a:buNone/>
            </a:pPr>
            <a:r>
              <a:rPr lang="pl-PL" dirty="0" smtClean="0"/>
              <a:t>4. Rodzaje norm prawnych.</a:t>
            </a:r>
          </a:p>
          <a:p>
            <a:pPr lvl="0">
              <a:buNone/>
            </a:pPr>
            <a:endParaRPr lang="pl-PL" dirty="0" smtClean="0"/>
          </a:p>
          <a:p>
            <a:r>
              <a:rPr lang="pl-PL" dirty="0" smtClean="0"/>
              <a:t>norma ogólna (generalna) i indywidualna,</a:t>
            </a:r>
          </a:p>
          <a:p>
            <a:pPr>
              <a:buNone/>
            </a:pPr>
            <a:endParaRPr lang="pl-PL" dirty="0" smtClean="0"/>
          </a:p>
          <a:p>
            <a:r>
              <a:rPr lang="pl-PL" dirty="0" smtClean="0"/>
              <a:t>- norma konkretna i abstrakcyjna,</a:t>
            </a:r>
          </a:p>
          <a:p>
            <a:pPr>
              <a:buNone/>
            </a:pPr>
            <a:endParaRPr lang="pl-PL" dirty="0" smtClean="0"/>
          </a:p>
          <a:p>
            <a:r>
              <a:rPr lang="pl-PL" dirty="0" smtClean="0"/>
              <a:t>- norma kompetencyjna,</a:t>
            </a:r>
          </a:p>
          <a:p>
            <a:pPr>
              <a:buNone/>
            </a:pPr>
            <a:endParaRPr lang="pl-PL" dirty="0" smtClean="0"/>
          </a:p>
          <a:p>
            <a:r>
              <a:rPr lang="pl-PL" dirty="0" smtClean="0"/>
              <a:t>- normy programowe. </a:t>
            </a:r>
          </a:p>
          <a:p>
            <a:endParaRPr lang="pl-PL" dirty="0"/>
          </a:p>
        </p:txBody>
      </p:sp>
      <p:sp>
        <p:nvSpPr>
          <p:cNvPr id="3" name="Tytuł 2"/>
          <p:cNvSpPr>
            <a:spLocks noGrp="1"/>
          </p:cNvSpPr>
          <p:nvPr>
            <p:ph type="title"/>
          </p:nvPr>
        </p:nvSpPr>
        <p:spPr>
          <a:xfrm>
            <a:off x="457200" y="274638"/>
            <a:ext cx="8229600" cy="274042"/>
          </a:xfrm>
        </p:spPr>
        <p:txBody>
          <a:bodyPr>
            <a:normAutofit fontScale="90000"/>
          </a:bodyPr>
          <a:lstStyle/>
          <a:p>
            <a:endParaRPr lang="pl-P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5"/>
            <a:ext cx="8229600" cy="4320480"/>
          </a:xfrm>
        </p:spPr>
        <p:txBody>
          <a:bodyPr/>
          <a:lstStyle/>
          <a:p>
            <a:r>
              <a:rPr lang="pl-PL" sz="2400" dirty="0" smtClean="0"/>
              <a:t>Obowiązywanie norm prawnych: </a:t>
            </a:r>
            <a:br>
              <a:rPr lang="pl-PL" sz="2400" dirty="0" smtClean="0"/>
            </a:br>
            <a:r>
              <a:rPr lang="pl-PL" sz="2400" dirty="0" smtClean="0"/>
              <a:t>- ekspozycja problemu.</a:t>
            </a:r>
            <a:br>
              <a:rPr lang="pl-PL" sz="2400" dirty="0" smtClean="0"/>
            </a:br>
            <a:r>
              <a:rPr lang="pl-PL" sz="2400" dirty="0" smtClean="0"/>
              <a:t>- koncepcje.</a:t>
            </a:r>
            <a:endParaRPr lang="pl-PL" dirty="0"/>
          </a:p>
        </p:txBody>
      </p:sp>
      <p:sp>
        <p:nvSpPr>
          <p:cNvPr id="3" name="Tytuł 2"/>
          <p:cNvSpPr>
            <a:spLocks noGrp="1"/>
          </p:cNvSpPr>
          <p:nvPr>
            <p:ph type="title"/>
          </p:nvPr>
        </p:nvSpPr>
        <p:spPr>
          <a:xfrm>
            <a:off x="457200" y="1124744"/>
            <a:ext cx="8229600" cy="2304256"/>
          </a:xfrm>
        </p:spPr>
        <p:txBody>
          <a:bodyPr>
            <a:normAutofit/>
          </a:bodyPr>
          <a:lstStyle/>
          <a:p>
            <a:r>
              <a:rPr lang="pl-PL" smtClean="0"/>
              <a:t> </a:t>
            </a:r>
            <a:r>
              <a:rPr lang="pl-PL" dirty="0" smtClean="0"/>
              <a:t/>
            </a:r>
            <a:br>
              <a:rPr lang="pl-PL" dirty="0" smtClean="0"/>
            </a:br>
            <a:endParaRPr lang="pl-PL"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 została ustanowiona zgodnie z normami kompetencji i procedury prawodawczej,</a:t>
            </a:r>
          </a:p>
          <a:p>
            <a:r>
              <a:rPr lang="pl-PL" dirty="0" smtClean="0"/>
              <a:t>- weszła w życie,</a:t>
            </a:r>
          </a:p>
          <a:p>
            <a:r>
              <a:rPr lang="pl-PL" dirty="0" smtClean="0"/>
              <a:t>- należy do systemu prawnego</a:t>
            </a:r>
          </a:p>
          <a:p>
            <a:r>
              <a:rPr lang="pl-PL" dirty="0" smtClean="0"/>
              <a:t>- nie została </a:t>
            </a:r>
            <a:r>
              <a:rPr lang="pl-PL" dirty="0" err="1" smtClean="0"/>
              <a:t>deregowana</a:t>
            </a:r>
            <a:r>
              <a:rPr lang="pl-PL" dirty="0" smtClean="0"/>
              <a:t> (uchylona),</a:t>
            </a:r>
          </a:p>
          <a:p>
            <a:r>
              <a:rPr lang="pl-PL" dirty="0" smtClean="0"/>
              <a:t>- nie jest sprzeczna z innymi normami obowiązującymi,</a:t>
            </a:r>
          </a:p>
          <a:p>
            <a:r>
              <a:rPr lang="pl-PL" dirty="0" smtClean="0"/>
              <a:t>- jeżeli jest sprzeczna z innymi normami, to obowiązuje, gdy nie traci mocy obowiązującej na podstawie zastosowania reguł kolizyjnych.  </a:t>
            </a:r>
            <a:endParaRPr lang="pl-PL" dirty="0"/>
          </a:p>
        </p:txBody>
      </p:sp>
      <p:sp>
        <p:nvSpPr>
          <p:cNvPr id="3" name="Tytuł 2"/>
          <p:cNvSpPr>
            <a:spLocks noGrp="1"/>
          </p:cNvSpPr>
          <p:nvPr>
            <p:ph type="title"/>
          </p:nvPr>
        </p:nvSpPr>
        <p:spPr/>
        <p:txBody>
          <a:bodyPr>
            <a:normAutofit fontScale="90000"/>
          </a:bodyPr>
          <a:lstStyle/>
          <a:p>
            <a:r>
              <a:rPr lang="pl-PL" dirty="0" smtClean="0"/>
              <a:t>1. Obowiązywanie formalne (systemowe). </a:t>
            </a:r>
            <a:br>
              <a:rPr lang="pl-PL" dirty="0" smtClean="0"/>
            </a:br>
            <a:endParaRPr lang="pl-P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 obowiązuje, ponieważ jest stosowana,</a:t>
            </a:r>
          </a:p>
          <a:p>
            <a:pPr>
              <a:buNone/>
            </a:pPr>
            <a:endParaRPr lang="pl-PL" dirty="0" smtClean="0"/>
          </a:p>
          <a:p>
            <a:r>
              <a:rPr lang="pl-PL" dirty="0" smtClean="0"/>
              <a:t>- obowiązuje, ponieważ zyskała społeczną</a:t>
            </a:r>
          </a:p>
          <a:p>
            <a:pPr>
              <a:buNone/>
            </a:pPr>
            <a:r>
              <a:rPr lang="pl-PL" dirty="0" smtClean="0"/>
              <a:t> akceptację. </a:t>
            </a:r>
          </a:p>
          <a:p>
            <a:pPr>
              <a:buNone/>
            </a:pPr>
            <a:endParaRPr lang="pl-PL" dirty="0"/>
          </a:p>
        </p:txBody>
      </p:sp>
      <p:sp>
        <p:nvSpPr>
          <p:cNvPr id="3" name="Tytuł 2"/>
          <p:cNvSpPr>
            <a:spLocks noGrp="1"/>
          </p:cNvSpPr>
          <p:nvPr>
            <p:ph type="title"/>
          </p:nvPr>
        </p:nvSpPr>
        <p:spPr/>
        <p:txBody>
          <a:bodyPr>
            <a:normAutofit fontScale="90000"/>
          </a:bodyPr>
          <a:lstStyle/>
          <a:p>
            <a:r>
              <a:rPr lang="pl-PL" dirty="0" smtClean="0"/>
              <a:t>2. Obowiązywanie faktualne. </a:t>
            </a:r>
            <a:br>
              <a:rPr lang="pl-PL" dirty="0" smtClean="0"/>
            </a:br>
            <a:endParaRPr lang="pl-PL"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 obowiązywanie, ze względu na treść normy,</a:t>
            </a:r>
          </a:p>
          <a:p>
            <a:pPr>
              <a:buNone/>
            </a:pPr>
            <a:endParaRPr lang="pl-PL" dirty="0" smtClean="0"/>
          </a:p>
          <a:p>
            <a:r>
              <a:rPr lang="pl-PL" dirty="0" smtClean="0"/>
              <a:t>- uzasadnienie aksjologiczne (w ocenach moralnych).   </a:t>
            </a:r>
          </a:p>
          <a:p>
            <a:pPr>
              <a:buNone/>
            </a:pPr>
            <a:endParaRPr lang="pl-PL" dirty="0"/>
          </a:p>
        </p:txBody>
      </p:sp>
      <p:sp>
        <p:nvSpPr>
          <p:cNvPr id="3" name="Tytuł 2"/>
          <p:cNvSpPr>
            <a:spLocks noGrp="1"/>
          </p:cNvSpPr>
          <p:nvPr>
            <p:ph type="title"/>
          </p:nvPr>
        </p:nvSpPr>
        <p:spPr/>
        <p:txBody>
          <a:bodyPr>
            <a:normAutofit fontScale="90000"/>
          </a:bodyPr>
          <a:lstStyle/>
          <a:p>
            <a:r>
              <a:rPr lang="pl-PL" dirty="0" smtClean="0"/>
              <a:t>3. Obowiązywanie aksjologiczne.</a:t>
            </a:r>
            <a:br>
              <a:rPr lang="pl-PL" dirty="0" smtClean="0"/>
            </a:br>
            <a:endParaRPr lang="pl-PL"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 została ustanowiona przez podmiot upoważniony do stanowienia normy,</a:t>
            </a:r>
          </a:p>
          <a:p>
            <a:pPr>
              <a:buNone/>
            </a:pPr>
            <a:endParaRPr lang="pl-PL" dirty="0" smtClean="0"/>
          </a:p>
          <a:p>
            <a:r>
              <a:rPr lang="pl-PL" dirty="0" smtClean="0"/>
              <a:t>- podmiot zdolny do wyegzekwowania stosowania normy.   </a:t>
            </a:r>
          </a:p>
          <a:p>
            <a:endParaRPr lang="pl-PL" dirty="0"/>
          </a:p>
        </p:txBody>
      </p:sp>
      <p:sp>
        <p:nvSpPr>
          <p:cNvPr id="3" name="Tytuł 2"/>
          <p:cNvSpPr>
            <a:spLocks noGrp="1"/>
          </p:cNvSpPr>
          <p:nvPr>
            <p:ph type="title"/>
          </p:nvPr>
        </p:nvSpPr>
        <p:spPr/>
        <p:txBody>
          <a:bodyPr>
            <a:normAutofit fontScale="90000"/>
          </a:bodyPr>
          <a:lstStyle/>
          <a:p>
            <a:r>
              <a:rPr lang="pl-PL" dirty="0" smtClean="0"/>
              <a:t>4. Obowiązywanie </a:t>
            </a:r>
            <a:r>
              <a:rPr lang="pl-PL" dirty="0" err="1" smtClean="0"/>
              <a:t>tetyczne</a:t>
            </a:r>
            <a:r>
              <a:rPr lang="pl-PL" dirty="0" smtClean="0"/>
              <a:t>.</a:t>
            </a:r>
            <a:br>
              <a:rPr lang="pl-PL" dirty="0" smtClean="0"/>
            </a:br>
            <a:endParaRPr lang="pl-PL"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941168"/>
            <a:ext cx="8229600" cy="1066123"/>
          </a:xfrm>
        </p:spPr>
        <p:txBody>
          <a:bodyPr/>
          <a:lstStyle/>
          <a:p>
            <a:pPr>
              <a:buNone/>
            </a:pPr>
            <a:endParaRPr lang="pl-PL" dirty="0"/>
          </a:p>
        </p:txBody>
      </p:sp>
      <p:sp>
        <p:nvSpPr>
          <p:cNvPr id="3" name="Tytuł 2"/>
          <p:cNvSpPr>
            <a:spLocks noGrp="1"/>
          </p:cNvSpPr>
          <p:nvPr>
            <p:ph type="title"/>
          </p:nvPr>
        </p:nvSpPr>
        <p:spPr>
          <a:xfrm>
            <a:off x="457200" y="274638"/>
            <a:ext cx="8229600" cy="3802434"/>
          </a:xfrm>
        </p:spPr>
        <p:txBody>
          <a:bodyPr>
            <a:normAutofit/>
          </a:bodyPr>
          <a:lstStyle/>
          <a:p>
            <a:r>
              <a:rPr lang="pl-PL" dirty="0" smtClean="0"/>
              <a:t>Obowiązywanie normy prawnej w czasie i w przestrzeni.</a:t>
            </a:r>
            <a:br>
              <a:rPr lang="pl-PL" dirty="0" smtClean="0"/>
            </a:br>
            <a:endParaRPr lang="pl-PL"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Art. 88 Konstytucji RP ust 1 stanowi:</a:t>
            </a:r>
          </a:p>
          <a:p>
            <a:pPr>
              <a:buNone/>
            </a:pPr>
            <a:r>
              <a:rPr lang="pl-PL" dirty="0" smtClean="0"/>
              <a:t>„Warunkiem wejścia w życie ustaw, rozporządzeń oraz aktów prawa miejscowego jest ich ogłoszenie”.</a:t>
            </a:r>
          </a:p>
          <a:p>
            <a:pPr>
              <a:buNone/>
            </a:pPr>
            <a:r>
              <a:rPr lang="pl-PL" dirty="0" smtClean="0"/>
              <a:t>Ust. 2:</a:t>
            </a:r>
          </a:p>
          <a:p>
            <a:pPr>
              <a:buNone/>
            </a:pPr>
            <a:r>
              <a:rPr lang="pl-PL" dirty="0" smtClean="0"/>
              <a:t>„Zasady i tryb ogłaszania aktów normatywnych określa ustawa”.   </a:t>
            </a:r>
          </a:p>
          <a:p>
            <a:endParaRPr lang="pl-PL" dirty="0"/>
          </a:p>
        </p:txBody>
      </p:sp>
      <p:sp>
        <p:nvSpPr>
          <p:cNvPr id="3" name="Tytuł 2"/>
          <p:cNvSpPr>
            <a:spLocks noGrp="1"/>
          </p:cNvSpPr>
          <p:nvPr>
            <p:ph type="title"/>
          </p:nvPr>
        </p:nvSpPr>
        <p:spPr/>
        <p:txBody>
          <a:bodyPr>
            <a:normAutofit fontScale="90000"/>
          </a:bodyPr>
          <a:lstStyle/>
          <a:p>
            <a:pPr lvl="0"/>
            <a:r>
              <a:rPr lang="pl-PL" dirty="0" smtClean="0"/>
              <a:t>1. Początek obowiązywania. </a:t>
            </a:r>
            <a:br>
              <a:rPr lang="pl-PL" dirty="0" smtClean="0"/>
            </a:b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404665"/>
            <a:ext cx="7772400" cy="3177698"/>
          </a:xfrm>
        </p:spPr>
        <p:txBody>
          <a:bodyPr/>
          <a:lstStyle/>
          <a:p>
            <a:r>
              <a:rPr lang="pl-PL" dirty="0" smtClean="0"/>
              <a:t>Prawoznawstwo jako postać kompetencji komunikacyjnej.</a:t>
            </a:r>
            <a:endParaRPr lang="pl-PL" dirty="0"/>
          </a:p>
        </p:txBody>
      </p:sp>
      <p:sp>
        <p:nvSpPr>
          <p:cNvPr id="3" name="Podtytuł 2"/>
          <p:cNvSpPr>
            <a:spLocks noGrp="1"/>
          </p:cNvSpPr>
          <p:nvPr>
            <p:ph type="subTitle" idx="1"/>
          </p:nvPr>
        </p:nvSpPr>
        <p:spPr/>
        <p:txBody>
          <a:bodyPr/>
          <a:lstStyle/>
          <a:p>
            <a:endParaRPr lang="pl-PL"/>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844824"/>
            <a:ext cx="8229600" cy="4162467"/>
          </a:xfrm>
        </p:spPr>
        <p:txBody>
          <a:bodyPr/>
          <a:lstStyle/>
          <a:p>
            <a:r>
              <a:rPr lang="pl-PL" dirty="0" smtClean="0"/>
              <a:t>- uchylenie aktu prawnego przez inny akt prawny (tzw. derogacja).</a:t>
            </a:r>
          </a:p>
          <a:p>
            <a:pPr>
              <a:buNone/>
            </a:pPr>
            <a:endParaRPr lang="pl-PL" dirty="0" smtClean="0"/>
          </a:p>
          <a:p>
            <a:r>
              <a:rPr lang="pl-PL" dirty="0" smtClean="0"/>
              <a:t>- moment wskazany w samym akcie prawnym.</a:t>
            </a:r>
            <a:endParaRPr lang="pl-PL" dirty="0"/>
          </a:p>
        </p:txBody>
      </p:sp>
      <p:sp>
        <p:nvSpPr>
          <p:cNvPr id="3" name="Tytuł 2"/>
          <p:cNvSpPr>
            <a:spLocks noGrp="1"/>
          </p:cNvSpPr>
          <p:nvPr>
            <p:ph type="title"/>
          </p:nvPr>
        </p:nvSpPr>
        <p:spPr>
          <a:xfrm>
            <a:off x="457200" y="476672"/>
            <a:ext cx="8229600" cy="1224136"/>
          </a:xfrm>
        </p:spPr>
        <p:txBody>
          <a:bodyPr>
            <a:normAutofit fontScale="90000"/>
          </a:bodyPr>
          <a:lstStyle/>
          <a:p>
            <a:pPr lvl="0"/>
            <a:r>
              <a:rPr lang="pl-PL" dirty="0" smtClean="0"/>
              <a:t>2. Koniec obowiązywania normy prawnej.</a:t>
            </a:r>
            <a:br>
              <a:rPr lang="pl-PL" dirty="0" smtClean="0"/>
            </a:br>
            <a:endParaRPr lang="pl-PL"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a:buNone/>
            </a:pPr>
            <a:r>
              <a:rPr lang="pl-PL" dirty="0" smtClean="0"/>
              <a:t>- zasada terytorialności</a:t>
            </a:r>
          </a:p>
          <a:p>
            <a:pPr>
              <a:buNone/>
            </a:pPr>
            <a:r>
              <a:rPr lang="pl-PL" dirty="0" smtClean="0"/>
              <a:t>Art. 5 Kodeksu karnego</a:t>
            </a:r>
          </a:p>
          <a:p>
            <a:pPr>
              <a:buNone/>
            </a:pPr>
            <a:r>
              <a:rPr lang="pl-PL" dirty="0" smtClean="0"/>
              <a:t>„Ustawę karną polską stosuje się do sprawy, który popełnił czyn zabroniony na terytorium Rzeczpospolitej Polskiej, jak również na polskim statku wodnym lub powietrznym, chyba że umowa międzynarodowa, której rzeczpospolita jest stroną, stanowi inaczej”</a:t>
            </a:r>
          </a:p>
          <a:p>
            <a:pPr>
              <a:buNone/>
            </a:pPr>
            <a:r>
              <a:rPr lang="pl-PL" dirty="0" smtClean="0"/>
              <a:t> </a:t>
            </a:r>
          </a:p>
          <a:p>
            <a:pPr>
              <a:buNone/>
            </a:pPr>
            <a:r>
              <a:rPr lang="pl-PL" dirty="0" smtClean="0"/>
              <a:t>Ograniczenie tej zasady: eksterytorialność placówek dyplomatycznych państw obcych </a:t>
            </a:r>
          </a:p>
          <a:p>
            <a:pPr>
              <a:buNone/>
            </a:pPr>
            <a:r>
              <a:rPr lang="pl-PL" dirty="0" smtClean="0"/>
              <a:t> </a:t>
            </a:r>
          </a:p>
          <a:p>
            <a:pPr>
              <a:buNone/>
            </a:pPr>
            <a:r>
              <a:rPr lang="pl-PL" dirty="0" smtClean="0"/>
              <a:t>- zasada podmiotowa</a:t>
            </a:r>
          </a:p>
          <a:p>
            <a:pPr>
              <a:buNone/>
            </a:pPr>
            <a:r>
              <a:rPr lang="pl-PL" dirty="0" smtClean="0"/>
              <a:t>Art. 109 Kodeksu karnego</a:t>
            </a:r>
          </a:p>
          <a:p>
            <a:pPr>
              <a:buNone/>
            </a:pPr>
            <a:r>
              <a:rPr lang="pl-PL" dirty="0" smtClean="0"/>
              <a:t>„Ustawę karną polska stosuje się do obywatela polskiego, który popełnił przestępstwo za granicą”.      </a:t>
            </a:r>
          </a:p>
          <a:p>
            <a:pPr>
              <a:buNone/>
            </a:pPr>
            <a:r>
              <a:rPr lang="pl-PL" dirty="0" smtClean="0"/>
              <a:t> </a:t>
            </a:r>
          </a:p>
          <a:p>
            <a:endParaRPr lang="pl-PL" dirty="0" smtClean="0"/>
          </a:p>
          <a:p>
            <a:endParaRPr lang="pl-PL" dirty="0" smtClean="0"/>
          </a:p>
          <a:p>
            <a:endParaRPr lang="pl-PL" dirty="0" smtClean="0"/>
          </a:p>
          <a:p>
            <a:endParaRPr lang="pl-PL" dirty="0"/>
          </a:p>
        </p:txBody>
      </p:sp>
      <p:sp>
        <p:nvSpPr>
          <p:cNvPr id="3" name="Tytuł 2"/>
          <p:cNvSpPr>
            <a:spLocks noGrp="1"/>
          </p:cNvSpPr>
          <p:nvPr>
            <p:ph type="title"/>
          </p:nvPr>
        </p:nvSpPr>
        <p:spPr/>
        <p:txBody>
          <a:bodyPr>
            <a:normAutofit fontScale="90000"/>
          </a:bodyPr>
          <a:lstStyle/>
          <a:p>
            <a:pPr lvl="0"/>
            <a:r>
              <a:rPr lang="pl-PL" dirty="0" smtClean="0"/>
              <a:t>3. Obowiązywanie normy prawnej w przestrzeni.</a:t>
            </a:r>
            <a:endParaRPr lang="pl-PL"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dirty="0" smtClean="0"/>
          </a:p>
          <a:p>
            <a:pPr>
              <a:buNone/>
            </a:pPr>
            <a:r>
              <a:rPr lang="pl-PL" dirty="0" smtClean="0"/>
              <a:t>Art. 3 Kodeksu Cywilnego </a:t>
            </a:r>
          </a:p>
          <a:p>
            <a:pPr>
              <a:buNone/>
            </a:pPr>
            <a:r>
              <a:rPr lang="pl-PL" dirty="0" smtClean="0"/>
              <a:t>„Ustawa nie ma mocy wstecznej, chyba że to wynika z jej brzmienia lub celu”.  </a:t>
            </a:r>
          </a:p>
          <a:p>
            <a:endParaRPr lang="pl-PL" dirty="0"/>
          </a:p>
        </p:txBody>
      </p:sp>
      <p:sp>
        <p:nvSpPr>
          <p:cNvPr id="3" name="Tytuł 2"/>
          <p:cNvSpPr>
            <a:spLocks noGrp="1"/>
          </p:cNvSpPr>
          <p:nvPr>
            <p:ph type="title"/>
          </p:nvPr>
        </p:nvSpPr>
        <p:spPr/>
        <p:txBody>
          <a:bodyPr>
            <a:normAutofit fontScale="90000"/>
          </a:bodyPr>
          <a:lstStyle/>
          <a:p>
            <a:pPr lvl="0"/>
            <a:r>
              <a:rPr lang="pl-PL" dirty="0" smtClean="0"/>
              <a:t>4. Zasada </a:t>
            </a:r>
            <a:r>
              <a:rPr lang="pl-PL" dirty="0" err="1" smtClean="0"/>
              <a:t>lex</a:t>
            </a:r>
            <a:r>
              <a:rPr lang="pl-PL" dirty="0" smtClean="0"/>
              <a:t> retro non </a:t>
            </a:r>
            <a:r>
              <a:rPr lang="pl-PL" dirty="0" err="1" smtClean="0"/>
              <a:t>agit</a:t>
            </a:r>
            <a:r>
              <a:rPr lang="pl-PL" dirty="0" smtClean="0"/>
              <a:t> </a:t>
            </a:r>
            <a:br>
              <a:rPr lang="pl-PL" dirty="0" smtClean="0"/>
            </a:br>
            <a:endParaRPr lang="pl-PL"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005064"/>
            <a:ext cx="8229600" cy="2002227"/>
          </a:xfrm>
        </p:spPr>
        <p:txBody>
          <a:bodyPr/>
          <a:lstStyle/>
          <a:p>
            <a:r>
              <a:rPr lang="pl-PL" dirty="0" smtClean="0"/>
              <a:t>Przepisy prawne i normy prawne jako dwa sposoby rozumienia czym jest prawo.</a:t>
            </a:r>
            <a:endParaRPr lang="pl-PL" dirty="0"/>
          </a:p>
        </p:txBody>
      </p:sp>
      <p:sp>
        <p:nvSpPr>
          <p:cNvPr id="4" name="Tytuł 3"/>
          <p:cNvSpPr>
            <a:spLocks noGrp="1"/>
          </p:cNvSpPr>
          <p:nvPr>
            <p:ph type="title"/>
          </p:nvPr>
        </p:nvSpPr>
        <p:spPr/>
        <p:txBody>
          <a:bodyPr/>
          <a:lstStyle/>
          <a:p>
            <a:r>
              <a:rPr lang="pl-PL" dirty="0" smtClean="0"/>
              <a:t>Przepisy prawne </a:t>
            </a:r>
            <a:endParaRPr lang="pl-PL"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268760"/>
            <a:ext cx="8229600" cy="4738531"/>
          </a:xfrm>
        </p:spPr>
        <p:txBody>
          <a:bodyPr>
            <a:normAutofit fontScale="62500" lnSpcReduction="20000"/>
          </a:bodyPr>
          <a:lstStyle/>
          <a:p>
            <a:pPr>
              <a:buNone/>
            </a:pPr>
            <a:r>
              <a:rPr lang="pl-PL" dirty="0" smtClean="0"/>
              <a:t> - Przepisy prawne: nakazujące, zakazujące, dozwalające (uprawniające),</a:t>
            </a:r>
          </a:p>
          <a:p>
            <a:pPr>
              <a:buNone/>
            </a:pPr>
            <a:endParaRPr lang="pl-PL" dirty="0" smtClean="0"/>
          </a:p>
          <a:p>
            <a:pPr>
              <a:buNone/>
            </a:pPr>
            <a:r>
              <a:rPr lang="pl-PL" dirty="0" smtClean="0"/>
              <a:t>- Przepisy prawne: odsyłające (systemowo i </a:t>
            </a:r>
            <a:r>
              <a:rPr lang="pl-PL" dirty="0" err="1" smtClean="0"/>
              <a:t>pozasystemowo</a:t>
            </a:r>
            <a:r>
              <a:rPr lang="pl-PL" dirty="0" smtClean="0"/>
              <a:t>), blankietowe,</a:t>
            </a:r>
          </a:p>
          <a:p>
            <a:pPr>
              <a:buNone/>
            </a:pPr>
            <a:r>
              <a:rPr lang="pl-PL" dirty="0" smtClean="0"/>
              <a:t> </a:t>
            </a:r>
          </a:p>
          <a:p>
            <a:pPr>
              <a:buNone/>
            </a:pPr>
            <a:r>
              <a:rPr lang="pl-PL" dirty="0" smtClean="0"/>
              <a:t>- Przepisy prawne: bezpośrednio wyznaczające zachowanie adresata, pośrednio wyznaczające zachowanie adresata,</a:t>
            </a:r>
          </a:p>
          <a:p>
            <a:pPr>
              <a:buNone/>
            </a:pPr>
            <a:r>
              <a:rPr lang="pl-PL" dirty="0" smtClean="0"/>
              <a:t> </a:t>
            </a:r>
          </a:p>
          <a:p>
            <a:pPr>
              <a:buNone/>
            </a:pPr>
            <a:r>
              <a:rPr lang="pl-PL" dirty="0" smtClean="0"/>
              <a:t>- Przepisy prawne: bezwzględnie stosowane, względnie stosowane.</a:t>
            </a:r>
          </a:p>
          <a:p>
            <a:pPr>
              <a:buNone/>
            </a:pPr>
            <a:r>
              <a:rPr lang="pl-PL" dirty="0" smtClean="0"/>
              <a:t> </a:t>
            </a:r>
          </a:p>
          <a:p>
            <a:pPr>
              <a:buFontTx/>
              <a:buChar char="-"/>
            </a:pPr>
            <a:r>
              <a:rPr lang="pl-PL" dirty="0" smtClean="0"/>
              <a:t>Definicje legalne,</a:t>
            </a:r>
          </a:p>
          <a:p>
            <a:pPr>
              <a:buFontTx/>
              <a:buChar char="-"/>
            </a:pPr>
            <a:endParaRPr lang="pl-PL" dirty="0" smtClean="0"/>
          </a:p>
          <a:p>
            <a:pPr>
              <a:buFontTx/>
              <a:buChar char="-"/>
            </a:pPr>
            <a:r>
              <a:rPr lang="pl-PL" dirty="0" smtClean="0"/>
              <a:t>Domniemania faktyczne, domniemania prawne,</a:t>
            </a:r>
          </a:p>
          <a:p>
            <a:pPr>
              <a:buFontTx/>
              <a:buChar char="-"/>
            </a:pPr>
            <a:endParaRPr lang="pl-PL" dirty="0" smtClean="0"/>
          </a:p>
          <a:p>
            <a:pPr>
              <a:buNone/>
            </a:pPr>
            <a:r>
              <a:rPr lang="pl-PL" dirty="0" smtClean="0"/>
              <a:t>- Klauzule generalne, </a:t>
            </a:r>
          </a:p>
          <a:p>
            <a:pPr>
              <a:buNone/>
            </a:pPr>
            <a:r>
              <a:rPr lang="pl-PL" dirty="0" smtClean="0"/>
              <a:t> </a:t>
            </a:r>
          </a:p>
          <a:p>
            <a:pPr>
              <a:buNone/>
            </a:pPr>
            <a:r>
              <a:rPr lang="pl-PL" dirty="0" smtClean="0"/>
              <a:t>- </a:t>
            </a:r>
            <a:r>
              <a:rPr lang="pl-PL" dirty="0" err="1" smtClean="0"/>
              <a:t>Metaprzepisy</a:t>
            </a:r>
            <a:r>
              <a:rPr lang="pl-PL" dirty="0" smtClean="0"/>
              <a:t>, przepisy prawne drugiego stopnia: przepisy wprowadzające (mówiące o wejściu w życie), przepisy końcowe, przepisy przejściowe .</a:t>
            </a:r>
          </a:p>
          <a:p>
            <a:endParaRPr lang="pl-PL" dirty="0"/>
          </a:p>
        </p:txBody>
      </p:sp>
      <p:sp>
        <p:nvSpPr>
          <p:cNvPr id="3" name="Tytuł 2"/>
          <p:cNvSpPr>
            <a:spLocks noGrp="1"/>
          </p:cNvSpPr>
          <p:nvPr>
            <p:ph type="title"/>
          </p:nvPr>
        </p:nvSpPr>
        <p:spPr>
          <a:xfrm>
            <a:off x="457200" y="274638"/>
            <a:ext cx="8229600" cy="922114"/>
          </a:xfrm>
        </p:spPr>
        <p:txBody>
          <a:bodyPr>
            <a:normAutofit fontScale="90000"/>
          </a:bodyPr>
          <a:lstStyle/>
          <a:p>
            <a:r>
              <a:rPr lang="pl-PL" dirty="0" smtClean="0"/>
              <a:t>Rodzaje przepisów prawnych </a:t>
            </a:r>
            <a:br>
              <a:rPr lang="pl-PL" dirty="0" smtClean="0"/>
            </a:br>
            <a:endParaRPr lang="pl-PL"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908720"/>
            <a:ext cx="8229600" cy="5098571"/>
          </a:xfrm>
        </p:spPr>
        <p:txBody>
          <a:bodyPr>
            <a:normAutofit/>
          </a:bodyPr>
          <a:lstStyle/>
          <a:p>
            <a:r>
              <a:rPr lang="pl-PL" b="1" dirty="0" smtClean="0"/>
              <a:t> </a:t>
            </a:r>
            <a:r>
              <a:rPr lang="pl-PL" dirty="0" smtClean="0"/>
              <a:t>Zasady prawa w ujęciu opisowym i </a:t>
            </a:r>
            <a:r>
              <a:rPr lang="pl-PL" dirty="0" err="1" smtClean="0"/>
              <a:t>dyrektywalnym</a:t>
            </a:r>
            <a:r>
              <a:rPr lang="pl-PL" dirty="0" smtClean="0"/>
              <a:t>. </a:t>
            </a:r>
          </a:p>
          <a:p>
            <a:r>
              <a:rPr lang="pl-PL" dirty="0" smtClean="0"/>
              <a:t> Reguły,  zasady </a:t>
            </a:r>
            <a:r>
              <a:rPr lang="pl-PL" i="1" dirty="0" smtClean="0"/>
              <a:t>(</a:t>
            </a:r>
            <a:r>
              <a:rPr lang="pl-PL" i="1" dirty="0" err="1" smtClean="0"/>
              <a:t>principles</a:t>
            </a:r>
            <a:r>
              <a:rPr lang="pl-PL" dirty="0" smtClean="0"/>
              <a:t>), wymogi polityki (</a:t>
            </a:r>
            <a:r>
              <a:rPr lang="pl-PL" i="1" dirty="0" err="1" smtClean="0"/>
              <a:t>policies</a:t>
            </a:r>
            <a:r>
              <a:rPr lang="pl-PL" dirty="0" smtClean="0"/>
              <a:t>).</a:t>
            </a:r>
          </a:p>
          <a:p>
            <a:r>
              <a:rPr lang="pl-PL" dirty="0" smtClean="0"/>
              <a:t>Konflikt między zasadą a regułą.</a:t>
            </a:r>
          </a:p>
          <a:p>
            <a:r>
              <a:rPr lang="pl-PL" dirty="0" smtClean="0"/>
              <a:t> Ważenie zasad.</a:t>
            </a:r>
          </a:p>
          <a:p>
            <a:r>
              <a:rPr lang="pl-PL" dirty="0" smtClean="0"/>
              <a:t>Otwarta tekstowość.  </a:t>
            </a:r>
          </a:p>
          <a:p>
            <a:r>
              <a:rPr lang="pl-PL" dirty="0" smtClean="0"/>
              <a:t>Reguły pierwotne i wtórne (reguły uznania, reguły zmiany, reguły orzekania). </a:t>
            </a:r>
          </a:p>
          <a:p>
            <a:endParaRPr lang="pl-PL" dirty="0"/>
          </a:p>
        </p:txBody>
      </p:sp>
      <p:sp>
        <p:nvSpPr>
          <p:cNvPr id="3" name="Tytuł 2"/>
          <p:cNvSpPr>
            <a:spLocks noGrp="1"/>
          </p:cNvSpPr>
          <p:nvPr>
            <p:ph type="title"/>
          </p:nvPr>
        </p:nvSpPr>
        <p:spPr>
          <a:xfrm>
            <a:off x="457200" y="274638"/>
            <a:ext cx="8229600" cy="562074"/>
          </a:xfrm>
        </p:spPr>
        <p:txBody>
          <a:bodyPr>
            <a:normAutofit fontScale="90000"/>
          </a:bodyPr>
          <a:lstStyle/>
          <a:p>
            <a:r>
              <a:rPr lang="pl-PL" dirty="0" smtClean="0"/>
              <a:t>Zasady prawa.</a:t>
            </a:r>
            <a:br>
              <a:rPr lang="pl-PL" dirty="0" smtClean="0"/>
            </a:br>
            <a:endParaRPr lang="pl-PL"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r>
              <a:rPr lang="pl-PL" b="1" dirty="0" smtClean="0"/>
              <a:t>1</a:t>
            </a:r>
            <a:r>
              <a:rPr lang="pl-PL" dirty="0" smtClean="0"/>
              <a:t>. </a:t>
            </a:r>
            <a:r>
              <a:rPr lang="pl-PL" b="1" dirty="0" smtClean="0"/>
              <a:t>Dwie strategie tworzenia prawa.</a:t>
            </a:r>
          </a:p>
          <a:p>
            <a:r>
              <a:rPr lang="pl-PL" dirty="0" smtClean="0"/>
              <a:t>- elastyczność prawa (klauzule generalne, zasady prawa, otwarta tekstowość prawa).</a:t>
            </a:r>
          </a:p>
          <a:p>
            <a:r>
              <a:rPr lang="pl-PL" dirty="0" smtClean="0"/>
              <a:t>- stabilność prawa (definicje prawne, zobacz zmiany w Kodeksie cywilnym).</a:t>
            </a:r>
          </a:p>
          <a:p>
            <a:pPr>
              <a:buNone/>
            </a:pPr>
            <a:endParaRPr lang="pl-PL" dirty="0" smtClean="0"/>
          </a:p>
          <a:p>
            <a:r>
              <a:rPr lang="pl-PL" b="1" dirty="0" smtClean="0"/>
              <a:t>2</a:t>
            </a:r>
            <a:r>
              <a:rPr lang="pl-PL" dirty="0" smtClean="0"/>
              <a:t>. </a:t>
            </a:r>
            <a:r>
              <a:rPr lang="pl-PL" b="1" dirty="0" smtClean="0"/>
              <a:t>Akt normatywny.</a:t>
            </a:r>
          </a:p>
          <a:p>
            <a:r>
              <a:rPr lang="pl-PL" dirty="0" smtClean="0"/>
              <a:t>-problem normatywności, co to znaczy, że obowiązuje? (zobacz koncepcje obowiązywania).</a:t>
            </a:r>
          </a:p>
          <a:p>
            <a:r>
              <a:rPr lang="pl-PL" dirty="0" smtClean="0"/>
              <a:t>- problem relacji między tworzeniem a stosowaniem prawa.</a:t>
            </a:r>
          </a:p>
          <a:p>
            <a:endParaRPr lang="pl-PL" dirty="0"/>
          </a:p>
        </p:txBody>
      </p:sp>
      <p:sp>
        <p:nvSpPr>
          <p:cNvPr id="3" name="Tytuł 2"/>
          <p:cNvSpPr>
            <a:spLocks noGrp="1"/>
          </p:cNvSpPr>
          <p:nvPr>
            <p:ph type="title"/>
          </p:nvPr>
        </p:nvSpPr>
        <p:spPr/>
        <p:txBody>
          <a:bodyPr/>
          <a:lstStyle/>
          <a:p>
            <a:r>
              <a:rPr lang="pl-PL" dirty="0" smtClean="0"/>
              <a:t>Tworzenie prawa i jego funkcje</a:t>
            </a:r>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836712"/>
            <a:ext cx="8229600" cy="5170579"/>
          </a:xfrm>
        </p:spPr>
        <p:txBody>
          <a:bodyPr/>
          <a:lstStyle/>
          <a:p>
            <a:r>
              <a:rPr lang="pl-PL" b="1" dirty="0" smtClean="0"/>
              <a:t>3. Źródła prawa/normatywna koncepcja źródeł prawa.</a:t>
            </a:r>
          </a:p>
          <a:p>
            <a:r>
              <a:rPr lang="pl-PL" dirty="0" smtClean="0"/>
              <a:t>-źródła prawa (zakaz tworzenia prawa przez sądy, oddzielenie tworzenia od stosowania prawa).</a:t>
            </a:r>
          </a:p>
          <a:p>
            <a:r>
              <a:rPr lang="pl-PL" dirty="0" smtClean="0"/>
              <a:t>- normatywna koncepcja źródeł prawa: reguły walidacyjne (nakazujące uznawać jakieś fakty za fakty prawotwórcze), reguły egzegezy (reguły interpretacyjne, reguły inferencyjne, reguły kolizyjne).</a:t>
            </a:r>
            <a:endParaRPr lang="pl-PL" dirty="0"/>
          </a:p>
        </p:txBody>
      </p:sp>
      <p:sp>
        <p:nvSpPr>
          <p:cNvPr id="3" name="Tytuł 2"/>
          <p:cNvSpPr>
            <a:spLocks noGrp="1"/>
          </p:cNvSpPr>
          <p:nvPr>
            <p:ph type="title"/>
          </p:nvPr>
        </p:nvSpPr>
        <p:spPr>
          <a:xfrm>
            <a:off x="457200" y="274638"/>
            <a:ext cx="8229600" cy="274042"/>
          </a:xfrm>
        </p:spPr>
        <p:txBody>
          <a:bodyPr>
            <a:normAutofit fontScale="90000"/>
          </a:bodyPr>
          <a:lstStyle/>
          <a:p>
            <a:r>
              <a:rPr lang="pl-PL" dirty="0" smtClean="0"/>
              <a:t>Tworzenie prawa i jego funkcje </a:t>
            </a:r>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836712"/>
            <a:ext cx="8229600" cy="5170579"/>
          </a:xfrm>
        </p:spPr>
        <p:txBody>
          <a:bodyPr>
            <a:normAutofit/>
          </a:bodyPr>
          <a:lstStyle/>
          <a:p>
            <a:r>
              <a:rPr lang="pl-PL" b="1" dirty="0" smtClean="0"/>
              <a:t>4</a:t>
            </a:r>
            <a:r>
              <a:rPr lang="pl-PL" dirty="0" smtClean="0"/>
              <a:t>. </a:t>
            </a:r>
            <a:r>
              <a:rPr lang="pl-PL" b="1" dirty="0" smtClean="0"/>
              <a:t>Precedens jako źródło prawa.</a:t>
            </a:r>
          </a:p>
          <a:p>
            <a:r>
              <a:rPr lang="pl-PL" dirty="0" smtClean="0"/>
              <a:t>-precedens </a:t>
            </a:r>
            <a:r>
              <a:rPr lang="pl-PL" i="1" dirty="0" smtClean="0"/>
              <a:t>de facto </a:t>
            </a:r>
            <a:r>
              <a:rPr lang="pl-PL" dirty="0" smtClean="0"/>
              <a:t>i </a:t>
            </a:r>
            <a:r>
              <a:rPr lang="pl-PL" i="1" dirty="0" smtClean="0"/>
              <a:t>de </a:t>
            </a:r>
            <a:r>
              <a:rPr lang="pl-PL" i="1" dirty="0" err="1" smtClean="0"/>
              <a:t>iure</a:t>
            </a:r>
            <a:r>
              <a:rPr lang="pl-PL" i="1" dirty="0" smtClean="0"/>
              <a:t>.</a:t>
            </a:r>
          </a:p>
          <a:p>
            <a:r>
              <a:rPr lang="pl-PL" i="1" dirty="0" smtClean="0"/>
              <a:t>- </a:t>
            </a:r>
            <a:r>
              <a:rPr lang="pl-PL" dirty="0" smtClean="0"/>
              <a:t>podstawa normatywna (prawo stanowione a prawo precedensowe).</a:t>
            </a:r>
          </a:p>
          <a:p>
            <a:r>
              <a:rPr lang="pl-PL" dirty="0" smtClean="0"/>
              <a:t>- zwyczaj jako forma uznania prawa.</a:t>
            </a:r>
          </a:p>
          <a:p>
            <a:r>
              <a:rPr lang="pl-PL" dirty="0" smtClean="0"/>
              <a:t>- </a:t>
            </a:r>
            <a:r>
              <a:rPr lang="pl-PL" dirty="0" err="1" smtClean="0"/>
              <a:t>multicentryczność</a:t>
            </a:r>
            <a:r>
              <a:rPr lang="pl-PL" dirty="0" smtClean="0"/>
              <a:t> systemu prawa.</a:t>
            </a:r>
          </a:p>
          <a:p>
            <a:pPr>
              <a:buNone/>
            </a:pPr>
            <a:endParaRPr lang="pl-PL" dirty="0" smtClean="0"/>
          </a:p>
        </p:txBody>
      </p:sp>
      <p:sp>
        <p:nvSpPr>
          <p:cNvPr id="3" name="Tytuł 2"/>
          <p:cNvSpPr>
            <a:spLocks noGrp="1"/>
          </p:cNvSpPr>
          <p:nvPr>
            <p:ph type="title"/>
          </p:nvPr>
        </p:nvSpPr>
        <p:spPr>
          <a:xfrm>
            <a:off x="457200" y="274638"/>
            <a:ext cx="8229600" cy="346050"/>
          </a:xfrm>
        </p:spPr>
        <p:txBody>
          <a:bodyPr>
            <a:normAutofit fontScale="90000"/>
          </a:bodyPr>
          <a:lstStyle/>
          <a:p>
            <a:r>
              <a:rPr lang="pl-PL" dirty="0" smtClean="0"/>
              <a:t>Tworzenie prawa i jego funkcje </a:t>
            </a:r>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r>
              <a:rPr lang="pl-PL" dirty="0" smtClean="0"/>
              <a:t>„Zbiór uporządkowanych i wzajemnie ze sobą powiązanych norm generalnych i norm abstrakcyjnych wysłowionych w tekstach aktów prawotwórczych i nieuchylonych odpowiednim aktem derogacji, obowiązujących na określonym terytorium w określonych przedziałach czasowych” </a:t>
            </a:r>
            <a:r>
              <a:rPr lang="pl-PL" sz="1700" dirty="0" smtClean="0"/>
              <a:t>Andrzej Bator, Wprowadzenie do nauk prawnych. Leksykon tematyczny.</a:t>
            </a:r>
          </a:p>
          <a:p>
            <a:r>
              <a:rPr lang="pl-PL" dirty="0" smtClean="0"/>
              <a:t>System prawny jako </a:t>
            </a:r>
            <a:r>
              <a:rPr lang="pl-PL" dirty="0" err="1" smtClean="0"/>
              <a:t>konstrukt</a:t>
            </a:r>
            <a:r>
              <a:rPr lang="pl-PL" dirty="0" smtClean="0"/>
              <a:t> doktryny prawniczej.</a:t>
            </a:r>
          </a:p>
          <a:p>
            <a:pPr lvl="0">
              <a:buNone/>
            </a:pPr>
            <a:r>
              <a:rPr lang="pl-PL" dirty="0" smtClean="0"/>
              <a:t>- Obiektywizacja rzeczywistości prawnej.</a:t>
            </a:r>
          </a:p>
          <a:p>
            <a:pPr lvl="0">
              <a:buNone/>
            </a:pPr>
            <a:r>
              <a:rPr lang="pl-PL" dirty="0" smtClean="0"/>
              <a:t>- Postulat etyczny.</a:t>
            </a:r>
          </a:p>
          <a:p>
            <a:endParaRPr lang="pl-PL" dirty="0"/>
          </a:p>
        </p:txBody>
      </p:sp>
      <p:sp>
        <p:nvSpPr>
          <p:cNvPr id="3" name="Tytuł 2"/>
          <p:cNvSpPr>
            <a:spLocks noGrp="1"/>
          </p:cNvSpPr>
          <p:nvPr>
            <p:ph type="title"/>
          </p:nvPr>
        </p:nvSpPr>
        <p:spPr/>
        <p:txBody>
          <a:bodyPr/>
          <a:lstStyle/>
          <a:p>
            <a:r>
              <a:rPr lang="pl-PL" dirty="0" smtClean="0"/>
              <a:t>Pojęcie systemu prawa</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624078" lvl="0" indent="-514350">
              <a:buFont typeface="+mj-lt"/>
              <a:buAutoNum type="arabicPeriod"/>
            </a:pPr>
            <a:r>
              <a:rPr lang="pl-PL" dirty="0" smtClean="0"/>
              <a:t>Wymiar językowy.</a:t>
            </a:r>
          </a:p>
          <a:p>
            <a:pPr marL="624078" indent="-514350">
              <a:buFont typeface="+mj-lt"/>
              <a:buAutoNum type="arabicPeriod"/>
            </a:pPr>
            <a:endParaRPr lang="pl-PL" dirty="0" smtClean="0"/>
          </a:p>
          <a:p>
            <a:pPr marL="624078" lvl="0" indent="-514350">
              <a:buFont typeface="+mj-lt"/>
              <a:buAutoNum type="arabicPeriod"/>
            </a:pPr>
            <a:r>
              <a:rPr lang="pl-PL" dirty="0" smtClean="0"/>
              <a:t>Wymiar instytucjonalny (kulturowy). </a:t>
            </a:r>
          </a:p>
          <a:p>
            <a:pPr marL="624078" indent="-514350">
              <a:buFont typeface="+mj-lt"/>
              <a:buAutoNum type="arabicPeriod"/>
            </a:pPr>
            <a:endParaRPr lang="pl-PL" dirty="0" smtClean="0"/>
          </a:p>
          <a:p>
            <a:pPr marL="624078" lvl="0" indent="-514350">
              <a:buFont typeface="+mj-lt"/>
              <a:buAutoNum type="arabicPeriod"/>
            </a:pPr>
            <a:r>
              <a:rPr lang="pl-PL" dirty="0" smtClean="0"/>
              <a:t>Wymiar etyczny. </a:t>
            </a:r>
          </a:p>
          <a:p>
            <a:pPr marL="624078" indent="-514350">
              <a:buFont typeface="+mj-lt"/>
              <a:buAutoNum type="arabicPeriod"/>
            </a:pPr>
            <a:endParaRPr lang="pl-PL" dirty="0"/>
          </a:p>
        </p:txBody>
      </p:sp>
      <p:sp>
        <p:nvSpPr>
          <p:cNvPr id="3" name="Tytuł 2"/>
          <p:cNvSpPr>
            <a:spLocks noGrp="1"/>
          </p:cNvSpPr>
          <p:nvPr>
            <p:ph type="title"/>
          </p:nvPr>
        </p:nvSpPr>
        <p:spPr>
          <a:xfrm flipV="1">
            <a:off x="457200" y="228919"/>
            <a:ext cx="8229600" cy="45719"/>
          </a:xfrm>
        </p:spPr>
        <p:txBody>
          <a:bodyPr>
            <a:normAutofit fontScale="90000"/>
          </a:bodyPr>
          <a:lstStyle/>
          <a:p>
            <a:endParaRPr lang="pl-PL"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endParaRPr lang="pl-PL" sz="4400" b="1" dirty="0" smtClean="0"/>
          </a:p>
          <a:p>
            <a:pPr>
              <a:buNone/>
            </a:pPr>
            <a:r>
              <a:rPr lang="pl-PL" sz="2800" dirty="0" smtClean="0"/>
              <a:t>- Problem </a:t>
            </a:r>
            <a:r>
              <a:rPr lang="pl-PL" sz="2800" dirty="0" err="1" smtClean="0"/>
              <a:t>multicentryczności</a:t>
            </a:r>
            <a:r>
              <a:rPr lang="pl-PL" sz="2800" dirty="0" smtClean="0"/>
              <a:t> systemów prawnych.</a:t>
            </a:r>
          </a:p>
          <a:p>
            <a:pPr>
              <a:buNone/>
            </a:pPr>
            <a:r>
              <a:rPr lang="pl-PL" dirty="0" smtClean="0"/>
              <a:t>- Odchodzenie od pozytywistycznego modelu stosowania prawa w stronę hermeneutycznego.</a:t>
            </a:r>
          </a:p>
          <a:p>
            <a:pPr>
              <a:buNone/>
            </a:pPr>
            <a:r>
              <a:rPr lang="pl-PL" dirty="0" smtClean="0"/>
              <a:t>- Funkcja odciążająca, w czasach systemów eksperckich – odciążenie od rozstrzygania dylematów moralnych – poszukiwanie bezpieczeństwa moralnego. </a:t>
            </a:r>
            <a:endParaRPr lang="pl-PL" dirty="0"/>
          </a:p>
        </p:txBody>
      </p:sp>
      <p:sp>
        <p:nvSpPr>
          <p:cNvPr id="3" name="Tytuł 2"/>
          <p:cNvSpPr>
            <a:spLocks noGrp="1"/>
          </p:cNvSpPr>
          <p:nvPr>
            <p:ph type="title"/>
          </p:nvPr>
        </p:nvSpPr>
        <p:spPr>
          <a:xfrm>
            <a:off x="467544" y="836712"/>
            <a:ext cx="8157592" cy="778098"/>
          </a:xfrm>
        </p:spPr>
        <p:txBody>
          <a:bodyPr>
            <a:normAutofit/>
          </a:bodyPr>
          <a:lstStyle/>
          <a:p>
            <a:r>
              <a:rPr lang="pl-PL" sz="2800" dirty="0" smtClean="0"/>
              <a:t>System prawny: jaki obraz prawa?</a:t>
            </a:r>
            <a:endParaRPr lang="pl-PL"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 umowy (traktaty) międzynarodowe,</a:t>
            </a:r>
          </a:p>
          <a:p>
            <a:pPr>
              <a:buNone/>
            </a:pPr>
            <a:endParaRPr lang="pl-PL" dirty="0" smtClean="0"/>
          </a:p>
          <a:p>
            <a:r>
              <a:rPr lang="pl-PL" dirty="0" smtClean="0"/>
              <a:t>- zwyczaj międzynarodowy,</a:t>
            </a:r>
          </a:p>
          <a:p>
            <a:pPr>
              <a:buNone/>
            </a:pPr>
            <a:endParaRPr lang="pl-PL" dirty="0" smtClean="0"/>
          </a:p>
          <a:p>
            <a:r>
              <a:rPr lang="pl-PL" dirty="0" smtClean="0"/>
              <a:t>- zasady ogólne prawa międzynarodowego.</a:t>
            </a:r>
          </a:p>
          <a:p>
            <a:endParaRPr lang="pl-PL" dirty="0" smtClean="0"/>
          </a:p>
        </p:txBody>
      </p:sp>
      <p:sp>
        <p:nvSpPr>
          <p:cNvPr id="3" name="Tytuł 2"/>
          <p:cNvSpPr>
            <a:spLocks noGrp="1"/>
          </p:cNvSpPr>
          <p:nvPr>
            <p:ph type="title"/>
          </p:nvPr>
        </p:nvSpPr>
        <p:spPr/>
        <p:txBody>
          <a:bodyPr>
            <a:normAutofit fontScale="90000"/>
          </a:bodyPr>
          <a:lstStyle/>
          <a:p>
            <a:pPr lvl="0"/>
            <a:r>
              <a:rPr lang="pl-PL" dirty="0" smtClean="0"/>
              <a:t>1. Prawo międzynarodowe </a:t>
            </a:r>
            <a:br>
              <a:rPr lang="pl-PL" dirty="0" smtClean="0"/>
            </a:br>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-prawo pierwotne (traktaty założycielskie wraz załącznikami i protokołami) oraz traktaty akcesyjne.</a:t>
            </a:r>
          </a:p>
          <a:p>
            <a:pPr>
              <a:buNone/>
            </a:pPr>
            <a:endParaRPr lang="pl-PL" dirty="0" smtClean="0"/>
          </a:p>
          <a:p>
            <a:r>
              <a:rPr lang="pl-PL" dirty="0" smtClean="0"/>
              <a:t> prawo pochodne (rozporządzenia, dyrektywy, decyzje). </a:t>
            </a:r>
          </a:p>
          <a:p>
            <a:pPr>
              <a:buNone/>
            </a:pPr>
            <a:endParaRPr lang="pl-PL" dirty="0" smtClean="0"/>
          </a:p>
          <a:p>
            <a:r>
              <a:rPr lang="pl-PL" dirty="0" smtClean="0"/>
              <a:t> umowy międzynarodowe zawierzane przez UE z innymi podmiotami. </a:t>
            </a:r>
          </a:p>
          <a:p>
            <a:endParaRPr lang="pl-PL" dirty="0"/>
          </a:p>
        </p:txBody>
      </p:sp>
      <p:sp>
        <p:nvSpPr>
          <p:cNvPr id="3" name="Tytuł 2"/>
          <p:cNvSpPr>
            <a:spLocks noGrp="1"/>
          </p:cNvSpPr>
          <p:nvPr>
            <p:ph type="title"/>
          </p:nvPr>
        </p:nvSpPr>
        <p:spPr/>
        <p:txBody>
          <a:bodyPr>
            <a:normAutofit fontScale="90000"/>
          </a:bodyPr>
          <a:lstStyle/>
          <a:p>
            <a:pPr lvl="0"/>
            <a:r>
              <a:rPr lang="pl-PL" dirty="0" smtClean="0"/>
              <a:t>2. Prawo UE</a:t>
            </a:r>
            <a:br>
              <a:rPr lang="pl-PL" dirty="0" smtClean="0"/>
            </a:br>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dirty="0" smtClean="0"/>
              <a:t> konstytucja, </a:t>
            </a:r>
          </a:p>
          <a:p>
            <a:pPr>
              <a:buNone/>
            </a:pPr>
            <a:endParaRPr lang="pl-PL" dirty="0" smtClean="0"/>
          </a:p>
          <a:p>
            <a:r>
              <a:rPr lang="pl-PL" dirty="0" smtClean="0"/>
              <a:t> ustawy,</a:t>
            </a:r>
          </a:p>
          <a:p>
            <a:pPr>
              <a:buNone/>
            </a:pPr>
            <a:endParaRPr lang="pl-PL" dirty="0" smtClean="0"/>
          </a:p>
          <a:p>
            <a:r>
              <a:rPr lang="pl-PL" dirty="0" smtClean="0"/>
              <a:t> ratyfikowane umowy międzynarodowe i akty prawa europejskiego,</a:t>
            </a:r>
          </a:p>
          <a:p>
            <a:endParaRPr lang="pl-PL" dirty="0" smtClean="0"/>
          </a:p>
          <a:p>
            <a:r>
              <a:rPr lang="pl-PL" dirty="0" smtClean="0"/>
              <a:t> rozporządzenia,</a:t>
            </a:r>
          </a:p>
          <a:p>
            <a:pPr>
              <a:buNone/>
            </a:pPr>
            <a:endParaRPr lang="pl-PL" dirty="0" smtClean="0"/>
          </a:p>
          <a:p>
            <a:r>
              <a:rPr lang="pl-PL" dirty="0" smtClean="0"/>
              <a:t>akty prawa miejscowego. </a:t>
            </a:r>
          </a:p>
          <a:p>
            <a:endParaRPr lang="pl-PL" dirty="0"/>
          </a:p>
        </p:txBody>
      </p:sp>
      <p:sp>
        <p:nvSpPr>
          <p:cNvPr id="3" name="Tytuł 2"/>
          <p:cNvSpPr>
            <a:spLocks noGrp="1"/>
          </p:cNvSpPr>
          <p:nvPr>
            <p:ph type="title"/>
          </p:nvPr>
        </p:nvSpPr>
        <p:spPr/>
        <p:txBody>
          <a:bodyPr>
            <a:normAutofit fontScale="90000"/>
          </a:bodyPr>
          <a:lstStyle/>
          <a:p>
            <a:pPr lvl="0"/>
            <a:r>
              <a:rPr lang="pl-PL" dirty="0" smtClean="0"/>
              <a:t>3. Prawo wewnętrzne (krajowe)</a:t>
            </a:r>
            <a:br>
              <a:rPr lang="pl-PL" dirty="0" smtClean="0"/>
            </a:br>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r>
              <a:rPr lang="pl-PL" dirty="0" smtClean="0"/>
              <a:t>„Zdepersonalizowany autor tekstu prawnego; </a:t>
            </a:r>
            <a:r>
              <a:rPr lang="pl-PL" dirty="0" err="1" smtClean="0"/>
              <a:t>konstrukt</a:t>
            </a:r>
            <a:r>
              <a:rPr lang="pl-PL" dirty="0" smtClean="0"/>
              <a:t> teoretyczny, który prawnicy podstawiają w miejsce autora autentycznego”. </a:t>
            </a:r>
          </a:p>
          <a:p>
            <a:pPr>
              <a:buNone/>
            </a:pPr>
            <a:r>
              <a:rPr lang="pl-PL" sz="1600" dirty="0" smtClean="0"/>
              <a:t>Artur Kozak, Andrzej Bator, Wprowadzenie do nauk prawnych. Leksykon tematyczny  </a:t>
            </a:r>
          </a:p>
          <a:p>
            <a:pPr>
              <a:buNone/>
            </a:pPr>
            <a:endParaRPr lang="pl-PL" dirty="0" smtClean="0"/>
          </a:p>
          <a:p>
            <a:pPr lvl="0">
              <a:buNone/>
            </a:pPr>
            <a:r>
              <a:rPr lang="pl-PL" dirty="0" smtClean="0"/>
              <a:t>1. Założenie metodologiczne.</a:t>
            </a:r>
          </a:p>
          <a:p>
            <a:pPr lvl="0">
              <a:buNone/>
            </a:pPr>
            <a:r>
              <a:rPr lang="pl-PL" dirty="0" smtClean="0"/>
              <a:t>2. Kategoria socjologiczna (metafora więzienia a metafora teatru).    </a:t>
            </a:r>
          </a:p>
          <a:p>
            <a:pPr lvl="0">
              <a:buNone/>
            </a:pPr>
            <a:r>
              <a:rPr lang="pl-PL" dirty="0" smtClean="0"/>
              <a:t>3. Aplikacja: reguły walidacyjne i reguły egzegezy (reguły interpretacyjne, reguły inferencyjne i reguły kolizyjne).</a:t>
            </a:r>
          </a:p>
          <a:p>
            <a:endParaRPr lang="pl-PL" dirty="0"/>
          </a:p>
        </p:txBody>
      </p:sp>
      <p:sp>
        <p:nvSpPr>
          <p:cNvPr id="3" name="Tytuł 2"/>
          <p:cNvSpPr>
            <a:spLocks noGrp="1"/>
          </p:cNvSpPr>
          <p:nvPr>
            <p:ph type="title"/>
          </p:nvPr>
        </p:nvSpPr>
        <p:spPr/>
        <p:txBody>
          <a:bodyPr>
            <a:normAutofit fontScale="90000"/>
          </a:bodyPr>
          <a:lstStyle/>
          <a:p>
            <a:r>
              <a:rPr lang="pl-PL" dirty="0" smtClean="0"/>
              <a:t>Pojęcie racjonalnego prawodawcy.</a:t>
            </a:r>
            <a:br>
              <a:rPr lang="pl-PL" dirty="0" smtClean="0"/>
            </a:br>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348880"/>
            <a:ext cx="8229600" cy="3888432"/>
          </a:xfrm>
        </p:spPr>
        <p:txBody>
          <a:bodyPr>
            <a:normAutofit lnSpcReduction="10000"/>
          </a:bodyPr>
          <a:lstStyle/>
          <a:p>
            <a:r>
              <a:rPr lang="pl-PL" dirty="0" smtClean="0"/>
              <a:t>podstawa normatywna (prawo stanowione a prawo precedensowe), </a:t>
            </a:r>
          </a:p>
          <a:p>
            <a:pPr>
              <a:buNone/>
            </a:pPr>
            <a:endParaRPr lang="pl-PL" dirty="0" smtClean="0"/>
          </a:p>
          <a:p>
            <a:r>
              <a:rPr lang="en-US" dirty="0" smtClean="0"/>
              <a:t> </a:t>
            </a:r>
            <a:r>
              <a:rPr lang="en-US" dirty="0" err="1" smtClean="0"/>
              <a:t>pojęcie</a:t>
            </a:r>
            <a:r>
              <a:rPr lang="en-US" dirty="0" smtClean="0"/>
              <a:t> </a:t>
            </a:r>
            <a:r>
              <a:rPr lang="en-US" dirty="0" err="1" smtClean="0"/>
              <a:t>precedensu</a:t>
            </a:r>
            <a:r>
              <a:rPr lang="en-US" dirty="0" smtClean="0"/>
              <a:t> (</a:t>
            </a:r>
            <a:r>
              <a:rPr lang="en-US" i="1" dirty="0" smtClean="0"/>
              <a:t>de facto</a:t>
            </a:r>
            <a:r>
              <a:rPr lang="pl-PL" dirty="0" smtClean="0"/>
              <a:t>,</a:t>
            </a:r>
            <a:r>
              <a:rPr lang="en-US" dirty="0" smtClean="0"/>
              <a:t> </a:t>
            </a:r>
            <a:r>
              <a:rPr lang="en-US" i="1" dirty="0" smtClean="0"/>
              <a:t>de </a:t>
            </a:r>
            <a:r>
              <a:rPr lang="en-US" i="1" dirty="0" err="1" smtClean="0"/>
              <a:t>iure</a:t>
            </a:r>
            <a:r>
              <a:rPr lang="en-US" dirty="0" smtClean="0"/>
              <a:t>), </a:t>
            </a:r>
            <a:endParaRPr lang="pl-PL" dirty="0" smtClean="0"/>
          </a:p>
          <a:p>
            <a:pPr>
              <a:buNone/>
            </a:pPr>
            <a:endParaRPr lang="pl-PL" dirty="0" smtClean="0"/>
          </a:p>
          <a:p>
            <a:r>
              <a:rPr lang="pl-PL" dirty="0" smtClean="0"/>
              <a:t>źródła prawa; zakaz tworzenia prawa przez sądy,</a:t>
            </a:r>
          </a:p>
          <a:p>
            <a:pPr>
              <a:buNone/>
            </a:pPr>
            <a:endParaRPr lang="pl-PL" dirty="0" smtClean="0"/>
          </a:p>
          <a:p>
            <a:r>
              <a:rPr lang="pl-PL" dirty="0" smtClean="0"/>
              <a:t> oddzielenie tworzenia od stosowania prawa.  </a:t>
            </a:r>
          </a:p>
          <a:p>
            <a:endParaRPr lang="pl-PL" dirty="0"/>
          </a:p>
        </p:txBody>
      </p:sp>
      <p:sp>
        <p:nvSpPr>
          <p:cNvPr id="3" name="Tytuł 2"/>
          <p:cNvSpPr>
            <a:spLocks noGrp="1"/>
          </p:cNvSpPr>
          <p:nvPr>
            <p:ph type="title"/>
          </p:nvPr>
        </p:nvSpPr>
        <p:spPr>
          <a:xfrm>
            <a:off x="457200" y="274638"/>
            <a:ext cx="8229600" cy="1714202"/>
          </a:xfrm>
        </p:spPr>
        <p:txBody>
          <a:bodyPr>
            <a:normAutofit fontScale="90000"/>
          </a:bodyPr>
          <a:lstStyle/>
          <a:p>
            <a:r>
              <a:rPr lang="pl-PL" dirty="0" smtClean="0"/>
              <a:t>Podział systemu prawnego: system prawa kontynentalnego a system </a:t>
            </a:r>
            <a:r>
              <a:rPr lang="pl-PL" i="1" dirty="0" err="1" smtClean="0"/>
              <a:t>common</a:t>
            </a:r>
            <a:r>
              <a:rPr lang="pl-PL" i="1" dirty="0" smtClean="0"/>
              <a:t> law: </a:t>
            </a:r>
            <a:r>
              <a:rPr lang="pl-PL" sz="3600" dirty="0" smtClean="0"/>
              <a:t>kryteria rozróżnienia</a:t>
            </a:r>
            <a:endParaRPr lang="pl-PL" sz="36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lvl="1">
              <a:buNone/>
            </a:pPr>
            <a:endParaRPr lang="pl-PL" sz="2400" dirty="0" smtClean="0"/>
          </a:p>
          <a:p>
            <a:pPr lvl="1">
              <a:buNone/>
            </a:pPr>
            <a:r>
              <a:rPr lang="pl-PL" sz="2400" dirty="0" smtClean="0"/>
              <a:t>1. Zupełność systemu prawa (brak luk).</a:t>
            </a:r>
          </a:p>
          <a:p>
            <a:pPr lvl="1">
              <a:buNone/>
            </a:pPr>
            <a:endParaRPr lang="pl-PL" sz="2000" dirty="0" smtClean="0"/>
          </a:p>
          <a:p>
            <a:pPr>
              <a:buNone/>
            </a:pPr>
            <a:endParaRPr lang="pl-PL" sz="2400" dirty="0" smtClean="0"/>
          </a:p>
          <a:p>
            <a:pPr lvl="1">
              <a:buNone/>
            </a:pPr>
            <a:r>
              <a:rPr lang="pl-PL" sz="2400" dirty="0" smtClean="0"/>
              <a:t>2. Niesprzeczność systemu (spójność).</a:t>
            </a:r>
            <a:endParaRPr lang="pl-PL" sz="2000" dirty="0"/>
          </a:p>
        </p:txBody>
      </p:sp>
      <p:sp>
        <p:nvSpPr>
          <p:cNvPr id="3" name="Tytuł 2"/>
          <p:cNvSpPr>
            <a:spLocks noGrp="1"/>
          </p:cNvSpPr>
          <p:nvPr>
            <p:ph type="title"/>
          </p:nvPr>
        </p:nvSpPr>
        <p:spPr/>
        <p:txBody>
          <a:bodyPr>
            <a:normAutofit fontScale="90000"/>
          </a:bodyPr>
          <a:lstStyle/>
          <a:p>
            <a:r>
              <a:rPr lang="pl-PL" dirty="0" smtClean="0"/>
              <a:t> </a:t>
            </a:r>
            <a:br>
              <a:rPr lang="pl-PL" dirty="0" smtClean="0"/>
            </a:br>
            <a:r>
              <a:rPr lang="pl-PL" dirty="0" smtClean="0"/>
              <a:t>Postulaty systemu prawa.</a:t>
            </a:r>
            <a:br>
              <a:rPr lang="pl-PL" dirty="0" smtClean="0"/>
            </a:br>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b="1" dirty="0" smtClean="0"/>
          </a:p>
          <a:p>
            <a:pPr>
              <a:buNone/>
            </a:pPr>
            <a:endParaRPr lang="pl-PL" b="1" dirty="0" smtClean="0"/>
          </a:p>
          <a:p>
            <a:pPr>
              <a:buNone/>
            </a:pPr>
            <a:endParaRPr lang="pl-PL" b="1" dirty="0" smtClean="0"/>
          </a:p>
          <a:p>
            <a:pPr>
              <a:buNone/>
            </a:pPr>
            <a:r>
              <a:rPr lang="pl-PL" sz="3600" b="1" dirty="0" smtClean="0"/>
              <a:t>Pojęcie i rodzaje luk w prawie (postulat zupełności).</a:t>
            </a:r>
            <a:endParaRPr lang="pl-PL" sz="3600" dirty="0" smtClean="0"/>
          </a:p>
          <a:p>
            <a:pPr>
              <a:buNone/>
            </a:pPr>
            <a:endParaRPr lang="pl-PL" dirty="0"/>
          </a:p>
        </p:txBody>
      </p:sp>
      <p:sp>
        <p:nvSpPr>
          <p:cNvPr id="3" name="Tytuł 2"/>
          <p:cNvSpPr>
            <a:spLocks noGrp="1"/>
          </p:cNvSpPr>
          <p:nvPr>
            <p:ph type="title"/>
          </p:nvPr>
        </p:nvSpPr>
        <p:spPr>
          <a:xfrm>
            <a:off x="457200" y="274638"/>
            <a:ext cx="8229600" cy="202034"/>
          </a:xfrm>
        </p:spPr>
        <p:txBody>
          <a:bodyPr>
            <a:normAutofit fontScale="90000"/>
          </a:bodyPr>
          <a:lstStyle/>
          <a:p>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dirty="0" smtClean="0"/>
          </a:p>
          <a:p>
            <a:pPr>
              <a:buNone/>
            </a:pPr>
            <a:endParaRPr lang="pl-PL" dirty="0" smtClean="0"/>
          </a:p>
          <a:p>
            <a:pPr>
              <a:buFontTx/>
              <a:buChar char="-"/>
            </a:pPr>
            <a:r>
              <a:rPr lang="pl-PL" dirty="0" smtClean="0"/>
              <a:t>„Powstaje na skutek porównania systemu empirycznego (istniejącego) z projektowanym systemem prawa”.</a:t>
            </a:r>
          </a:p>
          <a:p>
            <a:pPr>
              <a:buFontTx/>
              <a:buChar char="-"/>
            </a:pPr>
            <a:r>
              <a:rPr lang="pl-PL" dirty="0" smtClean="0"/>
              <a:t>Powstaje na skutek porównania konkretnego rozwiązania prawnego z  rozstrzygnięciami w danej gałęzi prawa. (Eugeniusz Waśkowski )  </a:t>
            </a:r>
          </a:p>
          <a:p>
            <a:pPr>
              <a:buNone/>
            </a:pPr>
            <a:endParaRPr lang="pl-PL" dirty="0"/>
          </a:p>
        </p:txBody>
      </p:sp>
      <p:sp>
        <p:nvSpPr>
          <p:cNvPr id="3" name="Tytuł 2"/>
          <p:cNvSpPr>
            <a:spLocks noGrp="1"/>
          </p:cNvSpPr>
          <p:nvPr>
            <p:ph type="title"/>
          </p:nvPr>
        </p:nvSpPr>
        <p:spPr/>
        <p:txBody>
          <a:bodyPr>
            <a:normAutofit fontScale="90000"/>
          </a:bodyPr>
          <a:lstStyle/>
          <a:p>
            <a:r>
              <a:rPr lang="pl-PL" dirty="0" smtClean="0"/>
              <a:t>1. Luka aksjologiczna (luka pozorna).</a:t>
            </a:r>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988840"/>
            <a:ext cx="8229600" cy="4018451"/>
          </a:xfrm>
        </p:spPr>
        <p:txBody>
          <a:bodyPr/>
          <a:lstStyle/>
          <a:p>
            <a:r>
              <a:rPr lang="pl-PL" dirty="0" smtClean="0"/>
              <a:t>wynik niedokończenia procesu legislacyjnego,</a:t>
            </a:r>
          </a:p>
          <a:p>
            <a:pPr>
              <a:buNone/>
            </a:pPr>
            <a:endParaRPr lang="pl-PL" dirty="0" smtClean="0"/>
          </a:p>
          <a:p>
            <a:r>
              <a:rPr lang="pl-PL" dirty="0" smtClean="0"/>
              <a:t> mimo zakończenia procesu legislacyjnego regulacja prawna danej kwestii pozostaje niekompletna. </a:t>
            </a:r>
          </a:p>
          <a:p>
            <a:endParaRPr lang="pl-PL" dirty="0"/>
          </a:p>
        </p:txBody>
      </p:sp>
      <p:sp>
        <p:nvSpPr>
          <p:cNvPr id="3" name="Tytuł 2"/>
          <p:cNvSpPr>
            <a:spLocks noGrp="1"/>
          </p:cNvSpPr>
          <p:nvPr>
            <p:ph type="title"/>
          </p:nvPr>
        </p:nvSpPr>
        <p:spPr>
          <a:xfrm>
            <a:off x="457200" y="274638"/>
            <a:ext cx="8229600" cy="1714202"/>
          </a:xfrm>
        </p:spPr>
        <p:txBody>
          <a:bodyPr>
            <a:normAutofit fontScale="90000"/>
          </a:bodyPr>
          <a:lstStyle/>
          <a:p>
            <a:r>
              <a:rPr lang="pl-PL" dirty="0" smtClean="0"/>
              <a:t>2.Luka konstrukcyjna (rzeczywista). Dwie postacie:</a:t>
            </a:r>
            <a:br>
              <a:rPr lang="pl-PL" dirty="0" smtClean="0"/>
            </a:b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836712"/>
            <a:ext cx="8229600" cy="5170579"/>
          </a:xfrm>
        </p:spPr>
        <p:txBody>
          <a:bodyPr>
            <a:normAutofit/>
          </a:bodyPr>
          <a:lstStyle/>
          <a:p>
            <a:endParaRPr lang="pl-PL" dirty="0" smtClean="0"/>
          </a:p>
          <a:p>
            <a:endParaRPr lang="pl-PL" dirty="0" smtClean="0"/>
          </a:p>
          <a:p>
            <a:endParaRPr lang="pl-PL" dirty="0"/>
          </a:p>
        </p:txBody>
      </p:sp>
      <p:sp>
        <p:nvSpPr>
          <p:cNvPr id="3" name="Tytuł 2"/>
          <p:cNvSpPr>
            <a:spLocks noGrp="1"/>
          </p:cNvSpPr>
          <p:nvPr>
            <p:ph type="title"/>
          </p:nvPr>
        </p:nvSpPr>
        <p:spPr>
          <a:xfrm>
            <a:off x="457200" y="274638"/>
            <a:ext cx="8229600" cy="562074"/>
          </a:xfrm>
        </p:spPr>
        <p:txBody>
          <a:bodyPr>
            <a:normAutofit fontScale="90000"/>
          </a:bodyPr>
          <a:lstStyle/>
          <a:p>
            <a:endParaRPr lang="pl-PL" dirty="0"/>
          </a:p>
        </p:txBody>
      </p:sp>
      <p:sp>
        <p:nvSpPr>
          <p:cNvPr id="4" name="Prostokąt 3"/>
          <p:cNvSpPr/>
          <p:nvPr/>
        </p:nvSpPr>
        <p:spPr>
          <a:xfrm>
            <a:off x="827584" y="1988840"/>
            <a:ext cx="7416824" cy="3693319"/>
          </a:xfrm>
          <a:prstGeom prst="rect">
            <a:avLst/>
          </a:prstGeom>
        </p:spPr>
        <p:txBody>
          <a:bodyPr wrap="square">
            <a:spAutoFit/>
          </a:bodyPr>
          <a:lstStyle/>
          <a:p>
            <a:r>
              <a:rPr lang="pl-PL" dirty="0"/>
              <a:t>„Na kompetencję komunikacyjną w zakresie tekstów prawnych składa się nie tylko znajomość wyliczonych rodzajów reguł, ile umiejętność praktycznego posługiwania się nimi (…) Niekiedy warunkiem koniecznym umiejętności (…) jest dysponowanie odpowiednią wiedzą przedmiotową. Wiedza przedmiotowa, o którą tu chodzi, obejmuje m.in. znajomość systemu wartości przyjętego przez prawodawcę lub akceptowanego przez społeczeństwo poddane danemu systemowi prawa, wiedzę o całokształcie regulacji prawnej, wiedzę o pewnych faktach, procesach i prawidłowościach społecznych itp</a:t>
            </a:r>
            <a:r>
              <a:rPr lang="pl-PL" dirty="0" smtClean="0"/>
              <a:t>.”.</a:t>
            </a:r>
          </a:p>
          <a:p>
            <a:r>
              <a:rPr lang="pl-PL" sz="1600" dirty="0" smtClean="0"/>
              <a:t>Tomasz </a:t>
            </a:r>
            <a:r>
              <a:rPr lang="pl-PL" sz="1600" dirty="0" err="1"/>
              <a:t>Gizbert-Studnicki</a:t>
            </a:r>
            <a:r>
              <a:rPr lang="pl-PL" sz="1600" dirty="0"/>
              <a:t>, Język prawny z perspektywy socjolingwistycznej, Kraków </a:t>
            </a:r>
            <a:r>
              <a:rPr lang="pl-PL" sz="1600" dirty="0" smtClean="0"/>
              <a:t>1986.</a:t>
            </a:r>
            <a:r>
              <a:rPr lang="pl-PL" dirty="0" smtClean="0"/>
              <a:t> </a:t>
            </a:r>
          </a:p>
          <a:p>
            <a:endParaRPr lang="pl-PL"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sz="3600" b="1" dirty="0" smtClean="0"/>
          </a:p>
          <a:p>
            <a:pPr>
              <a:buNone/>
            </a:pPr>
            <a:endParaRPr lang="pl-PL" sz="3600" b="1" dirty="0" smtClean="0"/>
          </a:p>
          <a:p>
            <a:pPr>
              <a:buNone/>
            </a:pPr>
            <a:r>
              <a:rPr lang="pl-PL" sz="3600" b="1" dirty="0" smtClean="0"/>
              <a:t>Usuwanie luk w prawie.</a:t>
            </a:r>
            <a:endParaRPr lang="pl-PL" sz="3600" dirty="0" smtClean="0"/>
          </a:p>
          <a:p>
            <a:pPr>
              <a:buNone/>
            </a:pPr>
            <a:endParaRPr lang="pl-PL" dirty="0"/>
          </a:p>
        </p:txBody>
      </p:sp>
      <p:sp>
        <p:nvSpPr>
          <p:cNvPr id="3" name="Tytuł 2"/>
          <p:cNvSpPr>
            <a:spLocks noGrp="1"/>
          </p:cNvSpPr>
          <p:nvPr>
            <p:ph type="title"/>
          </p:nvPr>
        </p:nvSpPr>
        <p:spPr>
          <a:xfrm>
            <a:off x="457200" y="274638"/>
            <a:ext cx="8229600" cy="346050"/>
          </a:xfrm>
        </p:spPr>
        <p:txBody>
          <a:bodyPr>
            <a:normAutofit fontScale="90000"/>
          </a:bodyPr>
          <a:lstStyle/>
          <a:p>
            <a:endParaRPr lang="pl-PL"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problem aktywizmu i pasywizmu prawniczego,</a:t>
            </a:r>
          </a:p>
          <a:p>
            <a:pPr>
              <a:buNone/>
            </a:pPr>
            <a:endParaRPr lang="pl-PL" dirty="0" smtClean="0"/>
          </a:p>
          <a:p>
            <a:r>
              <a:rPr lang="pl-PL" dirty="0" smtClean="0"/>
              <a:t>tworzenie a stosowanie prawa,</a:t>
            </a:r>
          </a:p>
          <a:p>
            <a:pPr>
              <a:buNone/>
            </a:pPr>
            <a:endParaRPr lang="pl-PL" dirty="0" smtClean="0"/>
          </a:p>
          <a:p>
            <a:r>
              <a:rPr lang="pl-PL" dirty="0" smtClean="0"/>
              <a:t>pojęcie nowości normatywnej. </a:t>
            </a:r>
            <a:endParaRPr lang="pl-PL" dirty="0"/>
          </a:p>
        </p:txBody>
      </p:sp>
      <p:sp>
        <p:nvSpPr>
          <p:cNvPr id="3" name="Tytuł 2"/>
          <p:cNvSpPr>
            <a:spLocks noGrp="1"/>
          </p:cNvSpPr>
          <p:nvPr>
            <p:ph type="title"/>
          </p:nvPr>
        </p:nvSpPr>
        <p:spPr/>
        <p:txBody>
          <a:bodyPr>
            <a:normAutofit fontScale="90000"/>
          </a:bodyPr>
          <a:lstStyle/>
          <a:p>
            <a:r>
              <a:rPr lang="pl-PL" dirty="0" smtClean="0"/>
              <a:t>1.Prawotwórstwo </a:t>
            </a:r>
            <a:br>
              <a:rPr lang="pl-PL" dirty="0" smtClean="0"/>
            </a:br>
            <a:endParaRPr lang="pl-P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916832"/>
            <a:ext cx="8229600" cy="4090459"/>
          </a:xfrm>
        </p:spPr>
        <p:txBody>
          <a:bodyPr>
            <a:normAutofit fontScale="77500" lnSpcReduction="20000"/>
          </a:bodyPr>
          <a:lstStyle/>
          <a:p>
            <a:r>
              <a:rPr lang="pl-PL" b="1" dirty="0" smtClean="0"/>
              <a:t>Trzy etapy zastosowania </a:t>
            </a:r>
            <a:r>
              <a:rPr lang="pl-PL" b="1" i="1" dirty="0" smtClean="0"/>
              <a:t>analogi </a:t>
            </a:r>
            <a:r>
              <a:rPr lang="pl-PL" b="1" i="1" dirty="0" err="1" smtClean="0"/>
              <a:t>legis</a:t>
            </a:r>
            <a:r>
              <a:rPr lang="pl-PL" b="1" dirty="0" smtClean="0"/>
              <a:t>:</a:t>
            </a:r>
          </a:p>
          <a:p>
            <a:pPr>
              <a:buNone/>
            </a:pPr>
            <a:r>
              <a:rPr lang="pl-PL" dirty="0" smtClean="0"/>
              <a:t>- ustalenie, że określony fakt, nie został unormowany przez przepisy prawne,</a:t>
            </a:r>
          </a:p>
          <a:p>
            <a:pPr>
              <a:buNone/>
            </a:pPr>
            <a:r>
              <a:rPr lang="pl-PL" dirty="0" smtClean="0"/>
              <a:t>- ustalenie, że istnieje przepis lub grupa przepisów prawnych, która reguluje podobny stan faktyczny do rozpatrywanego w danym przypadku,</a:t>
            </a:r>
          </a:p>
          <a:p>
            <a:pPr>
              <a:buNone/>
            </a:pPr>
            <a:r>
              <a:rPr lang="pl-PL" dirty="0" smtClean="0"/>
              <a:t>- wyciagnięcie konsekwencji z faktu prawnego unormowanego na fakt prawny nieunormowany.   </a:t>
            </a:r>
          </a:p>
          <a:p>
            <a:pPr>
              <a:buNone/>
            </a:pPr>
            <a:endParaRPr lang="pl-PL" dirty="0" smtClean="0"/>
          </a:p>
          <a:p>
            <a:r>
              <a:rPr lang="pl-PL" b="1" dirty="0" smtClean="0"/>
              <a:t>Zasady zastosowania </a:t>
            </a:r>
            <a:r>
              <a:rPr lang="pl-PL" b="1" i="1" dirty="0" smtClean="0"/>
              <a:t>analogii </a:t>
            </a:r>
            <a:r>
              <a:rPr lang="pl-PL" b="1" i="1" dirty="0" err="1" smtClean="0"/>
              <a:t>legis</a:t>
            </a:r>
            <a:r>
              <a:rPr lang="pl-PL" b="1" i="1" dirty="0" smtClean="0"/>
              <a:t>:</a:t>
            </a:r>
            <a:endParaRPr lang="pl-PL" b="1" dirty="0" smtClean="0"/>
          </a:p>
          <a:p>
            <a:pPr>
              <a:buNone/>
            </a:pPr>
            <a:r>
              <a:rPr lang="pl-PL" dirty="0" smtClean="0"/>
              <a:t>-  prawo karne,</a:t>
            </a:r>
          </a:p>
          <a:p>
            <a:pPr>
              <a:buNone/>
            </a:pPr>
            <a:r>
              <a:rPr lang="pl-PL" dirty="0" smtClean="0"/>
              <a:t>-  prawo podatkowe,</a:t>
            </a:r>
          </a:p>
          <a:p>
            <a:pPr>
              <a:buNone/>
            </a:pPr>
            <a:r>
              <a:rPr lang="pl-PL" dirty="0" smtClean="0"/>
              <a:t>-  prawo cywilne.  </a:t>
            </a:r>
            <a:endParaRPr lang="pl-PL" dirty="0"/>
          </a:p>
        </p:txBody>
      </p:sp>
      <p:sp>
        <p:nvSpPr>
          <p:cNvPr id="3" name="Tytuł 2"/>
          <p:cNvSpPr>
            <a:spLocks noGrp="1"/>
          </p:cNvSpPr>
          <p:nvPr>
            <p:ph type="title"/>
          </p:nvPr>
        </p:nvSpPr>
        <p:spPr>
          <a:xfrm>
            <a:off x="457200" y="274638"/>
            <a:ext cx="8229600" cy="1426170"/>
          </a:xfrm>
        </p:spPr>
        <p:txBody>
          <a:bodyPr>
            <a:normAutofit fontScale="90000"/>
          </a:bodyPr>
          <a:lstStyle/>
          <a:p>
            <a:r>
              <a:rPr lang="pl-PL" dirty="0" smtClean="0"/>
              <a:t>2</a:t>
            </a:r>
            <a:r>
              <a:rPr lang="pl-PL" i="1" dirty="0" smtClean="0"/>
              <a:t>.Analogia </a:t>
            </a:r>
            <a:r>
              <a:rPr lang="pl-PL" i="1" dirty="0" err="1" smtClean="0"/>
              <a:t>legis</a:t>
            </a:r>
            <a:r>
              <a:rPr lang="pl-PL" i="1" dirty="0" smtClean="0"/>
              <a:t> </a:t>
            </a:r>
            <a:r>
              <a:rPr lang="pl-PL" dirty="0" smtClean="0"/>
              <a:t>jako wykładnia rozszerzająca.</a:t>
            </a:r>
            <a:br>
              <a:rPr lang="pl-PL" dirty="0" smtClean="0"/>
            </a:br>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916832"/>
            <a:ext cx="8229600" cy="4090459"/>
          </a:xfrm>
        </p:spPr>
        <p:txBody>
          <a:bodyPr/>
          <a:lstStyle/>
          <a:p>
            <a:r>
              <a:rPr lang="pl-PL" dirty="0" smtClean="0"/>
              <a:t>Podstawa zastosowania </a:t>
            </a:r>
            <a:r>
              <a:rPr lang="pl-PL" i="1" dirty="0" smtClean="0"/>
              <a:t>analogii </a:t>
            </a:r>
            <a:r>
              <a:rPr lang="pl-PL" i="1" dirty="0" err="1" smtClean="0"/>
              <a:t>iuris</a:t>
            </a:r>
            <a:r>
              <a:rPr lang="pl-PL" i="1" dirty="0" smtClean="0"/>
              <a:t>:</a:t>
            </a:r>
          </a:p>
          <a:p>
            <a:pPr>
              <a:buNone/>
            </a:pPr>
            <a:endParaRPr lang="pl-PL" dirty="0" smtClean="0"/>
          </a:p>
          <a:p>
            <a:pPr>
              <a:buNone/>
            </a:pPr>
            <a:r>
              <a:rPr lang="pl-PL" dirty="0" smtClean="0"/>
              <a:t>- zasady prawne czy idee, na których opiera się prawo,</a:t>
            </a:r>
          </a:p>
          <a:p>
            <a:pPr>
              <a:buNone/>
            </a:pPr>
            <a:r>
              <a:rPr lang="pl-PL" dirty="0" smtClean="0"/>
              <a:t>- miejsce </a:t>
            </a:r>
            <a:r>
              <a:rPr lang="pl-PL" i="1" dirty="0" smtClean="0"/>
              <a:t>analogii </a:t>
            </a:r>
            <a:r>
              <a:rPr lang="pl-PL" i="1" dirty="0" err="1" smtClean="0"/>
              <a:t>legis</a:t>
            </a:r>
            <a:r>
              <a:rPr lang="pl-PL" i="1" dirty="0" smtClean="0"/>
              <a:t> </a:t>
            </a:r>
            <a:r>
              <a:rPr lang="pl-PL" dirty="0" smtClean="0"/>
              <a:t>w ramach reguł egzegezy.    </a:t>
            </a:r>
          </a:p>
          <a:p>
            <a:endParaRPr lang="pl-PL" dirty="0"/>
          </a:p>
        </p:txBody>
      </p:sp>
      <p:sp>
        <p:nvSpPr>
          <p:cNvPr id="3" name="Tytuł 2"/>
          <p:cNvSpPr>
            <a:spLocks noGrp="1"/>
          </p:cNvSpPr>
          <p:nvPr>
            <p:ph type="title"/>
          </p:nvPr>
        </p:nvSpPr>
        <p:spPr>
          <a:xfrm>
            <a:off x="457200" y="274638"/>
            <a:ext cx="8229600" cy="1570186"/>
          </a:xfrm>
        </p:spPr>
        <p:txBody>
          <a:bodyPr>
            <a:normAutofit fontScale="90000"/>
          </a:bodyPr>
          <a:lstStyle/>
          <a:p>
            <a:r>
              <a:rPr lang="pl-PL" dirty="0" smtClean="0"/>
              <a:t>3</a:t>
            </a:r>
            <a:r>
              <a:rPr lang="pl-PL" i="1" dirty="0" smtClean="0"/>
              <a:t>.Analogia </a:t>
            </a:r>
            <a:r>
              <a:rPr lang="pl-PL" i="1" dirty="0" err="1" smtClean="0"/>
              <a:t>iuris</a:t>
            </a:r>
            <a:r>
              <a:rPr lang="pl-PL" dirty="0" smtClean="0"/>
              <a:t> jako wariant wnioskowania indukcyjnego.</a:t>
            </a:r>
            <a:br>
              <a:rPr lang="pl-PL" dirty="0" smtClean="0"/>
            </a:br>
            <a:endParaRPr lang="pl-PL"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b="1" dirty="0" smtClean="0"/>
          </a:p>
          <a:p>
            <a:pPr>
              <a:buNone/>
            </a:pPr>
            <a:endParaRPr lang="pl-PL" b="1" dirty="0" smtClean="0"/>
          </a:p>
          <a:p>
            <a:pPr>
              <a:buNone/>
            </a:pPr>
            <a:r>
              <a:rPr lang="pl-PL" sz="3600" b="1" dirty="0" smtClean="0"/>
              <a:t>Reguły kolizyjne I</a:t>
            </a:r>
            <a:endParaRPr lang="pl-PL" sz="3600" dirty="0" smtClean="0"/>
          </a:p>
          <a:p>
            <a:pPr>
              <a:buNone/>
            </a:pPr>
            <a:endParaRPr lang="pl-PL" dirty="0"/>
          </a:p>
        </p:txBody>
      </p:sp>
      <p:sp>
        <p:nvSpPr>
          <p:cNvPr id="3" name="Tytuł 2"/>
          <p:cNvSpPr>
            <a:spLocks noGrp="1"/>
          </p:cNvSpPr>
          <p:nvPr>
            <p:ph type="title"/>
          </p:nvPr>
        </p:nvSpPr>
        <p:spPr>
          <a:xfrm>
            <a:off x="457200" y="274638"/>
            <a:ext cx="8229600" cy="346050"/>
          </a:xfrm>
        </p:spPr>
        <p:txBody>
          <a:bodyPr>
            <a:normAutofit fontScale="90000"/>
          </a:bodyPr>
          <a:lstStyle/>
          <a:p>
            <a:endParaRPr lang="pl-PL"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r>
              <a:rPr lang="pl-PL" dirty="0" smtClean="0"/>
              <a:t>„Norma prawna wyprowadzona z aktu prawnego wydanego później wyłącza zastosowanie normy prawnej, z aktu prawnego,  wprowadzonego wcześniej”.</a:t>
            </a:r>
          </a:p>
          <a:p>
            <a:pPr>
              <a:buNone/>
            </a:pPr>
            <a:endParaRPr lang="pl-PL" dirty="0"/>
          </a:p>
        </p:txBody>
      </p:sp>
      <p:sp>
        <p:nvSpPr>
          <p:cNvPr id="3" name="Tytuł 2"/>
          <p:cNvSpPr>
            <a:spLocks noGrp="1"/>
          </p:cNvSpPr>
          <p:nvPr>
            <p:ph type="title"/>
          </p:nvPr>
        </p:nvSpPr>
        <p:spPr/>
        <p:txBody>
          <a:bodyPr>
            <a:normAutofit fontScale="90000"/>
          </a:bodyPr>
          <a:lstStyle/>
          <a:p>
            <a:pPr lvl="0"/>
            <a:r>
              <a:rPr lang="pl-PL" dirty="0" smtClean="0"/>
              <a:t>1. Chronologiczna reguła kolizyjna </a:t>
            </a:r>
            <a:br>
              <a:rPr lang="pl-PL" dirty="0" smtClean="0"/>
            </a:br>
            <a:endParaRPr lang="pl-PL"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dirty="0" smtClean="0"/>
          </a:p>
          <a:p>
            <a:r>
              <a:rPr lang="pl-PL" dirty="0" smtClean="0"/>
              <a:t>„Norma prawna wyprowadzona z aktu wyższego rzędu wyłącza zastosowanie normy prawnej, wyprowadzonej z aktu niższego rzędu”.</a:t>
            </a:r>
          </a:p>
          <a:p>
            <a:endParaRPr lang="pl-PL" dirty="0"/>
          </a:p>
        </p:txBody>
      </p:sp>
      <p:sp>
        <p:nvSpPr>
          <p:cNvPr id="3" name="Tytuł 2"/>
          <p:cNvSpPr>
            <a:spLocks noGrp="1"/>
          </p:cNvSpPr>
          <p:nvPr>
            <p:ph type="title"/>
          </p:nvPr>
        </p:nvSpPr>
        <p:spPr/>
        <p:txBody>
          <a:bodyPr>
            <a:normAutofit fontScale="90000"/>
          </a:bodyPr>
          <a:lstStyle/>
          <a:p>
            <a:pPr lvl="0"/>
            <a:r>
              <a:rPr lang="pl-PL" dirty="0" smtClean="0"/>
              <a:t>2.Hierarchiczna reguła kolizyjna</a:t>
            </a:r>
            <a:br>
              <a:rPr lang="pl-PL" dirty="0" smtClean="0"/>
            </a:br>
            <a:endParaRPr lang="pl-PL"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endParaRPr lang="pl-PL" dirty="0" smtClean="0"/>
          </a:p>
          <a:p>
            <a:r>
              <a:rPr lang="pl-PL" dirty="0" smtClean="0"/>
              <a:t>„Norma bardziej szczegółowa wyłącza zastosowanie normy bardziej ogólnej”.  </a:t>
            </a:r>
          </a:p>
          <a:p>
            <a:pPr>
              <a:buNone/>
            </a:pPr>
            <a:endParaRPr lang="pl-PL" dirty="0"/>
          </a:p>
        </p:txBody>
      </p:sp>
      <p:sp>
        <p:nvSpPr>
          <p:cNvPr id="3" name="Tytuł 2"/>
          <p:cNvSpPr>
            <a:spLocks noGrp="1"/>
          </p:cNvSpPr>
          <p:nvPr>
            <p:ph type="title"/>
          </p:nvPr>
        </p:nvSpPr>
        <p:spPr/>
        <p:txBody>
          <a:bodyPr>
            <a:normAutofit fontScale="90000"/>
          </a:bodyPr>
          <a:lstStyle/>
          <a:p>
            <a:pPr lvl="0"/>
            <a:r>
              <a:rPr lang="pl-PL" dirty="0" smtClean="0"/>
              <a:t>3. Zakresowa reguła kolizyjna</a:t>
            </a:r>
            <a:br>
              <a:rPr lang="pl-PL" dirty="0" smtClean="0"/>
            </a:br>
            <a:endParaRPr lang="pl-PL"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b="1" dirty="0" smtClean="0"/>
          </a:p>
          <a:p>
            <a:pPr>
              <a:buNone/>
            </a:pPr>
            <a:endParaRPr lang="pl-PL" b="1" dirty="0" smtClean="0"/>
          </a:p>
          <a:p>
            <a:pPr>
              <a:buNone/>
            </a:pPr>
            <a:endParaRPr lang="pl-PL" b="1" dirty="0" smtClean="0"/>
          </a:p>
          <a:p>
            <a:pPr>
              <a:buNone/>
            </a:pPr>
            <a:r>
              <a:rPr lang="pl-PL" sz="4800" b="1" dirty="0" smtClean="0"/>
              <a:t>Reguły kolizyjne II stopnia</a:t>
            </a:r>
            <a:endParaRPr lang="pl-PL" sz="4800" dirty="0" smtClean="0"/>
          </a:p>
          <a:p>
            <a:pPr>
              <a:buNone/>
            </a:pPr>
            <a:endParaRPr lang="pl-PL" dirty="0"/>
          </a:p>
        </p:txBody>
      </p:sp>
      <p:sp>
        <p:nvSpPr>
          <p:cNvPr id="3" name="Tytuł 2"/>
          <p:cNvSpPr>
            <a:spLocks noGrp="1"/>
          </p:cNvSpPr>
          <p:nvPr>
            <p:ph type="title"/>
          </p:nvPr>
        </p:nvSpPr>
        <p:spPr/>
        <p:txBody>
          <a:bodyPr/>
          <a:lstStyle/>
          <a:p>
            <a:endParaRPr lang="pl-PL"/>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endParaRPr lang="pl-PL" dirty="0" smtClean="0"/>
          </a:p>
          <a:p>
            <a:endParaRPr lang="pl-PL" dirty="0" smtClean="0"/>
          </a:p>
          <a:p>
            <a:r>
              <a:rPr lang="pl-PL" dirty="0" smtClean="0"/>
              <a:t>Zagadnienia ogólne.</a:t>
            </a:r>
          </a:p>
          <a:p>
            <a:pPr>
              <a:buNone/>
            </a:pPr>
            <a:endParaRPr lang="pl-PL" dirty="0"/>
          </a:p>
        </p:txBody>
      </p:sp>
      <p:sp>
        <p:nvSpPr>
          <p:cNvPr id="3" name="Tytuł 2"/>
          <p:cNvSpPr>
            <a:spLocks noGrp="1"/>
          </p:cNvSpPr>
          <p:nvPr>
            <p:ph type="title"/>
          </p:nvPr>
        </p:nvSpPr>
        <p:spPr/>
        <p:txBody>
          <a:bodyPr/>
          <a:lstStyle/>
          <a:p>
            <a:r>
              <a:rPr lang="pl-PL" dirty="0" smtClean="0"/>
              <a:t>Wykładnia prawa</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293096"/>
            <a:ext cx="8229600" cy="1714195"/>
          </a:xfrm>
        </p:spPr>
        <p:txBody>
          <a:bodyPr/>
          <a:lstStyle/>
          <a:p>
            <a:endParaRPr lang="pl-PL" dirty="0"/>
          </a:p>
        </p:txBody>
      </p:sp>
      <p:sp>
        <p:nvSpPr>
          <p:cNvPr id="3" name="Tytuł 2"/>
          <p:cNvSpPr>
            <a:spLocks noGrp="1"/>
          </p:cNvSpPr>
          <p:nvPr>
            <p:ph type="title"/>
          </p:nvPr>
        </p:nvSpPr>
        <p:spPr>
          <a:xfrm>
            <a:off x="457200" y="1844824"/>
            <a:ext cx="8229600" cy="2304256"/>
          </a:xfrm>
        </p:spPr>
        <p:txBody>
          <a:bodyPr>
            <a:normAutofit/>
          </a:bodyPr>
          <a:lstStyle/>
          <a:p>
            <a:r>
              <a:rPr lang="pl-PL" dirty="0" smtClean="0"/>
              <a:t>Uzasadnienie wyboru językowego obrazu prawa.</a:t>
            </a:r>
            <a:br>
              <a:rPr lang="pl-PL" dirty="0" smtClean="0"/>
            </a:br>
            <a:endParaRPr lang="pl-PL"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a) Teoria </a:t>
            </a:r>
            <a:r>
              <a:rPr lang="pl-PL" dirty="0" err="1" smtClean="0"/>
              <a:t>klaryfikacyjna</a:t>
            </a:r>
            <a:endParaRPr lang="pl-PL" dirty="0" smtClean="0"/>
          </a:p>
          <a:p>
            <a:r>
              <a:rPr lang="pl-PL" dirty="0" smtClean="0"/>
              <a:t> </a:t>
            </a:r>
            <a:r>
              <a:rPr lang="pl-PL" i="1" dirty="0" err="1" smtClean="0"/>
              <a:t>clara</a:t>
            </a:r>
            <a:r>
              <a:rPr lang="pl-PL" i="1" dirty="0" smtClean="0"/>
              <a:t> non </a:t>
            </a:r>
            <a:r>
              <a:rPr lang="pl-PL" i="1" dirty="0" err="1" smtClean="0"/>
              <a:t>sunt</a:t>
            </a:r>
            <a:r>
              <a:rPr lang="pl-PL" i="1" dirty="0" smtClean="0"/>
              <a:t> </a:t>
            </a:r>
            <a:r>
              <a:rPr lang="pl-PL" i="1" dirty="0" err="1" smtClean="0"/>
              <a:t>interpretanda</a:t>
            </a:r>
            <a:r>
              <a:rPr lang="pl-PL" dirty="0" smtClean="0"/>
              <a:t>,</a:t>
            </a:r>
          </a:p>
          <a:p>
            <a:r>
              <a:rPr lang="pl-PL" dirty="0" smtClean="0"/>
              <a:t> bezpośrednie rozumienie przepisu prawnego i pośrednie rozumienie tekstu prawnego,</a:t>
            </a:r>
          </a:p>
          <a:p>
            <a:pPr>
              <a:buNone/>
            </a:pPr>
            <a:r>
              <a:rPr lang="pl-PL" dirty="0" smtClean="0"/>
              <a:t> </a:t>
            </a:r>
          </a:p>
          <a:p>
            <a:pPr>
              <a:buNone/>
            </a:pPr>
            <a:r>
              <a:rPr lang="pl-PL" dirty="0" smtClean="0"/>
              <a:t>b) Teoria derywacyjna.</a:t>
            </a:r>
          </a:p>
          <a:p>
            <a:r>
              <a:rPr lang="pl-PL" dirty="0" smtClean="0"/>
              <a:t> </a:t>
            </a:r>
            <a:r>
              <a:rPr lang="pl-PL" i="1" dirty="0" err="1" smtClean="0"/>
              <a:t>omnia</a:t>
            </a:r>
            <a:r>
              <a:rPr lang="pl-PL" i="1" dirty="0" smtClean="0"/>
              <a:t> </a:t>
            </a:r>
            <a:r>
              <a:rPr lang="pl-PL" i="1" dirty="0" err="1" smtClean="0"/>
              <a:t>sunt</a:t>
            </a:r>
            <a:r>
              <a:rPr lang="pl-PL" i="1" dirty="0" smtClean="0"/>
              <a:t> </a:t>
            </a:r>
            <a:r>
              <a:rPr lang="pl-PL" i="1" dirty="0" err="1" smtClean="0"/>
              <a:t>interpretanda</a:t>
            </a:r>
            <a:r>
              <a:rPr lang="pl-PL" dirty="0" smtClean="0"/>
              <a:t>,</a:t>
            </a:r>
          </a:p>
          <a:p>
            <a:r>
              <a:rPr lang="pl-PL" dirty="0" smtClean="0"/>
              <a:t> celem wykładni jest odtworzenie norm z przepisów prawnych.  </a:t>
            </a:r>
          </a:p>
          <a:p>
            <a:endParaRPr lang="pl-PL" dirty="0"/>
          </a:p>
        </p:txBody>
      </p:sp>
      <p:sp>
        <p:nvSpPr>
          <p:cNvPr id="3" name="Tytuł 2"/>
          <p:cNvSpPr>
            <a:spLocks noGrp="1"/>
          </p:cNvSpPr>
          <p:nvPr>
            <p:ph type="title"/>
          </p:nvPr>
        </p:nvSpPr>
        <p:spPr/>
        <p:txBody>
          <a:bodyPr>
            <a:normAutofit fontScale="90000"/>
          </a:bodyPr>
          <a:lstStyle/>
          <a:p>
            <a:r>
              <a:rPr lang="pl-PL" dirty="0" smtClean="0"/>
              <a:t>1. Teorie wykładni prawa.</a:t>
            </a:r>
            <a:br>
              <a:rPr lang="pl-PL" dirty="0" smtClean="0"/>
            </a:br>
            <a:endParaRPr lang="pl-PL"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72816"/>
            <a:ext cx="8229600" cy="4234475"/>
          </a:xfrm>
        </p:spPr>
        <p:txBody>
          <a:bodyPr/>
          <a:lstStyle/>
          <a:p>
            <a:r>
              <a:rPr lang="pl-PL" dirty="0" smtClean="0"/>
              <a:t>pojęcie racjonalnego prawodawcy,</a:t>
            </a:r>
          </a:p>
          <a:p>
            <a:pPr>
              <a:buNone/>
            </a:pPr>
            <a:endParaRPr lang="pl-PL" dirty="0" smtClean="0"/>
          </a:p>
          <a:p>
            <a:r>
              <a:rPr lang="pl-PL" dirty="0" smtClean="0"/>
              <a:t> aksjologia prawa,</a:t>
            </a:r>
          </a:p>
          <a:p>
            <a:pPr>
              <a:buNone/>
            </a:pPr>
            <a:endParaRPr lang="pl-PL" dirty="0" smtClean="0"/>
          </a:p>
          <a:p>
            <a:r>
              <a:rPr lang="pl-PL" dirty="0" smtClean="0"/>
              <a:t> rola interpretatora,</a:t>
            </a:r>
          </a:p>
          <a:p>
            <a:pPr>
              <a:buNone/>
            </a:pPr>
            <a:endParaRPr lang="pl-PL" dirty="0" smtClean="0"/>
          </a:p>
          <a:p>
            <a:r>
              <a:rPr lang="pl-PL" dirty="0" smtClean="0"/>
              <a:t> prawo w otoczeniu społecznym. </a:t>
            </a:r>
          </a:p>
          <a:p>
            <a:endParaRPr lang="pl-PL" dirty="0"/>
          </a:p>
        </p:txBody>
      </p:sp>
      <p:sp>
        <p:nvSpPr>
          <p:cNvPr id="3" name="Tytuł 2"/>
          <p:cNvSpPr>
            <a:spLocks noGrp="1"/>
          </p:cNvSpPr>
          <p:nvPr>
            <p:ph type="title"/>
          </p:nvPr>
        </p:nvSpPr>
        <p:spPr>
          <a:xfrm>
            <a:off x="457200" y="274638"/>
            <a:ext cx="8229600" cy="1426170"/>
          </a:xfrm>
        </p:spPr>
        <p:txBody>
          <a:bodyPr>
            <a:normAutofit fontScale="90000"/>
          </a:bodyPr>
          <a:lstStyle/>
          <a:p>
            <a:r>
              <a:rPr lang="pl-PL" dirty="0" smtClean="0"/>
              <a:t>2. Ideologie wykładni prawa: statyczna, dynamiczna: </a:t>
            </a:r>
            <a:br>
              <a:rPr lang="pl-PL" dirty="0" smtClean="0"/>
            </a:br>
            <a:endParaRPr lang="pl-PL"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636912"/>
            <a:ext cx="8229600" cy="3370379"/>
          </a:xfrm>
        </p:spPr>
        <p:txBody>
          <a:bodyPr/>
          <a:lstStyle/>
          <a:p>
            <a:r>
              <a:rPr lang="pl-PL" dirty="0" smtClean="0"/>
              <a:t>Racje o charakterze lingwistycznym,</a:t>
            </a:r>
          </a:p>
          <a:p>
            <a:r>
              <a:rPr lang="pl-PL" dirty="0" smtClean="0"/>
              <a:t>Racje o charakterze </a:t>
            </a:r>
            <a:r>
              <a:rPr lang="pl-PL" dirty="0" err="1" smtClean="0"/>
              <a:t>pozalingwistycznym</a:t>
            </a:r>
            <a:r>
              <a:rPr lang="pl-PL" dirty="0" smtClean="0"/>
              <a:t>.</a:t>
            </a:r>
            <a:endParaRPr lang="pl-PL" dirty="0"/>
          </a:p>
        </p:txBody>
      </p:sp>
      <p:sp>
        <p:nvSpPr>
          <p:cNvPr id="3" name="Tytuł 2"/>
          <p:cNvSpPr>
            <a:spLocks noGrp="1"/>
          </p:cNvSpPr>
          <p:nvPr>
            <p:ph type="title"/>
          </p:nvPr>
        </p:nvSpPr>
        <p:spPr>
          <a:xfrm>
            <a:off x="457200" y="274638"/>
            <a:ext cx="8229600" cy="1714202"/>
          </a:xfrm>
        </p:spPr>
        <p:txBody>
          <a:bodyPr>
            <a:normAutofit fontScale="90000"/>
          </a:bodyPr>
          <a:lstStyle/>
          <a:p>
            <a:r>
              <a:rPr lang="pl-PL" dirty="0" smtClean="0"/>
              <a:t>3. Sytuacja wykładni a sytuacja </a:t>
            </a:r>
            <a:r>
              <a:rPr lang="pl-PL" dirty="0" err="1" smtClean="0"/>
              <a:t>izomorfii</a:t>
            </a:r>
            <a:r>
              <a:rPr lang="pl-PL" dirty="0" smtClean="0"/>
              <a:t>.  </a:t>
            </a:r>
            <a:br>
              <a:rPr lang="pl-PL" dirty="0" smtClean="0"/>
            </a:br>
            <a:endParaRPr lang="pl-PL"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4611968"/>
          </a:xfrm>
        </p:spPr>
        <p:txBody>
          <a:bodyPr>
            <a:normAutofit fontScale="92500" lnSpcReduction="20000"/>
          </a:bodyPr>
          <a:lstStyle/>
          <a:p>
            <a:r>
              <a:rPr lang="pl-PL" b="1" dirty="0" smtClean="0"/>
              <a:t>Wykładnia autentyczna i legalna.</a:t>
            </a:r>
            <a:endParaRPr lang="pl-PL" dirty="0" smtClean="0"/>
          </a:p>
          <a:p>
            <a:pPr>
              <a:buNone/>
            </a:pPr>
            <a:r>
              <a:rPr lang="pl-PL" dirty="0" smtClean="0"/>
              <a:t>„Wykładnia autentyczna dokonywana jest przez podmiot, który ustanowił dany przepis”.</a:t>
            </a:r>
          </a:p>
          <a:p>
            <a:pPr>
              <a:buNone/>
            </a:pPr>
            <a:endParaRPr lang="pl-PL" dirty="0" smtClean="0"/>
          </a:p>
          <a:p>
            <a:pPr>
              <a:buNone/>
            </a:pPr>
            <a:r>
              <a:rPr lang="pl-PL" dirty="0" smtClean="0"/>
              <a:t>Przykład wykładni autentycznej – definicje legalne. </a:t>
            </a:r>
          </a:p>
          <a:p>
            <a:pPr>
              <a:buNone/>
            </a:pPr>
            <a:r>
              <a:rPr lang="pl-PL" dirty="0" smtClean="0"/>
              <a:t> </a:t>
            </a:r>
          </a:p>
          <a:p>
            <a:pPr>
              <a:buNone/>
            </a:pPr>
            <a:r>
              <a:rPr lang="pl-PL" dirty="0" smtClean="0"/>
              <a:t>„Wykładni legalnej dokonuje organ, który na mocy przepisów prawa ma kompetencję do dokonywania interpretacji przepisów prawnych”</a:t>
            </a:r>
          </a:p>
          <a:p>
            <a:pPr>
              <a:buNone/>
            </a:pPr>
            <a:r>
              <a:rPr lang="pl-PL" dirty="0" smtClean="0"/>
              <a:t> </a:t>
            </a:r>
          </a:p>
          <a:p>
            <a:pPr>
              <a:buNone/>
            </a:pPr>
            <a:r>
              <a:rPr lang="pl-PL" dirty="0" smtClean="0"/>
              <a:t>Przykład: „wykładnia dokonywana przez Ministra Finansów na podstawie przepisów Ordynacji podatkowej”   </a:t>
            </a:r>
          </a:p>
          <a:p>
            <a:pPr>
              <a:buNone/>
            </a:pPr>
            <a:endParaRPr lang="pl-PL" dirty="0"/>
          </a:p>
        </p:txBody>
      </p:sp>
      <p:sp>
        <p:nvSpPr>
          <p:cNvPr id="3" name="Tytuł 2"/>
          <p:cNvSpPr>
            <a:spLocks noGrp="1"/>
          </p:cNvSpPr>
          <p:nvPr>
            <p:ph type="title"/>
          </p:nvPr>
        </p:nvSpPr>
        <p:spPr>
          <a:xfrm>
            <a:off x="457200" y="188640"/>
            <a:ext cx="8229600" cy="1656184"/>
          </a:xfrm>
        </p:spPr>
        <p:txBody>
          <a:bodyPr>
            <a:normAutofit fontScale="90000"/>
          </a:bodyPr>
          <a:lstStyle/>
          <a:p>
            <a:r>
              <a:rPr lang="pl-PL" dirty="0" smtClean="0"/>
              <a:t>4. Rodzaje wykładni ze względu na podmiot ją dokonujący </a:t>
            </a:r>
            <a:br>
              <a:rPr lang="pl-PL" dirty="0" smtClean="0"/>
            </a:br>
            <a:endParaRPr lang="pl-PL"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980728"/>
            <a:ext cx="8229600" cy="5026563"/>
          </a:xfrm>
        </p:spPr>
        <p:txBody>
          <a:bodyPr/>
          <a:lstStyle/>
          <a:p>
            <a:r>
              <a:rPr lang="pl-PL" sz="3200" b="1" dirty="0" smtClean="0"/>
              <a:t>Wykładnia operatywna.</a:t>
            </a:r>
          </a:p>
          <a:p>
            <a:endParaRPr lang="pl-PL" dirty="0" smtClean="0"/>
          </a:p>
          <a:p>
            <a:pPr>
              <a:buNone/>
            </a:pPr>
            <a:r>
              <a:rPr lang="pl-PL" dirty="0" smtClean="0"/>
              <a:t>Wykładni dokonywana przez organy stosujące prawo (sądy i organy administracji).</a:t>
            </a:r>
          </a:p>
          <a:p>
            <a:pPr>
              <a:buNone/>
            </a:pPr>
            <a:endParaRPr lang="pl-PL" dirty="0" smtClean="0"/>
          </a:p>
          <a:p>
            <a:pPr>
              <a:buNone/>
            </a:pPr>
            <a:r>
              <a:rPr lang="pl-PL" dirty="0" smtClean="0"/>
              <a:t>Wykładnia operatywna ma charakter konkretny, a nie abstrakcyjny.</a:t>
            </a:r>
          </a:p>
          <a:p>
            <a:pPr>
              <a:buNone/>
            </a:pPr>
            <a:endParaRPr lang="pl-PL" dirty="0"/>
          </a:p>
        </p:txBody>
      </p:sp>
      <p:sp>
        <p:nvSpPr>
          <p:cNvPr id="3" name="Tytuł 2"/>
          <p:cNvSpPr>
            <a:spLocks noGrp="1"/>
          </p:cNvSpPr>
          <p:nvPr>
            <p:ph type="title"/>
          </p:nvPr>
        </p:nvSpPr>
        <p:spPr>
          <a:xfrm>
            <a:off x="457200" y="274638"/>
            <a:ext cx="8229600" cy="346050"/>
          </a:xfrm>
        </p:spPr>
        <p:txBody>
          <a:bodyPr>
            <a:normAutofit fontScale="90000"/>
          </a:bodyPr>
          <a:lstStyle/>
          <a:p>
            <a:endParaRPr lang="pl-PL"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4810539"/>
          </a:xfrm>
        </p:spPr>
        <p:txBody>
          <a:bodyPr/>
          <a:lstStyle/>
          <a:p>
            <a:pPr>
              <a:buNone/>
            </a:pPr>
            <a:endParaRPr lang="pl-PL" dirty="0" smtClean="0"/>
          </a:p>
          <a:p>
            <a:r>
              <a:rPr lang="pl-PL" sz="3200" b="1" dirty="0" smtClean="0"/>
              <a:t>Wykładnia naukowa (doktrynalna).</a:t>
            </a:r>
          </a:p>
          <a:p>
            <a:pPr>
              <a:buNone/>
            </a:pPr>
            <a:endParaRPr lang="pl-PL" sz="3200" b="1" dirty="0" smtClean="0"/>
          </a:p>
          <a:p>
            <a:pPr>
              <a:buNone/>
            </a:pPr>
            <a:r>
              <a:rPr lang="pl-PL" sz="3200" dirty="0" smtClean="0"/>
              <a:t>Jest to wykładnia dokonywana przez dyskurs prawniczy, tj. środowisko akademickie oraz znanych praktyków praktyki prawniczej. </a:t>
            </a:r>
          </a:p>
          <a:p>
            <a:pPr>
              <a:buNone/>
            </a:pPr>
            <a:endParaRPr lang="pl-PL" sz="3200" dirty="0"/>
          </a:p>
        </p:txBody>
      </p:sp>
      <p:sp>
        <p:nvSpPr>
          <p:cNvPr id="3" name="Tytuł 2"/>
          <p:cNvSpPr>
            <a:spLocks noGrp="1"/>
          </p:cNvSpPr>
          <p:nvPr>
            <p:ph type="title"/>
          </p:nvPr>
        </p:nvSpPr>
        <p:spPr>
          <a:xfrm>
            <a:off x="457200" y="274638"/>
            <a:ext cx="8229600" cy="490066"/>
          </a:xfrm>
        </p:spPr>
        <p:txBody>
          <a:bodyPr>
            <a:normAutofit fontScale="90000"/>
          </a:bodyPr>
          <a:lstStyle/>
          <a:p>
            <a:endParaRPr lang="pl-PL"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b="1" dirty="0" smtClean="0"/>
              <a:t> językowa, systemowa i funkcjonalna. </a:t>
            </a:r>
          </a:p>
          <a:p>
            <a:endParaRPr lang="pl-PL" b="1" dirty="0" smtClean="0"/>
          </a:p>
          <a:p>
            <a:endParaRPr lang="pl-PL" b="1" dirty="0" smtClean="0"/>
          </a:p>
          <a:p>
            <a:pPr>
              <a:buNone/>
            </a:pPr>
            <a:r>
              <a:rPr lang="pl-PL" b="1" dirty="0" smtClean="0"/>
              <a:t>Kryterium rozróżnienia i relacje między metodami wykładni.  </a:t>
            </a:r>
            <a:endParaRPr lang="pl-PL" dirty="0" smtClean="0"/>
          </a:p>
          <a:p>
            <a:pPr>
              <a:buNone/>
            </a:pPr>
            <a:endParaRPr lang="pl-PL" b="1" dirty="0" smtClean="0"/>
          </a:p>
          <a:p>
            <a:pPr>
              <a:buNone/>
            </a:pPr>
            <a:r>
              <a:rPr lang="pl-PL" b="1" dirty="0" smtClean="0"/>
              <a:t> </a:t>
            </a:r>
            <a:endParaRPr lang="pl-PL" dirty="0"/>
          </a:p>
        </p:txBody>
      </p:sp>
      <p:sp>
        <p:nvSpPr>
          <p:cNvPr id="3" name="Tytuł 2"/>
          <p:cNvSpPr>
            <a:spLocks noGrp="1"/>
          </p:cNvSpPr>
          <p:nvPr>
            <p:ph type="title"/>
          </p:nvPr>
        </p:nvSpPr>
        <p:spPr/>
        <p:txBody>
          <a:bodyPr/>
          <a:lstStyle/>
          <a:p>
            <a:r>
              <a:rPr lang="pl-PL" dirty="0" smtClean="0"/>
              <a:t>5. Metody wykładni prawa</a:t>
            </a:r>
            <a:endParaRPr lang="pl-PL"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268760"/>
            <a:ext cx="8229600" cy="4896544"/>
          </a:xfrm>
        </p:spPr>
        <p:txBody>
          <a:bodyPr>
            <a:normAutofit fontScale="92500" lnSpcReduction="10000"/>
          </a:bodyPr>
          <a:lstStyle/>
          <a:p>
            <a:pPr>
              <a:buNone/>
            </a:pPr>
            <a:r>
              <a:rPr lang="pl-PL" dirty="0" smtClean="0"/>
              <a:t>A. Nakaz przestrzegania definicji legalnych. </a:t>
            </a:r>
          </a:p>
          <a:p>
            <a:pPr>
              <a:buNone/>
            </a:pPr>
            <a:r>
              <a:rPr lang="pl-PL" dirty="0" smtClean="0"/>
              <a:t>B. Domniemanie języka prawnego. </a:t>
            </a:r>
          </a:p>
          <a:p>
            <a:pPr>
              <a:buNone/>
            </a:pPr>
            <a:r>
              <a:rPr lang="pl-PL" dirty="0" smtClean="0"/>
              <a:t>C. Domniemanie języka specjalnego.</a:t>
            </a:r>
          </a:p>
          <a:p>
            <a:pPr>
              <a:buNone/>
            </a:pPr>
            <a:r>
              <a:rPr lang="pl-PL" dirty="0" smtClean="0"/>
              <a:t>D. Domniemanie języka prawniczego. </a:t>
            </a:r>
          </a:p>
          <a:p>
            <a:pPr>
              <a:buNone/>
            </a:pPr>
            <a:r>
              <a:rPr lang="pl-PL" dirty="0" smtClean="0"/>
              <a:t>E. Domniemanie języka potocznego (życia codziennego). </a:t>
            </a:r>
          </a:p>
          <a:p>
            <a:pPr>
              <a:buNone/>
            </a:pPr>
            <a:r>
              <a:rPr lang="pl-PL" dirty="0" smtClean="0"/>
              <a:t>F. Dyrektywa, która zakłada, że w języku prawnym nie ma synonimów. </a:t>
            </a:r>
          </a:p>
          <a:p>
            <a:pPr>
              <a:buNone/>
            </a:pPr>
            <a:r>
              <a:rPr lang="pl-PL" dirty="0" smtClean="0"/>
              <a:t>„W ramach danego aktu prawnego różnym zwrotom nie należy nadawać tego samego znaczenia”.</a:t>
            </a:r>
          </a:p>
          <a:p>
            <a:pPr>
              <a:buNone/>
            </a:pPr>
            <a:r>
              <a:rPr lang="pl-PL" dirty="0" smtClean="0"/>
              <a:t> </a:t>
            </a:r>
          </a:p>
          <a:p>
            <a:endParaRPr lang="pl-PL" dirty="0"/>
          </a:p>
        </p:txBody>
      </p:sp>
      <p:sp>
        <p:nvSpPr>
          <p:cNvPr id="3" name="Tytuł 2"/>
          <p:cNvSpPr>
            <a:spLocks noGrp="1"/>
          </p:cNvSpPr>
          <p:nvPr>
            <p:ph type="title"/>
          </p:nvPr>
        </p:nvSpPr>
        <p:spPr/>
        <p:txBody>
          <a:bodyPr>
            <a:normAutofit fontScale="90000"/>
          </a:bodyPr>
          <a:lstStyle/>
          <a:p>
            <a:r>
              <a:rPr lang="pl-PL" dirty="0" smtClean="0"/>
              <a:t>Podstawowe dyrektywy wykładni językowej.</a:t>
            </a:r>
            <a:br>
              <a:rPr lang="pl-PL" dirty="0" smtClean="0"/>
            </a:br>
            <a:endParaRPr lang="pl-PL"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268760"/>
            <a:ext cx="8229600" cy="4738531"/>
          </a:xfrm>
        </p:spPr>
        <p:txBody>
          <a:bodyPr>
            <a:normAutofit lnSpcReduction="10000"/>
          </a:bodyPr>
          <a:lstStyle/>
          <a:p>
            <a:pPr>
              <a:buNone/>
            </a:pPr>
            <a:r>
              <a:rPr lang="pl-PL" dirty="0" smtClean="0"/>
              <a:t>G. Dyrektywa, która zakłada, że w języku prawnym nie ma homonimów.    </a:t>
            </a:r>
          </a:p>
          <a:p>
            <a:pPr>
              <a:buNone/>
            </a:pPr>
            <a:r>
              <a:rPr lang="pl-PL" dirty="0" smtClean="0"/>
              <a:t>„W ramach danego aktu prawnego tym samym zwrotom nie należy nadawać różnych znaczeń”. </a:t>
            </a:r>
          </a:p>
          <a:p>
            <a:pPr>
              <a:buNone/>
            </a:pPr>
            <a:r>
              <a:rPr lang="pl-PL" dirty="0" smtClean="0"/>
              <a:t> H. Dyrektywa, która zakłada, że nie należy interpretować przepisów w taki sposób, aby pewne ich fragmenty okazały się zbędne.</a:t>
            </a:r>
          </a:p>
          <a:p>
            <a:pPr>
              <a:buNone/>
            </a:pPr>
            <a:r>
              <a:rPr lang="pl-PL" dirty="0" smtClean="0"/>
              <a:t> I. Dyrektywa, która zakłada, że jeśli rozróżnień nie wprowadził prawodawca, to nie wolno tego dokonywać interpretatorowi. </a:t>
            </a:r>
          </a:p>
          <a:p>
            <a:pPr>
              <a:buNone/>
            </a:pPr>
            <a:endParaRPr lang="pl-PL" dirty="0"/>
          </a:p>
        </p:txBody>
      </p:sp>
      <p:sp>
        <p:nvSpPr>
          <p:cNvPr id="3" name="Tytuł 2"/>
          <p:cNvSpPr>
            <a:spLocks noGrp="1"/>
          </p:cNvSpPr>
          <p:nvPr>
            <p:ph type="title"/>
          </p:nvPr>
        </p:nvSpPr>
        <p:spPr>
          <a:xfrm>
            <a:off x="457200" y="274638"/>
            <a:ext cx="8229600" cy="706090"/>
          </a:xfrm>
        </p:spPr>
        <p:txBody>
          <a:bodyPr>
            <a:normAutofit fontScale="90000"/>
          </a:bodyPr>
          <a:lstStyle/>
          <a:p>
            <a:endParaRPr lang="pl-PL"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dirty="0" smtClean="0"/>
              <a:t>A. Dyrektywa, która zakłada, że interpretator ustalając znaczenie tekstu prawnego ma uwzględnić zasady prawa (europejskiego, konstytucyjnego, danej gałęzi prawa).</a:t>
            </a:r>
          </a:p>
          <a:p>
            <a:r>
              <a:rPr lang="pl-PL" dirty="0" smtClean="0"/>
              <a:t>B. Dyrektywa, która zakłada, że nie wolno interpretować przepisów prawnych w sposób prowadzący do powstania luk. </a:t>
            </a:r>
          </a:p>
          <a:p>
            <a:r>
              <a:rPr lang="pl-PL" dirty="0" smtClean="0"/>
              <a:t>C. Dyrektywa, która zakłada, że nie wolno interpretować przepisów prawnych w sposób prowadzący do rekonstrukcji norm sprzecznych z innymi normami. </a:t>
            </a:r>
          </a:p>
          <a:p>
            <a:endParaRPr lang="pl-PL" dirty="0"/>
          </a:p>
        </p:txBody>
      </p:sp>
      <p:sp>
        <p:nvSpPr>
          <p:cNvPr id="3" name="Tytuł 2"/>
          <p:cNvSpPr>
            <a:spLocks noGrp="1"/>
          </p:cNvSpPr>
          <p:nvPr>
            <p:ph type="title"/>
          </p:nvPr>
        </p:nvSpPr>
        <p:spPr/>
        <p:txBody>
          <a:bodyPr>
            <a:normAutofit fontScale="90000"/>
          </a:bodyPr>
          <a:lstStyle/>
          <a:p>
            <a:r>
              <a:rPr lang="pl-PL" dirty="0" smtClean="0"/>
              <a:t>Podstawowe dyrektywy wykładni systemowej.</a:t>
            </a:r>
            <a:br>
              <a:rPr lang="pl-PL" dirty="0" smtClean="0"/>
            </a:b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9"/>
            <a:ext cx="8229600" cy="3819880"/>
          </a:xfrm>
        </p:spPr>
        <p:txBody>
          <a:bodyPr>
            <a:normAutofit fontScale="70000" lnSpcReduction="20000"/>
          </a:bodyPr>
          <a:lstStyle/>
          <a:p>
            <a:pPr>
              <a:buNone/>
            </a:pPr>
            <a:r>
              <a:rPr lang="pl-PL" sz="3400" dirty="0" smtClean="0"/>
              <a:t>Rozstrzygnięcia o charakterze ontologicznym i epistemologicznym.</a:t>
            </a:r>
          </a:p>
          <a:p>
            <a:pPr>
              <a:buNone/>
            </a:pPr>
            <a:r>
              <a:rPr lang="pl-PL" dirty="0" smtClean="0"/>
              <a:t>    „W mym przekonaniu jest tak, że język prawny pełni dwojaką rolę w stosunku do otaczającej nas rzeczywistości. Z jednej strony tworzy pewne normatywne stany rzeczy, co w mniejszym lub większym stopniu kształtuje i wpływa na zjawiska życia społecznego, ale z drugiej odtwarza (odzwierciedla) pewne właściwości otaczającej nas rzeczywistości. To odtwarzanie nie ogranicza się jedynie do odzwierciedlania świata zjawisk przyrodniczych (…), ale także obejmuje sferę zjawisk społecznych. Odzwierciedla on na przykład rozmaite sposoby myślenia o otaczającym świecie, ujęte w systemy, teorie filozoficzne, polityczne, społeczno-ekonomiczne, etc.”. </a:t>
            </a:r>
          </a:p>
          <a:p>
            <a:pPr>
              <a:buNone/>
            </a:pPr>
            <a:r>
              <a:rPr lang="pl-PL" sz="2100" dirty="0" smtClean="0"/>
              <a:t>    Ryszard </a:t>
            </a:r>
            <a:r>
              <a:rPr lang="pl-PL" sz="2100" dirty="0" err="1" smtClean="0"/>
              <a:t>Sarkowicz</a:t>
            </a:r>
            <a:r>
              <a:rPr lang="pl-PL" sz="2100" dirty="0" smtClean="0"/>
              <a:t>, </a:t>
            </a:r>
            <a:r>
              <a:rPr lang="pl-PL" sz="2100" i="1" dirty="0" smtClean="0"/>
              <a:t>Poziomowa interpretacja tekstu prawnego</a:t>
            </a:r>
            <a:r>
              <a:rPr lang="pl-PL" sz="2100" dirty="0" smtClean="0"/>
              <a:t>, Kraków 1995. </a:t>
            </a:r>
          </a:p>
          <a:p>
            <a:endParaRPr lang="pl-PL" dirty="0"/>
          </a:p>
        </p:txBody>
      </p:sp>
      <p:sp>
        <p:nvSpPr>
          <p:cNvPr id="3" name="Tytuł 2"/>
          <p:cNvSpPr>
            <a:spLocks noGrp="1"/>
          </p:cNvSpPr>
          <p:nvPr>
            <p:ph type="title"/>
          </p:nvPr>
        </p:nvSpPr>
        <p:spPr>
          <a:xfrm>
            <a:off x="457200" y="404664"/>
            <a:ext cx="8229600" cy="1296144"/>
          </a:xfrm>
        </p:spPr>
        <p:txBody>
          <a:bodyPr>
            <a:normAutofit/>
          </a:bodyPr>
          <a:lstStyle/>
          <a:p>
            <a:r>
              <a:rPr lang="pl-PL" sz="4400" dirty="0" smtClean="0"/>
              <a:t>1.Język a rzeczywistość</a:t>
            </a:r>
            <a:endParaRPr lang="pl-PL"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980728"/>
            <a:ext cx="8229600" cy="5026563"/>
          </a:xfrm>
        </p:spPr>
        <p:txBody>
          <a:bodyPr/>
          <a:lstStyle/>
          <a:p>
            <a:r>
              <a:rPr lang="pl-PL" dirty="0" smtClean="0"/>
              <a:t>D. Przepisy prawne powinny być interpretowane z zachowaniem zasady hierarchiczności aktów prawnych , tj. z uwzględnieniem hierarchii źródeł prawa.  </a:t>
            </a:r>
          </a:p>
          <a:p>
            <a:r>
              <a:rPr lang="pl-PL" dirty="0" smtClean="0"/>
              <a:t>E. Dyrektywa </a:t>
            </a:r>
            <a:r>
              <a:rPr lang="pl-PL" i="1" dirty="0" smtClean="0"/>
              <a:t>argumentum a </a:t>
            </a:r>
            <a:r>
              <a:rPr lang="pl-PL" i="1" dirty="0" err="1" smtClean="0"/>
              <a:t>rubrica</a:t>
            </a:r>
            <a:r>
              <a:rPr lang="pl-PL" i="1" dirty="0" smtClean="0"/>
              <a:t>.</a:t>
            </a:r>
            <a:r>
              <a:rPr lang="pl-PL" dirty="0" smtClean="0"/>
              <a:t> </a:t>
            </a:r>
          </a:p>
          <a:p>
            <a:pPr>
              <a:buNone/>
            </a:pPr>
            <a:r>
              <a:rPr lang="pl-PL" dirty="0" smtClean="0"/>
              <a:t>„Przepisy prawne należy interpretować, biorąc pod uwagę ich miejsce w systematyce zewnętrznej i wewnętrznej aktu prawnego, chyba że ustalenia uzyskane na podstawie innych dyrektyw zgodnie wskazują, że usytuowanie przepisu jest wadliwe”.    </a:t>
            </a:r>
          </a:p>
          <a:p>
            <a:endParaRPr lang="pl-PL" dirty="0"/>
          </a:p>
        </p:txBody>
      </p:sp>
      <p:sp>
        <p:nvSpPr>
          <p:cNvPr id="3" name="Tytuł 2"/>
          <p:cNvSpPr>
            <a:spLocks noGrp="1"/>
          </p:cNvSpPr>
          <p:nvPr>
            <p:ph type="title"/>
          </p:nvPr>
        </p:nvSpPr>
        <p:spPr>
          <a:xfrm>
            <a:off x="457200" y="274638"/>
            <a:ext cx="8229600" cy="490066"/>
          </a:xfrm>
        </p:spPr>
        <p:txBody>
          <a:bodyPr>
            <a:normAutofit fontScale="90000"/>
          </a:bodyPr>
          <a:lstStyle/>
          <a:p>
            <a:endParaRPr lang="pl-PL"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r>
              <a:rPr lang="pl-PL" dirty="0" smtClean="0"/>
              <a:t>A. Dyrektywa </a:t>
            </a:r>
            <a:r>
              <a:rPr lang="pl-PL" i="1" dirty="0" err="1" smtClean="0"/>
              <a:t>ratio</a:t>
            </a:r>
            <a:r>
              <a:rPr lang="pl-PL" i="1" dirty="0" smtClean="0"/>
              <a:t> </a:t>
            </a:r>
            <a:r>
              <a:rPr lang="pl-PL" i="1" dirty="0" err="1" smtClean="0"/>
              <a:t>legis</a:t>
            </a:r>
            <a:r>
              <a:rPr lang="pl-PL" i="1" dirty="0" smtClean="0"/>
              <a:t>.</a:t>
            </a:r>
            <a:r>
              <a:rPr lang="pl-PL" dirty="0" smtClean="0"/>
              <a:t> </a:t>
            </a:r>
          </a:p>
          <a:p>
            <a:pPr>
              <a:buNone/>
            </a:pPr>
            <a:r>
              <a:rPr lang="pl-PL" dirty="0" smtClean="0"/>
              <a:t>„Interpretując przepisy prawne, należy brać pod uwagę cele regulacji prawnej”.  </a:t>
            </a:r>
          </a:p>
          <a:p>
            <a:pPr>
              <a:buNone/>
            </a:pPr>
            <a:r>
              <a:rPr lang="pl-PL" dirty="0" smtClean="0"/>
              <a:t> </a:t>
            </a:r>
          </a:p>
          <a:p>
            <a:r>
              <a:rPr lang="pl-PL" dirty="0" smtClean="0"/>
              <a:t>B. Dyrektywa, która zakłada, że interpretując przepisy prawne należy brać pod uwagę konsekwencje społeczne, ekonomiczne, do jakich doprowadzić może określona interpretacja i wybrać taką, która prowadzi do konsekwencji najbardziej korzystnych. </a:t>
            </a:r>
          </a:p>
          <a:p>
            <a:pPr>
              <a:buNone/>
            </a:pPr>
            <a:r>
              <a:rPr lang="pl-PL" dirty="0" smtClean="0"/>
              <a:t>  </a:t>
            </a:r>
          </a:p>
          <a:p>
            <a:r>
              <a:rPr lang="pl-PL" dirty="0" smtClean="0"/>
              <a:t>C. Dyrektywa, która zakłada, że interpretując przepisy prawne należy brać pod uwagę powszechnie akceptowane normy moralne, zasady sprawiedliwości i słuszności.  </a:t>
            </a:r>
          </a:p>
          <a:p>
            <a:endParaRPr lang="pl-PL" dirty="0"/>
          </a:p>
        </p:txBody>
      </p:sp>
      <p:sp>
        <p:nvSpPr>
          <p:cNvPr id="3" name="Tytuł 2"/>
          <p:cNvSpPr>
            <a:spLocks noGrp="1"/>
          </p:cNvSpPr>
          <p:nvPr>
            <p:ph type="title"/>
          </p:nvPr>
        </p:nvSpPr>
        <p:spPr/>
        <p:txBody>
          <a:bodyPr>
            <a:normAutofit fontScale="90000"/>
          </a:bodyPr>
          <a:lstStyle/>
          <a:p>
            <a:r>
              <a:rPr lang="pl-PL" dirty="0" smtClean="0"/>
              <a:t>Podstawowe dyrektywy wykładni funkcjonalnej (celowościowej). </a:t>
            </a:r>
            <a:br>
              <a:rPr lang="pl-PL" dirty="0" smtClean="0"/>
            </a:br>
            <a:endParaRPr lang="pl-PL"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4882547"/>
          </a:xfrm>
        </p:spPr>
        <p:txBody>
          <a:bodyPr>
            <a:normAutofit fontScale="85000" lnSpcReduction="20000"/>
          </a:bodyPr>
          <a:lstStyle/>
          <a:p>
            <a:r>
              <a:rPr lang="pl-PL" dirty="0" smtClean="0"/>
              <a:t>D. Dyrektywa preferencji. </a:t>
            </a:r>
          </a:p>
          <a:p>
            <a:pPr>
              <a:buNone/>
            </a:pPr>
            <a:r>
              <a:rPr lang="pl-PL" dirty="0" smtClean="0"/>
              <a:t>„Jeżeli na gruncie wykładni językowej możliwe są różne warianty normy, to należy wybrać ten, który jest najbardziej zgodny z przyjętymi regułami i ocenami społecznymi”.</a:t>
            </a:r>
          </a:p>
          <a:p>
            <a:pPr>
              <a:buNone/>
            </a:pPr>
            <a:endParaRPr lang="pl-PL" dirty="0" smtClean="0"/>
          </a:p>
          <a:p>
            <a:r>
              <a:rPr lang="pl-PL" dirty="0" smtClean="0"/>
              <a:t>E. Dyrektywa </a:t>
            </a:r>
            <a:r>
              <a:rPr lang="pl-PL" i="1" dirty="0" smtClean="0"/>
              <a:t>argumentum ad absurdum.</a:t>
            </a:r>
            <a:endParaRPr lang="pl-PL" dirty="0" smtClean="0"/>
          </a:p>
          <a:p>
            <a:pPr>
              <a:buNone/>
            </a:pPr>
            <a:r>
              <a:rPr lang="pl-PL" dirty="0" smtClean="0"/>
              <a:t>„Wykładni prawa nie może prowadzić do absurdalnych wniosków; taki efekt wykładni należy odrzucić”. </a:t>
            </a:r>
          </a:p>
          <a:p>
            <a:pPr>
              <a:buNone/>
            </a:pPr>
            <a:r>
              <a:rPr lang="pl-PL" dirty="0" smtClean="0"/>
              <a:t> </a:t>
            </a:r>
          </a:p>
          <a:p>
            <a:r>
              <a:rPr lang="pl-PL" dirty="0" smtClean="0"/>
              <a:t>F. Dyrektywa argument z konsekwencji (założenie o konsekwencji ocen prawodawcy).  </a:t>
            </a:r>
          </a:p>
          <a:p>
            <a:pPr>
              <a:buNone/>
            </a:pPr>
            <a:r>
              <a:rPr lang="pl-PL" dirty="0" smtClean="0"/>
              <a:t> </a:t>
            </a:r>
          </a:p>
          <a:p>
            <a:r>
              <a:rPr lang="pl-PL" dirty="0" smtClean="0"/>
              <a:t>G. Argument z komparastyki prawniczej.   </a:t>
            </a:r>
          </a:p>
          <a:p>
            <a:endParaRPr lang="pl-PL" dirty="0"/>
          </a:p>
        </p:txBody>
      </p:sp>
      <p:sp>
        <p:nvSpPr>
          <p:cNvPr id="3" name="Tytuł 2"/>
          <p:cNvSpPr>
            <a:spLocks noGrp="1"/>
          </p:cNvSpPr>
          <p:nvPr>
            <p:ph type="title"/>
          </p:nvPr>
        </p:nvSpPr>
        <p:spPr>
          <a:xfrm>
            <a:off x="457200" y="274638"/>
            <a:ext cx="8229600" cy="490066"/>
          </a:xfrm>
        </p:spPr>
        <p:txBody>
          <a:bodyPr>
            <a:normAutofit fontScale="90000"/>
          </a:bodyPr>
          <a:lstStyle/>
          <a:p>
            <a:endParaRPr lang="pl-PL"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b="1" dirty="0" smtClean="0"/>
              <a:t>Procedury wskazują:</a:t>
            </a:r>
            <a:endParaRPr lang="pl-PL" dirty="0" smtClean="0"/>
          </a:p>
          <a:p>
            <a:pPr>
              <a:buNone/>
            </a:pPr>
            <a:r>
              <a:rPr lang="pl-PL" dirty="0" smtClean="0"/>
              <a:t>Kolejność wykładni: językowa, systemowa, funkcjonalna.</a:t>
            </a:r>
          </a:p>
          <a:p>
            <a:pPr>
              <a:buNone/>
            </a:pPr>
            <a:r>
              <a:rPr lang="pl-PL" dirty="0" smtClean="0"/>
              <a:t>Moment końcowy:</a:t>
            </a:r>
          </a:p>
          <a:p>
            <a:pPr>
              <a:buNone/>
            </a:pPr>
            <a:r>
              <a:rPr lang="pl-PL" dirty="0" smtClean="0"/>
              <a:t>1) kończymy wykładnię, gdy wynik nie budzi wątpliwości albo	</a:t>
            </a:r>
          </a:p>
          <a:p>
            <a:pPr>
              <a:buNone/>
            </a:pPr>
            <a:r>
              <a:rPr lang="pl-PL" dirty="0" smtClean="0"/>
              <a:t>2) wykorzystujemy wszystkie dyrektywy i kończymy, gdy wyniki uzyskane po zastosowaniu wszystkich są zbieżne.</a:t>
            </a:r>
          </a:p>
          <a:p>
            <a:r>
              <a:rPr lang="pl-PL" dirty="0" smtClean="0"/>
              <a:t>Preferowane rozwiązanie drugie.</a:t>
            </a:r>
          </a:p>
          <a:p>
            <a:endParaRPr lang="pl-PL" dirty="0"/>
          </a:p>
        </p:txBody>
      </p:sp>
      <p:sp>
        <p:nvSpPr>
          <p:cNvPr id="3" name="Tytuł 2"/>
          <p:cNvSpPr>
            <a:spLocks noGrp="1"/>
          </p:cNvSpPr>
          <p:nvPr>
            <p:ph type="title"/>
          </p:nvPr>
        </p:nvSpPr>
        <p:spPr/>
        <p:txBody>
          <a:bodyPr>
            <a:normAutofit fontScale="90000"/>
          </a:bodyPr>
          <a:lstStyle/>
          <a:p>
            <a:r>
              <a:rPr lang="pl-PL" dirty="0" smtClean="0"/>
              <a:t>DYREKTYWY II-STOPNIA</a:t>
            </a:r>
            <a:br>
              <a:rPr lang="pl-PL" dirty="0" smtClean="0"/>
            </a:br>
            <a:endParaRPr lang="pl-PL"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b="1" dirty="0" smtClean="0"/>
              <a:t>Wykładnia stwierdzająca (literalna).</a:t>
            </a:r>
            <a:endParaRPr lang="pl-PL" dirty="0" smtClean="0"/>
          </a:p>
          <a:p>
            <a:pPr>
              <a:buNone/>
            </a:pPr>
            <a:r>
              <a:rPr lang="pl-PL" dirty="0" smtClean="0"/>
              <a:t>„Wynik zastosowania dyrektyw wykładni systemowej oraz funkcjonalnej potwierdzają wynik wykładni oparty na metodzie językowej”.</a:t>
            </a:r>
          </a:p>
          <a:p>
            <a:r>
              <a:rPr lang="pl-PL" b="1" dirty="0" smtClean="0"/>
              <a:t>Wykładnia zwężająca.</a:t>
            </a:r>
            <a:endParaRPr lang="pl-PL" dirty="0" smtClean="0"/>
          </a:p>
          <a:p>
            <a:pPr>
              <a:buNone/>
            </a:pPr>
            <a:r>
              <a:rPr lang="pl-PL" dirty="0" smtClean="0"/>
              <a:t>„Wynik zastosowania dyrektyw wykładni systemowej oraz funkcjonalnej prowadzi do sytuacji, w której zawęża się zakres zastosowania lub normowania oparty na metodzie językowej”. </a:t>
            </a:r>
          </a:p>
          <a:p>
            <a:endParaRPr lang="pl-PL" dirty="0" smtClean="0"/>
          </a:p>
          <a:p>
            <a:endParaRPr lang="pl-PL" dirty="0"/>
          </a:p>
        </p:txBody>
      </p:sp>
      <p:sp>
        <p:nvSpPr>
          <p:cNvPr id="3" name="Tytuł 2"/>
          <p:cNvSpPr>
            <a:spLocks noGrp="1"/>
          </p:cNvSpPr>
          <p:nvPr>
            <p:ph type="title"/>
          </p:nvPr>
        </p:nvSpPr>
        <p:spPr/>
        <p:txBody>
          <a:bodyPr>
            <a:normAutofit fontScale="90000"/>
          </a:bodyPr>
          <a:lstStyle/>
          <a:p>
            <a:r>
              <a:rPr lang="pl-PL" dirty="0" smtClean="0"/>
              <a:t>6. Rodzaje wykładni ze względu na wyniki.</a:t>
            </a:r>
            <a:br>
              <a:rPr lang="pl-PL" dirty="0" smtClean="0"/>
            </a:br>
            <a:endParaRPr lang="pl-PL"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b="1" dirty="0" smtClean="0"/>
              <a:t> </a:t>
            </a:r>
            <a:endParaRPr lang="pl-PL" dirty="0" smtClean="0"/>
          </a:p>
          <a:p>
            <a:r>
              <a:rPr lang="pl-PL" b="1" dirty="0" smtClean="0"/>
              <a:t>Wykładnia rozszerzająca.</a:t>
            </a:r>
            <a:endParaRPr lang="pl-PL" dirty="0" smtClean="0"/>
          </a:p>
          <a:p>
            <a:pPr>
              <a:buNone/>
            </a:pPr>
            <a:r>
              <a:rPr lang="pl-PL" dirty="0" smtClean="0"/>
              <a:t>„Wynik zastosowania dyrektyw wykładni systemowej oraz funkcjonalnej rozszerza zakres zastosowania lub normowania, jaki można ustalić na podstawie metody językowej”.</a:t>
            </a:r>
          </a:p>
          <a:p>
            <a:endParaRPr lang="pl-PL" dirty="0"/>
          </a:p>
        </p:txBody>
      </p:sp>
      <p:sp>
        <p:nvSpPr>
          <p:cNvPr id="3" name="Tytuł 2"/>
          <p:cNvSpPr>
            <a:spLocks noGrp="1"/>
          </p:cNvSpPr>
          <p:nvPr>
            <p:ph type="title"/>
          </p:nvPr>
        </p:nvSpPr>
        <p:spPr>
          <a:xfrm>
            <a:off x="457200" y="274638"/>
            <a:ext cx="8229600" cy="562074"/>
          </a:xfrm>
        </p:spPr>
        <p:txBody>
          <a:bodyPr>
            <a:normAutofit fontScale="90000"/>
          </a:bodyPr>
          <a:lstStyle/>
          <a:p>
            <a:endParaRPr lang="pl-PL"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4882547"/>
          </a:xfrm>
        </p:spPr>
        <p:txBody>
          <a:bodyPr/>
          <a:lstStyle/>
          <a:p>
            <a:endParaRPr lang="pl-PL" b="1" dirty="0" smtClean="0"/>
          </a:p>
          <a:p>
            <a:endParaRPr lang="pl-PL" b="1" dirty="0" smtClean="0"/>
          </a:p>
          <a:p>
            <a:endParaRPr lang="pl-PL" b="1" dirty="0" smtClean="0"/>
          </a:p>
          <a:p>
            <a:pPr>
              <a:buNone/>
            </a:pPr>
            <a:r>
              <a:rPr lang="pl-PL" sz="4800" b="1" dirty="0" smtClean="0"/>
              <a:t>Wnioskowania prawnicze </a:t>
            </a:r>
            <a:endParaRPr lang="pl-PL" sz="4800" dirty="0" smtClean="0"/>
          </a:p>
          <a:p>
            <a:endParaRPr lang="pl-PL" dirty="0"/>
          </a:p>
        </p:txBody>
      </p:sp>
      <p:sp>
        <p:nvSpPr>
          <p:cNvPr id="3" name="Tytuł 2"/>
          <p:cNvSpPr>
            <a:spLocks noGrp="1"/>
          </p:cNvSpPr>
          <p:nvPr>
            <p:ph type="title"/>
          </p:nvPr>
        </p:nvSpPr>
        <p:spPr>
          <a:xfrm>
            <a:off x="457200" y="274638"/>
            <a:ext cx="8229600" cy="490066"/>
          </a:xfrm>
        </p:spPr>
        <p:txBody>
          <a:bodyPr>
            <a:normAutofit fontScale="90000"/>
          </a:bodyPr>
          <a:lstStyle/>
          <a:p>
            <a:endParaRPr lang="pl-PL"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1.Reguły egzegezy jako składnik dyskursu prawniczego.</a:t>
            </a:r>
          </a:p>
          <a:p>
            <a:r>
              <a:rPr lang="pl-PL" dirty="0" smtClean="0"/>
              <a:t>2.Wnioskowanie a wykładnia prawa (różnica między regułami inferencyjnym a regułami interpretacyjnymi).</a:t>
            </a:r>
          </a:p>
          <a:p>
            <a:r>
              <a:rPr lang="pl-PL" dirty="0" smtClean="0"/>
              <a:t>3. Problem </a:t>
            </a:r>
            <a:r>
              <a:rPr lang="pl-PL" dirty="0" err="1" smtClean="0"/>
              <a:t>konkluzywności</a:t>
            </a:r>
            <a:r>
              <a:rPr lang="pl-PL" dirty="0" smtClean="0"/>
              <a:t> reguł dyskursu prawniczego.</a:t>
            </a:r>
          </a:p>
          <a:p>
            <a:r>
              <a:rPr lang="pl-PL" dirty="0" smtClean="0"/>
              <a:t>4. Założenie o konsekwencji ocen prawodawcy.</a:t>
            </a:r>
          </a:p>
          <a:p>
            <a:pPr>
              <a:buNone/>
            </a:pPr>
            <a:endParaRPr lang="pl-PL" dirty="0"/>
          </a:p>
        </p:txBody>
      </p:sp>
      <p:sp>
        <p:nvSpPr>
          <p:cNvPr id="3" name="Tytuł 2"/>
          <p:cNvSpPr>
            <a:spLocks noGrp="1"/>
          </p:cNvSpPr>
          <p:nvPr>
            <p:ph type="title"/>
          </p:nvPr>
        </p:nvSpPr>
        <p:spPr/>
        <p:txBody>
          <a:bodyPr>
            <a:normAutofit fontScale="90000"/>
          </a:bodyPr>
          <a:lstStyle/>
          <a:p>
            <a:r>
              <a:rPr lang="pl-PL" dirty="0" smtClean="0"/>
              <a:t>Wnioskowania prawnicze jako narzędzie argumentacji.</a:t>
            </a:r>
            <a:br>
              <a:rPr lang="pl-PL" dirty="0" smtClean="0"/>
            </a:br>
            <a:endParaRPr lang="pl-PL"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r>
              <a:rPr lang="en-US" dirty="0" smtClean="0"/>
              <a:t>- argumentum a </a:t>
            </a:r>
            <a:r>
              <a:rPr lang="en-US" dirty="0" err="1" smtClean="0"/>
              <a:t>simili</a:t>
            </a:r>
            <a:r>
              <a:rPr lang="en-US" dirty="0" smtClean="0"/>
              <a:t>,</a:t>
            </a:r>
            <a:endParaRPr lang="pl-PL" dirty="0" smtClean="0"/>
          </a:p>
          <a:p>
            <a:pPr>
              <a:buNone/>
            </a:pPr>
            <a:endParaRPr lang="pl-PL" dirty="0" smtClean="0"/>
          </a:p>
          <a:p>
            <a:r>
              <a:rPr lang="en-US" dirty="0" smtClean="0"/>
              <a:t>- argumentum a </a:t>
            </a:r>
            <a:r>
              <a:rPr lang="en-US" dirty="0" err="1" smtClean="0"/>
              <a:t>contrario</a:t>
            </a:r>
            <a:r>
              <a:rPr lang="en-US" dirty="0" smtClean="0"/>
              <a:t>,</a:t>
            </a:r>
            <a:endParaRPr lang="pl-PL" dirty="0" smtClean="0"/>
          </a:p>
          <a:p>
            <a:pPr>
              <a:buNone/>
            </a:pPr>
            <a:endParaRPr lang="pl-PL" dirty="0" smtClean="0"/>
          </a:p>
          <a:p>
            <a:r>
              <a:rPr lang="pl-PL" dirty="0" smtClean="0"/>
              <a:t>- argumentu a </a:t>
            </a:r>
            <a:r>
              <a:rPr lang="pl-PL" dirty="0" err="1" smtClean="0"/>
              <a:t>fortiori</a:t>
            </a:r>
            <a:r>
              <a:rPr lang="pl-PL" dirty="0" smtClean="0"/>
              <a:t>. </a:t>
            </a:r>
          </a:p>
          <a:p>
            <a:pPr>
              <a:buNone/>
            </a:pPr>
            <a:endParaRPr lang="pl-PL" dirty="0"/>
          </a:p>
        </p:txBody>
      </p:sp>
      <p:sp>
        <p:nvSpPr>
          <p:cNvPr id="3" name="Tytuł 2"/>
          <p:cNvSpPr>
            <a:spLocks noGrp="1"/>
          </p:cNvSpPr>
          <p:nvPr>
            <p:ph type="title"/>
          </p:nvPr>
        </p:nvSpPr>
        <p:spPr/>
        <p:txBody>
          <a:bodyPr>
            <a:normAutofit fontScale="90000"/>
          </a:bodyPr>
          <a:lstStyle/>
          <a:p>
            <a:r>
              <a:rPr lang="pl-PL" dirty="0" smtClean="0"/>
              <a:t>Argumentacje oparte na założeniu o konsekwencji ocen prawodawcy:</a:t>
            </a:r>
            <a:br>
              <a:rPr lang="pl-PL" dirty="0" smtClean="0"/>
            </a:br>
            <a:endParaRPr lang="pl-PL"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060848"/>
            <a:ext cx="8229600" cy="3946443"/>
          </a:xfrm>
        </p:spPr>
        <p:txBody>
          <a:bodyPr>
            <a:normAutofit fontScale="77500" lnSpcReduction="20000"/>
          </a:bodyPr>
          <a:lstStyle/>
          <a:p>
            <a:pPr lvl="0">
              <a:buNone/>
            </a:pPr>
            <a:r>
              <a:rPr lang="pl-PL" i="1" dirty="0" smtClean="0"/>
              <a:t>a) </a:t>
            </a:r>
            <a:r>
              <a:rPr lang="pl-PL" b="1" i="1" dirty="0" smtClean="0"/>
              <a:t>Analogia </a:t>
            </a:r>
            <a:r>
              <a:rPr lang="pl-PL" b="1" i="1" dirty="0" err="1" smtClean="0"/>
              <a:t>legis</a:t>
            </a:r>
            <a:r>
              <a:rPr lang="pl-PL" b="1" i="1" dirty="0" smtClean="0"/>
              <a:t>.</a:t>
            </a:r>
            <a:endParaRPr lang="pl-PL" b="1" dirty="0" smtClean="0"/>
          </a:p>
          <a:p>
            <a:pPr>
              <a:buNone/>
            </a:pPr>
            <a:r>
              <a:rPr lang="pl-PL" dirty="0" smtClean="0"/>
              <a:t>- ustalenie, iż określony fakt nie został unormowany przez przepisy prawne,</a:t>
            </a:r>
          </a:p>
          <a:p>
            <a:pPr>
              <a:buNone/>
            </a:pPr>
            <a:r>
              <a:rPr lang="pl-PL" dirty="0" smtClean="0"/>
              <a:t>- ustalenie, że istnieje przepis prawny, który reguluje sytuacje pod istotnymi względami podobne do faktu nieunormowanego,</a:t>
            </a:r>
          </a:p>
          <a:p>
            <a:pPr>
              <a:buFontTx/>
              <a:buChar char="-"/>
            </a:pPr>
            <a:r>
              <a:rPr lang="pl-PL" dirty="0" smtClean="0"/>
              <a:t>przeniesienie konsekwencji z faktu  unormowanego na rozpatrywany fakt nieunormowany. </a:t>
            </a:r>
          </a:p>
          <a:p>
            <a:pPr>
              <a:buNone/>
            </a:pPr>
            <a:endParaRPr lang="pl-PL" dirty="0" smtClean="0"/>
          </a:p>
          <a:p>
            <a:pPr lvl="0">
              <a:buNone/>
            </a:pPr>
            <a:r>
              <a:rPr lang="pl-PL" i="1" dirty="0" smtClean="0"/>
              <a:t>b)  </a:t>
            </a:r>
            <a:r>
              <a:rPr lang="pl-PL" b="1" i="1" dirty="0" smtClean="0"/>
              <a:t>Analogia </a:t>
            </a:r>
            <a:r>
              <a:rPr lang="pl-PL" b="1" i="1" dirty="0" err="1" smtClean="0"/>
              <a:t>iuris</a:t>
            </a:r>
            <a:r>
              <a:rPr lang="pl-PL" i="1" dirty="0" smtClean="0"/>
              <a:t>. </a:t>
            </a:r>
          </a:p>
          <a:p>
            <a:pPr lvl="0">
              <a:buNone/>
            </a:pPr>
            <a:endParaRPr lang="pl-PL" dirty="0" smtClean="0"/>
          </a:p>
          <a:p>
            <a:pPr>
              <a:buFontTx/>
              <a:buChar char="-"/>
            </a:pPr>
            <a:endParaRPr lang="pl-PL" dirty="0" smtClean="0"/>
          </a:p>
          <a:p>
            <a:pPr>
              <a:buNone/>
            </a:pPr>
            <a:r>
              <a:rPr lang="pl-PL" i="1" dirty="0" smtClean="0"/>
              <a:t> </a:t>
            </a:r>
            <a:endParaRPr lang="pl-PL" dirty="0" smtClean="0"/>
          </a:p>
          <a:p>
            <a:endParaRPr lang="pl-PL" dirty="0"/>
          </a:p>
        </p:txBody>
      </p:sp>
      <p:sp>
        <p:nvSpPr>
          <p:cNvPr id="3" name="Tytuł 2"/>
          <p:cNvSpPr>
            <a:spLocks noGrp="1"/>
          </p:cNvSpPr>
          <p:nvPr>
            <p:ph type="title"/>
          </p:nvPr>
        </p:nvSpPr>
        <p:spPr>
          <a:xfrm>
            <a:off x="457200" y="274638"/>
            <a:ext cx="8229600" cy="1570186"/>
          </a:xfrm>
        </p:spPr>
        <p:txBody>
          <a:bodyPr>
            <a:normAutofit fontScale="90000"/>
          </a:bodyPr>
          <a:lstStyle/>
          <a:p>
            <a:r>
              <a:rPr lang="pl-PL" dirty="0" smtClean="0"/>
              <a:t> </a:t>
            </a:r>
            <a:br>
              <a:rPr lang="pl-PL" dirty="0" smtClean="0"/>
            </a:br>
            <a:r>
              <a:rPr lang="pl-PL" i="1" dirty="0" smtClean="0"/>
              <a:t>Argumentum a </a:t>
            </a:r>
            <a:r>
              <a:rPr lang="pl-PL" i="1" dirty="0" err="1" smtClean="0"/>
              <a:t>simili</a:t>
            </a:r>
            <a:r>
              <a:rPr lang="pl-PL" dirty="0" smtClean="0"/>
              <a:t> (tj. wnioskowanie z analogii lub podobieństwa)</a:t>
            </a:r>
            <a:br>
              <a:rPr lang="pl-PL" dirty="0" smtClean="0"/>
            </a:b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dirty="0" smtClean="0"/>
              <a:t>„Mieszkańcami świata prawnego nie są ludzie, lecz podmioty prawa. Różne gałęzie prawa przyznają podmiotowość, a więc bytowanie w tym świecie rozmaitym tworom. Są wśród nich dla prawa cywilnego osoby prawne i osoby fizyczne, dla procedury administracyjnej organy administracji i strony, dla prawa finansowego podatnicy, płatnicy itd.” </a:t>
            </a:r>
          </a:p>
          <a:p>
            <a:pPr>
              <a:buNone/>
            </a:pPr>
            <a:r>
              <a:rPr lang="pl-PL" dirty="0" smtClean="0"/>
              <a:t>   </a:t>
            </a:r>
            <a:r>
              <a:rPr lang="pl-PL" sz="1700" dirty="0" smtClean="0"/>
              <a:t>Tomasz </a:t>
            </a:r>
            <a:r>
              <a:rPr lang="pl-PL" sz="1700" dirty="0" err="1" smtClean="0"/>
              <a:t>Gizbert-Studnicki</a:t>
            </a:r>
            <a:r>
              <a:rPr lang="pl-PL" sz="1700" dirty="0" smtClean="0"/>
              <a:t>, </a:t>
            </a:r>
            <a:r>
              <a:rPr lang="pl-PL" sz="1700" i="1" dirty="0" smtClean="0"/>
              <a:t>Język prawny a obraz świata</a:t>
            </a:r>
            <a:r>
              <a:rPr lang="pl-PL" sz="1700" dirty="0" smtClean="0"/>
              <a:t>, w: </a:t>
            </a:r>
            <a:r>
              <a:rPr lang="pl-PL" sz="1700" i="1" dirty="0" smtClean="0"/>
              <a:t>Prawo w zmieniającym się społeczeństwie. Księga jubileuszowa Profesor Marii Boruckiej-Arctowej</a:t>
            </a:r>
            <a:r>
              <a:rPr lang="pl-PL" sz="1700" dirty="0" smtClean="0"/>
              <a:t>, Kraków 1992.</a:t>
            </a:r>
          </a:p>
          <a:p>
            <a:endParaRPr lang="pl-PL" dirty="0"/>
          </a:p>
        </p:txBody>
      </p:sp>
      <p:sp>
        <p:nvSpPr>
          <p:cNvPr id="3" name="Tytuł 2"/>
          <p:cNvSpPr>
            <a:spLocks noGrp="1"/>
          </p:cNvSpPr>
          <p:nvPr>
            <p:ph type="title"/>
          </p:nvPr>
        </p:nvSpPr>
        <p:spPr>
          <a:xfrm>
            <a:off x="457200" y="274638"/>
            <a:ext cx="8229600" cy="130026"/>
          </a:xfrm>
        </p:spPr>
        <p:txBody>
          <a:bodyPr>
            <a:normAutofit fontScale="90000"/>
          </a:bodyPr>
          <a:lstStyle/>
          <a:p>
            <a:endParaRPr lang="pl-PL"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060848"/>
            <a:ext cx="8229600" cy="3946443"/>
          </a:xfrm>
        </p:spPr>
        <p:txBody>
          <a:bodyPr/>
          <a:lstStyle/>
          <a:p>
            <a:pPr>
              <a:buNone/>
            </a:pPr>
            <a:endParaRPr lang="pl-PL" dirty="0" smtClean="0"/>
          </a:p>
          <a:p>
            <a:pPr>
              <a:buNone/>
            </a:pPr>
            <a:r>
              <a:rPr lang="pl-PL" dirty="0" smtClean="0"/>
              <a:t>  Zabrania stosowania wnioskowania z podobieństwa. Nie można przenosić konsekwencji z faktu unormowanego na fakt nieunormowany.  </a:t>
            </a:r>
          </a:p>
          <a:p>
            <a:endParaRPr lang="pl-PL" dirty="0"/>
          </a:p>
        </p:txBody>
      </p:sp>
      <p:sp>
        <p:nvSpPr>
          <p:cNvPr id="3" name="Tytuł 2"/>
          <p:cNvSpPr>
            <a:spLocks noGrp="1"/>
          </p:cNvSpPr>
          <p:nvPr>
            <p:ph type="title"/>
          </p:nvPr>
        </p:nvSpPr>
        <p:spPr>
          <a:xfrm>
            <a:off x="457200" y="274638"/>
            <a:ext cx="8229600" cy="1714202"/>
          </a:xfrm>
        </p:spPr>
        <p:txBody>
          <a:bodyPr>
            <a:normAutofit fontScale="90000"/>
          </a:bodyPr>
          <a:lstStyle/>
          <a:p>
            <a:r>
              <a:rPr lang="pl-PL" dirty="0" smtClean="0"/>
              <a:t>Wnioskowanie z przeciwieństwa (</a:t>
            </a:r>
            <a:r>
              <a:rPr lang="pl-PL" i="1" dirty="0" smtClean="0"/>
              <a:t>argumentum a </a:t>
            </a:r>
            <a:r>
              <a:rPr lang="pl-PL" i="1" dirty="0" err="1" smtClean="0"/>
              <a:t>contrario</a:t>
            </a:r>
            <a:r>
              <a:rPr lang="pl-PL" i="1" dirty="0" smtClean="0"/>
              <a:t>).</a:t>
            </a:r>
            <a:r>
              <a:rPr lang="pl-PL" dirty="0" smtClean="0"/>
              <a:t/>
            </a:r>
            <a:br>
              <a:rPr lang="pl-PL" dirty="0" smtClean="0"/>
            </a:br>
            <a:endParaRPr lang="pl-PL"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lvl="0">
              <a:buNone/>
            </a:pPr>
            <a:r>
              <a:rPr lang="pl-PL" i="1" dirty="0" smtClean="0"/>
              <a:t>a) </a:t>
            </a:r>
            <a:r>
              <a:rPr lang="pl-PL" b="1" i="1" dirty="0" err="1" smtClean="0"/>
              <a:t>a</a:t>
            </a:r>
            <a:r>
              <a:rPr lang="pl-PL" b="1" i="1" dirty="0" smtClean="0"/>
              <a:t> </a:t>
            </a:r>
            <a:r>
              <a:rPr lang="pl-PL" b="1" i="1" dirty="0" err="1" smtClean="0"/>
              <a:t>maiori</a:t>
            </a:r>
            <a:r>
              <a:rPr lang="pl-PL" b="1" i="1" dirty="0" smtClean="0"/>
              <a:t> ad minus wnioskowanie </a:t>
            </a:r>
            <a:r>
              <a:rPr lang="pl-PL" dirty="0" smtClean="0"/>
              <a:t>(z większego na mniejsze)</a:t>
            </a:r>
          </a:p>
          <a:p>
            <a:pPr>
              <a:buNone/>
            </a:pPr>
            <a:r>
              <a:rPr lang="pl-PL" dirty="0" smtClean="0"/>
              <a:t>dotyczy sfery nakazów albo uprawień </a:t>
            </a:r>
          </a:p>
          <a:p>
            <a:pPr>
              <a:buNone/>
            </a:pPr>
            <a:r>
              <a:rPr lang="pl-PL" dirty="0" smtClean="0"/>
              <a:t>Jeżeli obowiązuje norma nakazująca czynić coś więcej, to możemy wnioskować, że obowiązuje norma, nie wyrażona w tekście prawnym, która nakazuje czynić mniej.  </a:t>
            </a:r>
          </a:p>
          <a:p>
            <a:pPr>
              <a:buNone/>
            </a:pPr>
            <a:r>
              <a:rPr lang="pl-PL" dirty="0" smtClean="0"/>
              <a:t>Jeżeli obowiązuje norma dająca uprawienie w większym zakresie, to możemy wnioskować, że obowiązuje norma, nie wyrażona w tekście prawnym, która uprawnia w mniejszym zakresie.   </a:t>
            </a:r>
          </a:p>
          <a:p>
            <a:endParaRPr lang="pl-PL" dirty="0"/>
          </a:p>
        </p:txBody>
      </p:sp>
      <p:sp>
        <p:nvSpPr>
          <p:cNvPr id="3" name="Tytuł 2"/>
          <p:cNvSpPr>
            <a:spLocks noGrp="1"/>
          </p:cNvSpPr>
          <p:nvPr>
            <p:ph type="title"/>
          </p:nvPr>
        </p:nvSpPr>
        <p:spPr/>
        <p:txBody>
          <a:bodyPr>
            <a:normAutofit fontScale="90000"/>
          </a:bodyPr>
          <a:lstStyle/>
          <a:p>
            <a:r>
              <a:rPr lang="pl-PL" i="1" dirty="0" smtClean="0"/>
              <a:t>Argumentum a </a:t>
            </a:r>
            <a:r>
              <a:rPr lang="pl-PL" i="1" dirty="0" err="1" smtClean="0"/>
              <a:t>fortiori</a:t>
            </a:r>
            <a:r>
              <a:rPr lang="pl-PL" i="1" dirty="0" smtClean="0"/>
              <a:t>.</a:t>
            </a:r>
            <a:r>
              <a:rPr lang="pl-PL" dirty="0" smtClean="0"/>
              <a:t/>
            </a:r>
            <a:br>
              <a:rPr lang="pl-PL" dirty="0" smtClean="0"/>
            </a:br>
            <a:endParaRPr lang="pl-PL"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lvl="0">
              <a:buNone/>
            </a:pPr>
            <a:r>
              <a:rPr lang="pl-PL" i="1" dirty="0" smtClean="0"/>
              <a:t>b) </a:t>
            </a:r>
            <a:r>
              <a:rPr lang="pl-PL" b="1" i="1" dirty="0" smtClean="0"/>
              <a:t>a </a:t>
            </a:r>
            <a:r>
              <a:rPr lang="pl-PL" b="1" i="1" dirty="0" err="1" smtClean="0"/>
              <a:t>minori</a:t>
            </a:r>
            <a:r>
              <a:rPr lang="pl-PL" b="1" i="1" dirty="0" smtClean="0"/>
              <a:t> ad </a:t>
            </a:r>
            <a:r>
              <a:rPr lang="pl-PL" b="1" i="1" dirty="0" err="1" smtClean="0"/>
              <a:t>maius</a:t>
            </a:r>
            <a:r>
              <a:rPr lang="pl-PL" b="1" i="1" dirty="0" smtClean="0"/>
              <a:t> wnioskowanie </a:t>
            </a:r>
            <a:r>
              <a:rPr lang="pl-PL" dirty="0" smtClean="0"/>
              <a:t>(z mniejszego na większe)</a:t>
            </a:r>
          </a:p>
          <a:p>
            <a:pPr>
              <a:buNone/>
            </a:pPr>
            <a:r>
              <a:rPr lang="pl-PL" dirty="0" smtClean="0"/>
              <a:t>dotyczy sfery zakazów.</a:t>
            </a:r>
          </a:p>
          <a:p>
            <a:pPr>
              <a:buNone/>
            </a:pPr>
            <a:endParaRPr lang="pl-PL" dirty="0" smtClean="0"/>
          </a:p>
          <a:p>
            <a:pPr>
              <a:buNone/>
            </a:pPr>
            <a:r>
              <a:rPr lang="pl-PL" dirty="0" smtClean="0"/>
              <a:t>Jeżeli obowiązuje norma zakazująca czynić mniej, to możemy wnioskować, że obowiązuje norma, nie wyrażona w tekście prawnym, która zakazuje czynić więcej.   </a:t>
            </a:r>
          </a:p>
          <a:p>
            <a:pPr>
              <a:buNone/>
            </a:pPr>
            <a:endParaRPr lang="pl-PL" dirty="0"/>
          </a:p>
        </p:txBody>
      </p:sp>
      <p:sp>
        <p:nvSpPr>
          <p:cNvPr id="3" name="Tytuł 2"/>
          <p:cNvSpPr>
            <a:spLocks noGrp="1"/>
          </p:cNvSpPr>
          <p:nvPr>
            <p:ph type="title"/>
          </p:nvPr>
        </p:nvSpPr>
        <p:spPr/>
        <p:txBody>
          <a:bodyPr/>
          <a:lstStyle/>
          <a:p>
            <a:endParaRPr lang="pl-PL"/>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052736"/>
            <a:ext cx="8229600" cy="4954555"/>
          </a:xfrm>
        </p:spPr>
        <p:txBody>
          <a:bodyPr/>
          <a:lstStyle/>
          <a:p>
            <a:pPr>
              <a:buNone/>
            </a:pPr>
            <a:endParaRPr lang="pl-PL" sz="4400" b="1" dirty="0" smtClean="0"/>
          </a:p>
          <a:p>
            <a:pPr>
              <a:buNone/>
            </a:pPr>
            <a:endParaRPr lang="pl-PL" sz="4400" b="1" dirty="0" smtClean="0"/>
          </a:p>
          <a:p>
            <a:pPr>
              <a:buNone/>
            </a:pPr>
            <a:r>
              <a:rPr lang="pl-PL" sz="4400" b="1" dirty="0" smtClean="0"/>
              <a:t>STOSOWANIE PRAWA</a:t>
            </a:r>
            <a:endParaRPr lang="pl-PL" sz="4400" dirty="0" smtClean="0"/>
          </a:p>
          <a:p>
            <a:endParaRPr lang="pl-PL" dirty="0"/>
          </a:p>
        </p:txBody>
      </p:sp>
      <p:sp>
        <p:nvSpPr>
          <p:cNvPr id="3" name="Tytuł 2"/>
          <p:cNvSpPr>
            <a:spLocks noGrp="1"/>
          </p:cNvSpPr>
          <p:nvPr>
            <p:ph type="title"/>
          </p:nvPr>
        </p:nvSpPr>
        <p:spPr>
          <a:xfrm>
            <a:off x="457200" y="274638"/>
            <a:ext cx="8229600" cy="274042"/>
          </a:xfrm>
        </p:spPr>
        <p:txBody>
          <a:bodyPr>
            <a:normAutofit fontScale="90000"/>
          </a:bodyPr>
          <a:lstStyle/>
          <a:p>
            <a:endParaRPr lang="pl-PL"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850392" lvl="1" indent="-457200">
              <a:buNone/>
            </a:pPr>
            <a:r>
              <a:rPr lang="pl-PL" sz="2400" dirty="0" smtClean="0"/>
              <a:t>1. Stosowanie prawa a tworzenie prawa.</a:t>
            </a:r>
          </a:p>
          <a:p>
            <a:pPr marL="850392" lvl="1" indent="-457200">
              <a:buNone/>
            </a:pPr>
            <a:endParaRPr lang="pl-PL" sz="2000" dirty="0" smtClean="0"/>
          </a:p>
          <a:p>
            <a:pPr lvl="1">
              <a:buNone/>
            </a:pPr>
            <a:r>
              <a:rPr lang="pl-PL" sz="2400" dirty="0" smtClean="0"/>
              <a:t>2. Władza ustawodawcza, sądownicza, wykonawcza.</a:t>
            </a:r>
          </a:p>
          <a:p>
            <a:pPr lvl="1">
              <a:buNone/>
            </a:pPr>
            <a:endParaRPr lang="pl-PL" sz="2000" dirty="0" smtClean="0"/>
          </a:p>
          <a:p>
            <a:pPr lvl="1">
              <a:buNone/>
            </a:pPr>
            <a:r>
              <a:rPr lang="pl-PL" sz="2400" dirty="0" smtClean="0"/>
              <a:t>3. Akt stosowania prawa. </a:t>
            </a:r>
          </a:p>
          <a:p>
            <a:pPr lvl="1">
              <a:buNone/>
            </a:pPr>
            <a:endParaRPr lang="pl-PL" sz="2000" dirty="0" smtClean="0"/>
          </a:p>
          <a:p>
            <a:pPr lvl="1">
              <a:buNone/>
            </a:pPr>
            <a:r>
              <a:rPr lang="pl-PL" sz="2400" dirty="0" smtClean="0"/>
              <a:t>4. Abstrakcyjność prawa a indywidualność przypadków. </a:t>
            </a:r>
          </a:p>
          <a:p>
            <a:endParaRPr lang="pl-PL" dirty="0"/>
          </a:p>
        </p:txBody>
      </p:sp>
      <p:sp>
        <p:nvSpPr>
          <p:cNvPr id="3" name="Tytuł 2"/>
          <p:cNvSpPr>
            <a:spLocks noGrp="1"/>
          </p:cNvSpPr>
          <p:nvPr>
            <p:ph type="title"/>
          </p:nvPr>
        </p:nvSpPr>
        <p:spPr/>
        <p:txBody>
          <a:bodyPr>
            <a:normAutofit fontScale="90000"/>
          </a:bodyPr>
          <a:lstStyle/>
          <a:p>
            <a:r>
              <a:rPr lang="pl-PL" dirty="0" smtClean="0"/>
              <a:t>Zagadnienia ogólne. </a:t>
            </a:r>
            <a:br>
              <a:rPr lang="pl-PL" dirty="0" smtClean="0"/>
            </a:br>
            <a:endParaRPr lang="pl-PL"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624078" lvl="0" indent="-514350">
              <a:buNone/>
            </a:pPr>
            <a:r>
              <a:rPr lang="pl-PL" dirty="0" smtClean="0"/>
              <a:t>1. Formalność prawa jako cecha prawa (procedury).</a:t>
            </a:r>
          </a:p>
          <a:p>
            <a:pPr marL="624078" lvl="0" indent="-514350">
              <a:buNone/>
            </a:pPr>
            <a:endParaRPr lang="pl-PL" dirty="0" smtClean="0"/>
          </a:p>
          <a:p>
            <a:pPr lvl="0">
              <a:buNone/>
            </a:pPr>
            <a:r>
              <a:rPr lang="pl-PL" dirty="0" smtClean="0"/>
              <a:t>2. Formalizm prawniczy jako strategia stosowania prawa.</a:t>
            </a:r>
          </a:p>
          <a:p>
            <a:pPr lvl="0">
              <a:buNone/>
            </a:pPr>
            <a:endParaRPr lang="pl-PL" dirty="0" smtClean="0"/>
          </a:p>
          <a:p>
            <a:pPr lvl="0">
              <a:buNone/>
            </a:pPr>
            <a:r>
              <a:rPr lang="pl-PL" dirty="0" smtClean="0"/>
              <a:t>3. Formalizm prawniczy a intencjonalizm jako dwie strategie stosowania prawa. </a:t>
            </a:r>
            <a:r>
              <a:rPr lang="pl-PL" b="1" dirty="0" smtClean="0"/>
              <a:t>       </a:t>
            </a:r>
            <a:endParaRPr lang="pl-PL" dirty="0" smtClean="0"/>
          </a:p>
          <a:p>
            <a:endParaRPr lang="pl-PL" dirty="0"/>
          </a:p>
        </p:txBody>
      </p:sp>
      <p:sp>
        <p:nvSpPr>
          <p:cNvPr id="3" name="Tytuł 2"/>
          <p:cNvSpPr>
            <a:spLocks noGrp="1"/>
          </p:cNvSpPr>
          <p:nvPr>
            <p:ph type="title"/>
          </p:nvPr>
        </p:nvSpPr>
        <p:spPr/>
        <p:txBody>
          <a:bodyPr>
            <a:normAutofit fontScale="90000"/>
          </a:bodyPr>
          <a:lstStyle/>
          <a:p>
            <a:r>
              <a:rPr lang="pl-PL" dirty="0" smtClean="0"/>
              <a:t>Formalność prawa a formalizm prawniczy. </a:t>
            </a:r>
            <a:br>
              <a:rPr lang="pl-PL" dirty="0" smtClean="0"/>
            </a:br>
            <a:endParaRPr lang="pl-PL"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b="1" dirty="0" smtClean="0"/>
              <a:t>1. Sądowy model stosowania prawa</a:t>
            </a:r>
            <a:r>
              <a:rPr lang="pl-PL" dirty="0" smtClean="0"/>
              <a:t>.</a:t>
            </a:r>
          </a:p>
          <a:p>
            <a:pPr>
              <a:buNone/>
            </a:pPr>
            <a:r>
              <a:rPr lang="pl-PL" dirty="0" smtClean="0"/>
              <a:t>- podmiot stosujący prawo nie pozostaje w żadnym stosunku służbowym czy organizacyjnym wobec adresatów wydawanej decyzji stosowania prawa. </a:t>
            </a:r>
          </a:p>
          <a:p>
            <a:pPr>
              <a:buNone/>
            </a:pPr>
            <a:r>
              <a:rPr lang="pl-PL" dirty="0" smtClean="0"/>
              <a:t>- status podmiotu stosującego prawo wyznacza roszczenie do: 1) bezstronności (w znaczeniu formalnym i materialnym), 2) obiektywizmu.  </a:t>
            </a:r>
          </a:p>
          <a:p>
            <a:endParaRPr lang="pl-PL" dirty="0"/>
          </a:p>
        </p:txBody>
      </p:sp>
      <p:sp>
        <p:nvSpPr>
          <p:cNvPr id="3" name="Tytuł 2"/>
          <p:cNvSpPr>
            <a:spLocks noGrp="1"/>
          </p:cNvSpPr>
          <p:nvPr>
            <p:ph type="title"/>
          </p:nvPr>
        </p:nvSpPr>
        <p:spPr/>
        <p:txBody>
          <a:bodyPr>
            <a:normAutofit fontScale="90000"/>
          </a:bodyPr>
          <a:lstStyle/>
          <a:p>
            <a:r>
              <a:rPr lang="pl-PL" dirty="0" smtClean="0"/>
              <a:t> Modele stosowania prawa.</a:t>
            </a:r>
            <a:br>
              <a:rPr lang="pl-PL" dirty="0" smtClean="0"/>
            </a:br>
            <a:endParaRPr lang="pl-PL"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4810539"/>
          </a:xfrm>
        </p:spPr>
        <p:txBody>
          <a:bodyPr>
            <a:normAutofit/>
          </a:bodyPr>
          <a:lstStyle/>
          <a:p>
            <a:pPr>
              <a:buNone/>
            </a:pPr>
            <a:r>
              <a:rPr lang="pl-PL" b="1" dirty="0" smtClean="0"/>
              <a:t>2. Kierowniczy model stosowania prawa.</a:t>
            </a:r>
            <a:endParaRPr lang="pl-PL" dirty="0" smtClean="0"/>
          </a:p>
          <a:p>
            <a:pPr>
              <a:buNone/>
            </a:pPr>
            <a:r>
              <a:rPr lang="pl-PL" dirty="0" smtClean="0"/>
              <a:t> </a:t>
            </a:r>
          </a:p>
          <a:p>
            <a:pPr>
              <a:buNone/>
            </a:pPr>
            <a:r>
              <a:rPr lang="pl-PL" dirty="0" smtClean="0"/>
              <a:t>- podmiot stosujący prawo pozostaje w stosunku organizacyjnym do adresatów wydawanej decyzji,</a:t>
            </a:r>
          </a:p>
          <a:p>
            <a:pPr>
              <a:buNone/>
            </a:pPr>
            <a:r>
              <a:rPr lang="pl-PL" dirty="0" smtClean="0"/>
              <a:t>- podmiot stosujący prawo jest zaangażowany osobiście decyzją, jaką podejmuje,</a:t>
            </a:r>
          </a:p>
          <a:p>
            <a:pPr>
              <a:buNone/>
            </a:pPr>
            <a:r>
              <a:rPr lang="pl-PL" dirty="0" smtClean="0"/>
              <a:t>- podmiot stosujący prawo podejmuje tę czynność na podstawie przyznanej kompetencji.  </a:t>
            </a:r>
          </a:p>
          <a:p>
            <a:endParaRPr lang="pl-PL" dirty="0"/>
          </a:p>
        </p:txBody>
      </p:sp>
      <p:sp>
        <p:nvSpPr>
          <p:cNvPr id="3" name="Tytuł 2"/>
          <p:cNvSpPr>
            <a:spLocks noGrp="1"/>
          </p:cNvSpPr>
          <p:nvPr>
            <p:ph type="title"/>
          </p:nvPr>
        </p:nvSpPr>
        <p:spPr>
          <a:xfrm>
            <a:off x="457200" y="274638"/>
            <a:ext cx="8229600" cy="418058"/>
          </a:xfrm>
        </p:spPr>
        <p:txBody>
          <a:bodyPr>
            <a:normAutofit fontScale="90000"/>
          </a:bodyPr>
          <a:lstStyle/>
          <a:p>
            <a:endParaRPr lang="pl-PL"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dirty="0" smtClean="0"/>
              <a:t>1. Wybór przepisów prawnych.</a:t>
            </a:r>
          </a:p>
          <a:p>
            <a:pPr>
              <a:buNone/>
            </a:pPr>
            <a:r>
              <a:rPr lang="pl-PL" dirty="0" smtClean="0"/>
              <a:t>2. Interpretacja wybranych przepisów prawnych.</a:t>
            </a:r>
          </a:p>
          <a:p>
            <a:pPr>
              <a:buNone/>
            </a:pPr>
            <a:r>
              <a:rPr lang="pl-PL" dirty="0" smtClean="0"/>
              <a:t>3. Zebranie materiału dowodowego.</a:t>
            </a:r>
          </a:p>
          <a:p>
            <a:pPr>
              <a:buNone/>
            </a:pPr>
            <a:r>
              <a:rPr lang="pl-PL" dirty="0" smtClean="0"/>
              <a:t>        a) Zasada swobodnej oceny dowodów.</a:t>
            </a:r>
          </a:p>
          <a:p>
            <a:pPr>
              <a:buNone/>
            </a:pPr>
            <a:r>
              <a:rPr lang="pl-PL" dirty="0" smtClean="0"/>
              <a:t>        b) Legalna teoria dowodowa.</a:t>
            </a:r>
          </a:p>
          <a:p>
            <a:pPr>
              <a:buNone/>
            </a:pPr>
            <a:r>
              <a:rPr lang="pl-PL" dirty="0" smtClean="0"/>
              <a:t>4. Subsumcja i kwalifikacja prawa</a:t>
            </a:r>
          </a:p>
          <a:p>
            <a:pPr>
              <a:buNone/>
            </a:pPr>
            <a:r>
              <a:rPr lang="pl-PL" dirty="0" smtClean="0"/>
              <a:t>5. Ustalenie konsekwencji prawnych.</a:t>
            </a:r>
          </a:p>
          <a:p>
            <a:pPr>
              <a:buNone/>
            </a:pPr>
            <a:r>
              <a:rPr lang="pl-PL" dirty="0" smtClean="0"/>
              <a:t>6. Tzw. sylogizm prawniczy.</a:t>
            </a:r>
          </a:p>
          <a:p>
            <a:endParaRPr lang="pl-PL" dirty="0"/>
          </a:p>
        </p:txBody>
      </p:sp>
      <p:sp>
        <p:nvSpPr>
          <p:cNvPr id="3" name="Tytuł 2"/>
          <p:cNvSpPr>
            <a:spLocks noGrp="1"/>
          </p:cNvSpPr>
          <p:nvPr>
            <p:ph type="title"/>
          </p:nvPr>
        </p:nvSpPr>
        <p:spPr/>
        <p:txBody>
          <a:bodyPr>
            <a:normAutofit fontScale="90000"/>
          </a:bodyPr>
          <a:lstStyle/>
          <a:p>
            <a:r>
              <a:rPr lang="pl-PL" dirty="0" smtClean="0"/>
              <a:t>Elementy decyzyjnego modelu stosowania prawa.</a:t>
            </a:r>
            <a:br>
              <a:rPr lang="pl-PL" dirty="0" smtClean="0"/>
            </a:br>
            <a:endParaRPr lang="pl-PL"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lvl="1">
              <a:buNone/>
            </a:pPr>
            <a:endParaRPr lang="pl-PL" sz="2800" dirty="0" smtClean="0"/>
          </a:p>
          <a:p>
            <a:pPr lvl="1">
              <a:buNone/>
            </a:pPr>
            <a:r>
              <a:rPr lang="pl-PL" sz="2800" dirty="0" smtClean="0"/>
              <a:t>1.Style uzasadniania.</a:t>
            </a:r>
          </a:p>
          <a:p>
            <a:pPr lvl="1">
              <a:buNone/>
            </a:pPr>
            <a:endParaRPr lang="pl-PL" sz="2800" dirty="0" smtClean="0"/>
          </a:p>
          <a:p>
            <a:pPr>
              <a:buNone/>
            </a:pPr>
            <a:r>
              <a:rPr lang="pl-PL" sz="2800" dirty="0" smtClean="0"/>
              <a:t>   2. Pojęcie audytorium: uzasadnienie wewnętrzne i zewnętrzne. </a:t>
            </a:r>
            <a:endParaRPr lang="pl-PL" sz="2800" dirty="0" smtClean="0"/>
          </a:p>
          <a:p>
            <a:pPr>
              <a:buNone/>
            </a:pPr>
            <a:r>
              <a:rPr lang="pl-PL" sz="2800" dirty="0" smtClean="0"/>
              <a:t> </a:t>
            </a:r>
            <a:r>
              <a:rPr lang="pl-PL" sz="2800" dirty="0" smtClean="0"/>
              <a:t>  3. Wewnętrzny i zewnętrzny punkt widzenia na prawo: podstawy rozróżnienia </a:t>
            </a:r>
            <a:r>
              <a:rPr lang="pl-PL" sz="2800" smtClean="0"/>
              <a:t>i krytyka. </a:t>
            </a:r>
            <a:endParaRPr lang="pl-PL" dirty="0"/>
          </a:p>
        </p:txBody>
      </p:sp>
      <p:sp>
        <p:nvSpPr>
          <p:cNvPr id="3" name="Tytuł 2"/>
          <p:cNvSpPr>
            <a:spLocks noGrp="1"/>
          </p:cNvSpPr>
          <p:nvPr>
            <p:ph type="title"/>
          </p:nvPr>
        </p:nvSpPr>
        <p:spPr/>
        <p:txBody>
          <a:bodyPr/>
          <a:lstStyle/>
          <a:p>
            <a:r>
              <a:rPr lang="pl-PL" dirty="0" smtClean="0"/>
              <a:t> Uzasadnienie decyzji. </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914400" y="1484784"/>
            <a:ext cx="8229600" cy="3600400"/>
          </a:xfrm>
        </p:spPr>
        <p:txBody>
          <a:bodyPr/>
          <a:lstStyle/>
          <a:p>
            <a:r>
              <a:rPr lang="pl-PL" sz="2800" dirty="0" smtClean="0"/>
              <a:t>Język prawny to ten, w którym formułowane są teksty obowiązującego prawa”.</a:t>
            </a:r>
          </a:p>
          <a:p>
            <a:r>
              <a:rPr lang="pl-PL" dirty="0" smtClean="0"/>
              <a:t>Język prawniczy to język, w którym formułowane są wypowiedzi o prawie obowiązującym i innych zjawiskach związanych z prawem.</a:t>
            </a:r>
          </a:p>
          <a:p>
            <a:r>
              <a:rPr lang="pl-PL" dirty="0" smtClean="0"/>
              <a:t>Język prawny, język prawniczy: język naturalny a język sztuczny. </a:t>
            </a:r>
          </a:p>
        </p:txBody>
      </p:sp>
      <p:sp>
        <p:nvSpPr>
          <p:cNvPr id="3" name="Tytuł 2"/>
          <p:cNvSpPr>
            <a:spLocks noGrp="1"/>
          </p:cNvSpPr>
          <p:nvPr>
            <p:ph type="title"/>
          </p:nvPr>
        </p:nvSpPr>
        <p:spPr>
          <a:xfrm>
            <a:off x="457200" y="274638"/>
            <a:ext cx="8229600" cy="1642194"/>
          </a:xfrm>
        </p:spPr>
        <p:txBody>
          <a:bodyPr>
            <a:normAutofit fontScale="90000"/>
          </a:bodyPr>
          <a:lstStyle/>
          <a:p>
            <a:pPr lvl="0"/>
            <a:r>
              <a:rPr lang="pl-PL" dirty="0" smtClean="0"/>
              <a:t>2. Język prawny a język prawniczy.</a:t>
            </a:r>
            <a:br>
              <a:rPr lang="pl-PL" dirty="0" smtClean="0"/>
            </a:br>
            <a:endParaRPr lang="pl-PL"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„Ideologia stosowania prawa – całokształt postulatów i ocen na temat tego, jak organy powinny stosować prawa, wraz z ewentualnym uzasadnieniem teoretycznym formułowanych postulatów” </a:t>
            </a:r>
          </a:p>
          <a:p>
            <a:pPr>
              <a:buNone/>
            </a:pPr>
            <a:r>
              <a:rPr lang="pl-PL" dirty="0" smtClean="0"/>
              <a:t>  </a:t>
            </a:r>
            <a:r>
              <a:rPr lang="pl-PL" sz="1800" dirty="0" smtClean="0"/>
              <a:t>Włodzimierz </a:t>
            </a:r>
            <a:r>
              <a:rPr lang="pl-PL" sz="1800" dirty="0" err="1" smtClean="0"/>
              <a:t>Gromski</a:t>
            </a:r>
            <a:r>
              <a:rPr lang="pl-PL" sz="1800" dirty="0" smtClean="0"/>
              <a:t>, </a:t>
            </a:r>
            <a:r>
              <a:rPr lang="pl-PL" sz="1600" dirty="0" smtClean="0"/>
              <a:t>Wprowadzenie do nauk prawnych. Leksykon tematyczny.    </a:t>
            </a:r>
          </a:p>
          <a:p>
            <a:endParaRPr lang="pl-PL" dirty="0"/>
          </a:p>
        </p:txBody>
      </p:sp>
      <p:sp>
        <p:nvSpPr>
          <p:cNvPr id="3" name="Tytuł 2"/>
          <p:cNvSpPr>
            <a:spLocks noGrp="1"/>
          </p:cNvSpPr>
          <p:nvPr>
            <p:ph type="title"/>
          </p:nvPr>
        </p:nvSpPr>
        <p:spPr/>
        <p:txBody>
          <a:bodyPr>
            <a:normAutofit fontScale="90000"/>
          </a:bodyPr>
          <a:lstStyle/>
          <a:p>
            <a:r>
              <a:rPr lang="pl-PL" dirty="0" smtClean="0"/>
              <a:t>Ideologie sądowego stosowania prawa.</a:t>
            </a:r>
            <a:br>
              <a:rPr lang="pl-PL" dirty="0" smtClean="0"/>
            </a:br>
            <a:endParaRPr lang="pl-PL"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624078" indent="-514350">
              <a:buNone/>
            </a:pPr>
            <a:r>
              <a:rPr lang="pl-PL" dirty="0" smtClean="0"/>
              <a:t>1. Ideologia związanej decyzji stosowania prawa. </a:t>
            </a:r>
          </a:p>
          <a:p>
            <a:pPr marL="624078" indent="-514350">
              <a:buAutoNum type="arabicPeriod"/>
            </a:pPr>
            <a:endParaRPr lang="pl-PL" dirty="0" smtClean="0"/>
          </a:p>
          <a:p>
            <a:pPr>
              <a:buNone/>
            </a:pPr>
            <a:r>
              <a:rPr lang="pl-PL" dirty="0" smtClean="0"/>
              <a:t>2. Ideologia swobodnej decyzji stosowania prawa.</a:t>
            </a:r>
          </a:p>
          <a:p>
            <a:endParaRPr lang="pl-PL" dirty="0" smtClean="0"/>
          </a:p>
          <a:p>
            <a:pPr>
              <a:buNone/>
            </a:pPr>
            <a:r>
              <a:rPr lang="pl-PL" dirty="0" smtClean="0"/>
              <a:t>3. Ideologia praworządnej decyzji stosowania prawa.</a:t>
            </a:r>
          </a:p>
          <a:p>
            <a:endParaRPr lang="pl-PL" dirty="0"/>
          </a:p>
        </p:txBody>
      </p:sp>
      <p:sp>
        <p:nvSpPr>
          <p:cNvPr id="3" name="Tytuł 2"/>
          <p:cNvSpPr>
            <a:spLocks noGrp="1"/>
          </p:cNvSpPr>
          <p:nvPr>
            <p:ph type="title"/>
          </p:nvPr>
        </p:nvSpPr>
        <p:spPr/>
        <p:txBody>
          <a:bodyPr>
            <a:normAutofit fontScale="90000"/>
          </a:bodyPr>
          <a:lstStyle/>
          <a:p>
            <a:r>
              <a:rPr lang="pl-PL" dirty="0" smtClean="0"/>
              <a:t>Rodzaje ideologii stosowania prawa.</a:t>
            </a:r>
            <a:br>
              <a:rPr lang="pl-PL" dirty="0" smtClean="0"/>
            </a:br>
            <a:endParaRPr lang="pl-PL"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1. Pytanie o wartości, jakie organ ma realizować.</a:t>
            </a:r>
          </a:p>
          <a:p>
            <a:endParaRPr lang="pl-PL" dirty="0" smtClean="0"/>
          </a:p>
          <a:p>
            <a:pPr>
              <a:buNone/>
            </a:pPr>
            <a:r>
              <a:rPr lang="pl-PL" dirty="0" smtClean="0"/>
              <a:t>2. Pytanie o rolę prawnika jako organu stosującego prawo. </a:t>
            </a:r>
          </a:p>
          <a:p>
            <a:endParaRPr lang="pl-PL" dirty="0" smtClean="0"/>
          </a:p>
          <a:p>
            <a:pPr>
              <a:buNone/>
            </a:pPr>
            <a:r>
              <a:rPr lang="pl-PL" dirty="0" smtClean="0"/>
              <a:t>3. Pytanie o przesłanki, jakie powinien uwzględnić organ stosujący prawo.</a:t>
            </a:r>
          </a:p>
          <a:p>
            <a:endParaRPr lang="pl-PL" dirty="0"/>
          </a:p>
        </p:txBody>
      </p:sp>
      <p:sp>
        <p:nvSpPr>
          <p:cNvPr id="3" name="Tytuł 2"/>
          <p:cNvSpPr>
            <a:spLocks noGrp="1"/>
          </p:cNvSpPr>
          <p:nvPr>
            <p:ph type="title"/>
          </p:nvPr>
        </p:nvSpPr>
        <p:spPr/>
        <p:txBody>
          <a:bodyPr>
            <a:normAutofit fontScale="90000"/>
          </a:bodyPr>
          <a:lstStyle/>
          <a:p>
            <a:r>
              <a:rPr lang="pl-PL" dirty="0" smtClean="0"/>
              <a:t>Kryteria rozróżnienia ideologii sądowego stosowania prawa:</a:t>
            </a:r>
            <a:br>
              <a:rPr lang="pl-PL" dirty="0" smtClean="0"/>
            </a:br>
            <a:endParaRPr lang="pl-PL"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Dziękuję za spotkania. </a:t>
            </a:r>
            <a:endParaRPr lang="pl-PL" dirty="0"/>
          </a:p>
        </p:txBody>
      </p:sp>
      <p:sp>
        <p:nvSpPr>
          <p:cNvPr id="3" name="Tytuł 2"/>
          <p:cNvSpPr>
            <a:spLocks noGrp="1"/>
          </p:cNvSpPr>
          <p:nvPr>
            <p:ph type="title"/>
          </p:nvPr>
        </p:nvSpPr>
        <p:spPr/>
        <p:txBody>
          <a:bodyPr/>
          <a:lstStyle/>
          <a:p>
            <a:endParaRPr lang="pl-PL"/>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696</TotalTime>
  <Words>3007</Words>
  <Application>Microsoft Office PowerPoint</Application>
  <PresentationFormat>Pokaz na ekranie (4:3)</PresentationFormat>
  <Paragraphs>503</Paragraphs>
  <Slides>93</Slides>
  <Notes>1</Notes>
  <HiddenSlides>0</HiddenSlides>
  <MMClips>0</MMClips>
  <ScaleCrop>false</ScaleCrop>
  <HeadingPairs>
    <vt:vector size="4" baseType="variant">
      <vt:variant>
        <vt:lpstr>Motyw</vt:lpstr>
      </vt:variant>
      <vt:variant>
        <vt:i4>1</vt:i4>
      </vt:variant>
      <vt:variant>
        <vt:lpstr>Tytuły slajdów</vt:lpstr>
      </vt:variant>
      <vt:variant>
        <vt:i4>93</vt:i4>
      </vt:variant>
    </vt:vector>
  </HeadingPairs>
  <TitlesOfParts>
    <vt:vector size="94" baseType="lpstr">
      <vt:lpstr>Hol</vt:lpstr>
      <vt:lpstr> Wstęp do prawoznawstwa wykład dla NSP (Z)  na rok akademicki 2019/2020   Przemysław Kaczmarek </vt:lpstr>
      <vt:lpstr>Wzrost znaczenia roli prawa w sferze publicznej:</vt:lpstr>
      <vt:lpstr>Prawoznawstwo jako postać kompetencji komunikacyjnej.</vt:lpstr>
      <vt:lpstr>Slajd 4</vt:lpstr>
      <vt:lpstr>Slajd 5</vt:lpstr>
      <vt:lpstr>Uzasadnienie wyboru językowego obrazu prawa. </vt:lpstr>
      <vt:lpstr>1.Język a rzeczywistość</vt:lpstr>
      <vt:lpstr>Slajd 8</vt:lpstr>
      <vt:lpstr>2. Język prawny a język prawniczy. </vt:lpstr>
      <vt:lpstr>3. Pojęcia prawne a pojęcia prawnicze.</vt:lpstr>
      <vt:lpstr>Podział nauk prawnych. </vt:lpstr>
      <vt:lpstr>Nauki szczegółowoprawne (dogmatyczne).</vt:lpstr>
      <vt:lpstr>Nauki ogólnoteoretyczne.</vt:lpstr>
      <vt:lpstr>Nauki historycznoprawne.</vt:lpstr>
      <vt:lpstr>  Funkcje i problemy nauki prawa.  </vt:lpstr>
      <vt:lpstr>  Gałęzie prawa </vt:lpstr>
      <vt:lpstr>Wielopłaszczyznowość prawoznawstwa. </vt:lpstr>
      <vt:lpstr>Integracja wewnętrzna i zewnętrzna prawoznawstwa.</vt:lpstr>
      <vt:lpstr>Norma prawna. </vt:lpstr>
      <vt:lpstr>Slajd 20</vt:lpstr>
      <vt:lpstr>Slajd 21</vt:lpstr>
      <vt:lpstr>Slajd 22</vt:lpstr>
      <vt:lpstr>  </vt:lpstr>
      <vt:lpstr>1. Obowiązywanie formalne (systemowe).  </vt:lpstr>
      <vt:lpstr>2. Obowiązywanie faktualne.  </vt:lpstr>
      <vt:lpstr>3. Obowiązywanie aksjologiczne. </vt:lpstr>
      <vt:lpstr>4. Obowiązywanie tetyczne. </vt:lpstr>
      <vt:lpstr>Obowiązywanie normy prawnej w czasie i w przestrzeni. </vt:lpstr>
      <vt:lpstr>1. Początek obowiązywania.  </vt:lpstr>
      <vt:lpstr>2. Koniec obowiązywania normy prawnej. </vt:lpstr>
      <vt:lpstr>3. Obowiązywanie normy prawnej w przestrzeni.</vt:lpstr>
      <vt:lpstr>4. Zasada lex retro non agit  </vt:lpstr>
      <vt:lpstr>Przepisy prawne </vt:lpstr>
      <vt:lpstr>Rodzaje przepisów prawnych  </vt:lpstr>
      <vt:lpstr>Zasady prawa. </vt:lpstr>
      <vt:lpstr>Tworzenie prawa i jego funkcje</vt:lpstr>
      <vt:lpstr>Tworzenie prawa i jego funkcje </vt:lpstr>
      <vt:lpstr>Tworzenie prawa i jego funkcje </vt:lpstr>
      <vt:lpstr>Pojęcie systemu prawa</vt:lpstr>
      <vt:lpstr>System prawny: jaki obraz prawa?</vt:lpstr>
      <vt:lpstr>1. Prawo międzynarodowe  </vt:lpstr>
      <vt:lpstr>2. Prawo UE </vt:lpstr>
      <vt:lpstr>3. Prawo wewnętrzne (krajowe) </vt:lpstr>
      <vt:lpstr>Pojęcie racjonalnego prawodawcy. </vt:lpstr>
      <vt:lpstr>Podział systemu prawnego: system prawa kontynentalnego a system common law: kryteria rozróżnienia</vt:lpstr>
      <vt:lpstr>  Postulaty systemu prawa. </vt:lpstr>
      <vt:lpstr>Slajd 47</vt:lpstr>
      <vt:lpstr>1. Luka aksjologiczna (luka pozorna).</vt:lpstr>
      <vt:lpstr>2.Luka konstrukcyjna (rzeczywista). Dwie postacie: </vt:lpstr>
      <vt:lpstr>Slajd 50</vt:lpstr>
      <vt:lpstr>1.Prawotwórstwo  </vt:lpstr>
      <vt:lpstr>2.Analogia legis jako wykładnia rozszerzająca. </vt:lpstr>
      <vt:lpstr>3.Analogia iuris jako wariant wnioskowania indukcyjnego. </vt:lpstr>
      <vt:lpstr>Slajd 54</vt:lpstr>
      <vt:lpstr>1. Chronologiczna reguła kolizyjna  </vt:lpstr>
      <vt:lpstr>2.Hierarchiczna reguła kolizyjna </vt:lpstr>
      <vt:lpstr>3. Zakresowa reguła kolizyjna </vt:lpstr>
      <vt:lpstr>Slajd 58</vt:lpstr>
      <vt:lpstr>Wykładnia prawa</vt:lpstr>
      <vt:lpstr>1. Teorie wykładni prawa. </vt:lpstr>
      <vt:lpstr>2. Ideologie wykładni prawa: statyczna, dynamiczna:  </vt:lpstr>
      <vt:lpstr>3. Sytuacja wykładni a sytuacja izomorfii.   </vt:lpstr>
      <vt:lpstr>4. Rodzaje wykładni ze względu na podmiot ją dokonujący  </vt:lpstr>
      <vt:lpstr>Slajd 64</vt:lpstr>
      <vt:lpstr>Slajd 65</vt:lpstr>
      <vt:lpstr>5. Metody wykładni prawa</vt:lpstr>
      <vt:lpstr>Podstawowe dyrektywy wykładni językowej. </vt:lpstr>
      <vt:lpstr>Slajd 68</vt:lpstr>
      <vt:lpstr>Podstawowe dyrektywy wykładni systemowej. </vt:lpstr>
      <vt:lpstr>Slajd 70</vt:lpstr>
      <vt:lpstr>Podstawowe dyrektywy wykładni funkcjonalnej (celowościowej).  </vt:lpstr>
      <vt:lpstr>Slajd 72</vt:lpstr>
      <vt:lpstr>DYREKTYWY II-STOPNIA </vt:lpstr>
      <vt:lpstr>6. Rodzaje wykładni ze względu na wyniki. </vt:lpstr>
      <vt:lpstr>Slajd 75</vt:lpstr>
      <vt:lpstr>Slajd 76</vt:lpstr>
      <vt:lpstr>Wnioskowania prawnicze jako narzędzie argumentacji. </vt:lpstr>
      <vt:lpstr>Argumentacje oparte na założeniu o konsekwencji ocen prawodawcy: </vt:lpstr>
      <vt:lpstr>  Argumentum a simili (tj. wnioskowanie z analogii lub podobieństwa) </vt:lpstr>
      <vt:lpstr>Wnioskowanie z przeciwieństwa (argumentum a contrario). </vt:lpstr>
      <vt:lpstr>Argumentum a fortiori. </vt:lpstr>
      <vt:lpstr>Slajd 82</vt:lpstr>
      <vt:lpstr>Slajd 83</vt:lpstr>
      <vt:lpstr>Zagadnienia ogólne.  </vt:lpstr>
      <vt:lpstr>Formalność prawa a formalizm prawniczy.  </vt:lpstr>
      <vt:lpstr> Modele stosowania prawa. </vt:lpstr>
      <vt:lpstr>Slajd 87</vt:lpstr>
      <vt:lpstr>Elementy decyzyjnego modelu stosowania prawa. </vt:lpstr>
      <vt:lpstr> Uzasadnienie decyzji. </vt:lpstr>
      <vt:lpstr>Ideologie sądowego stosowania prawa. </vt:lpstr>
      <vt:lpstr>Rodzaje ideologii stosowania prawa. </vt:lpstr>
      <vt:lpstr>Kryteria rozróżnienia ideologii sądowego stosowania prawa: </vt:lpstr>
      <vt:lpstr>Slajd 93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Prawoznawstwo jako postać kompetencji komunikacyjnej.</dc:title>
  <dc:creator>DOMO</dc:creator>
  <cp:lastModifiedBy>Przemek</cp:lastModifiedBy>
  <cp:revision>110</cp:revision>
  <dcterms:created xsi:type="dcterms:W3CDTF">2013-11-28T20:36:47Z</dcterms:created>
  <dcterms:modified xsi:type="dcterms:W3CDTF">2020-01-19T12:18:17Z</dcterms:modified>
</cp:coreProperties>
</file>