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41" r:id="rId2"/>
    <p:sldId id="342" r:id="rId3"/>
    <p:sldId id="343" r:id="rId4"/>
    <p:sldId id="256"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6" r:id="rId22"/>
    <p:sldId id="274" r:id="rId23"/>
    <p:sldId id="275" r:id="rId24"/>
    <p:sldId id="277" r:id="rId25"/>
    <p:sldId id="278" r:id="rId26"/>
    <p:sldId id="279" r:id="rId27"/>
    <p:sldId id="280" r:id="rId28"/>
    <p:sldId id="291" r:id="rId29"/>
    <p:sldId id="281" r:id="rId30"/>
    <p:sldId id="282" r:id="rId31"/>
    <p:sldId id="283" r:id="rId32"/>
    <p:sldId id="284" r:id="rId33"/>
    <p:sldId id="285" r:id="rId34"/>
    <p:sldId id="286" r:id="rId35"/>
    <p:sldId id="287" r:id="rId36"/>
    <p:sldId id="288" r:id="rId37"/>
    <p:sldId id="289"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8" r:id="rId52"/>
    <p:sldId id="310" r:id="rId53"/>
    <p:sldId id="311" r:id="rId54"/>
    <p:sldId id="312" r:id="rId55"/>
    <p:sldId id="313" r:id="rId56"/>
    <p:sldId id="314" r:id="rId57"/>
    <p:sldId id="315" r:id="rId58"/>
    <p:sldId id="316" r:id="rId59"/>
    <p:sldId id="317" r:id="rId60"/>
    <p:sldId id="318" r:id="rId61"/>
    <p:sldId id="320" r:id="rId62"/>
    <p:sldId id="319" r:id="rId63"/>
    <p:sldId id="321" r:id="rId64"/>
    <p:sldId id="322" r:id="rId65"/>
    <p:sldId id="323" r:id="rId66"/>
    <p:sldId id="324"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DEB6AF-1720-467F-AFC5-B1218948B6CF}"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pl-PL"/>
        </a:p>
      </dgm:t>
    </dgm:pt>
    <dgm:pt modelId="{66F6B192-D595-41E7-8AB8-AD8CF12DA4E2}">
      <dgm:prSet phldrT="[Tekst]"/>
      <dgm:spPr/>
      <dgm:t>
        <a:bodyPr/>
        <a:lstStyle/>
        <a:p>
          <a:r>
            <a:rPr lang="pl-PL" dirty="0"/>
            <a:t>Od roku do 3 lat</a:t>
          </a:r>
        </a:p>
      </dgm:t>
    </dgm:pt>
    <dgm:pt modelId="{1E0324B2-F02B-4FD6-9E71-144591EBFB98}" type="parTrans" cxnId="{1572591F-07AA-4324-A405-D2037FC5AA18}">
      <dgm:prSet/>
      <dgm:spPr/>
      <dgm:t>
        <a:bodyPr/>
        <a:lstStyle/>
        <a:p>
          <a:endParaRPr lang="pl-PL"/>
        </a:p>
      </dgm:t>
    </dgm:pt>
    <dgm:pt modelId="{FC84A1EB-F699-45AF-90D0-956B48297F35}" type="sibTrans" cxnId="{1572591F-07AA-4324-A405-D2037FC5AA18}">
      <dgm:prSet/>
      <dgm:spPr/>
      <dgm:t>
        <a:bodyPr/>
        <a:lstStyle/>
        <a:p>
          <a:endParaRPr lang="pl-PL"/>
        </a:p>
      </dgm:t>
    </dgm:pt>
    <dgm:pt modelId="{6D876FEE-9F9D-4391-8350-06027C6F1DE0}">
      <dgm:prSet phldrT="[Tekst]" custT="1"/>
      <dgm:spPr/>
      <dgm:t>
        <a:bodyPr/>
        <a:lstStyle/>
        <a:p>
          <a:r>
            <a:rPr lang="pl-PL" sz="1600" dirty="0"/>
            <a:t>Warunkowe zawieszenie kary pozbawienia wolności</a:t>
          </a:r>
        </a:p>
      </dgm:t>
    </dgm:pt>
    <dgm:pt modelId="{CDFD96F6-C48B-42F6-BBB7-B38D29848036}" type="parTrans" cxnId="{6100D7FA-DA1E-4FA5-93E1-C0D6D4614E69}">
      <dgm:prSet/>
      <dgm:spPr/>
      <dgm:t>
        <a:bodyPr/>
        <a:lstStyle/>
        <a:p>
          <a:endParaRPr lang="pl-PL"/>
        </a:p>
      </dgm:t>
    </dgm:pt>
    <dgm:pt modelId="{EB3AAAF2-D0C2-4E56-BF51-7808E9E06D60}" type="sibTrans" cxnId="{6100D7FA-DA1E-4FA5-93E1-C0D6D4614E69}">
      <dgm:prSet/>
      <dgm:spPr/>
      <dgm:t>
        <a:bodyPr/>
        <a:lstStyle/>
        <a:p>
          <a:endParaRPr lang="pl-PL"/>
        </a:p>
      </dgm:t>
    </dgm:pt>
    <dgm:pt modelId="{D32D6F07-C8B8-4B02-BB1E-C008DCF9D6CD}">
      <dgm:prSet phldrT="[Tekst]"/>
      <dgm:spPr/>
      <dgm:t>
        <a:bodyPr/>
        <a:lstStyle/>
        <a:p>
          <a:r>
            <a:rPr lang="pl-PL" dirty="0"/>
            <a:t>Od 2 do 5 lat</a:t>
          </a:r>
        </a:p>
      </dgm:t>
    </dgm:pt>
    <dgm:pt modelId="{F8D7E57E-731D-49EB-B07A-E2A7FB610FE8}" type="parTrans" cxnId="{B68041C0-2045-4D66-B25A-345B913DF1AF}">
      <dgm:prSet/>
      <dgm:spPr/>
      <dgm:t>
        <a:bodyPr/>
        <a:lstStyle/>
        <a:p>
          <a:endParaRPr lang="pl-PL"/>
        </a:p>
      </dgm:t>
    </dgm:pt>
    <dgm:pt modelId="{FA8894D7-A02B-418C-9181-CFF016E9B687}" type="sibTrans" cxnId="{B68041C0-2045-4D66-B25A-345B913DF1AF}">
      <dgm:prSet/>
      <dgm:spPr/>
      <dgm:t>
        <a:bodyPr/>
        <a:lstStyle/>
        <a:p>
          <a:endParaRPr lang="pl-PL"/>
        </a:p>
      </dgm:t>
    </dgm:pt>
    <dgm:pt modelId="{8DEE5527-1385-459E-89DF-87D5501FDD49}">
      <dgm:prSet phldrT="[Tekst]" custT="1"/>
      <dgm:spPr/>
      <dgm:t>
        <a:bodyPr/>
        <a:lstStyle/>
        <a:p>
          <a:r>
            <a:rPr lang="pl-PL" sz="1600" dirty="0"/>
            <a:t>Sprawca młodociany</a:t>
          </a:r>
        </a:p>
      </dgm:t>
    </dgm:pt>
    <dgm:pt modelId="{8B1376B3-1553-48B7-9DFD-811C9893F4E3}" type="parTrans" cxnId="{C6C70590-2F2D-4D99-BB9A-C70ECFD67A4F}">
      <dgm:prSet/>
      <dgm:spPr/>
      <dgm:t>
        <a:bodyPr/>
        <a:lstStyle/>
        <a:p>
          <a:endParaRPr lang="pl-PL"/>
        </a:p>
      </dgm:t>
    </dgm:pt>
    <dgm:pt modelId="{ADB16595-B054-474E-A0FB-34F1A80FCF96}" type="sibTrans" cxnId="{C6C70590-2F2D-4D99-BB9A-C70ECFD67A4F}">
      <dgm:prSet/>
      <dgm:spPr/>
      <dgm:t>
        <a:bodyPr/>
        <a:lstStyle/>
        <a:p>
          <a:endParaRPr lang="pl-PL"/>
        </a:p>
      </dgm:t>
    </dgm:pt>
    <dgm:pt modelId="{43CFEFB8-492B-4AF1-9B2A-14DB05D8A643}">
      <dgm:prSet/>
      <dgm:spPr/>
      <dgm:t>
        <a:bodyPr/>
        <a:lstStyle/>
        <a:p>
          <a:r>
            <a:rPr lang="pl-PL"/>
            <a:t>Od roku </a:t>
          </a:r>
          <a:r>
            <a:rPr lang="pl-PL" dirty="0"/>
            <a:t>do 10 lat</a:t>
          </a:r>
        </a:p>
      </dgm:t>
    </dgm:pt>
    <dgm:pt modelId="{3794056C-F5AC-4CF0-95F3-5F039075EE81}" type="parTrans" cxnId="{E7B45D35-E152-448B-9850-0E371716153D}">
      <dgm:prSet/>
      <dgm:spPr/>
      <dgm:t>
        <a:bodyPr/>
        <a:lstStyle/>
        <a:p>
          <a:endParaRPr lang="pl-PL"/>
        </a:p>
      </dgm:t>
    </dgm:pt>
    <dgm:pt modelId="{5A93990B-3C6A-4C4D-B100-F0AE11A2AC89}" type="sibTrans" cxnId="{E7B45D35-E152-448B-9850-0E371716153D}">
      <dgm:prSet/>
      <dgm:spPr/>
      <dgm:t>
        <a:bodyPr/>
        <a:lstStyle/>
        <a:p>
          <a:endParaRPr lang="pl-PL"/>
        </a:p>
      </dgm:t>
    </dgm:pt>
    <dgm:pt modelId="{96019263-DBE5-431E-ABCF-BC3F6961D353}">
      <dgm:prSet custT="1"/>
      <dgm:spPr/>
      <dgm:t>
        <a:bodyPr/>
        <a:lstStyle/>
        <a:p>
          <a:r>
            <a:rPr lang="pl-PL" sz="1400" dirty="0"/>
            <a:t>Tzw. mały świadek koronny (art. 60 § 5 kk)</a:t>
          </a:r>
        </a:p>
      </dgm:t>
    </dgm:pt>
    <dgm:pt modelId="{40650627-16D8-4EE1-A551-3A0C84B699FE}" type="parTrans" cxnId="{F90D8467-F76F-4663-AD17-0FB92A5C0485}">
      <dgm:prSet/>
      <dgm:spPr/>
      <dgm:t>
        <a:bodyPr/>
        <a:lstStyle/>
        <a:p>
          <a:endParaRPr lang="pl-PL"/>
        </a:p>
      </dgm:t>
    </dgm:pt>
    <dgm:pt modelId="{27CB7D73-83D6-41A2-BCF3-7DC9C3607B85}" type="sibTrans" cxnId="{F90D8467-F76F-4663-AD17-0FB92A5C0485}">
      <dgm:prSet/>
      <dgm:spPr/>
      <dgm:t>
        <a:bodyPr/>
        <a:lstStyle/>
        <a:p>
          <a:endParaRPr lang="pl-PL"/>
        </a:p>
      </dgm:t>
    </dgm:pt>
    <dgm:pt modelId="{D453977A-D46A-4C99-BC50-D905459C08C4}">
      <dgm:prSet phldrT="[Tekst]" custT="1"/>
      <dgm:spPr/>
      <dgm:t>
        <a:bodyPr/>
        <a:lstStyle/>
        <a:p>
          <a:r>
            <a:rPr lang="pl-PL" sz="1600" dirty="0"/>
            <a:t>Sprawca przestępstwa popełnionego z użyciem przemocy na szkodę osoby wspólnie zamieszkującej</a:t>
          </a:r>
        </a:p>
      </dgm:t>
    </dgm:pt>
    <dgm:pt modelId="{27C6B61C-D90B-4C07-BB31-FF150FA8DFBE}" type="parTrans" cxnId="{17DF267F-375B-443B-B510-E4D4D104D031}">
      <dgm:prSet/>
      <dgm:spPr/>
      <dgm:t>
        <a:bodyPr/>
        <a:lstStyle/>
        <a:p>
          <a:endParaRPr lang="pl-PL"/>
        </a:p>
      </dgm:t>
    </dgm:pt>
    <dgm:pt modelId="{F40E4635-77F9-4B1A-A09D-2DBCE2B23D0C}" type="sibTrans" cxnId="{17DF267F-375B-443B-B510-E4D4D104D031}">
      <dgm:prSet/>
      <dgm:spPr/>
      <dgm:t>
        <a:bodyPr/>
        <a:lstStyle/>
        <a:p>
          <a:endParaRPr lang="pl-PL"/>
        </a:p>
      </dgm:t>
    </dgm:pt>
    <dgm:pt modelId="{187DAE2B-59ED-451A-BFCF-92B6BFCA6DA5}" type="pres">
      <dgm:prSet presAssocID="{B6DEB6AF-1720-467F-AFC5-B1218948B6CF}" presName="Name0" presStyleCnt="0">
        <dgm:presLayoutVars>
          <dgm:dir/>
          <dgm:animLvl val="lvl"/>
          <dgm:resizeHandles val="exact"/>
        </dgm:presLayoutVars>
      </dgm:prSet>
      <dgm:spPr/>
    </dgm:pt>
    <dgm:pt modelId="{DED3C9C5-42C5-44AD-905F-77262D27771D}" type="pres">
      <dgm:prSet presAssocID="{66F6B192-D595-41E7-8AB8-AD8CF12DA4E2}" presName="linNode" presStyleCnt="0"/>
      <dgm:spPr/>
    </dgm:pt>
    <dgm:pt modelId="{57675910-7C1A-4D95-B7FE-E64FD804A136}" type="pres">
      <dgm:prSet presAssocID="{66F6B192-D595-41E7-8AB8-AD8CF12DA4E2}" presName="parentText" presStyleLbl="node1" presStyleIdx="0" presStyleCnt="3" custScaleX="88339">
        <dgm:presLayoutVars>
          <dgm:chMax val="1"/>
          <dgm:bulletEnabled val="1"/>
        </dgm:presLayoutVars>
      </dgm:prSet>
      <dgm:spPr/>
    </dgm:pt>
    <dgm:pt modelId="{060D54D3-716A-4DC0-964D-08E946F1D48F}" type="pres">
      <dgm:prSet presAssocID="{66F6B192-D595-41E7-8AB8-AD8CF12DA4E2}" presName="descendantText" presStyleLbl="alignAccFollowNode1" presStyleIdx="0" presStyleCnt="3" custScaleX="97756">
        <dgm:presLayoutVars>
          <dgm:bulletEnabled val="1"/>
        </dgm:presLayoutVars>
      </dgm:prSet>
      <dgm:spPr/>
    </dgm:pt>
    <dgm:pt modelId="{3E3BB120-9023-41BC-A54C-9EA99FD45ACB}" type="pres">
      <dgm:prSet presAssocID="{FC84A1EB-F699-45AF-90D0-956B48297F35}" presName="sp" presStyleCnt="0"/>
      <dgm:spPr/>
    </dgm:pt>
    <dgm:pt modelId="{2625BD1C-521D-4B71-91BF-C9362006DFE9}" type="pres">
      <dgm:prSet presAssocID="{D32D6F07-C8B8-4B02-BB1E-C008DCF9D6CD}" presName="linNode" presStyleCnt="0"/>
      <dgm:spPr/>
    </dgm:pt>
    <dgm:pt modelId="{5EB0E527-0908-4E19-B35A-810700A9ECD1}" type="pres">
      <dgm:prSet presAssocID="{D32D6F07-C8B8-4B02-BB1E-C008DCF9D6CD}" presName="parentText" presStyleLbl="node1" presStyleIdx="1" presStyleCnt="3" custScaleX="88339">
        <dgm:presLayoutVars>
          <dgm:chMax val="1"/>
          <dgm:bulletEnabled val="1"/>
        </dgm:presLayoutVars>
      </dgm:prSet>
      <dgm:spPr/>
    </dgm:pt>
    <dgm:pt modelId="{7EDE4D95-6F4A-406D-9DD7-B5F5CC8C8110}" type="pres">
      <dgm:prSet presAssocID="{D32D6F07-C8B8-4B02-BB1E-C008DCF9D6CD}" presName="descendantText" presStyleLbl="alignAccFollowNode1" presStyleIdx="1" presStyleCnt="3" custScaleX="97756">
        <dgm:presLayoutVars>
          <dgm:bulletEnabled val="1"/>
        </dgm:presLayoutVars>
      </dgm:prSet>
      <dgm:spPr/>
    </dgm:pt>
    <dgm:pt modelId="{0FE65F6D-2C66-426A-B1B7-5DE9BAD724A9}" type="pres">
      <dgm:prSet presAssocID="{FA8894D7-A02B-418C-9181-CFF016E9B687}" presName="sp" presStyleCnt="0"/>
      <dgm:spPr/>
    </dgm:pt>
    <dgm:pt modelId="{5F7ABA00-97EB-4203-A556-01045729F7F4}" type="pres">
      <dgm:prSet presAssocID="{43CFEFB8-492B-4AF1-9B2A-14DB05D8A643}" presName="linNode" presStyleCnt="0"/>
      <dgm:spPr/>
    </dgm:pt>
    <dgm:pt modelId="{6AF31187-532E-4EFF-86FB-35B5F7EF28BD}" type="pres">
      <dgm:prSet presAssocID="{43CFEFB8-492B-4AF1-9B2A-14DB05D8A643}" presName="parentText" presStyleLbl="node1" presStyleIdx="2" presStyleCnt="3" custScaleX="88339">
        <dgm:presLayoutVars>
          <dgm:chMax val="1"/>
          <dgm:bulletEnabled val="1"/>
        </dgm:presLayoutVars>
      </dgm:prSet>
      <dgm:spPr/>
    </dgm:pt>
    <dgm:pt modelId="{2C41FAE9-8C76-49A2-B11F-5B83B4375D93}" type="pres">
      <dgm:prSet presAssocID="{43CFEFB8-492B-4AF1-9B2A-14DB05D8A643}" presName="descendantText" presStyleLbl="alignAccFollowNode1" presStyleIdx="2" presStyleCnt="3" custScaleX="97756">
        <dgm:presLayoutVars>
          <dgm:bulletEnabled val="1"/>
        </dgm:presLayoutVars>
      </dgm:prSet>
      <dgm:spPr/>
    </dgm:pt>
  </dgm:ptLst>
  <dgm:cxnLst>
    <dgm:cxn modelId="{1A3A9600-BB54-4975-BC2F-D7543741AA74}" type="presOf" srcId="{8DEE5527-1385-459E-89DF-87D5501FDD49}" destId="{7EDE4D95-6F4A-406D-9DD7-B5F5CC8C8110}" srcOrd="0" destOrd="0" presId="urn:microsoft.com/office/officeart/2005/8/layout/vList5"/>
    <dgm:cxn modelId="{86E23501-439B-4FD5-9FB9-88C5911A5E4C}" type="presOf" srcId="{66F6B192-D595-41E7-8AB8-AD8CF12DA4E2}" destId="{57675910-7C1A-4D95-B7FE-E64FD804A136}" srcOrd="0" destOrd="0" presId="urn:microsoft.com/office/officeart/2005/8/layout/vList5"/>
    <dgm:cxn modelId="{44952804-3E14-4946-A6AD-80DDE4D14DD5}" type="presOf" srcId="{43CFEFB8-492B-4AF1-9B2A-14DB05D8A643}" destId="{6AF31187-532E-4EFF-86FB-35B5F7EF28BD}" srcOrd="0" destOrd="0" presId="urn:microsoft.com/office/officeart/2005/8/layout/vList5"/>
    <dgm:cxn modelId="{0D92B913-3CF5-41B3-8F4E-FFBE6A65A77F}" type="presOf" srcId="{D32D6F07-C8B8-4B02-BB1E-C008DCF9D6CD}" destId="{5EB0E527-0908-4E19-B35A-810700A9ECD1}" srcOrd="0" destOrd="0" presId="urn:microsoft.com/office/officeart/2005/8/layout/vList5"/>
    <dgm:cxn modelId="{1572591F-07AA-4324-A405-D2037FC5AA18}" srcId="{B6DEB6AF-1720-467F-AFC5-B1218948B6CF}" destId="{66F6B192-D595-41E7-8AB8-AD8CF12DA4E2}" srcOrd="0" destOrd="0" parTransId="{1E0324B2-F02B-4FD6-9E71-144591EBFB98}" sibTransId="{FC84A1EB-F699-45AF-90D0-956B48297F35}"/>
    <dgm:cxn modelId="{E7B45D35-E152-448B-9850-0E371716153D}" srcId="{B6DEB6AF-1720-467F-AFC5-B1218948B6CF}" destId="{43CFEFB8-492B-4AF1-9B2A-14DB05D8A643}" srcOrd="2" destOrd="0" parTransId="{3794056C-F5AC-4CF0-95F3-5F039075EE81}" sibTransId="{5A93990B-3C6A-4C4D-B100-F0AE11A2AC89}"/>
    <dgm:cxn modelId="{7DB24D42-8DC1-40A0-89A9-9E8C90BA29AA}" type="presOf" srcId="{B6DEB6AF-1720-467F-AFC5-B1218948B6CF}" destId="{187DAE2B-59ED-451A-BFCF-92B6BFCA6DA5}" srcOrd="0" destOrd="0" presId="urn:microsoft.com/office/officeart/2005/8/layout/vList5"/>
    <dgm:cxn modelId="{F90D8467-F76F-4663-AD17-0FB92A5C0485}" srcId="{43CFEFB8-492B-4AF1-9B2A-14DB05D8A643}" destId="{96019263-DBE5-431E-ABCF-BC3F6961D353}" srcOrd="0" destOrd="0" parTransId="{40650627-16D8-4EE1-A551-3A0C84B699FE}" sibTransId="{27CB7D73-83D6-41A2-BCF3-7DC9C3607B85}"/>
    <dgm:cxn modelId="{CEF8664F-8E31-4305-8518-0464AD73E88A}" type="presOf" srcId="{96019263-DBE5-431E-ABCF-BC3F6961D353}" destId="{2C41FAE9-8C76-49A2-B11F-5B83B4375D93}" srcOrd="0" destOrd="0" presId="urn:microsoft.com/office/officeart/2005/8/layout/vList5"/>
    <dgm:cxn modelId="{17DF267F-375B-443B-B510-E4D4D104D031}" srcId="{D32D6F07-C8B8-4B02-BB1E-C008DCF9D6CD}" destId="{D453977A-D46A-4C99-BC50-D905459C08C4}" srcOrd="1" destOrd="0" parTransId="{27C6B61C-D90B-4C07-BB31-FF150FA8DFBE}" sibTransId="{F40E4635-77F9-4B1A-A09D-2DBCE2B23D0C}"/>
    <dgm:cxn modelId="{6AF46189-9A01-4AED-BBD6-E35287F5EBFA}" type="presOf" srcId="{6D876FEE-9F9D-4391-8350-06027C6F1DE0}" destId="{060D54D3-716A-4DC0-964D-08E946F1D48F}" srcOrd="0" destOrd="0" presId="urn:microsoft.com/office/officeart/2005/8/layout/vList5"/>
    <dgm:cxn modelId="{C6C70590-2F2D-4D99-BB9A-C70ECFD67A4F}" srcId="{D32D6F07-C8B8-4B02-BB1E-C008DCF9D6CD}" destId="{8DEE5527-1385-459E-89DF-87D5501FDD49}" srcOrd="0" destOrd="0" parTransId="{8B1376B3-1553-48B7-9DFD-811C9893F4E3}" sibTransId="{ADB16595-B054-474E-A0FB-34F1A80FCF96}"/>
    <dgm:cxn modelId="{B68041C0-2045-4D66-B25A-345B913DF1AF}" srcId="{B6DEB6AF-1720-467F-AFC5-B1218948B6CF}" destId="{D32D6F07-C8B8-4B02-BB1E-C008DCF9D6CD}" srcOrd="1" destOrd="0" parTransId="{F8D7E57E-731D-49EB-B07A-E2A7FB610FE8}" sibTransId="{FA8894D7-A02B-418C-9181-CFF016E9B687}"/>
    <dgm:cxn modelId="{751ABAED-4549-4EC8-A6A0-5DF2F3EC1C99}" type="presOf" srcId="{D453977A-D46A-4C99-BC50-D905459C08C4}" destId="{7EDE4D95-6F4A-406D-9DD7-B5F5CC8C8110}" srcOrd="0" destOrd="1" presId="urn:microsoft.com/office/officeart/2005/8/layout/vList5"/>
    <dgm:cxn modelId="{6100D7FA-DA1E-4FA5-93E1-C0D6D4614E69}" srcId="{66F6B192-D595-41E7-8AB8-AD8CF12DA4E2}" destId="{6D876FEE-9F9D-4391-8350-06027C6F1DE0}" srcOrd="0" destOrd="0" parTransId="{CDFD96F6-C48B-42F6-BBB7-B38D29848036}" sibTransId="{EB3AAAF2-D0C2-4E56-BF51-7808E9E06D60}"/>
    <dgm:cxn modelId="{1E7C8E7C-C262-439E-8515-361F2805A174}" type="presParOf" srcId="{187DAE2B-59ED-451A-BFCF-92B6BFCA6DA5}" destId="{DED3C9C5-42C5-44AD-905F-77262D27771D}" srcOrd="0" destOrd="0" presId="urn:microsoft.com/office/officeart/2005/8/layout/vList5"/>
    <dgm:cxn modelId="{4FB44862-CE4B-45F6-A437-324AC4A29174}" type="presParOf" srcId="{DED3C9C5-42C5-44AD-905F-77262D27771D}" destId="{57675910-7C1A-4D95-B7FE-E64FD804A136}" srcOrd="0" destOrd="0" presId="urn:microsoft.com/office/officeart/2005/8/layout/vList5"/>
    <dgm:cxn modelId="{45123595-6044-4854-A705-D2C0D179B633}" type="presParOf" srcId="{DED3C9C5-42C5-44AD-905F-77262D27771D}" destId="{060D54D3-716A-4DC0-964D-08E946F1D48F}" srcOrd="1" destOrd="0" presId="urn:microsoft.com/office/officeart/2005/8/layout/vList5"/>
    <dgm:cxn modelId="{0DEAFD89-85DB-450C-B42E-37DBC241642C}" type="presParOf" srcId="{187DAE2B-59ED-451A-BFCF-92B6BFCA6DA5}" destId="{3E3BB120-9023-41BC-A54C-9EA99FD45ACB}" srcOrd="1" destOrd="0" presId="urn:microsoft.com/office/officeart/2005/8/layout/vList5"/>
    <dgm:cxn modelId="{49225212-74FA-45E2-AB94-6545DD4147D0}" type="presParOf" srcId="{187DAE2B-59ED-451A-BFCF-92B6BFCA6DA5}" destId="{2625BD1C-521D-4B71-91BF-C9362006DFE9}" srcOrd="2" destOrd="0" presId="urn:microsoft.com/office/officeart/2005/8/layout/vList5"/>
    <dgm:cxn modelId="{534F658A-3A0C-42C1-8226-A5CC7947A2A3}" type="presParOf" srcId="{2625BD1C-521D-4B71-91BF-C9362006DFE9}" destId="{5EB0E527-0908-4E19-B35A-810700A9ECD1}" srcOrd="0" destOrd="0" presId="urn:microsoft.com/office/officeart/2005/8/layout/vList5"/>
    <dgm:cxn modelId="{CDA1F329-181D-4AC9-87D8-349E76971107}" type="presParOf" srcId="{2625BD1C-521D-4B71-91BF-C9362006DFE9}" destId="{7EDE4D95-6F4A-406D-9DD7-B5F5CC8C8110}" srcOrd="1" destOrd="0" presId="urn:microsoft.com/office/officeart/2005/8/layout/vList5"/>
    <dgm:cxn modelId="{A657154E-3AA4-4D8A-8FBA-ABFADCAB6F01}" type="presParOf" srcId="{187DAE2B-59ED-451A-BFCF-92B6BFCA6DA5}" destId="{0FE65F6D-2C66-426A-B1B7-5DE9BAD724A9}" srcOrd="3" destOrd="0" presId="urn:microsoft.com/office/officeart/2005/8/layout/vList5"/>
    <dgm:cxn modelId="{FDEC41D9-FE27-4B7E-BD34-79DAE136BAA7}" type="presParOf" srcId="{187DAE2B-59ED-451A-BFCF-92B6BFCA6DA5}" destId="{5F7ABA00-97EB-4203-A556-01045729F7F4}" srcOrd="4" destOrd="0" presId="urn:microsoft.com/office/officeart/2005/8/layout/vList5"/>
    <dgm:cxn modelId="{56DC769E-3667-46AA-A5E2-75DC98CFF9E8}" type="presParOf" srcId="{5F7ABA00-97EB-4203-A556-01045729F7F4}" destId="{6AF31187-532E-4EFF-86FB-35B5F7EF28BD}" srcOrd="0" destOrd="0" presId="urn:microsoft.com/office/officeart/2005/8/layout/vList5"/>
    <dgm:cxn modelId="{112D98FD-8CAB-4CF4-8A6E-45E2F2C5EC04}" type="presParOf" srcId="{5F7ABA00-97EB-4203-A556-01045729F7F4}" destId="{2C41FAE9-8C76-49A2-B11F-5B83B4375D9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B53890-E717-4028-A85A-5ED96D09B659}"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pl-PL"/>
        </a:p>
      </dgm:t>
    </dgm:pt>
    <dgm:pt modelId="{5052C403-66D5-4E14-AB3C-E359EC3C164B}">
      <dgm:prSet phldrT="[Tekst]"/>
      <dgm:spPr/>
      <dgm:t>
        <a:bodyPr/>
        <a:lstStyle/>
        <a:p>
          <a:r>
            <a:rPr lang="pl-PL" dirty="0"/>
            <a:t>2-5 lat</a:t>
          </a:r>
        </a:p>
      </dgm:t>
    </dgm:pt>
    <dgm:pt modelId="{16F89C49-CB49-4979-B67D-6CC4AB2FB398}" type="parTrans" cxnId="{118588CF-49FB-4905-844A-8200707CEA7F}">
      <dgm:prSet/>
      <dgm:spPr/>
      <dgm:t>
        <a:bodyPr/>
        <a:lstStyle/>
        <a:p>
          <a:endParaRPr lang="pl-PL"/>
        </a:p>
      </dgm:t>
    </dgm:pt>
    <dgm:pt modelId="{5EAE9220-A0AE-45F5-9DCC-2B087A537699}" type="sibTrans" cxnId="{118588CF-49FB-4905-844A-8200707CEA7F}">
      <dgm:prSet/>
      <dgm:spPr/>
      <dgm:t>
        <a:bodyPr/>
        <a:lstStyle/>
        <a:p>
          <a:endParaRPr lang="pl-PL"/>
        </a:p>
      </dgm:t>
    </dgm:pt>
    <dgm:pt modelId="{4EA8CC7A-F907-409C-89BB-D01F3098A886}">
      <dgm:prSet phldrT="[Tekst]"/>
      <dgm:spPr/>
      <dgm:t>
        <a:bodyPr/>
        <a:lstStyle/>
        <a:p>
          <a:r>
            <a:rPr lang="pl-PL" dirty="0"/>
            <a:t>Reguła</a:t>
          </a:r>
        </a:p>
      </dgm:t>
    </dgm:pt>
    <dgm:pt modelId="{9163ABDC-5DB6-4388-8813-25C7A10B4426}" type="parTrans" cxnId="{B14D27B6-F125-4B59-9061-D7699EA5FC4C}">
      <dgm:prSet/>
      <dgm:spPr/>
      <dgm:t>
        <a:bodyPr/>
        <a:lstStyle/>
        <a:p>
          <a:endParaRPr lang="pl-PL"/>
        </a:p>
      </dgm:t>
    </dgm:pt>
    <dgm:pt modelId="{70797B03-6F33-4E7E-9A0D-1619AE9A1C0A}" type="sibTrans" cxnId="{B14D27B6-F125-4B59-9061-D7699EA5FC4C}">
      <dgm:prSet/>
      <dgm:spPr/>
      <dgm:t>
        <a:bodyPr/>
        <a:lstStyle/>
        <a:p>
          <a:endParaRPr lang="pl-PL"/>
        </a:p>
      </dgm:t>
    </dgm:pt>
    <dgm:pt modelId="{0AE3A663-CFAC-4752-BD15-5C1768387162}">
      <dgm:prSet phldrT="[Tekst]"/>
      <dgm:spPr/>
      <dgm:t>
        <a:bodyPr/>
        <a:lstStyle/>
        <a:p>
          <a:r>
            <a:rPr lang="pl-PL" dirty="0"/>
            <a:t>min. 3 lata</a:t>
          </a:r>
        </a:p>
      </dgm:t>
    </dgm:pt>
    <dgm:pt modelId="{1F9C041F-74D5-4949-84A1-4E1203FB49CB}" type="parTrans" cxnId="{0E254114-2E0F-497F-952A-33CBB213195B}">
      <dgm:prSet/>
      <dgm:spPr/>
      <dgm:t>
        <a:bodyPr/>
        <a:lstStyle/>
        <a:p>
          <a:endParaRPr lang="pl-PL"/>
        </a:p>
      </dgm:t>
    </dgm:pt>
    <dgm:pt modelId="{4B85FB34-A8A5-469C-B90A-36B12463E559}" type="sibTrans" cxnId="{0E254114-2E0F-497F-952A-33CBB213195B}">
      <dgm:prSet/>
      <dgm:spPr/>
      <dgm:t>
        <a:bodyPr/>
        <a:lstStyle/>
        <a:p>
          <a:endParaRPr lang="pl-PL"/>
        </a:p>
      </dgm:t>
    </dgm:pt>
    <dgm:pt modelId="{05721885-4C59-4A52-824C-27E02D3E117B}">
      <dgm:prSet phldrT="[Tekst]"/>
      <dgm:spPr/>
      <dgm:t>
        <a:bodyPr/>
        <a:lstStyle/>
        <a:p>
          <a:r>
            <a:rPr lang="pl-PL" dirty="0"/>
            <a:t>Wielokrotny recydywista</a:t>
          </a:r>
        </a:p>
      </dgm:t>
    </dgm:pt>
    <dgm:pt modelId="{343D30A6-37DA-47E6-84CE-88E9013D6F2D}" type="parTrans" cxnId="{E4B4A7CB-C192-4C57-B56C-5414EEDD8421}">
      <dgm:prSet/>
      <dgm:spPr/>
      <dgm:t>
        <a:bodyPr/>
        <a:lstStyle/>
        <a:p>
          <a:endParaRPr lang="pl-PL"/>
        </a:p>
      </dgm:t>
    </dgm:pt>
    <dgm:pt modelId="{4F2BB1C3-BA39-4FF0-9D8C-64955FB834CD}" type="sibTrans" cxnId="{E4B4A7CB-C192-4C57-B56C-5414EEDD8421}">
      <dgm:prSet/>
      <dgm:spPr/>
      <dgm:t>
        <a:bodyPr/>
        <a:lstStyle/>
        <a:p>
          <a:endParaRPr lang="pl-PL"/>
        </a:p>
      </dgm:t>
    </dgm:pt>
    <dgm:pt modelId="{BE6D53CB-F2E5-403C-A709-4266D3BE3098}">
      <dgm:prSet phldrT="[Tekst]"/>
      <dgm:spPr/>
      <dgm:t>
        <a:bodyPr/>
        <a:lstStyle/>
        <a:p>
          <a:r>
            <a:rPr lang="pl-PL" dirty="0"/>
            <a:t>Sprawca, o którym mowa w art. 65 kk</a:t>
          </a:r>
        </a:p>
      </dgm:t>
    </dgm:pt>
    <dgm:pt modelId="{18576318-5B23-42CE-B20B-C992BCFB2E29}" type="parTrans" cxnId="{063EFF78-02E9-467E-BBCA-C85E1ABAA5FE}">
      <dgm:prSet/>
      <dgm:spPr/>
      <dgm:t>
        <a:bodyPr/>
        <a:lstStyle/>
        <a:p>
          <a:endParaRPr lang="pl-PL"/>
        </a:p>
      </dgm:t>
    </dgm:pt>
    <dgm:pt modelId="{4BE31D92-0C41-4413-8132-D1B57D16CB04}" type="sibTrans" cxnId="{063EFF78-02E9-467E-BBCA-C85E1ABAA5FE}">
      <dgm:prSet/>
      <dgm:spPr/>
      <dgm:t>
        <a:bodyPr/>
        <a:lstStyle/>
        <a:p>
          <a:endParaRPr lang="pl-PL"/>
        </a:p>
      </dgm:t>
    </dgm:pt>
    <dgm:pt modelId="{302685AF-A19A-4717-81AE-E40C160E65B8}">
      <dgm:prSet phldrT="[Tekst]"/>
      <dgm:spPr/>
      <dgm:t>
        <a:bodyPr/>
        <a:lstStyle/>
        <a:p>
          <a:r>
            <a:rPr lang="pl-PL" dirty="0"/>
            <a:t>10 lat</a:t>
          </a:r>
        </a:p>
      </dgm:t>
    </dgm:pt>
    <dgm:pt modelId="{B64DD621-79C9-4B2F-B57E-79EE87515E35}" type="parTrans" cxnId="{687338D6-74D6-4599-91F7-6A3079C31437}">
      <dgm:prSet/>
      <dgm:spPr/>
      <dgm:t>
        <a:bodyPr/>
        <a:lstStyle/>
        <a:p>
          <a:endParaRPr lang="pl-PL"/>
        </a:p>
      </dgm:t>
    </dgm:pt>
    <dgm:pt modelId="{F47AA5CE-8DD1-4034-B445-58C570C716BD}" type="sibTrans" cxnId="{687338D6-74D6-4599-91F7-6A3079C31437}">
      <dgm:prSet/>
      <dgm:spPr/>
      <dgm:t>
        <a:bodyPr/>
        <a:lstStyle/>
        <a:p>
          <a:endParaRPr lang="pl-PL"/>
        </a:p>
      </dgm:t>
    </dgm:pt>
    <dgm:pt modelId="{A12F6969-281E-45F9-82FA-5111D4EFBE37}">
      <dgm:prSet phldrT="[Tekst]"/>
      <dgm:spPr/>
      <dgm:t>
        <a:bodyPr/>
        <a:lstStyle/>
        <a:p>
          <a:r>
            <a:rPr lang="pl-PL" dirty="0"/>
            <a:t>Kara 25 lat pozbawienia wolności</a:t>
          </a:r>
        </a:p>
      </dgm:t>
    </dgm:pt>
    <dgm:pt modelId="{FADE632A-DB00-47C8-82F1-DF52F379695A}" type="parTrans" cxnId="{3E505BD0-F7AF-4AD5-9625-9F34FD052576}">
      <dgm:prSet/>
      <dgm:spPr/>
      <dgm:t>
        <a:bodyPr/>
        <a:lstStyle/>
        <a:p>
          <a:endParaRPr lang="pl-PL"/>
        </a:p>
      </dgm:t>
    </dgm:pt>
    <dgm:pt modelId="{35EB7D77-AFD8-42E5-9415-7B5EED965D4D}" type="sibTrans" cxnId="{3E505BD0-F7AF-4AD5-9625-9F34FD052576}">
      <dgm:prSet/>
      <dgm:spPr/>
      <dgm:t>
        <a:bodyPr/>
        <a:lstStyle/>
        <a:p>
          <a:endParaRPr lang="pl-PL"/>
        </a:p>
      </dgm:t>
    </dgm:pt>
    <dgm:pt modelId="{5CD15AEC-ACE8-4E7D-9766-BE3D2F273C88}">
      <dgm:prSet phldrT="[Tekst]"/>
      <dgm:spPr/>
      <dgm:t>
        <a:bodyPr/>
        <a:lstStyle/>
        <a:p>
          <a:r>
            <a:rPr lang="pl-PL" dirty="0"/>
            <a:t>Kara dożywotniego pozbawienia wolności</a:t>
          </a:r>
        </a:p>
      </dgm:t>
    </dgm:pt>
    <dgm:pt modelId="{35C67419-34E0-40D5-A12A-0E4D753FF549}" type="parTrans" cxnId="{45F7878A-D511-4992-82B2-8A19E176A4A0}">
      <dgm:prSet/>
      <dgm:spPr/>
      <dgm:t>
        <a:bodyPr/>
        <a:lstStyle/>
        <a:p>
          <a:endParaRPr lang="pl-PL"/>
        </a:p>
      </dgm:t>
    </dgm:pt>
    <dgm:pt modelId="{AC5409F9-A67C-4797-997C-0868A6381F23}" type="sibTrans" cxnId="{45F7878A-D511-4992-82B2-8A19E176A4A0}">
      <dgm:prSet/>
      <dgm:spPr/>
      <dgm:t>
        <a:bodyPr/>
        <a:lstStyle/>
        <a:p>
          <a:endParaRPr lang="pl-PL"/>
        </a:p>
      </dgm:t>
    </dgm:pt>
    <dgm:pt modelId="{5A10A2BD-96E0-43B7-9AE8-550718EEAD9F}" type="pres">
      <dgm:prSet presAssocID="{1AB53890-E717-4028-A85A-5ED96D09B659}" presName="Name0" presStyleCnt="0">
        <dgm:presLayoutVars>
          <dgm:dir/>
          <dgm:animLvl val="lvl"/>
          <dgm:resizeHandles val="exact"/>
        </dgm:presLayoutVars>
      </dgm:prSet>
      <dgm:spPr/>
    </dgm:pt>
    <dgm:pt modelId="{9C4A4FD3-AC71-4388-A200-493CD41B884B}" type="pres">
      <dgm:prSet presAssocID="{5052C403-66D5-4E14-AB3C-E359EC3C164B}" presName="linNode" presStyleCnt="0"/>
      <dgm:spPr/>
    </dgm:pt>
    <dgm:pt modelId="{B362BAD6-1EFA-4C7E-A0A3-9BB4F3388CCC}" type="pres">
      <dgm:prSet presAssocID="{5052C403-66D5-4E14-AB3C-E359EC3C164B}" presName="parentText" presStyleLbl="node1" presStyleIdx="0" presStyleCnt="3">
        <dgm:presLayoutVars>
          <dgm:chMax val="1"/>
          <dgm:bulletEnabled val="1"/>
        </dgm:presLayoutVars>
      </dgm:prSet>
      <dgm:spPr/>
    </dgm:pt>
    <dgm:pt modelId="{84B62DB9-4002-4633-9893-6DBB5F666063}" type="pres">
      <dgm:prSet presAssocID="{5052C403-66D5-4E14-AB3C-E359EC3C164B}" presName="descendantText" presStyleLbl="alignAccFollowNode1" presStyleIdx="0" presStyleCnt="3">
        <dgm:presLayoutVars>
          <dgm:bulletEnabled val="1"/>
        </dgm:presLayoutVars>
      </dgm:prSet>
      <dgm:spPr/>
    </dgm:pt>
    <dgm:pt modelId="{4AAA8978-9404-4FE7-906E-32BE07DDEBC9}" type="pres">
      <dgm:prSet presAssocID="{5EAE9220-A0AE-45F5-9DCC-2B087A537699}" presName="sp" presStyleCnt="0"/>
      <dgm:spPr/>
    </dgm:pt>
    <dgm:pt modelId="{AE6E1F22-AFC1-4F03-9568-D5E2719F544A}" type="pres">
      <dgm:prSet presAssocID="{0AE3A663-CFAC-4752-BD15-5C1768387162}" presName="linNode" presStyleCnt="0"/>
      <dgm:spPr/>
    </dgm:pt>
    <dgm:pt modelId="{01B021AB-90CC-46C8-BDD0-3AE23DFBD175}" type="pres">
      <dgm:prSet presAssocID="{0AE3A663-CFAC-4752-BD15-5C1768387162}" presName="parentText" presStyleLbl="node1" presStyleIdx="1" presStyleCnt="3">
        <dgm:presLayoutVars>
          <dgm:chMax val="1"/>
          <dgm:bulletEnabled val="1"/>
        </dgm:presLayoutVars>
      </dgm:prSet>
      <dgm:spPr/>
    </dgm:pt>
    <dgm:pt modelId="{C60026B1-70E9-43C1-A723-53E1ECE738DF}" type="pres">
      <dgm:prSet presAssocID="{0AE3A663-CFAC-4752-BD15-5C1768387162}" presName="descendantText" presStyleLbl="alignAccFollowNode1" presStyleIdx="1" presStyleCnt="3">
        <dgm:presLayoutVars>
          <dgm:bulletEnabled val="1"/>
        </dgm:presLayoutVars>
      </dgm:prSet>
      <dgm:spPr/>
    </dgm:pt>
    <dgm:pt modelId="{B8AFE83C-C752-4407-9616-BEA71F1A1A24}" type="pres">
      <dgm:prSet presAssocID="{4B85FB34-A8A5-469C-B90A-36B12463E559}" presName="sp" presStyleCnt="0"/>
      <dgm:spPr/>
    </dgm:pt>
    <dgm:pt modelId="{E9D43C94-1887-497A-B243-43C8E8038821}" type="pres">
      <dgm:prSet presAssocID="{302685AF-A19A-4717-81AE-E40C160E65B8}" presName="linNode" presStyleCnt="0"/>
      <dgm:spPr/>
    </dgm:pt>
    <dgm:pt modelId="{1CABE320-ACB6-43DD-B3EE-B2EC8B088516}" type="pres">
      <dgm:prSet presAssocID="{302685AF-A19A-4717-81AE-E40C160E65B8}" presName="parentText" presStyleLbl="node1" presStyleIdx="2" presStyleCnt="3">
        <dgm:presLayoutVars>
          <dgm:chMax val="1"/>
          <dgm:bulletEnabled val="1"/>
        </dgm:presLayoutVars>
      </dgm:prSet>
      <dgm:spPr/>
    </dgm:pt>
    <dgm:pt modelId="{54030D43-B223-4190-81F8-2236721F858D}" type="pres">
      <dgm:prSet presAssocID="{302685AF-A19A-4717-81AE-E40C160E65B8}" presName="descendantText" presStyleLbl="alignAccFollowNode1" presStyleIdx="2" presStyleCnt="3">
        <dgm:presLayoutVars>
          <dgm:bulletEnabled val="1"/>
        </dgm:presLayoutVars>
      </dgm:prSet>
      <dgm:spPr/>
    </dgm:pt>
  </dgm:ptLst>
  <dgm:cxnLst>
    <dgm:cxn modelId="{A144CE12-DE2E-46EE-AA42-7ADFE67E65AC}" type="presOf" srcId="{1AB53890-E717-4028-A85A-5ED96D09B659}" destId="{5A10A2BD-96E0-43B7-9AE8-550718EEAD9F}" srcOrd="0" destOrd="0" presId="urn:microsoft.com/office/officeart/2005/8/layout/vList5"/>
    <dgm:cxn modelId="{0E254114-2E0F-497F-952A-33CBB213195B}" srcId="{1AB53890-E717-4028-A85A-5ED96D09B659}" destId="{0AE3A663-CFAC-4752-BD15-5C1768387162}" srcOrd="1" destOrd="0" parTransId="{1F9C041F-74D5-4949-84A1-4E1203FB49CB}" sibTransId="{4B85FB34-A8A5-469C-B90A-36B12463E559}"/>
    <dgm:cxn modelId="{AB9D0E72-2E2E-443C-A973-8B714625E7BF}" type="presOf" srcId="{A12F6969-281E-45F9-82FA-5111D4EFBE37}" destId="{54030D43-B223-4190-81F8-2236721F858D}" srcOrd="0" destOrd="0" presId="urn:microsoft.com/office/officeart/2005/8/layout/vList5"/>
    <dgm:cxn modelId="{D17D8054-9398-411B-8AF0-8ADAC78208E3}" type="presOf" srcId="{0AE3A663-CFAC-4752-BD15-5C1768387162}" destId="{01B021AB-90CC-46C8-BDD0-3AE23DFBD175}" srcOrd="0" destOrd="0" presId="urn:microsoft.com/office/officeart/2005/8/layout/vList5"/>
    <dgm:cxn modelId="{063EFF78-02E9-467E-BBCA-C85E1ABAA5FE}" srcId="{0AE3A663-CFAC-4752-BD15-5C1768387162}" destId="{BE6D53CB-F2E5-403C-A709-4266D3BE3098}" srcOrd="1" destOrd="0" parTransId="{18576318-5B23-42CE-B20B-C992BCFB2E29}" sibTransId="{4BE31D92-0C41-4413-8132-D1B57D16CB04}"/>
    <dgm:cxn modelId="{5C412759-70E9-49CC-A69A-072B05F868E7}" type="presOf" srcId="{BE6D53CB-F2E5-403C-A709-4266D3BE3098}" destId="{C60026B1-70E9-43C1-A723-53E1ECE738DF}" srcOrd="0" destOrd="1" presId="urn:microsoft.com/office/officeart/2005/8/layout/vList5"/>
    <dgm:cxn modelId="{A5D28C81-AA23-476B-8CEB-E0D2D49DC965}" type="presOf" srcId="{4EA8CC7A-F907-409C-89BB-D01F3098A886}" destId="{84B62DB9-4002-4633-9893-6DBB5F666063}" srcOrd="0" destOrd="0" presId="urn:microsoft.com/office/officeart/2005/8/layout/vList5"/>
    <dgm:cxn modelId="{49C8FB89-9196-4392-A0F6-D433B64163B5}" type="presOf" srcId="{5CD15AEC-ACE8-4E7D-9766-BE3D2F273C88}" destId="{54030D43-B223-4190-81F8-2236721F858D}" srcOrd="0" destOrd="1" presId="urn:microsoft.com/office/officeart/2005/8/layout/vList5"/>
    <dgm:cxn modelId="{45F7878A-D511-4992-82B2-8A19E176A4A0}" srcId="{302685AF-A19A-4717-81AE-E40C160E65B8}" destId="{5CD15AEC-ACE8-4E7D-9766-BE3D2F273C88}" srcOrd="1" destOrd="0" parTransId="{35C67419-34E0-40D5-A12A-0E4D753FF549}" sibTransId="{AC5409F9-A67C-4797-997C-0868A6381F23}"/>
    <dgm:cxn modelId="{CE8D3C9C-942B-45DD-8A02-3EDAB3D4B1C7}" type="presOf" srcId="{5052C403-66D5-4E14-AB3C-E359EC3C164B}" destId="{B362BAD6-1EFA-4C7E-A0A3-9BB4F3388CCC}" srcOrd="0" destOrd="0" presId="urn:microsoft.com/office/officeart/2005/8/layout/vList5"/>
    <dgm:cxn modelId="{453D029D-34FC-4355-A6AD-189B971B7BE7}" type="presOf" srcId="{302685AF-A19A-4717-81AE-E40C160E65B8}" destId="{1CABE320-ACB6-43DD-B3EE-B2EC8B088516}" srcOrd="0" destOrd="0" presId="urn:microsoft.com/office/officeart/2005/8/layout/vList5"/>
    <dgm:cxn modelId="{B14D27B6-F125-4B59-9061-D7699EA5FC4C}" srcId="{5052C403-66D5-4E14-AB3C-E359EC3C164B}" destId="{4EA8CC7A-F907-409C-89BB-D01F3098A886}" srcOrd="0" destOrd="0" parTransId="{9163ABDC-5DB6-4388-8813-25C7A10B4426}" sibTransId="{70797B03-6F33-4E7E-9A0D-1619AE9A1C0A}"/>
    <dgm:cxn modelId="{E4B4A7CB-C192-4C57-B56C-5414EEDD8421}" srcId="{0AE3A663-CFAC-4752-BD15-5C1768387162}" destId="{05721885-4C59-4A52-824C-27E02D3E117B}" srcOrd="0" destOrd="0" parTransId="{343D30A6-37DA-47E6-84CE-88E9013D6F2D}" sibTransId="{4F2BB1C3-BA39-4FF0-9D8C-64955FB834CD}"/>
    <dgm:cxn modelId="{118588CF-49FB-4905-844A-8200707CEA7F}" srcId="{1AB53890-E717-4028-A85A-5ED96D09B659}" destId="{5052C403-66D5-4E14-AB3C-E359EC3C164B}" srcOrd="0" destOrd="0" parTransId="{16F89C49-CB49-4979-B67D-6CC4AB2FB398}" sibTransId="{5EAE9220-A0AE-45F5-9DCC-2B087A537699}"/>
    <dgm:cxn modelId="{3E505BD0-F7AF-4AD5-9625-9F34FD052576}" srcId="{302685AF-A19A-4717-81AE-E40C160E65B8}" destId="{A12F6969-281E-45F9-82FA-5111D4EFBE37}" srcOrd="0" destOrd="0" parTransId="{FADE632A-DB00-47C8-82F1-DF52F379695A}" sibTransId="{35EB7D77-AFD8-42E5-9415-7B5EED965D4D}"/>
    <dgm:cxn modelId="{687338D6-74D6-4599-91F7-6A3079C31437}" srcId="{1AB53890-E717-4028-A85A-5ED96D09B659}" destId="{302685AF-A19A-4717-81AE-E40C160E65B8}" srcOrd="2" destOrd="0" parTransId="{B64DD621-79C9-4B2F-B57E-79EE87515E35}" sibTransId="{F47AA5CE-8DD1-4034-B445-58C570C716BD}"/>
    <dgm:cxn modelId="{6BF6C6E8-46B6-49BB-BDD4-D4630572E302}" type="presOf" srcId="{05721885-4C59-4A52-824C-27E02D3E117B}" destId="{C60026B1-70E9-43C1-A723-53E1ECE738DF}" srcOrd="0" destOrd="0" presId="urn:microsoft.com/office/officeart/2005/8/layout/vList5"/>
    <dgm:cxn modelId="{6E0AC0AB-9AFA-48C1-874D-3D92DA0F99E8}" type="presParOf" srcId="{5A10A2BD-96E0-43B7-9AE8-550718EEAD9F}" destId="{9C4A4FD3-AC71-4388-A200-493CD41B884B}" srcOrd="0" destOrd="0" presId="urn:microsoft.com/office/officeart/2005/8/layout/vList5"/>
    <dgm:cxn modelId="{152871AD-4936-47CC-9FFA-2F2165B20B5B}" type="presParOf" srcId="{9C4A4FD3-AC71-4388-A200-493CD41B884B}" destId="{B362BAD6-1EFA-4C7E-A0A3-9BB4F3388CCC}" srcOrd="0" destOrd="0" presId="urn:microsoft.com/office/officeart/2005/8/layout/vList5"/>
    <dgm:cxn modelId="{68321314-1619-4203-B3D2-E105530D093A}" type="presParOf" srcId="{9C4A4FD3-AC71-4388-A200-493CD41B884B}" destId="{84B62DB9-4002-4633-9893-6DBB5F666063}" srcOrd="1" destOrd="0" presId="urn:microsoft.com/office/officeart/2005/8/layout/vList5"/>
    <dgm:cxn modelId="{F3EE74C6-D2D6-4870-A5C0-6697DACFDB50}" type="presParOf" srcId="{5A10A2BD-96E0-43B7-9AE8-550718EEAD9F}" destId="{4AAA8978-9404-4FE7-906E-32BE07DDEBC9}" srcOrd="1" destOrd="0" presId="urn:microsoft.com/office/officeart/2005/8/layout/vList5"/>
    <dgm:cxn modelId="{C0164956-285B-4316-9332-60A072F0FAFA}" type="presParOf" srcId="{5A10A2BD-96E0-43B7-9AE8-550718EEAD9F}" destId="{AE6E1F22-AFC1-4F03-9568-D5E2719F544A}" srcOrd="2" destOrd="0" presId="urn:microsoft.com/office/officeart/2005/8/layout/vList5"/>
    <dgm:cxn modelId="{FF1D1F15-6B72-4FFE-AF2B-A123B886DE3D}" type="presParOf" srcId="{AE6E1F22-AFC1-4F03-9568-D5E2719F544A}" destId="{01B021AB-90CC-46C8-BDD0-3AE23DFBD175}" srcOrd="0" destOrd="0" presId="urn:microsoft.com/office/officeart/2005/8/layout/vList5"/>
    <dgm:cxn modelId="{1C81ECD4-CD59-4BD0-B24A-E178590F14D2}" type="presParOf" srcId="{AE6E1F22-AFC1-4F03-9568-D5E2719F544A}" destId="{C60026B1-70E9-43C1-A723-53E1ECE738DF}" srcOrd="1" destOrd="0" presId="urn:microsoft.com/office/officeart/2005/8/layout/vList5"/>
    <dgm:cxn modelId="{C8CF4944-6642-4877-A91D-98A893D51C2E}" type="presParOf" srcId="{5A10A2BD-96E0-43B7-9AE8-550718EEAD9F}" destId="{B8AFE83C-C752-4407-9616-BEA71F1A1A24}" srcOrd="3" destOrd="0" presId="urn:microsoft.com/office/officeart/2005/8/layout/vList5"/>
    <dgm:cxn modelId="{DDD09DCA-B286-4E7E-8809-E5AFDE8D3951}" type="presParOf" srcId="{5A10A2BD-96E0-43B7-9AE8-550718EEAD9F}" destId="{E9D43C94-1887-497A-B243-43C8E8038821}" srcOrd="4" destOrd="0" presId="urn:microsoft.com/office/officeart/2005/8/layout/vList5"/>
    <dgm:cxn modelId="{B904C215-CFB7-4276-805D-F91D640477D3}" type="presParOf" srcId="{E9D43C94-1887-497A-B243-43C8E8038821}" destId="{1CABE320-ACB6-43DD-B3EE-B2EC8B088516}" srcOrd="0" destOrd="0" presId="urn:microsoft.com/office/officeart/2005/8/layout/vList5"/>
    <dgm:cxn modelId="{2E6A2A28-2B9E-4FEC-B15D-3C71BFAEFDE7}" type="presParOf" srcId="{E9D43C94-1887-497A-B243-43C8E8038821}" destId="{54030D43-B223-4190-81F8-2236721F858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D54D3-716A-4DC0-964D-08E946F1D48F}">
      <dsp:nvSpPr>
        <dsp:cNvPr id="0" name=""/>
        <dsp:cNvSpPr/>
      </dsp:nvSpPr>
      <dsp:spPr>
        <a:xfrm rot="5400000">
          <a:off x="5375325" y="-2208456"/>
          <a:ext cx="880764" cy="5521204"/>
        </a:xfrm>
        <a:prstGeom prst="round2Same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pl-PL" sz="1600" kern="1200" dirty="0"/>
            <a:t>Warunkowe zawieszenie kary pozbawienia wolności</a:t>
          </a:r>
        </a:p>
      </dsp:txBody>
      <dsp:txXfrm rot="-5400000">
        <a:off x="3055106" y="154758"/>
        <a:ext cx="5478209" cy="794774"/>
      </dsp:txXfrm>
    </dsp:sp>
    <dsp:sp modelId="{57675910-7C1A-4D95-B7FE-E64FD804A136}">
      <dsp:nvSpPr>
        <dsp:cNvPr id="0" name=""/>
        <dsp:cNvSpPr/>
      </dsp:nvSpPr>
      <dsp:spPr>
        <a:xfrm>
          <a:off x="248603" y="1668"/>
          <a:ext cx="2806502" cy="1100956"/>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pl-PL" sz="3100" kern="1200" dirty="0"/>
            <a:t>Od roku do 3 lat</a:t>
          </a:r>
        </a:p>
      </dsp:txBody>
      <dsp:txXfrm>
        <a:off x="302347" y="55412"/>
        <a:ext cx="2699014" cy="993468"/>
      </dsp:txXfrm>
    </dsp:sp>
    <dsp:sp modelId="{7EDE4D95-6F4A-406D-9DD7-B5F5CC8C8110}">
      <dsp:nvSpPr>
        <dsp:cNvPr id="0" name=""/>
        <dsp:cNvSpPr/>
      </dsp:nvSpPr>
      <dsp:spPr>
        <a:xfrm rot="5400000">
          <a:off x="5375325" y="-1052452"/>
          <a:ext cx="880764" cy="5521204"/>
        </a:xfrm>
        <a:prstGeom prst="round2Same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pl-PL" sz="1600" kern="1200" dirty="0"/>
            <a:t>Sprawca młodociany</a:t>
          </a:r>
        </a:p>
        <a:p>
          <a:pPr marL="171450" lvl="1" indent="-171450" algn="l" defTabSz="711200">
            <a:lnSpc>
              <a:spcPct val="90000"/>
            </a:lnSpc>
            <a:spcBef>
              <a:spcPct val="0"/>
            </a:spcBef>
            <a:spcAft>
              <a:spcPct val="15000"/>
            </a:spcAft>
            <a:buChar char="•"/>
          </a:pPr>
          <a:r>
            <a:rPr lang="pl-PL" sz="1600" kern="1200" dirty="0"/>
            <a:t>Sprawca przestępstwa popełnionego z użyciem przemocy na szkodę osoby wspólnie zamieszkującej</a:t>
          </a:r>
        </a:p>
      </dsp:txBody>
      <dsp:txXfrm rot="-5400000">
        <a:off x="3055106" y="1310762"/>
        <a:ext cx="5478209" cy="794774"/>
      </dsp:txXfrm>
    </dsp:sp>
    <dsp:sp modelId="{5EB0E527-0908-4E19-B35A-810700A9ECD1}">
      <dsp:nvSpPr>
        <dsp:cNvPr id="0" name=""/>
        <dsp:cNvSpPr/>
      </dsp:nvSpPr>
      <dsp:spPr>
        <a:xfrm>
          <a:off x="248603" y="1157671"/>
          <a:ext cx="2806502" cy="1100956"/>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pl-PL" sz="3100" kern="1200" dirty="0"/>
            <a:t>Od 2 do 5 lat</a:t>
          </a:r>
        </a:p>
      </dsp:txBody>
      <dsp:txXfrm>
        <a:off x="302347" y="1211415"/>
        <a:ext cx="2699014" cy="993468"/>
      </dsp:txXfrm>
    </dsp:sp>
    <dsp:sp modelId="{2C41FAE9-8C76-49A2-B11F-5B83B4375D93}">
      <dsp:nvSpPr>
        <dsp:cNvPr id="0" name=""/>
        <dsp:cNvSpPr/>
      </dsp:nvSpPr>
      <dsp:spPr>
        <a:xfrm rot="5400000">
          <a:off x="5375325" y="103551"/>
          <a:ext cx="880764" cy="5521204"/>
        </a:xfrm>
        <a:prstGeom prst="round2Same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pl-PL" sz="1400" kern="1200" dirty="0"/>
            <a:t>Tzw. mały świadek koronny (art. 60 § 5 kk)</a:t>
          </a:r>
        </a:p>
      </dsp:txBody>
      <dsp:txXfrm rot="-5400000">
        <a:off x="3055106" y="2466766"/>
        <a:ext cx="5478209" cy="794774"/>
      </dsp:txXfrm>
    </dsp:sp>
    <dsp:sp modelId="{6AF31187-532E-4EFF-86FB-35B5F7EF28BD}">
      <dsp:nvSpPr>
        <dsp:cNvPr id="0" name=""/>
        <dsp:cNvSpPr/>
      </dsp:nvSpPr>
      <dsp:spPr>
        <a:xfrm>
          <a:off x="248603" y="2313675"/>
          <a:ext cx="2806502" cy="1100956"/>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pl-PL" sz="3100" kern="1200"/>
            <a:t>Od roku </a:t>
          </a:r>
          <a:r>
            <a:rPr lang="pl-PL" sz="3100" kern="1200" dirty="0"/>
            <a:t>do 10 lat</a:t>
          </a:r>
        </a:p>
      </dsp:txBody>
      <dsp:txXfrm>
        <a:off x="302347" y="2367419"/>
        <a:ext cx="2699014" cy="9934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62DB9-4002-4633-9893-6DBB5F666063}">
      <dsp:nvSpPr>
        <dsp:cNvPr id="0" name=""/>
        <dsp:cNvSpPr/>
      </dsp:nvSpPr>
      <dsp:spPr>
        <a:xfrm rot="5400000">
          <a:off x="5560558" y="-2271826"/>
          <a:ext cx="880764" cy="5647944"/>
        </a:xfrm>
        <a:prstGeom prst="round2Same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pl-PL" sz="2000" kern="1200" dirty="0"/>
            <a:t>Reguła</a:t>
          </a:r>
        </a:p>
      </dsp:txBody>
      <dsp:txXfrm rot="-5400000">
        <a:off x="3176969" y="154758"/>
        <a:ext cx="5604949" cy="794774"/>
      </dsp:txXfrm>
    </dsp:sp>
    <dsp:sp modelId="{B362BAD6-1EFA-4C7E-A0A3-9BB4F3388CCC}">
      <dsp:nvSpPr>
        <dsp:cNvPr id="0" name=""/>
        <dsp:cNvSpPr/>
      </dsp:nvSpPr>
      <dsp:spPr>
        <a:xfrm>
          <a:off x="0" y="1668"/>
          <a:ext cx="3176968" cy="1100956"/>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pl-PL" sz="4200" kern="1200" dirty="0"/>
            <a:t>2-5 lat</a:t>
          </a:r>
        </a:p>
      </dsp:txBody>
      <dsp:txXfrm>
        <a:off x="53744" y="55412"/>
        <a:ext cx="3069480" cy="993468"/>
      </dsp:txXfrm>
    </dsp:sp>
    <dsp:sp modelId="{C60026B1-70E9-43C1-A723-53E1ECE738DF}">
      <dsp:nvSpPr>
        <dsp:cNvPr id="0" name=""/>
        <dsp:cNvSpPr/>
      </dsp:nvSpPr>
      <dsp:spPr>
        <a:xfrm rot="5400000">
          <a:off x="5560558" y="-1115822"/>
          <a:ext cx="880764" cy="5647944"/>
        </a:xfrm>
        <a:prstGeom prst="round2Same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pl-PL" sz="2000" kern="1200" dirty="0"/>
            <a:t>Wielokrotny recydywista</a:t>
          </a:r>
        </a:p>
        <a:p>
          <a:pPr marL="228600" lvl="1" indent="-228600" algn="l" defTabSz="889000">
            <a:lnSpc>
              <a:spcPct val="90000"/>
            </a:lnSpc>
            <a:spcBef>
              <a:spcPct val="0"/>
            </a:spcBef>
            <a:spcAft>
              <a:spcPct val="15000"/>
            </a:spcAft>
            <a:buChar char="•"/>
          </a:pPr>
          <a:r>
            <a:rPr lang="pl-PL" sz="2000" kern="1200" dirty="0"/>
            <a:t>Sprawca, o którym mowa w art. 65 kk</a:t>
          </a:r>
        </a:p>
      </dsp:txBody>
      <dsp:txXfrm rot="-5400000">
        <a:off x="3176969" y="1310762"/>
        <a:ext cx="5604949" cy="794774"/>
      </dsp:txXfrm>
    </dsp:sp>
    <dsp:sp modelId="{01B021AB-90CC-46C8-BDD0-3AE23DFBD175}">
      <dsp:nvSpPr>
        <dsp:cNvPr id="0" name=""/>
        <dsp:cNvSpPr/>
      </dsp:nvSpPr>
      <dsp:spPr>
        <a:xfrm>
          <a:off x="0" y="1157671"/>
          <a:ext cx="3176968" cy="1100956"/>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pl-PL" sz="4200" kern="1200" dirty="0"/>
            <a:t>min. 3 lata</a:t>
          </a:r>
        </a:p>
      </dsp:txBody>
      <dsp:txXfrm>
        <a:off x="53744" y="1211415"/>
        <a:ext cx="3069480" cy="993468"/>
      </dsp:txXfrm>
    </dsp:sp>
    <dsp:sp modelId="{54030D43-B223-4190-81F8-2236721F858D}">
      <dsp:nvSpPr>
        <dsp:cNvPr id="0" name=""/>
        <dsp:cNvSpPr/>
      </dsp:nvSpPr>
      <dsp:spPr>
        <a:xfrm rot="5400000">
          <a:off x="5560558" y="40181"/>
          <a:ext cx="880764" cy="5647944"/>
        </a:xfrm>
        <a:prstGeom prst="round2Same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pl-PL" sz="2000" kern="1200" dirty="0"/>
            <a:t>Kara 25 lat pozbawienia wolności</a:t>
          </a:r>
        </a:p>
        <a:p>
          <a:pPr marL="228600" lvl="1" indent="-228600" algn="l" defTabSz="889000">
            <a:lnSpc>
              <a:spcPct val="90000"/>
            </a:lnSpc>
            <a:spcBef>
              <a:spcPct val="0"/>
            </a:spcBef>
            <a:spcAft>
              <a:spcPct val="15000"/>
            </a:spcAft>
            <a:buChar char="•"/>
          </a:pPr>
          <a:r>
            <a:rPr lang="pl-PL" sz="2000" kern="1200" dirty="0"/>
            <a:t>Kara dożywotniego pozbawienia wolności</a:t>
          </a:r>
        </a:p>
      </dsp:txBody>
      <dsp:txXfrm rot="-5400000">
        <a:off x="3176969" y="2466766"/>
        <a:ext cx="5604949" cy="794774"/>
      </dsp:txXfrm>
    </dsp:sp>
    <dsp:sp modelId="{1CABE320-ACB6-43DD-B3EE-B2EC8B088516}">
      <dsp:nvSpPr>
        <dsp:cNvPr id="0" name=""/>
        <dsp:cNvSpPr/>
      </dsp:nvSpPr>
      <dsp:spPr>
        <a:xfrm>
          <a:off x="0" y="2313675"/>
          <a:ext cx="3176968" cy="1100956"/>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pl-PL" sz="4200" kern="1200" dirty="0"/>
            <a:t>10 lat</a:t>
          </a:r>
        </a:p>
      </dsp:txBody>
      <dsp:txXfrm>
        <a:off x="53744" y="2367419"/>
        <a:ext cx="3069480" cy="99346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pl-PL"/>
              <a:t>Kliknij, aby edytować styl</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5/21/2019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923A1CC3-2375-41D4-9E03-427CAF2A4C1A}" type="datetimeFigureOut">
              <a:rPr lang="en-US" dirty="0"/>
              <a:t>5/21/2019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ytuł i podpis">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pl-PL"/>
              <a:t>Kliknij, aby edytować styl</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FF16868-8199-4C2C-A5B1-63AEE139F88E}" type="datetimeFigureOut">
              <a:rPr lang="en-US" dirty="0"/>
              <a:t>5/21/2019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Oferta z podpisem">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pl-PL"/>
              <a:t>Kliknij, aby edytować styl</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AD9FF7F-6988-44CC-821B-644E70CD2F73}" type="datetimeFigureOut">
              <a:rPr lang="en-US" dirty="0"/>
              <a:t>5/21/2019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a nazwy">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C12C299-16B2-4475-990D-751901EACC14}" type="datetimeFigureOut">
              <a:rPr lang="en-US" dirty="0"/>
              <a:t>5/21/2019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5/21/2019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5/21/2019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5/21/2019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pl-PL"/>
              <a:t>Kliknij, aby edytować styl</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5/21/2019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5/21/2019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F34E6425-0181-43F2-84FC-787E803FD2F8}" type="datetimeFigureOut">
              <a:rPr lang="en-US" dirty="0"/>
              <a:t>5/21/2019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5/21/2019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5/21/2019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pl-PL"/>
              <a:t>Kliknij, aby edytować styl</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5/21/2019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5/21/2019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6E86A4C-8E40-4F87-A4F0-01A0687C5742}" type="datetimeFigureOut">
              <a:rPr lang="en-US" dirty="0"/>
              <a:t>5/21/2019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pl-PL"/>
              <a:t>Kliknij, aby edytować styl</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pl-PL"/>
              <a:t>Kliknij ikonę, aby dodać obraz</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5E72C73-2D91-4E12-BA25-F0AA0C03599B}" type="datetimeFigureOut">
              <a:rPr lang="en-US" dirty="0"/>
              <a:t>5/21/2019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pl-PL"/>
              <a:t>Kliknij, aby edytować styl</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5/21/2019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sip.lex.pl/#/document/16798683?unitId=art(197)&amp;cm=DOCUMENT"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D00252-5CEC-4EF6-BD6B-DC43F585337A}"/>
              </a:ext>
            </a:extLst>
          </p:cNvPr>
          <p:cNvSpPr>
            <a:spLocks noGrp="1"/>
          </p:cNvSpPr>
          <p:nvPr>
            <p:ph type="ctrTitle"/>
          </p:nvPr>
        </p:nvSpPr>
        <p:spPr/>
        <p:txBody>
          <a:bodyPr/>
          <a:lstStyle/>
          <a:p>
            <a:r>
              <a:rPr lang="pl-PL" dirty="0"/>
              <a:t>Wykonywanie kar</a:t>
            </a:r>
          </a:p>
        </p:txBody>
      </p:sp>
      <p:sp>
        <p:nvSpPr>
          <p:cNvPr id="3" name="Podtytuł 2">
            <a:extLst>
              <a:ext uri="{FF2B5EF4-FFF2-40B4-BE49-F238E27FC236}">
                <a16:creationId xmlns:a16="http://schemas.microsoft.com/office/drawing/2014/main" id="{94BFCC54-2F0F-4BD7-B949-64A0C0F0E735}"/>
              </a:ext>
            </a:extLst>
          </p:cNvPr>
          <p:cNvSpPr>
            <a:spLocks noGrp="1"/>
          </p:cNvSpPr>
          <p:nvPr>
            <p:ph type="subTitle" idx="1"/>
          </p:nvPr>
        </p:nvSpPr>
        <p:spPr/>
        <p:txBody>
          <a:bodyPr/>
          <a:lstStyle/>
          <a:p>
            <a:endParaRPr lang="pl-PL"/>
          </a:p>
        </p:txBody>
      </p:sp>
    </p:spTree>
    <p:extLst>
      <p:ext uri="{BB962C8B-B14F-4D97-AF65-F5344CB8AC3E}">
        <p14:creationId xmlns:p14="http://schemas.microsoft.com/office/powerpoint/2010/main" val="1125792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E5B9D90-8C1B-4DCB-A119-01B164FE6B70}"/>
              </a:ext>
            </a:extLst>
          </p:cNvPr>
          <p:cNvSpPr>
            <a:spLocks noGrp="1"/>
          </p:cNvSpPr>
          <p:nvPr>
            <p:ph type="title"/>
          </p:nvPr>
        </p:nvSpPr>
        <p:spPr/>
        <p:txBody>
          <a:bodyPr/>
          <a:lstStyle/>
          <a:p>
            <a:br>
              <a:rPr lang="pl-PL" dirty="0"/>
            </a:br>
            <a:r>
              <a:rPr lang="pl-PL" dirty="0"/>
              <a:t>Art.  46.  [Zastępcza kara pozbawienia wolności. Zasady wymiaru]</a:t>
            </a:r>
            <a:br>
              <a:rPr lang="pl-PL" b="1" dirty="0"/>
            </a:br>
            <a:endParaRPr lang="pl-PL" dirty="0"/>
          </a:p>
        </p:txBody>
      </p:sp>
      <p:sp>
        <p:nvSpPr>
          <p:cNvPr id="3" name="Symbol zastępczy zawartości 2">
            <a:extLst>
              <a:ext uri="{FF2B5EF4-FFF2-40B4-BE49-F238E27FC236}">
                <a16:creationId xmlns:a16="http://schemas.microsoft.com/office/drawing/2014/main" id="{5A481E25-483D-4047-B3A9-EF0DD5F7A54A}"/>
              </a:ext>
            </a:extLst>
          </p:cNvPr>
          <p:cNvSpPr>
            <a:spLocks noGrp="1"/>
          </p:cNvSpPr>
          <p:nvPr>
            <p:ph idx="1"/>
          </p:nvPr>
        </p:nvSpPr>
        <p:spPr/>
        <p:txBody>
          <a:bodyPr>
            <a:normAutofit fontScale="92500"/>
          </a:bodyPr>
          <a:lstStyle/>
          <a:p>
            <a:pPr marL="0" indent="0" algn="just">
              <a:buNone/>
            </a:pPr>
            <a:r>
              <a:rPr lang="pl-PL" sz="2500" dirty="0"/>
              <a:t>§  2. Zarządzając wykonanie zastępczej kary pozbawienia wolności, przyjmuje się, że jeden dzień pozbawienia wolności jest równoważny dwóm stawkom dziennym grzywny; kara zastępcza nie może przekroczyć 12 miesięcy pozbawienia wolności, jak również górnej granicy kary pozbawienia wolności za dane przestępstwo, a jeżeli ustawa nie przewiduje za dane przestępstwo kary pozbawienia wolności, górna granica zastępczej kary pozbawienia wolności nie może przekroczyć 6 miesięcy.</a:t>
            </a:r>
          </a:p>
          <a:p>
            <a:endParaRPr lang="pl-PL" dirty="0"/>
          </a:p>
        </p:txBody>
      </p:sp>
    </p:spTree>
    <p:extLst>
      <p:ext uri="{BB962C8B-B14F-4D97-AF65-F5344CB8AC3E}">
        <p14:creationId xmlns:p14="http://schemas.microsoft.com/office/powerpoint/2010/main" val="4026668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D12BD2-A569-4E3A-9627-C9A862C7F14B}"/>
              </a:ext>
            </a:extLst>
          </p:cNvPr>
          <p:cNvSpPr>
            <a:spLocks noGrp="1"/>
          </p:cNvSpPr>
          <p:nvPr>
            <p:ph type="title"/>
          </p:nvPr>
        </p:nvSpPr>
        <p:spPr/>
        <p:txBody>
          <a:bodyPr/>
          <a:lstStyle/>
          <a:p>
            <a:br>
              <a:rPr lang="pl-PL" b="1" dirty="0"/>
            </a:br>
            <a:r>
              <a:rPr lang="pl-PL" dirty="0"/>
              <a:t>Art.  49.  [Rozłożenie grzywny na raty]</a:t>
            </a:r>
            <a:br>
              <a:rPr lang="pl-PL" b="1" dirty="0"/>
            </a:br>
            <a:endParaRPr lang="pl-PL" dirty="0"/>
          </a:p>
        </p:txBody>
      </p:sp>
      <p:sp>
        <p:nvSpPr>
          <p:cNvPr id="3" name="Symbol zastępczy zawartości 2">
            <a:extLst>
              <a:ext uri="{FF2B5EF4-FFF2-40B4-BE49-F238E27FC236}">
                <a16:creationId xmlns:a16="http://schemas.microsoft.com/office/drawing/2014/main" id="{F5481363-49DB-4194-97D0-BF0CB2286EDE}"/>
              </a:ext>
            </a:extLst>
          </p:cNvPr>
          <p:cNvSpPr>
            <a:spLocks noGrp="1"/>
          </p:cNvSpPr>
          <p:nvPr>
            <p:ph idx="1"/>
          </p:nvPr>
        </p:nvSpPr>
        <p:spPr/>
        <p:txBody>
          <a:bodyPr>
            <a:normAutofit fontScale="70000" lnSpcReduction="20000"/>
          </a:bodyPr>
          <a:lstStyle/>
          <a:p>
            <a:pPr marL="0" indent="0" algn="just">
              <a:buNone/>
            </a:pPr>
            <a:r>
              <a:rPr lang="pl-PL" sz="3200" dirty="0"/>
              <a:t>§  1. Jeżeli natychmiastowe wykonanie grzywny pociągnęłoby dla skazanego lub jego rodziny </a:t>
            </a:r>
            <a:r>
              <a:rPr lang="pl-PL" sz="3200" b="1" dirty="0"/>
              <a:t>zbyt ciężkie skutki sąd może rozłożyć grzywnę na raty na czas nieprzekraczający 1 roku, licząc od dnia wydania pierwszego postanowienia w tym zakresie.</a:t>
            </a:r>
          </a:p>
          <a:p>
            <a:pPr marL="0" indent="0" algn="just">
              <a:buNone/>
            </a:pPr>
            <a:r>
              <a:rPr lang="pl-PL" sz="3200" dirty="0"/>
              <a:t>§ 2. W wypadkach zasługujących na szczególne uwzględnienie, a zwłaszcza wówczas, gdy wysokość grzywny jest znaczna, można rozłożyć grzywnę na raty na okres do 3 lat.</a:t>
            </a:r>
          </a:p>
          <a:p>
            <a:pPr marL="0" indent="0" algn="just">
              <a:buNone/>
            </a:pPr>
            <a:r>
              <a:rPr lang="pl-PL" sz="3200" dirty="0"/>
              <a:t>§  3. Na postanowienie w przedmiocie rozłożenia grzywny na raty przysługuje zażalenie.</a:t>
            </a:r>
          </a:p>
          <a:p>
            <a:endParaRPr lang="pl-PL" sz="2700" dirty="0"/>
          </a:p>
          <a:p>
            <a:endParaRPr lang="pl-PL" dirty="0"/>
          </a:p>
        </p:txBody>
      </p:sp>
    </p:spTree>
    <p:extLst>
      <p:ext uri="{BB962C8B-B14F-4D97-AF65-F5344CB8AC3E}">
        <p14:creationId xmlns:p14="http://schemas.microsoft.com/office/powerpoint/2010/main" val="3363649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3EF4226-8B62-48E4-8A87-602B4FA1306B}"/>
              </a:ext>
            </a:extLst>
          </p:cNvPr>
          <p:cNvSpPr>
            <a:spLocks noGrp="1"/>
          </p:cNvSpPr>
          <p:nvPr>
            <p:ph type="ctrTitle"/>
          </p:nvPr>
        </p:nvSpPr>
        <p:spPr/>
        <p:txBody>
          <a:bodyPr/>
          <a:lstStyle/>
          <a:p>
            <a:r>
              <a:rPr lang="pl-PL" dirty="0"/>
              <a:t>Wykonywanie kary ograniczenia wolności</a:t>
            </a:r>
          </a:p>
        </p:txBody>
      </p:sp>
      <p:sp>
        <p:nvSpPr>
          <p:cNvPr id="3" name="Podtytuł 2">
            <a:extLst>
              <a:ext uri="{FF2B5EF4-FFF2-40B4-BE49-F238E27FC236}">
                <a16:creationId xmlns:a16="http://schemas.microsoft.com/office/drawing/2014/main" id="{C6CB5C0E-0087-45B7-B2A5-2A577D0A4D1F}"/>
              </a:ext>
            </a:extLst>
          </p:cNvPr>
          <p:cNvSpPr>
            <a:spLocks noGrp="1"/>
          </p:cNvSpPr>
          <p:nvPr>
            <p:ph type="subTitle" idx="1"/>
          </p:nvPr>
        </p:nvSpPr>
        <p:spPr/>
        <p:txBody>
          <a:bodyPr/>
          <a:lstStyle/>
          <a:p>
            <a:endParaRPr lang="pl-PL"/>
          </a:p>
        </p:txBody>
      </p:sp>
    </p:spTree>
    <p:extLst>
      <p:ext uri="{BB962C8B-B14F-4D97-AF65-F5344CB8AC3E}">
        <p14:creationId xmlns:p14="http://schemas.microsoft.com/office/powerpoint/2010/main" val="1410145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C31DB7-AE99-4274-8C4B-058342343497}"/>
              </a:ext>
            </a:extLst>
          </p:cNvPr>
          <p:cNvSpPr>
            <a:spLocks noGrp="1"/>
          </p:cNvSpPr>
          <p:nvPr>
            <p:ph type="title"/>
          </p:nvPr>
        </p:nvSpPr>
        <p:spPr/>
        <p:txBody>
          <a:bodyPr/>
          <a:lstStyle/>
          <a:p>
            <a:r>
              <a:rPr lang="pl-PL" dirty="0"/>
              <a:t>Kara ograniczenia wolności	</a:t>
            </a:r>
          </a:p>
        </p:txBody>
      </p:sp>
      <p:sp>
        <p:nvSpPr>
          <p:cNvPr id="3" name="Symbol zastępczy zawartości 2">
            <a:extLst>
              <a:ext uri="{FF2B5EF4-FFF2-40B4-BE49-F238E27FC236}">
                <a16:creationId xmlns:a16="http://schemas.microsoft.com/office/drawing/2014/main" id="{E30C7086-2274-4439-9F27-DE4BEECE9F61}"/>
              </a:ext>
            </a:extLst>
          </p:cNvPr>
          <p:cNvSpPr>
            <a:spLocks noGrp="1"/>
          </p:cNvSpPr>
          <p:nvPr>
            <p:ph idx="1"/>
          </p:nvPr>
        </p:nvSpPr>
        <p:spPr/>
        <p:txBody>
          <a:bodyPr/>
          <a:lstStyle/>
          <a:p>
            <a:r>
              <a:rPr lang="pl-PL" sz="2500" dirty="0"/>
              <a:t>Kara </a:t>
            </a:r>
            <a:r>
              <a:rPr lang="pl-PL" sz="2500" dirty="0" err="1"/>
              <a:t>nieizolacyjna</a:t>
            </a:r>
            <a:r>
              <a:rPr lang="pl-PL" sz="2500" dirty="0"/>
              <a:t> przewidziana za: </a:t>
            </a:r>
          </a:p>
          <a:p>
            <a:pPr>
              <a:buAutoNum type="alphaLcParenR"/>
            </a:pPr>
            <a:r>
              <a:rPr lang="pl-PL" sz="2500" dirty="0"/>
              <a:t>Przestępstwa</a:t>
            </a:r>
          </a:p>
          <a:p>
            <a:pPr>
              <a:buAutoNum type="alphaLcParenR"/>
            </a:pPr>
            <a:r>
              <a:rPr lang="pl-PL" sz="2500" dirty="0"/>
              <a:t>Przestępstwa skarbowe</a:t>
            </a:r>
          </a:p>
          <a:p>
            <a:pPr>
              <a:buAutoNum type="alphaLcParenR"/>
            </a:pPr>
            <a:r>
              <a:rPr lang="pl-PL" sz="2500" dirty="0"/>
              <a:t>Wykroczenia </a:t>
            </a:r>
          </a:p>
          <a:p>
            <a:r>
              <a:rPr lang="pl-PL" sz="2500" dirty="0"/>
              <a:t>Wynosi od 1 do 12 miesięcy</a:t>
            </a:r>
          </a:p>
          <a:p>
            <a:r>
              <a:rPr lang="pl-PL" sz="2500" dirty="0"/>
              <a:t>Wyjątkowo do 2 lat</a:t>
            </a:r>
          </a:p>
          <a:p>
            <a:pPr marL="0" indent="0">
              <a:buNone/>
            </a:pPr>
            <a:endParaRPr lang="pl-PL" dirty="0"/>
          </a:p>
        </p:txBody>
      </p:sp>
    </p:spTree>
    <p:extLst>
      <p:ext uri="{BB962C8B-B14F-4D97-AF65-F5344CB8AC3E}">
        <p14:creationId xmlns:p14="http://schemas.microsoft.com/office/powerpoint/2010/main" val="2355910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88151D-813E-48DE-9708-C5C5236923C6}"/>
              </a:ext>
            </a:extLst>
          </p:cNvPr>
          <p:cNvSpPr>
            <a:spLocks noGrp="1"/>
          </p:cNvSpPr>
          <p:nvPr>
            <p:ph type="title"/>
          </p:nvPr>
        </p:nvSpPr>
        <p:spPr/>
        <p:txBody>
          <a:bodyPr/>
          <a:lstStyle/>
          <a:p>
            <a:r>
              <a:rPr lang="pl-PL" dirty="0"/>
              <a:t>Treść kary ograniczenia wolności	</a:t>
            </a:r>
          </a:p>
        </p:txBody>
      </p:sp>
      <p:sp>
        <p:nvSpPr>
          <p:cNvPr id="3" name="Symbol zastępczy zawartości 2">
            <a:extLst>
              <a:ext uri="{FF2B5EF4-FFF2-40B4-BE49-F238E27FC236}">
                <a16:creationId xmlns:a16="http://schemas.microsoft.com/office/drawing/2014/main" id="{2DE9BC31-669E-4B48-AABC-35160F888958}"/>
              </a:ext>
            </a:extLst>
          </p:cNvPr>
          <p:cNvSpPr>
            <a:spLocks noGrp="1"/>
          </p:cNvSpPr>
          <p:nvPr>
            <p:ph idx="1"/>
          </p:nvPr>
        </p:nvSpPr>
        <p:spPr/>
        <p:txBody>
          <a:bodyPr>
            <a:normAutofit lnSpcReduction="10000"/>
          </a:bodyPr>
          <a:lstStyle/>
          <a:p>
            <a:r>
              <a:rPr lang="pl-PL" sz="2000" b="1" dirty="0"/>
              <a:t>Obowiązek wykonywanie nieodpłatnej, kontrolowanej pracy na cele społeczne </a:t>
            </a:r>
          </a:p>
          <a:p>
            <a:pPr marL="0" indent="0">
              <a:buNone/>
            </a:pPr>
            <a:r>
              <a:rPr lang="pl-PL" sz="2000" b="1" dirty="0"/>
              <a:t>lub</a:t>
            </a:r>
          </a:p>
          <a:p>
            <a:r>
              <a:rPr lang="pl-PL" sz="2000" b="1" dirty="0"/>
              <a:t>Potrącenie części wynagrodzenia od 10 do 25 % na wskazany cel społeczny</a:t>
            </a:r>
          </a:p>
          <a:p>
            <a:pPr marL="0" indent="0">
              <a:buNone/>
            </a:pPr>
            <a:endParaRPr lang="pl-PL" sz="2000" b="1" dirty="0"/>
          </a:p>
          <a:p>
            <a:pPr marL="0" indent="0">
              <a:buNone/>
            </a:pPr>
            <a:r>
              <a:rPr lang="pl-PL" sz="2000" b="1" dirty="0"/>
              <a:t>+ zakaz zmiany miejsca stałego pobytu bez zgody sądu</a:t>
            </a:r>
          </a:p>
          <a:p>
            <a:pPr marL="0" indent="0">
              <a:buNone/>
            </a:pPr>
            <a:r>
              <a:rPr lang="pl-PL" sz="2000" b="1" dirty="0"/>
              <a:t>+ obowiązek udzielania wyjaśnień na temat przebiegu wykonywania kary</a:t>
            </a:r>
          </a:p>
        </p:txBody>
      </p:sp>
    </p:spTree>
    <p:extLst>
      <p:ext uri="{BB962C8B-B14F-4D97-AF65-F5344CB8AC3E}">
        <p14:creationId xmlns:p14="http://schemas.microsoft.com/office/powerpoint/2010/main" val="1806900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038E0B4-A548-4A5E-875C-F561AAD636A3}"/>
              </a:ext>
            </a:extLst>
          </p:cNvPr>
          <p:cNvSpPr>
            <a:spLocks noGrp="1"/>
          </p:cNvSpPr>
          <p:nvPr>
            <p:ph type="title"/>
          </p:nvPr>
        </p:nvSpPr>
        <p:spPr/>
        <p:txBody>
          <a:bodyPr/>
          <a:lstStyle/>
          <a:p>
            <a:r>
              <a:rPr lang="pl-PL" dirty="0"/>
              <a:t>Ograniczenie wolności jako kara</a:t>
            </a:r>
          </a:p>
        </p:txBody>
      </p:sp>
      <p:sp>
        <p:nvSpPr>
          <p:cNvPr id="3" name="Symbol zastępczy zawartości 2">
            <a:extLst>
              <a:ext uri="{FF2B5EF4-FFF2-40B4-BE49-F238E27FC236}">
                <a16:creationId xmlns:a16="http://schemas.microsoft.com/office/drawing/2014/main" id="{392BCF01-EE73-4FEB-BDB5-B0B0CB1261E8}"/>
              </a:ext>
            </a:extLst>
          </p:cNvPr>
          <p:cNvSpPr>
            <a:spLocks noGrp="1"/>
          </p:cNvSpPr>
          <p:nvPr>
            <p:ph idx="1"/>
          </p:nvPr>
        </p:nvSpPr>
        <p:spPr/>
        <p:txBody>
          <a:bodyPr>
            <a:normAutofit/>
          </a:bodyPr>
          <a:lstStyle/>
          <a:p>
            <a:r>
              <a:rPr lang="pl-PL" sz="4000" dirty="0"/>
              <a:t>Bezwzględna</a:t>
            </a:r>
          </a:p>
          <a:p>
            <a:pPr marL="0" indent="0">
              <a:buNone/>
            </a:pPr>
            <a:endParaRPr lang="pl-PL" sz="4000" dirty="0"/>
          </a:p>
          <a:p>
            <a:r>
              <a:rPr lang="pl-PL" sz="4000" dirty="0"/>
              <a:t>Z warunkowym zawieszeniem jej wykonania</a:t>
            </a:r>
          </a:p>
        </p:txBody>
      </p:sp>
    </p:spTree>
    <p:extLst>
      <p:ext uri="{BB962C8B-B14F-4D97-AF65-F5344CB8AC3E}">
        <p14:creationId xmlns:p14="http://schemas.microsoft.com/office/powerpoint/2010/main" val="3905570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AFE8FC-2F3A-4E11-AD2E-958658039A9C}"/>
              </a:ext>
            </a:extLst>
          </p:cNvPr>
          <p:cNvSpPr>
            <a:spLocks noGrp="1"/>
          </p:cNvSpPr>
          <p:nvPr>
            <p:ph type="title"/>
          </p:nvPr>
        </p:nvSpPr>
        <p:spPr/>
        <p:txBody>
          <a:bodyPr/>
          <a:lstStyle/>
          <a:p>
            <a:r>
              <a:rPr lang="pl-PL" dirty="0"/>
              <a:t>Cel kary ograniczenia wolności	</a:t>
            </a:r>
          </a:p>
        </p:txBody>
      </p:sp>
      <p:sp>
        <p:nvSpPr>
          <p:cNvPr id="3" name="Symbol zastępczy zawartości 2">
            <a:extLst>
              <a:ext uri="{FF2B5EF4-FFF2-40B4-BE49-F238E27FC236}">
                <a16:creationId xmlns:a16="http://schemas.microsoft.com/office/drawing/2014/main" id="{5FD83DCF-D6B4-414F-9032-75F7C8B2E633}"/>
              </a:ext>
            </a:extLst>
          </p:cNvPr>
          <p:cNvSpPr>
            <a:spLocks noGrp="1"/>
          </p:cNvSpPr>
          <p:nvPr>
            <p:ph idx="1"/>
          </p:nvPr>
        </p:nvSpPr>
        <p:spPr/>
        <p:txBody>
          <a:bodyPr>
            <a:noAutofit/>
          </a:bodyPr>
          <a:lstStyle/>
          <a:p>
            <a:pPr marL="0" indent="0">
              <a:buNone/>
            </a:pPr>
            <a:r>
              <a:rPr lang="pl-PL" b="1" dirty="0"/>
              <a:t>Art.  53.  [Cele kary ograniczenia wolności]</a:t>
            </a:r>
          </a:p>
          <a:p>
            <a:r>
              <a:rPr lang="pl-PL" dirty="0"/>
              <a:t>§  1. 	Wykonanie kary ograniczenia wolności ma na celu </a:t>
            </a:r>
            <a:r>
              <a:rPr lang="pl-PL" b="1" dirty="0"/>
              <a:t>wzbudzenie w skazanym woli kształtowania jego społecznie pożądanych postaw, w szczególności poczucia odpowiedzialności oraz potrzeby przestrzegania porządku prawnego.</a:t>
            </a:r>
          </a:p>
          <a:p>
            <a:r>
              <a:rPr lang="pl-PL" dirty="0"/>
              <a:t>§  2. 	Skazany ma obowiązek sumiennie wykonywać ciążące na nim obowiązki, a w miejscu pracy lub pobytu przestrzegać ustalonych zasad zachowania, porządku i dyscypliny.</a:t>
            </a:r>
          </a:p>
        </p:txBody>
      </p:sp>
    </p:spTree>
    <p:extLst>
      <p:ext uri="{BB962C8B-B14F-4D97-AF65-F5344CB8AC3E}">
        <p14:creationId xmlns:p14="http://schemas.microsoft.com/office/powerpoint/2010/main" val="1530422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272588-49C6-4AED-87D6-6DE6B8201478}"/>
              </a:ext>
            </a:extLst>
          </p:cNvPr>
          <p:cNvSpPr>
            <a:spLocks noGrp="1"/>
          </p:cNvSpPr>
          <p:nvPr>
            <p:ph type="title"/>
          </p:nvPr>
        </p:nvSpPr>
        <p:spPr/>
        <p:txBody>
          <a:bodyPr/>
          <a:lstStyle/>
          <a:p>
            <a:r>
              <a:rPr lang="pl-PL" dirty="0"/>
              <a:t>Organy wykonujące karę ograniczenia wolności</a:t>
            </a:r>
          </a:p>
        </p:txBody>
      </p:sp>
      <p:sp>
        <p:nvSpPr>
          <p:cNvPr id="3" name="Symbol zastępczy zawartości 2">
            <a:extLst>
              <a:ext uri="{FF2B5EF4-FFF2-40B4-BE49-F238E27FC236}">
                <a16:creationId xmlns:a16="http://schemas.microsoft.com/office/drawing/2014/main" id="{793306DB-1AB6-4EC1-BF7E-A26779BEDC89}"/>
              </a:ext>
            </a:extLst>
          </p:cNvPr>
          <p:cNvSpPr>
            <a:spLocks noGrp="1"/>
          </p:cNvSpPr>
          <p:nvPr>
            <p:ph idx="1"/>
          </p:nvPr>
        </p:nvSpPr>
        <p:spPr/>
        <p:txBody>
          <a:bodyPr>
            <a:noAutofit/>
          </a:bodyPr>
          <a:lstStyle/>
          <a:p>
            <a:r>
              <a:rPr lang="pl-PL" sz="2200" b="1" u="sng" dirty="0"/>
              <a:t>Sąd rejonowy- </a:t>
            </a:r>
            <a:r>
              <a:rPr lang="pl-PL" sz="2200" dirty="0"/>
              <a:t>nadzór nad wykonaniem tej kary oraz orzekanie w sprawach dotyczących wykonania tej kary</a:t>
            </a:r>
          </a:p>
          <a:p>
            <a:r>
              <a:rPr lang="pl-PL" sz="2200" b="1" u="sng" dirty="0"/>
              <a:t>Sądowy kurator zawodowy</a:t>
            </a:r>
            <a:r>
              <a:rPr lang="pl-PL" sz="2200" dirty="0"/>
              <a:t>- organizowanie i kontrolowanie wykonywania kary ograniczenia wolności </a:t>
            </a:r>
          </a:p>
          <a:p>
            <a:pPr marL="0" indent="0">
              <a:buNone/>
            </a:pPr>
            <a:endParaRPr lang="pl-PL" sz="2200" dirty="0"/>
          </a:p>
          <a:p>
            <a:pPr marL="0" indent="0">
              <a:buNone/>
            </a:pPr>
            <a:r>
              <a:rPr lang="pl-PL" sz="2200" b="1" u="sng" dirty="0"/>
              <a:t>Miejsce wykonywania kary ograniczenia wolności- </a:t>
            </a:r>
            <a:r>
              <a:rPr lang="pl-PL" sz="2200" dirty="0"/>
              <a:t>miejsce stałego pobytu lub zatrudnienia albo miejsce położenia w niewielkiej odległości od jednego z tych dwóch miejsc</a:t>
            </a:r>
            <a:endParaRPr lang="pl-PL" sz="2200" b="1" u="sng" dirty="0"/>
          </a:p>
        </p:txBody>
      </p:sp>
    </p:spTree>
    <p:extLst>
      <p:ext uri="{BB962C8B-B14F-4D97-AF65-F5344CB8AC3E}">
        <p14:creationId xmlns:p14="http://schemas.microsoft.com/office/powerpoint/2010/main" val="2572472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9C09B0-013D-4520-85C7-DD55B0A7161C}"/>
              </a:ext>
            </a:extLst>
          </p:cNvPr>
          <p:cNvSpPr>
            <a:spLocks noGrp="1"/>
          </p:cNvSpPr>
          <p:nvPr>
            <p:ph type="title"/>
          </p:nvPr>
        </p:nvSpPr>
        <p:spPr/>
        <p:txBody>
          <a:bodyPr/>
          <a:lstStyle/>
          <a:p>
            <a:r>
              <a:rPr lang="pl-PL" dirty="0"/>
              <a:t>Nieodpłatna praca na cele społeczne wykonywana jest na rzecz</a:t>
            </a:r>
          </a:p>
        </p:txBody>
      </p:sp>
      <p:sp>
        <p:nvSpPr>
          <p:cNvPr id="3" name="Symbol zastępczy zawartości 2">
            <a:extLst>
              <a:ext uri="{FF2B5EF4-FFF2-40B4-BE49-F238E27FC236}">
                <a16:creationId xmlns:a16="http://schemas.microsoft.com/office/drawing/2014/main" id="{6F978963-6F68-4C9E-8993-55C212A76C8A}"/>
              </a:ext>
            </a:extLst>
          </p:cNvPr>
          <p:cNvSpPr>
            <a:spLocks noGrp="1"/>
          </p:cNvSpPr>
          <p:nvPr>
            <p:ph idx="1"/>
          </p:nvPr>
        </p:nvSpPr>
        <p:spPr/>
        <p:txBody>
          <a:bodyPr>
            <a:normAutofit lnSpcReduction="10000"/>
          </a:bodyPr>
          <a:lstStyle/>
          <a:p>
            <a:pPr algn="just"/>
            <a:r>
              <a:rPr lang="pl-PL" dirty="0"/>
              <a:t>Podmiotów, dla których organ gminy, powiatu lub województwa jest organem założycielskim, samorządowych jednostek organizacyjnych oraz spółek prawa handlowego z wyłącznym udziałem Skarbu Państwa lub gminy, powiatu bądź województwa- są one wyznaczone przez właściwego wójta, burmistrza lub prezydenta miasta i mają obowiązek umożliwienia skazanym wykonywania swojej pracy</a:t>
            </a:r>
          </a:p>
          <a:p>
            <a:pPr algn="just"/>
            <a:r>
              <a:rPr lang="pl-PL" dirty="0"/>
              <a:t>Instytucji lub organizacji reprezentujących społeczność lokalną, placówek oświatowo- wychowawczych, młodzieżowych ośrodków wychowawczych, młodzieżowych ośrodków socjoterapii, podmiotów leczniczych, jednostek organizacyjnych pomocy społecznej, fundacji, stowarzyszeń i innych instytucji lub org. Użyteczności publicznej niosących pomoc charytatywną- </a:t>
            </a:r>
            <a:r>
              <a:rPr lang="pl-PL" b="1" dirty="0"/>
              <a:t>za ich zgodą</a:t>
            </a:r>
            <a:endParaRPr lang="pl-PL" dirty="0"/>
          </a:p>
        </p:txBody>
      </p:sp>
    </p:spTree>
    <p:extLst>
      <p:ext uri="{BB962C8B-B14F-4D97-AF65-F5344CB8AC3E}">
        <p14:creationId xmlns:p14="http://schemas.microsoft.com/office/powerpoint/2010/main" val="1860126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6F6C187-670A-4E47-A3AD-6B35EA5A179A}"/>
              </a:ext>
            </a:extLst>
          </p:cNvPr>
          <p:cNvSpPr>
            <a:spLocks noGrp="1"/>
          </p:cNvSpPr>
          <p:nvPr>
            <p:ph type="title"/>
          </p:nvPr>
        </p:nvSpPr>
        <p:spPr/>
        <p:txBody>
          <a:bodyPr/>
          <a:lstStyle/>
          <a:p>
            <a:r>
              <a:rPr lang="pl-PL" dirty="0"/>
              <a:t>Kara ograniczenia wolności</a:t>
            </a:r>
          </a:p>
        </p:txBody>
      </p:sp>
      <p:sp>
        <p:nvSpPr>
          <p:cNvPr id="3" name="Symbol zastępczy zawartości 2">
            <a:extLst>
              <a:ext uri="{FF2B5EF4-FFF2-40B4-BE49-F238E27FC236}">
                <a16:creationId xmlns:a16="http://schemas.microsoft.com/office/drawing/2014/main" id="{AB242830-38A1-4FB3-902D-C3A2C74A59CD}"/>
              </a:ext>
            </a:extLst>
          </p:cNvPr>
          <p:cNvSpPr>
            <a:spLocks noGrp="1"/>
          </p:cNvSpPr>
          <p:nvPr>
            <p:ph idx="1"/>
          </p:nvPr>
        </p:nvSpPr>
        <p:spPr/>
        <p:txBody>
          <a:bodyPr>
            <a:noAutofit/>
          </a:bodyPr>
          <a:lstStyle/>
          <a:p>
            <a:pPr algn="just"/>
            <a:r>
              <a:rPr lang="pl-PL" sz="3000" dirty="0"/>
              <a:t>Określenie rodzaju, miejsca i terminu rozpoczęcia nieodpłatnej pracy oraz zmiana w tym zakresie należy do </a:t>
            </a:r>
            <a:r>
              <a:rPr lang="pl-PL" sz="3000" b="1" dirty="0"/>
              <a:t>sądowego kuratora zawodowego</a:t>
            </a:r>
          </a:p>
          <a:p>
            <a:pPr algn="just"/>
            <a:r>
              <a:rPr lang="pl-PL" sz="3000" dirty="0"/>
              <a:t>Obowiązkiem poprzedzającym wydanie decyzji w ww. zakresie jest </a:t>
            </a:r>
            <a:r>
              <a:rPr lang="pl-PL" sz="3000" b="1" dirty="0"/>
              <a:t>wysłuchanie skazanego </a:t>
            </a:r>
            <a:endParaRPr lang="pl-PL" sz="3000" dirty="0"/>
          </a:p>
        </p:txBody>
      </p:sp>
    </p:spTree>
    <p:extLst>
      <p:ext uri="{BB962C8B-B14F-4D97-AF65-F5344CB8AC3E}">
        <p14:creationId xmlns:p14="http://schemas.microsoft.com/office/powerpoint/2010/main" val="3046172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5D2754A-5848-49BA-91B3-AEE3B78D4996}"/>
              </a:ext>
            </a:extLst>
          </p:cNvPr>
          <p:cNvSpPr>
            <a:spLocks noGrp="1"/>
          </p:cNvSpPr>
          <p:nvPr>
            <p:ph type="title"/>
          </p:nvPr>
        </p:nvSpPr>
        <p:spPr/>
        <p:txBody>
          <a:bodyPr/>
          <a:lstStyle/>
          <a:p>
            <a:r>
              <a:rPr lang="pl-PL" dirty="0"/>
              <a:t>Kary w prawie karnym</a:t>
            </a:r>
          </a:p>
        </p:txBody>
      </p:sp>
      <p:sp>
        <p:nvSpPr>
          <p:cNvPr id="3" name="Symbol zastępczy zawartości 2">
            <a:extLst>
              <a:ext uri="{FF2B5EF4-FFF2-40B4-BE49-F238E27FC236}">
                <a16:creationId xmlns:a16="http://schemas.microsoft.com/office/drawing/2014/main" id="{2C1B251F-60CF-4B34-A8E1-7EA4EAC4F851}"/>
              </a:ext>
            </a:extLst>
          </p:cNvPr>
          <p:cNvSpPr>
            <a:spLocks noGrp="1"/>
          </p:cNvSpPr>
          <p:nvPr>
            <p:ph idx="1"/>
          </p:nvPr>
        </p:nvSpPr>
        <p:spPr/>
        <p:txBody>
          <a:bodyPr/>
          <a:lstStyle/>
          <a:p>
            <a:pPr marL="0" indent="0">
              <a:buNone/>
            </a:pPr>
            <a:r>
              <a:rPr lang="pl-PL" sz="2000" b="1" dirty="0"/>
              <a:t>Karami są:</a:t>
            </a:r>
          </a:p>
          <a:p>
            <a:pPr marL="0" indent="0">
              <a:buNone/>
            </a:pPr>
            <a:r>
              <a:rPr lang="pl-PL" sz="2000" dirty="0"/>
              <a:t>1) grzywna;</a:t>
            </a:r>
          </a:p>
          <a:p>
            <a:pPr marL="0" indent="0">
              <a:buNone/>
            </a:pPr>
            <a:r>
              <a:rPr lang="pl-PL" sz="2000" dirty="0"/>
              <a:t>2) ograniczenie wolności;</a:t>
            </a:r>
          </a:p>
          <a:p>
            <a:pPr marL="0" indent="0">
              <a:buNone/>
            </a:pPr>
            <a:r>
              <a:rPr lang="pl-PL" sz="2000" dirty="0"/>
              <a:t>3) pozbawienie wolności;</a:t>
            </a:r>
          </a:p>
          <a:p>
            <a:pPr marL="0" indent="0">
              <a:buNone/>
            </a:pPr>
            <a:r>
              <a:rPr lang="pl-PL" sz="2000" dirty="0"/>
              <a:t>4) 25 lat pozbawienia wolności;</a:t>
            </a:r>
          </a:p>
          <a:p>
            <a:pPr marL="0" indent="0">
              <a:buNone/>
            </a:pPr>
            <a:r>
              <a:rPr lang="pl-PL" sz="2000" dirty="0"/>
              <a:t>5) dożywotnie pozbawienie wolności.</a:t>
            </a:r>
          </a:p>
          <a:p>
            <a:endParaRPr lang="pl-PL" dirty="0"/>
          </a:p>
        </p:txBody>
      </p:sp>
    </p:spTree>
    <p:extLst>
      <p:ext uri="{BB962C8B-B14F-4D97-AF65-F5344CB8AC3E}">
        <p14:creationId xmlns:p14="http://schemas.microsoft.com/office/powerpoint/2010/main" val="3813474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F7485D-CA07-4544-8317-B96ED4BEBDEA}"/>
              </a:ext>
            </a:extLst>
          </p:cNvPr>
          <p:cNvSpPr>
            <a:spLocks noGrp="1"/>
          </p:cNvSpPr>
          <p:nvPr>
            <p:ph type="title"/>
          </p:nvPr>
        </p:nvSpPr>
        <p:spPr/>
        <p:txBody>
          <a:bodyPr/>
          <a:lstStyle/>
          <a:p>
            <a:r>
              <a:rPr lang="pl-PL" dirty="0"/>
              <a:t>Wniosek o orzeczenie kary zastępczej</a:t>
            </a:r>
          </a:p>
        </p:txBody>
      </p:sp>
      <p:sp>
        <p:nvSpPr>
          <p:cNvPr id="3" name="Symbol zastępczy zawartości 2">
            <a:extLst>
              <a:ext uri="{FF2B5EF4-FFF2-40B4-BE49-F238E27FC236}">
                <a16:creationId xmlns:a16="http://schemas.microsoft.com/office/drawing/2014/main" id="{64F54151-2A5C-474A-B1BD-7457CB887C8B}"/>
              </a:ext>
            </a:extLst>
          </p:cNvPr>
          <p:cNvSpPr>
            <a:spLocks noGrp="1"/>
          </p:cNvSpPr>
          <p:nvPr>
            <p:ph idx="1"/>
          </p:nvPr>
        </p:nvSpPr>
        <p:spPr/>
        <p:txBody>
          <a:bodyPr>
            <a:normAutofit/>
          </a:bodyPr>
          <a:lstStyle/>
          <a:p>
            <a:pPr algn="just"/>
            <a:r>
              <a:rPr lang="pl-PL" sz="2200" dirty="0"/>
              <a:t>Skazany nie stawi się na wezwanie kuratora i tego nie usprawiedliwi</a:t>
            </a:r>
          </a:p>
          <a:p>
            <a:pPr algn="just"/>
            <a:r>
              <a:rPr lang="pl-PL" sz="2200" dirty="0"/>
              <a:t>Brak zgody skazanego na podjęcie pracy w warunkach, gdy został on pouczony o prawach, obowiązkach i konsekwencjach związanych z wykonywaniem nieodpłatnej, kontrolowanej pracy na cele społeczne </a:t>
            </a:r>
          </a:p>
        </p:txBody>
      </p:sp>
    </p:spTree>
    <p:extLst>
      <p:ext uri="{BB962C8B-B14F-4D97-AF65-F5344CB8AC3E}">
        <p14:creationId xmlns:p14="http://schemas.microsoft.com/office/powerpoint/2010/main" val="1936071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98ECF4-A4D9-4C1A-A107-1520AA81E7E4}"/>
              </a:ext>
            </a:extLst>
          </p:cNvPr>
          <p:cNvSpPr>
            <a:spLocks noGrp="1"/>
          </p:cNvSpPr>
          <p:nvPr>
            <p:ph type="title"/>
          </p:nvPr>
        </p:nvSpPr>
        <p:spPr/>
        <p:txBody>
          <a:bodyPr/>
          <a:lstStyle/>
          <a:p>
            <a:r>
              <a:rPr lang="pl-PL" dirty="0"/>
              <a:t>Kara zastępcza</a:t>
            </a:r>
          </a:p>
        </p:txBody>
      </p:sp>
      <p:sp>
        <p:nvSpPr>
          <p:cNvPr id="3" name="Symbol zastępczy zawartości 2">
            <a:extLst>
              <a:ext uri="{FF2B5EF4-FFF2-40B4-BE49-F238E27FC236}">
                <a16:creationId xmlns:a16="http://schemas.microsoft.com/office/drawing/2014/main" id="{EE79C8E9-1061-4731-BA06-0A07AE32819F}"/>
              </a:ext>
            </a:extLst>
          </p:cNvPr>
          <p:cNvSpPr>
            <a:spLocks noGrp="1"/>
          </p:cNvSpPr>
          <p:nvPr>
            <p:ph idx="1"/>
          </p:nvPr>
        </p:nvSpPr>
        <p:spPr/>
        <p:txBody>
          <a:bodyPr>
            <a:normAutofit lnSpcReduction="10000"/>
          </a:bodyPr>
          <a:lstStyle/>
          <a:p>
            <a:pPr algn="just"/>
            <a:r>
              <a:rPr lang="pl-PL" dirty="0"/>
              <a:t>Jeżeli skazany uchyla się od odbywania kary ograniczenia wolności, </a:t>
            </a:r>
            <a:r>
              <a:rPr lang="pl-PL" b="1" dirty="0"/>
              <a:t>sąd zarządza</a:t>
            </a:r>
            <a:r>
              <a:rPr lang="pl-PL" dirty="0"/>
              <a:t>, a jeżeli uchyla się on od świadczenia pieniężnego lub obowiązków orzeczonych na podstawie art. 34 § 3 Kodeksu karnego, </a:t>
            </a:r>
            <a:r>
              <a:rPr lang="pl-PL" b="1" dirty="0"/>
              <a:t>sąd może zarządzić wykonanie zastępczej kary pozbawienia wolności. </a:t>
            </a:r>
            <a:r>
              <a:rPr lang="pl-PL" dirty="0"/>
              <a:t>W razie gdy skazany wykonał część kary ograniczenia wolności, sąd zarządza wykonanie zastępczej kary pozbawienia wolności w wymiarze odpowiadającym karze ograniczenia wolności pozostałej do wykonania, przyjmując, że </a:t>
            </a:r>
            <a:r>
              <a:rPr lang="pl-PL" b="1" dirty="0"/>
              <a:t>jeden dzień zastępczej kary pozbawienia wolności jest równoważny dwóm dniom kary ograniczenia wolności.</a:t>
            </a:r>
          </a:p>
          <a:p>
            <a:pPr algn="just"/>
            <a:r>
              <a:rPr lang="pl-PL" dirty="0"/>
              <a:t>Jeżeli ustawa nie przewiduje za dane przestępstwo kary pozbawienia wolności, górna granica zastępczej kary pozbawienia wolności nie może przekroczyć 6 miesięcy.</a:t>
            </a:r>
          </a:p>
        </p:txBody>
      </p:sp>
    </p:spTree>
    <p:extLst>
      <p:ext uri="{BB962C8B-B14F-4D97-AF65-F5344CB8AC3E}">
        <p14:creationId xmlns:p14="http://schemas.microsoft.com/office/powerpoint/2010/main" val="3320271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463BB6-5C71-46EF-B132-93E2D29BB9B0}"/>
              </a:ext>
            </a:extLst>
          </p:cNvPr>
          <p:cNvSpPr>
            <a:spLocks noGrp="1"/>
          </p:cNvSpPr>
          <p:nvPr>
            <p:ph type="title"/>
          </p:nvPr>
        </p:nvSpPr>
        <p:spPr/>
        <p:txBody>
          <a:bodyPr/>
          <a:lstStyle/>
          <a:p>
            <a:r>
              <a:rPr lang="pl-PL" dirty="0"/>
              <a:t>Odroczenie wykonania kary</a:t>
            </a:r>
          </a:p>
        </p:txBody>
      </p:sp>
      <p:sp>
        <p:nvSpPr>
          <p:cNvPr id="3" name="Symbol zastępczy zawartości 2">
            <a:extLst>
              <a:ext uri="{FF2B5EF4-FFF2-40B4-BE49-F238E27FC236}">
                <a16:creationId xmlns:a16="http://schemas.microsoft.com/office/drawing/2014/main" id="{1F5D62B3-9973-4403-9404-D24A6220B250}"/>
              </a:ext>
            </a:extLst>
          </p:cNvPr>
          <p:cNvSpPr>
            <a:spLocks noGrp="1"/>
          </p:cNvSpPr>
          <p:nvPr>
            <p:ph idx="1"/>
          </p:nvPr>
        </p:nvSpPr>
        <p:spPr/>
        <p:txBody>
          <a:bodyPr>
            <a:noAutofit/>
          </a:bodyPr>
          <a:lstStyle/>
          <a:p>
            <a:pPr algn="just"/>
            <a:r>
              <a:rPr lang="pl-PL" sz="1700" dirty="0"/>
              <a:t>Art.  62.  [Przesłanki odroczenia wykonania kary]</a:t>
            </a:r>
          </a:p>
          <a:p>
            <a:pPr algn="just"/>
            <a:r>
              <a:rPr lang="pl-PL" sz="1700" dirty="0"/>
              <a:t>§  1. 	Sąd może odroczyć wykonanie kary ograniczenia wolności na czas do 6 miesięcy, jeżeli natychmiastowe wykonanie kary pociągnęłoby dla skazanego lub jego rodziny zbyt ciężkie skutki.</a:t>
            </a:r>
          </a:p>
          <a:p>
            <a:pPr algn="just"/>
            <a:r>
              <a:rPr lang="pl-PL" sz="1700" dirty="0"/>
              <a:t>§  2. 	Sąd odracza wykonanie kary ograniczenia wolności w razie powołania skazanego do czynnej służby wojskowej, do czasu ukończenia tej służby. Wobec takiego skazanego sąd może zastosować odpowiednio przepisy art. 336 § 3 i 4 Kodeksu karnego.</a:t>
            </a:r>
          </a:p>
          <a:p>
            <a:pPr algn="just"/>
            <a:r>
              <a:rPr lang="pl-PL" sz="1700" dirty="0"/>
              <a:t>§  3. 	Sąd może odwołać odroczenie wykonania kary ograniczenia wolności w razie ustania przyczyny, dla której zostało udzielone, lub w wypadku, gdy skazany nie korzysta z odroczenia kary zgodnie z celem, w jakim zostało udzielone, albo rażąco narusza porządek prawny.</a:t>
            </a:r>
          </a:p>
        </p:txBody>
      </p:sp>
    </p:spTree>
    <p:extLst>
      <p:ext uri="{BB962C8B-B14F-4D97-AF65-F5344CB8AC3E}">
        <p14:creationId xmlns:p14="http://schemas.microsoft.com/office/powerpoint/2010/main" val="1426795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6E83EB-238C-48CC-8655-6F94552CDFAE}"/>
              </a:ext>
            </a:extLst>
          </p:cNvPr>
          <p:cNvSpPr>
            <a:spLocks noGrp="1"/>
          </p:cNvSpPr>
          <p:nvPr>
            <p:ph type="title"/>
          </p:nvPr>
        </p:nvSpPr>
        <p:spPr/>
        <p:txBody>
          <a:bodyPr/>
          <a:lstStyle/>
          <a:p>
            <a:r>
              <a:rPr lang="pl-PL" dirty="0"/>
              <a:t>Przerwa w odbywaniu kary</a:t>
            </a:r>
          </a:p>
        </p:txBody>
      </p:sp>
      <p:sp>
        <p:nvSpPr>
          <p:cNvPr id="3" name="Symbol zastępczy zawartości 2">
            <a:extLst>
              <a:ext uri="{FF2B5EF4-FFF2-40B4-BE49-F238E27FC236}">
                <a16:creationId xmlns:a16="http://schemas.microsoft.com/office/drawing/2014/main" id="{05277DB0-BDFB-47AC-891A-209B295A34FA}"/>
              </a:ext>
            </a:extLst>
          </p:cNvPr>
          <p:cNvSpPr>
            <a:spLocks noGrp="1"/>
          </p:cNvSpPr>
          <p:nvPr>
            <p:ph idx="1"/>
          </p:nvPr>
        </p:nvSpPr>
        <p:spPr/>
        <p:txBody>
          <a:bodyPr>
            <a:normAutofit/>
          </a:bodyPr>
          <a:lstStyle/>
          <a:p>
            <a:pPr algn="just"/>
            <a:r>
              <a:rPr lang="pl-PL" sz="2200" dirty="0"/>
              <a:t>Art.  63.  [Udzielenie przerwy w odbywaniu kary]</a:t>
            </a:r>
          </a:p>
          <a:p>
            <a:pPr marL="0" indent="0" algn="just">
              <a:buNone/>
            </a:pPr>
            <a:r>
              <a:rPr lang="pl-PL" sz="2200" dirty="0"/>
              <a:t>§  1. 	Jeżeli stan zdrowia skazanego uniemożliwia wykonanie kary ograniczenia wolności, sąd udziela przerwy w odbywaniu kary do czasu ustania przeszkody.</a:t>
            </a:r>
          </a:p>
          <a:p>
            <a:pPr marL="0" indent="0" algn="just">
              <a:buNone/>
            </a:pPr>
            <a:r>
              <a:rPr lang="pl-PL" sz="2200" dirty="0"/>
              <a:t>§  2. 	Sąd może udzielić przerwy w odbywaniu kary ograniczenia wolności do roku ze względów, o których mowa w art. 62 § 1.</a:t>
            </a:r>
          </a:p>
        </p:txBody>
      </p:sp>
    </p:spTree>
    <p:extLst>
      <p:ext uri="{BB962C8B-B14F-4D97-AF65-F5344CB8AC3E}">
        <p14:creationId xmlns:p14="http://schemas.microsoft.com/office/powerpoint/2010/main" val="2761064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A85FB7-037A-4740-9962-DBA1CA3D7C59}"/>
              </a:ext>
            </a:extLst>
          </p:cNvPr>
          <p:cNvSpPr>
            <a:spLocks noGrp="1"/>
          </p:cNvSpPr>
          <p:nvPr>
            <p:ph type="ctrTitle"/>
          </p:nvPr>
        </p:nvSpPr>
        <p:spPr/>
        <p:txBody>
          <a:bodyPr/>
          <a:lstStyle/>
          <a:p>
            <a:r>
              <a:rPr lang="pl-PL" dirty="0"/>
              <a:t>System dozoru elektronicznego</a:t>
            </a:r>
          </a:p>
        </p:txBody>
      </p:sp>
      <p:sp>
        <p:nvSpPr>
          <p:cNvPr id="3" name="Podtytuł 2">
            <a:extLst>
              <a:ext uri="{FF2B5EF4-FFF2-40B4-BE49-F238E27FC236}">
                <a16:creationId xmlns:a16="http://schemas.microsoft.com/office/drawing/2014/main" id="{82D83CDA-718A-4BE9-8E79-CE787CE59272}"/>
              </a:ext>
            </a:extLst>
          </p:cNvPr>
          <p:cNvSpPr>
            <a:spLocks noGrp="1"/>
          </p:cNvSpPr>
          <p:nvPr>
            <p:ph type="subTitle" idx="1"/>
          </p:nvPr>
        </p:nvSpPr>
        <p:spPr/>
        <p:txBody>
          <a:bodyPr/>
          <a:lstStyle/>
          <a:p>
            <a:endParaRPr lang="pl-PL"/>
          </a:p>
        </p:txBody>
      </p:sp>
    </p:spTree>
    <p:extLst>
      <p:ext uri="{BB962C8B-B14F-4D97-AF65-F5344CB8AC3E}">
        <p14:creationId xmlns:p14="http://schemas.microsoft.com/office/powerpoint/2010/main" val="1654593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C8D055-105C-4E03-8882-AFA5365E4480}"/>
              </a:ext>
            </a:extLst>
          </p:cNvPr>
          <p:cNvSpPr>
            <a:spLocks noGrp="1"/>
          </p:cNvSpPr>
          <p:nvPr>
            <p:ph type="title"/>
          </p:nvPr>
        </p:nvSpPr>
        <p:spPr/>
        <p:txBody>
          <a:bodyPr/>
          <a:lstStyle/>
          <a:p>
            <a:r>
              <a:rPr lang="pl-PL" dirty="0"/>
              <a:t>Dozór elektroniczny</a:t>
            </a:r>
          </a:p>
        </p:txBody>
      </p:sp>
      <p:sp>
        <p:nvSpPr>
          <p:cNvPr id="3" name="Symbol zastępczy zawartości 2">
            <a:extLst>
              <a:ext uri="{FF2B5EF4-FFF2-40B4-BE49-F238E27FC236}">
                <a16:creationId xmlns:a16="http://schemas.microsoft.com/office/drawing/2014/main" id="{047DD00D-2A35-4B6E-95B1-DE03AAEDA55D}"/>
              </a:ext>
            </a:extLst>
          </p:cNvPr>
          <p:cNvSpPr>
            <a:spLocks noGrp="1"/>
          </p:cNvSpPr>
          <p:nvPr>
            <p:ph idx="1"/>
          </p:nvPr>
        </p:nvSpPr>
        <p:spPr>
          <a:xfrm>
            <a:off x="816388" y="2135251"/>
            <a:ext cx="8825659" cy="3416300"/>
          </a:xfrm>
        </p:spPr>
        <p:txBody>
          <a:bodyPr>
            <a:normAutofit/>
          </a:bodyPr>
          <a:lstStyle/>
          <a:p>
            <a:pPr marL="0" indent="0">
              <a:buNone/>
            </a:pPr>
            <a:endParaRPr lang="pl-PL" dirty="0"/>
          </a:p>
          <a:p>
            <a:r>
              <a:rPr lang="pl-PL" sz="2000" b="1" dirty="0"/>
              <a:t>kontrola zachowania skazanego przy użyciu środków technicznych</a:t>
            </a:r>
          </a:p>
          <a:p>
            <a:r>
              <a:rPr lang="pl-PL" sz="2000" b="1" dirty="0"/>
              <a:t>ogół metod postępowania i środków technicznych służących do wykonywania dozoru elektronicznego</a:t>
            </a:r>
          </a:p>
          <a:p>
            <a:pPr marL="0" indent="0">
              <a:buNone/>
            </a:pPr>
            <a:endParaRPr lang="pl-PL" sz="2000" b="1" dirty="0"/>
          </a:p>
        </p:txBody>
      </p:sp>
      <p:pic>
        <p:nvPicPr>
          <p:cNvPr id="5" name="Obraz 4">
            <a:extLst>
              <a:ext uri="{FF2B5EF4-FFF2-40B4-BE49-F238E27FC236}">
                <a16:creationId xmlns:a16="http://schemas.microsoft.com/office/drawing/2014/main" id="{18C593DA-B4D3-44FC-A531-F1065D2BE303}"/>
              </a:ext>
            </a:extLst>
          </p:cNvPr>
          <p:cNvPicPr>
            <a:picLocks noChangeAspect="1"/>
          </p:cNvPicPr>
          <p:nvPr/>
        </p:nvPicPr>
        <p:blipFill>
          <a:blip r:embed="rId2"/>
          <a:stretch>
            <a:fillRect/>
          </a:stretch>
        </p:blipFill>
        <p:spPr>
          <a:xfrm>
            <a:off x="6591299" y="3805387"/>
            <a:ext cx="4625341" cy="2759116"/>
          </a:xfrm>
          <a:prstGeom prst="rect">
            <a:avLst/>
          </a:prstGeom>
        </p:spPr>
      </p:pic>
    </p:spTree>
    <p:extLst>
      <p:ext uri="{BB962C8B-B14F-4D97-AF65-F5344CB8AC3E}">
        <p14:creationId xmlns:p14="http://schemas.microsoft.com/office/powerpoint/2010/main" val="1508184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D1BD68-BA3F-4938-902D-2A57A13FA3AD}"/>
              </a:ext>
            </a:extLst>
          </p:cNvPr>
          <p:cNvSpPr>
            <a:spLocks noGrp="1"/>
          </p:cNvSpPr>
          <p:nvPr>
            <p:ph type="title"/>
          </p:nvPr>
        </p:nvSpPr>
        <p:spPr/>
        <p:txBody>
          <a:bodyPr/>
          <a:lstStyle/>
          <a:p>
            <a:r>
              <a:rPr lang="pl-PL" dirty="0"/>
              <a:t>Rodzaje dozoru</a:t>
            </a:r>
          </a:p>
        </p:txBody>
      </p:sp>
      <p:sp>
        <p:nvSpPr>
          <p:cNvPr id="3" name="Symbol zastępczy zawartości 2">
            <a:extLst>
              <a:ext uri="{FF2B5EF4-FFF2-40B4-BE49-F238E27FC236}">
                <a16:creationId xmlns:a16="http://schemas.microsoft.com/office/drawing/2014/main" id="{48E4132A-270C-44EC-B68C-22E3B8E4D690}"/>
              </a:ext>
            </a:extLst>
          </p:cNvPr>
          <p:cNvSpPr>
            <a:spLocks noGrp="1"/>
          </p:cNvSpPr>
          <p:nvPr>
            <p:ph idx="1"/>
          </p:nvPr>
        </p:nvSpPr>
        <p:spPr/>
        <p:txBody>
          <a:bodyPr>
            <a:normAutofit fontScale="77500" lnSpcReduction="20000"/>
          </a:bodyPr>
          <a:lstStyle/>
          <a:p>
            <a:pPr algn="just"/>
            <a:r>
              <a:rPr lang="pl-PL" sz="2500" b="1" dirty="0"/>
              <a:t>w systemie dozoru elektronicznego można kontrolować:</a:t>
            </a:r>
          </a:p>
          <a:p>
            <a:pPr marL="0" indent="0" algn="just">
              <a:buNone/>
            </a:pPr>
            <a:r>
              <a:rPr lang="pl-PL" sz="2500" dirty="0"/>
              <a:t>1)	przebywanie przez skazanego w określonych dniach tygodnia i godzinach we wskazanym przez sąd miejscu (</a:t>
            </a:r>
            <a:r>
              <a:rPr lang="pl-PL" sz="2500" b="1" dirty="0"/>
              <a:t>dozór stacjonarny</a:t>
            </a:r>
            <a:r>
              <a:rPr lang="pl-PL" sz="2500" dirty="0"/>
              <a:t>);</a:t>
            </a:r>
          </a:p>
          <a:p>
            <a:pPr marL="0" indent="0" algn="just">
              <a:buNone/>
            </a:pPr>
            <a:r>
              <a:rPr lang="pl-PL" sz="2500" dirty="0"/>
              <a:t>2)	bieżące miejsce pobytu skazanego, niezależnie od tego, gdzie skazany przebywa (</a:t>
            </a:r>
            <a:r>
              <a:rPr lang="pl-PL" sz="2500" b="1" dirty="0"/>
              <a:t>dozór mobilny</a:t>
            </a:r>
            <a:r>
              <a:rPr lang="pl-PL" sz="2500" dirty="0"/>
              <a:t>);</a:t>
            </a:r>
          </a:p>
          <a:p>
            <a:pPr marL="0" indent="0" algn="just">
              <a:buNone/>
            </a:pPr>
            <a:r>
              <a:rPr lang="pl-PL" sz="2500" dirty="0"/>
              <a:t>3)	zachowywanie przez skazanego określonej minimalnej odległości od osoby wskazanej przez sąd (</a:t>
            </a:r>
            <a:r>
              <a:rPr lang="pl-PL" sz="2500" b="1" dirty="0"/>
              <a:t>dozór zbliżeniowy</a:t>
            </a:r>
            <a:r>
              <a:rPr lang="pl-PL" sz="2500" dirty="0"/>
              <a:t>).</a:t>
            </a:r>
          </a:p>
          <a:p>
            <a:pPr marL="0" indent="0" algn="just">
              <a:buNone/>
            </a:pPr>
            <a:r>
              <a:rPr lang="pl-PL" sz="2500" dirty="0"/>
              <a:t>Karę pozbawienia wolności w systemie dozoru elektronicznego wykonuje się jako dozór stacjonarny. Środki karne i zabezpieczające w systemie dozoru elektronicznego wykonuje się jako dozór zbliżeniowy lub mobilny.</a:t>
            </a:r>
          </a:p>
          <a:p>
            <a:pPr marL="0" indent="0">
              <a:buNone/>
            </a:pPr>
            <a:br>
              <a:rPr lang="pl-PL" dirty="0"/>
            </a:br>
            <a:endParaRPr lang="pl-PL" dirty="0"/>
          </a:p>
        </p:txBody>
      </p:sp>
    </p:spTree>
    <p:extLst>
      <p:ext uri="{BB962C8B-B14F-4D97-AF65-F5344CB8AC3E}">
        <p14:creationId xmlns:p14="http://schemas.microsoft.com/office/powerpoint/2010/main" val="3336134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6C2E9E-F132-4F6C-AEFA-AAAF3D5D6259}"/>
              </a:ext>
            </a:extLst>
          </p:cNvPr>
          <p:cNvSpPr>
            <a:spLocks noGrp="1"/>
          </p:cNvSpPr>
          <p:nvPr>
            <p:ph type="title"/>
          </p:nvPr>
        </p:nvSpPr>
        <p:spPr/>
        <p:txBody>
          <a:bodyPr/>
          <a:lstStyle/>
          <a:p>
            <a:r>
              <a:rPr lang="pl-PL" dirty="0"/>
              <a:t>Środki techniczne</a:t>
            </a:r>
          </a:p>
        </p:txBody>
      </p:sp>
      <p:sp>
        <p:nvSpPr>
          <p:cNvPr id="3" name="Symbol zastępczy zawartości 2">
            <a:extLst>
              <a:ext uri="{FF2B5EF4-FFF2-40B4-BE49-F238E27FC236}">
                <a16:creationId xmlns:a16="http://schemas.microsoft.com/office/drawing/2014/main" id="{C58E46FB-68AA-46F6-B68E-432C519F98BF}"/>
              </a:ext>
            </a:extLst>
          </p:cNvPr>
          <p:cNvSpPr>
            <a:spLocks noGrp="1"/>
          </p:cNvSpPr>
          <p:nvPr>
            <p:ph idx="1"/>
          </p:nvPr>
        </p:nvSpPr>
        <p:spPr/>
        <p:txBody>
          <a:bodyPr>
            <a:normAutofit/>
          </a:bodyPr>
          <a:lstStyle/>
          <a:p>
            <a:pPr marL="0" indent="0">
              <a:buNone/>
            </a:pPr>
            <a:endParaRPr lang="pl-PL" dirty="0"/>
          </a:p>
          <a:p>
            <a:r>
              <a:rPr lang="pl-PL" dirty="0"/>
              <a:t>centrala monitorowania;</a:t>
            </a:r>
          </a:p>
          <a:p>
            <a:r>
              <a:rPr lang="pl-PL" dirty="0"/>
              <a:t>system teleinformatyczny, za pomocą którego podmiot prowadzący centralę monitorowania, podmiot dozorujący, sądy, sądowi kuratorzy zawodowi i inne uprawnione podmioty przetwarzają informacje związane z organizowaniem i kontrolowaniem wykonywania kar w SDE (system komunikacyjno-monitorujący);</a:t>
            </a:r>
          </a:p>
          <a:p>
            <a:r>
              <a:rPr lang="pl-PL" dirty="0"/>
              <a:t>nadajniki;</a:t>
            </a:r>
          </a:p>
          <a:p>
            <a:r>
              <a:rPr lang="pl-PL" dirty="0"/>
              <a:t>rejestratory stacjonarne i przenośne </a:t>
            </a:r>
          </a:p>
        </p:txBody>
      </p:sp>
    </p:spTree>
    <p:extLst>
      <p:ext uri="{BB962C8B-B14F-4D97-AF65-F5344CB8AC3E}">
        <p14:creationId xmlns:p14="http://schemas.microsoft.com/office/powerpoint/2010/main" val="2104402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ymbol zastępczy zawartości 14">
            <a:extLst>
              <a:ext uri="{FF2B5EF4-FFF2-40B4-BE49-F238E27FC236}">
                <a16:creationId xmlns:a16="http://schemas.microsoft.com/office/drawing/2014/main" id="{10B14DE5-8F41-4180-B74A-E40496CC477C}"/>
              </a:ext>
            </a:extLst>
          </p:cNvPr>
          <p:cNvPicPr>
            <a:picLocks noChangeAspect="1"/>
          </p:cNvPicPr>
          <p:nvPr/>
        </p:nvPicPr>
        <p:blipFill>
          <a:blip r:embed="rId2"/>
          <a:stretch>
            <a:fillRect/>
          </a:stretch>
        </p:blipFill>
        <p:spPr>
          <a:xfrm>
            <a:off x="859155" y="196850"/>
            <a:ext cx="9717024" cy="6073140"/>
          </a:xfrm>
          <a:prstGeom prst="rect">
            <a:avLst/>
          </a:prstGeom>
        </p:spPr>
      </p:pic>
    </p:spTree>
    <p:extLst>
      <p:ext uri="{BB962C8B-B14F-4D97-AF65-F5344CB8AC3E}">
        <p14:creationId xmlns:p14="http://schemas.microsoft.com/office/powerpoint/2010/main" val="2436986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A41FE0-5ED4-4B48-AAAB-699AC15056B9}"/>
              </a:ext>
            </a:extLst>
          </p:cNvPr>
          <p:cNvSpPr>
            <a:spLocks noGrp="1"/>
          </p:cNvSpPr>
          <p:nvPr>
            <p:ph type="title"/>
          </p:nvPr>
        </p:nvSpPr>
        <p:spPr/>
        <p:txBody>
          <a:bodyPr/>
          <a:lstStyle/>
          <a:p>
            <a:r>
              <a:rPr lang="pl-PL" dirty="0"/>
              <a:t>Przesłanki	wykonywania kary w SDE</a:t>
            </a:r>
          </a:p>
        </p:txBody>
      </p:sp>
      <p:sp>
        <p:nvSpPr>
          <p:cNvPr id="3" name="Symbol zastępczy zawartości 2">
            <a:extLst>
              <a:ext uri="{FF2B5EF4-FFF2-40B4-BE49-F238E27FC236}">
                <a16:creationId xmlns:a16="http://schemas.microsoft.com/office/drawing/2014/main" id="{25EBE8E1-470A-4AB0-877D-26BEE0403789}"/>
              </a:ext>
            </a:extLst>
          </p:cNvPr>
          <p:cNvSpPr>
            <a:spLocks noGrp="1"/>
          </p:cNvSpPr>
          <p:nvPr>
            <p:ph idx="1"/>
          </p:nvPr>
        </p:nvSpPr>
        <p:spPr/>
        <p:txBody>
          <a:bodyPr>
            <a:normAutofit/>
          </a:bodyPr>
          <a:lstStyle/>
          <a:p>
            <a:pPr algn="just"/>
            <a:r>
              <a:rPr lang="pl-PL" sz="2000" dirty="0"/>
              <a:t>pozwalają na to warunki techniczne obejmujące w szczególności liczbę oraz zasięg dostępnych nadajników i rejestratorów oraz możliwości organizacyjne ich obsługi</a:t>
            </a:r>
          </a:p>
          <a:p>
            <a:pPr algn="just"/>
            <a:r>
              <a:rPr lang="pl-PL" sz="2000" b="1" dirty="0"/>
              <a:t>j</a:t>
            </a:r>
            <a:r>
              <a:rPr lang="pl-PL" sz="2000" dirty="0"/>
              <a:t>eżeli skazany zamieszkuje wspólnie z inną osobą lub osobami pełnoletnimi, warunkiem rozpoczęcia dozoru stacjonarnego jest </a:t>
            </a:r>
            <a:r>
              <a:rPr lang="pl-PL" sz="2000" b="1" dirty="0"/>
              <a:t>uprzednia pisemna zgoda </a:t>
            </a:r>
            <a:r>
              <a:rPr lang="pl-PL" sz="2000" dirty="0"/>
              <a:t>tych osób złożona do sądu, obejmująca także umożliwienie podmiotowi dozorującemu przeprowadzanie czynności kontrolnych</a:t>
            </a:r>
          </a:p>
        </p:txBody>
      </p:sp>
    </p:spTree>
    <p:extLst>
      <p:ext uri="{BB962C8B-B14F-4D97-AF65-F5344CB8AC3E}">
        <p14:creationId xmlns:p14="http://schemas.microsoft.com/office/powerpoint/2010/main" val="1355192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49BA0A-FF81-4A6E-A7BB-91D35A7D1D8C}"/>
              </a:ext>
            </a:extLst>
          </p:cNvPr>
          <p:cNvSpPr>
            <a:spLocks noGrp="1"/>
          </p:cNvSpPr>
          <p:nvPr>
            <p:ph type="title"/>
          </p:nvPr>
        </p:nvSpPr>
        <p:spPr/>
        <p:txBody>
          <a:bodyPr/>
          <a:lstStyle/>
          <a:p>
            <a:r>
              <a:rPr lang="pl-PL" dirty="0"/>
              <a:t>Pytania do kazusu</a:t>
            </a:r>
          </a:p>
        </p:txBody>
      </p:sp>
      <p:sp>
        <p:nvSpPr>
          <p:cNvPr id="3" name="Symbol zastępczy zawartości 2">
            <a:extLst>
              <a:ext uri="{FF2B5EF4-FFF2-40B4-BE49-F238E27FC236}">
                <a16:creationId xmlns:a16="http://schemas.microsoft.com/office/drawing/2014/main" id="{B1913D11-F833-43FF-8225-982B53C249C6}"/>
              </a:ext>
            </a:extLst>
          </p:cNvPr>
          <p:cNvSpPr>
            <a:spLocks noGrp="1"/>
          </p:cNvSpPr>
          <p:nvPr>
            <p:ph idx="1"/>
          </p:nvPr>
        </p:nvSpPr>
        <p:spPr/>
        <p:txBody>
          <a:bodyPr>
            <a:normAutofit fontScale="85000" lnSpcReduction="20000"/>
          </a:bodyPr>
          <a:lstStyle/>
          <a:p>
            <a:pPr lvl="0"/>
            <a:r>
              <a:rPr lang="pl-PL" dirty="0"/>
              <a:t>Ile wynosi łączna kwota grzywny orzeczona wobec Dawida Witczaka? </a:t>
            </a:r>
          </a:p>
          <a:p>
            <a:pPr lvl="0"/>
            <a:r>
              <a:rPr lang="pl-PL" dirty="0"/>
              <a:t>Czy orzeczona kara grzywny jest karą samoistną czy kumulatywną? </a:t>
            </a:r>
          </a:p>
          <a:p>
            <a:pPr lvl="0"/>
            <a:r>
              <a:rPr lang="pl-PL" dirty="0"/>
              <a:t>Co może zrobić Dawid Witczak jeśli on i jego rodzina mają bardzo trudną sytuację finansową z uwagi na nagłą chorobę jego żony? </a:t>
            </a:r>
          </a:p>
          <a:p>
            <a:pPr lvl="0"/>
            <a:r>
              <a:rPr lang="pl-PL" dirty="0"/>
              <a:t>Opisz co dzieje się po uprawomocnieniu wyroku orzekającego grzywnę wobec Dawida Witczaka? </a:t>
            </a:r>
          </a:p>
          <a:p>
            <a:pPr lvl="0"/>
            <a:r>
              <a:rPr lang="pl-PL" dirty="0"/>
              <a:t>Opisz co może w pierwszej kolejności zrobić sąd jeśli egzekucja grzywny od Dawida Witczaka okaże się bezskuteczna?</a:t>
            </a:r>
          </a:p>
          <a:p>
            <a:pPr lvl="0"/>
            <a:r>
              <a:rPr lang="pl-PL" dirty="0"/>
              <a:t>Co zrobi Sąd gdy Dawid Witczak nie będzie chciał uiścić grzywny i wykonywać pracy społecznie użytecznej?</a:t>
            </a:r>
          </a:p>
          <a:p>
            <a:pPr lvl="0"/>
            <a:r>
              <a:rPr lang="pl-PL" dirty="0"/>
              <a:t>Co powinien zrobić Dawid Witczak, żeby ukończyć wykonywanie zastępczej kary pozbawienia wolności szybciej? </a:t>
            </a:r>
          </a:p>
          <a:p>
            <a:pPr lvl="0"/>
            <a:r>
              <a:rPr lang="pl-PL" dirty="0"/>
              <a:t>Czy istnieje możliwość umorzenia kary grzywny orzeczonej wobec Dawida Witczaka?</a:t>
            </a:r>
          </a:p>
          <a:p>
            <a:endParaRPr lang="pl-PL" dirty="0"/>
          </a:p>
        </p:txBody>
      </p:sp>
    </p:spTree>
    <p:extLst>
      <p:ext uri="{BB962C8B-B14F-4D97-AF65-F5344CB8AC3E}">
        <p14:creationId xmlns:p14="http://schemas.microsoft.com/office/powerpoint/2010/main" val="1699911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6C40B6-F6F5-4A98-A264-2F10C1E68DE2}"/>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C519DCB6-C8D0-4608-84FE-0B18016E71DC}"/>
              </a:ext>
            </a:extLst>
          </p:cNvPr>
          <p:cNvSpPr>
            <a:spLocks noGrp="1"/>
          </p:cNvSpPr>
          <p:nvPr>
            <p:ph idx="1"/>
          </p:nvPr>
        </p:nvSpPr>
        <p:spPr>
          <a:xfrm>
            <a:off x="1154954" y="2603500"/>
            <a:ext cx="8825659" cy="3416300"/>
          </a:xfrm>
        </p:spPr>
        <p:txBody>
          <a:bodyPr/>
          <a:lstStyle/>
          <a:p>
            <a:pPr marL="0" indent="0" algn="just">
              <a:buNone/>
            </a:pPr>
            <a:r>
              <a:rPr lang="pl-PL" sz="2200" dirty="0"/>
              <a:t>W przypadku dozoru zbliżeniowego lub mobilnego, po uzyskaniu od podmiotu dozorującego informacji, że możliwe jest niezwłoczne rozpoczęcie wykonywania kary, </a:t>
            </a:r>
            <a:r>
              <a:rPr lang="pl-PL" sz="2200" b="1" dirty="0"/>
              <a:t>sąd wydaje postanowienie o rozpoczęciu dozoru elektronicznego, w którym:</a:t>
            </a:r>
          </a:p>
          <a:p>
            <a:pPr marL="0" indent="0" algn="just">
              <a:buNone/>
            </a:pPr>
            <a:r>
              <a:rPr lang="pl-PL" sz="2200" dirty="0"/>
              <a:t>1)wyznacza termin i określa sposób zgłoszenia przez skazanego gotowości do instalacji środków technicznych;</a:t>
            </a:r>
          </a:p>
          <a:p>
            <a:pPr marL="0" indent="0" algn="just">
              <a:buNone/>
            </a:pPr>
            <a:r>
              <a:rPr lang="pl-PL" sz="2200" dirty="0"/>
              <a:t>2)określa, jakie środki techniczne mają zostać zainstalowane.</a:t>
            </a:r>
          </a:p>
          <a:p>
            <a:endParaRPr lang="pl-PL" dirty="0"/>
          </a:p>
        </p:txBody>
      </p:sp>
    </p:spTree>
    <p:extLst>
      <p:ext uri="{BB962C8B-B14F-4D97-AF65-F5344CB8AC3E}">
        <p14:creationId xmlns:p14="http://schemas.microsoft.com/office/powerpoint/2010/main" val="1969317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B6C1D3-D2E4-4997-8E21-C50DE332280A}"/>
              </a:ext>
            </a:extLst>
          </p:cNvPr>
          <p:cNvSpPr>
            <a:spLocks noGrp="1"/>
          </p:cNvSpPr>
          <p:nvPr>
            <p:ph type="title"/>
          </p:nvPr>
        </p:nvSpPr>
        <p:spPr/>
        <p:txBody>
          <a:bodyPr/>
          <a:lstStyle/>
          <a:p>
            <a:br>
              <a:rPr lang="pl-PL" sz="3000" dirty="0"/>
            </a:br>
            <a:r>
              <a:rPr lang="pl-PL" sz="3000" dirty="0"/>
              <a:t>Zakaz zbliżania się do określonej osoby kontrolowany w SDE</a:t>
            </a:r>
            <a:br>
              <a:rPr lang="pl-PL" dirty="0"/>
            </a:br>
            <a:endParaRPr lang="pl-PL" dirty="0"/>
          </a:p>
        </p:txBody>
      </p:sp>
      <p:sp>
        <p:nvSpPr>
          <p:cNvPr id="3" name="Symbol zastępczy zawartości 2">
            <a:extLst>
              <a:ext uri="{FF2B5EF4-FFF2-40B4-BE49-F238E27FC236}">
                <a16:creationId xmlns:a16="http://schemas.microsoft.com/office/drawing/2014/main" id="{6C71BEFE-C2A3-4A1C-9D4D-3070D228A6C7}"/>
              </a:ext>
            </a:extLst>
          </p:cNvPr>
          <p:cNvSpPr>
            <a:spLocks noGrp="1"/>
          </p:cNvSpPr>
          <p:nvPr>
            <p:ph idx="1"/>
          </p:nvPr>
        </p:nvSpPr>
        <p:spPr/>
        <p:txBody>
          <a:bodyPr>
            <a:normAutofit/>
          </a:bodyPr>
          <a:lstStyle/>
          <a:p>
            <a:pPr algn="just"/>
            <a:r>
              <a:rPr lang="pl-PL" sz="2500" dirty="0"/>
              <a:t>Jeżeli wobec skazanego orzeczono zakaz zbliżania się do określonej osoby kontrolowany w systemie dozoru elektronicznego, sąd poucza tę osobę </a:t>
            </a:r>
            <a:r>
              <a:rPr lang="pl-PL" sz="2500" b="1" dirty="0"/>
              <a:t>o prawie do wystąpienia z wnioskiem o wyposażenie jej w rejestrator przenośny albo stacjonarny</a:t>
            </a:r>
          </a:p>
        </p:txBody>
      </p:sp>
    </p:spTree>
    <p:extLst>
      <p:ext uri="{BB962C8B-B14F-4D97-AF65-F5344CB8AC3E}">
        <p14:creationId xmlns:p14="http://schemas.microsoft.com/office/powerpoint/2010/main" val="3941815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B72AA0B-405D-4941-889D-734890134A92}"/>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E82CD32F-0730-43F4-BBEB-229932ABC13F}"/>
              </a:ext>
            </a:extLst>
          </p:cNvPr>
          <p:cNvSpPr>
            <a:spLocks noGrp="1"/>
          </p:cNvSpPr>
          <p:nvPr>
            <p:ph idx="1"/>
          </p:nvPr>
        </p:nvSpPr>
        <p:spPr/>
        <p:txBody>
          <a:bodyPr>
            <a:noAutofit/>
          </a:bodyPr>
          <a:lstStyle/>
          <a:p>
            <a:pPr marL="0" indent="0" algn="just">
              <a:buNone/>
            </a:pPr>
            <a:r>
              <a:rPr lang="pl-PL" sz="1600" b="1" dirty="0"/>
              <a:t>Sąd penitencjarny może udzielić skazanemu zezwolenia na odbycie kary pozbawienia wolności w SDE, jeżeli zostały spełnione łącznie następujące warunki:</a:t>
            </a:r>
          </a:p>
          <a:p>
            <a:pPr algn="just"/>
            <a:r>
              <a:rPr lang="pl-PL" sz="1600" dirty="0"/>
              <a:t>1)	wobec skazanego orzeczono karę pozbawienia wolności nieprzekraczającą jednego roku, a nie zachodzą warunki przewidziane w art. 64 § 2 Kodeksu karnego;</a:t>
            </a:r>
          </a:p>
          <a:p>
            <a:pPr algn="just"/>
            <a:r>
              <a:rPr lang="pl-PL" sz="1600" dirty="0"/>
              <a:t>2)	jest to wystarczające do osiągnięcia celów kary;</a:t>
            </a:r>
          </a:p>
          <a:p>
            <a:pPr algn="just"/>
            <a:r>
              <a:rPr lang="pl-PL" sz="1600" dirty="0"/>
              <a:t>3)	skazany posiada określone miejsce stałego pobytu;</a:t>
            </a:r>
          </a:p>
          <a:p>
            <a:pPr algn="just"/>
            <a:r>
              <a:rPr lang="pl-PL" sz="1600" dirty="0"/>
              <a:t>4)	osoby pełnoletnie zamieszkujące wspólnie ze skazanym wyraziły zgodę, o której mowa w art. 43h § 3;</a:t>
            </a:r>
          </a:p>
          <a:p>
            <a:pPr algn="just"/>
            <a:r>
              <a:rPr lang="pl-PL" sz="1600" dirty="0"/>
              <a:t>5)	odbywaniu kary pozbawienia wolności w systemie dozoru elektronicznego nie stoją na przeszkodzie warunki techniczne, o których mowa w art. 43h § 1.</a:t>
            </a:r>
          </a:p>
        </p:txBody>
      </p:sp>
    </p:spTree>
    <p:extLst>
      <p:ext uri="{BB962C8B-B14F-4D97-AF65-F5344CB8AC3E}">
        <p14:creationId xmlns:p14="http://schemas.microsoft.com/office/powerpoint/2010/main" val="3314063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F68F7C-8784-41E3-86E7-9FD50A967AE1}"/>
              </a:ext>
            </a:extLst>
          </p:cNvPr>
          <p:cNvSpPr>
            <a:spLocks noGrp="1"/>
          </p:cNvSpPr>
          <p:nvPr>
            <p:ph type="title"/>
          </p:nvPr>
        </p:nvSpPr>
        <p:spPr/>
        <p:txBody>
          <a:bodyPr/>
          <a:lstStyle/>
          <a:p>
            <a:r>
              <a:rPr lang="pl-PL" sz="3000" dirty="0"/>
              <a:t>	</a:t>
            </a:r>
            <a:br>
              <a:rPr lang="pl-PL" sz="3000" dirty="0"/>
            </a:br>
            <a:r>
              <a:rPr lang="pl-PL" sz="3000" dirty="0"/>
              <a:t>Skazany, wobec którego wykonywany jest dozór elektroniczny, ma obowiązek:</a:t>
            </a:r>
            <a:br>
              <a:rPr lang="pl-PL" dirty="0"/>
            </a:br>
            <a:endParaRPr lang="pl-PL" dirty="0"/>
          </a:p>
        </p:txBody>
      </p:sp>
      <p:sp>
        <p:nvSpPr>
          <p:cNvPr id="3" name="Symbol zastępczy zawartości 2">
            <a:extLst>
              <a:ext uri="{FF2B5EF4-FFF2-40B4-BE49-F238E27FC236}">
                <a16:creationId xmlns:a16="http://schemas.microsoft.com/office/drawing/2014/main" id="{EFDA802A-07CC-4637-BB0F-2BCB4AC3806A}"/>
              </a:ext>
            </a:extLst>
          </p:cNvPr>
          <p:cNvSpPr>
            <a:spLocks noGrp="1"/>
          </p:cNvSpPr>
          <p:nvPr>
            <p:ph idx="1"/>
          </p:nvPr>
        </p:nvSpPr>
        <p:spPr/>
        <p:txBody>
          <a:bodyPr>
            <a:normAutofit fontScale="92500" lnSpcReduction="20000"/>
          </a:bodyPr>
          <a:lstStyle/>
          <a:p>
            <a:pPr marL="0" indent="0" algn="just">
              <a:buNone/>
            </a:pPr>
            <a:r>
              <a:rPr lang="pl-PL" dirty="0"/>
              <a:t>1)	nieprzerwanie nosić nadajnik;</a:t>
            </a:r>
          </a:p>
          <a:p>
            <a:pPr marL="0" indent="0" algn="just">
              <a:buNone/>
            </a:pPr>
            <a:r>
              <a:rPr lang="pl-PL" dirty="0"/>
              <a:t>2)	dbać o powierzone mu środki techniczne, w tym zwłaszcza chronić je przed utratą, zniszczeniem, uszkodzeniem lub uczynieniem niezdatnymi do użytku, oraz zapewniać ich stałe zasilanie energią elektryczną;</a:t>
            </a:r>
          </a:p>
          <a:p>
            <a:pPr marL="0" indent="0" algn="just">
              <a:buNone/>
            </a:pPr>
            <a:r>
              <a:rPr lang="pl-PL" dirty="0"/>
              <a:t>3)	udostępniać podmiotowi dozorującemu powierzone środki techniczne do kontroli, naprawy lub wymiany na każde żądanie tego podmiotu, w tym również umożliwiając pracownikom tego podmiotu wejście do pomieszczeń, w których skazany przebywa, lub na nieruchomość stanowiącą jego własność lub będącą w jego zarządzie;</a:t>
            </a:r>
          </a:p>
          <a:p>
            <a:pPr marL="0" indent="0" algn="just">
              <a:buNone/>
            </a:pPr>
            <a:r>
              <a:rPr lang="pl-PL" dirty="0"/>
              <a:t>4)	udzielać prezesowi sądu lub upoważnionemu sędziemu, sądowemu kuratorowi zawodowemu, podmiotowi dozorującemu i podmiotowi prowadzącemu centralę monitorowania wyjaśnień dotyczących przebiegu odbywania kary i wykonywania nałożonych obowiązków oraz stawiać się na wezwania sędziego i kuratora.</a:t>
            </a:r>
          </a:p>
        </p:txBody>
      </p:sp>
    </p:spTree>
    <p:extLst>
      <p:ext uri="{BB962C8B-B14F-4D97-AF65-F5344CB8AC3E}">
        <p14:creationId xmlns:p14="http://schemas.microsoft.com/office/powerpoint/2010/main" val="2025447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B1F613-9177-4684-AA4A-8634B15A9057}"/>
              </a:ext>
            </a:extLst>
          </p:cNvPr>
          <p:cNvSpPr>
            <a:spLocks noGrp="1"/>
          </p:cNvSpPr>
          <p:nvPr>
            <p:ph type="title"/>
          </p:nvPr>
        </p:nvSpPr>
        <p:spPr/>
        <p:txBody>
          <a:bodyPr/>
          <a:lstStyle/>
          <a:p>
            <a:r>
              <a:rPr lang="pl-PL" sz="2500" dirty="0"/>
              <a:t>	</a:t>
            </a:r>
            <a:br>
              <a:rPr lang="pl-PL" sz="2500" dirty="0"/>
            </a:br>
            <a:r>
              <a:rPr lang="pl-PL" sz="2500" dirty="0"/>
              <a:t>Skazany, wobec którego wykonywany jest dozór stacjonarny, ma ponadto obowiązek:</a:t>
            </a:r>
            <a:br>
              <a:rPr lang="pl-PL" dirty="0"/>
            </a:br>
            <a:endParaRPr lang="pl-PL" dirty="0"/>
          </a:p>
        </p:txBody>
      </p:sp>
      <p:sp>
        <p:nvSpPr>
          <p:cNvPr id="3" name="Symbol zastępczy zawartości 2">
            <a:extLst>
              <a:ext uri="{FF2B5EF4-FFF2-40B4-BE49-F238E27FC236}">
                <a16:creationId xmlns:a16="http://schemas.microsoft.com/office/drawing/2014/main" id="{FF2F5BFA-D7CA-4ED8-8E0B-DC300B0A9BE8}"/>
              </a:ext>
            </a:extLst>
          </p:cNvPr>
          <p:cNvSpPr>
            <a:spLocks noGrp="1"/>
          </p:cNvSpPr>
          <p:nvPr>
            <p:ph idx="1"/>
          </p:nvPr>
        </p:nvSpPr>
        <p:spPr/>
        <p:txBody>
          <a:bodyPr/>
          <a:lstStyle/>
          <a:p>
            <a:r>
              <a:rPr lang="pl-PL" dirty="0"/>
              <a:t>1)	pozostawać we wskazanym przez sąd miejscu w wyznaczonym czasie;</a:t>
            </a:r>
          </a:p>
          <a:p>
            <a:r>
              <a:rPr lang="pl-PL" dirty="0"/>
              <a:t>2)	odbierać połączenia przychodzące do rejestratora stacjonarnego;</a:t>
            </a:r>
          </a:p>
          <a:p>
            <a:r>
              <a:rPr lang="pl-PL" dirty="0"/>
              <a:t>3)	umożliwiać sądowemu kuratorowi zawodowemu wejście do mieszkania lub na nieruchomość, gdzie zainstalowano rejestrator;</a:t>
            </a:r>
          </a:p>
          <a:p>
            <a:r>
              <a:rPr lang="pl-PL" dirty="0"/>
              <a:t>4)	udzielać osobom upoważnionym, na ich żądanie, wyjaśnień, o których mowa w § 1 pkt 4, również przy użyciu rejestratora stacjonarnego.</a:t>
            </a:r>
          </a:p>
        </p:txBody>
      </p:sp>
    </p:spTree>
    <p:extLst>
      <p:ext uri="{BB962C8B-B14F-4D97-AF65-F5344CB8AC3E}">
        <p14:creationId xmlns:p14="http://schemas.microsoft.com/office/powerpoint/2010/main" val="5039977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7E3575-3F00-47F8-87D2-1EB26790CC0B}"/>
              </a:ext>
            </a:extLst>
          </p:cNvPr>
          <p:cNvSpPr>
            <a:spLocks noGrp="1"/>
          </p:cNvSpPr>
          <p:nvPr>
            <p:ph type="title"/>
          </p:nvPr>
        </p:nvSpPr>
        <p:spPr/>
        <p:txBody>
          <a:bodyPr/>
          <a:lstStyle/>
          <a:p>
            <a:br>
              <a:rPr lang="pl-PL" sz="2500" dirty="0"/>
            </a:br>
            <a:br>
              <a:rPr lang="pl-PL" sz="2500" dirty="0"/>
            </a:br>
            <a:r>
              <a:rPr lang="pl-PL" sz="2500" dirty="0"/>
              <a:t>Skazany, wobec którego wykonywany jest dozór mobilny lub zbliżeniowy, ma ponadto obowiązek</a:t>
            </a:r>
            <a:r>
              <a:rPr lang="pl-PL" dirty="0"/>
              <a:t>:</a:t>
            </a:r>
            <a:br>
              <a:rPr lang="pl-PL" dirty="0"/>
            </a:br>
            <a:endParaRPr lang="pl-PL" dirty="0"/>
          </a:p>
        </p:txBody>
      </p:sp>
      <p:sp>
        <p:nvSpPr>
          <p:cNvPr id="3" name="Symbol zastępczy zawartości 2">
            <a:extLst>
              <a:ext uri="{FF2B5EF4-FFF2-40B4-BE49-F238E27FC236}">
                <a16:creationId xmlns:a16="http://schemas.microsoft.com/office/drawing/2014/main" id="{3BF18716-6C07-4EB7-A020-96C3DED72200}"/>
              </a:ext>
            </a:extLst>
          </p:cNvPr>
          <p:cNvSpPr>
            <a:spLocks noGrp="1"/>
          </p:cNvSpPr>
          <p:nvPr>
            <p:ph idx="1"/>
          </p:nvPr>
        </p:nvSpPr>
        <p:spPr/>
        <p:txBody>
          <a:bodyPr>
            <a:normAutofit/>
          </a:bodyPr>
          <a:lstStyle/>
          <a:p>
            <a:r>
              <a:rPr lang="pl-PL" sz="2500" dirty="0"/>
              <a:t>1)	nieprzerwanie nosić rejestrator przenośny;</a:t>
            </a:r>
          </a:p>
          <a:p>
            <a:r>
              <a:rPr lang="pl-PL" sz="2500" dirty="0"/>
              <a:t>2)	odbierać połączenia przychodzące do rejestratora przenośnego;</a:t>
            </a:r>
          </a:p>
          <a:p>
            <a:r>
              <a:rPr lang="pl-PL" sz="2500" dirty="0"/>
              <a:t>3)	udzielać osobom upoważnionym, na ich żądanie, wyjaśnień, również przy użyciu rejestratora przenośnego.</a:t>
            </a:r>
          </a:p>
        </p:txBody>
      </p:sp>
    </p:spTree>
    <p:extLst>
      <p:ext uri="{BB962C8B-B14F-4D97-AF65-F5344CB8AC3E}">
        <p14:creationId xmlns:p14="http://schemas.microsoft.com/office/powerpoint/2010/main" val="646992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2BA10F-23A1-4FDA-9760-452022DFEFD3}"/>
              </a:ext>
            </a:extLst>
          </p:cNvPr>
          <p:cNvSpPr>
            <a:spLocks noGrp="1"/>
          </p:cNvSpPr>
          <p:nvPr>
            <p:ph type="title"/>
          </p:nvPr>
        </p:nvSpPr>
        <p:spPr/>
        <p:txBody>
          <a:bodyPr/>
          <a:lstStyle/>
          <a:p>
            <a:r>
              <a:rPr lang="pl-PL" dirty="0"/>
              <a:t>Pozostawanie we wskazanym miejscu w wyznaczonym czasie</a:t>
            </a:r>
          </a:p>
        </p:txBody>
      </p:sp>
      <p:sp>
        <p:nvSpPr>
          <p:cNvPr id="3" name="Symbol zastępczy zawartości 2">
            <a:extLst>
              <a:ext uri="{FF2B5EF4-FFF2-40B4-BE49-F238E27FC236}">
                <a16:creationId xmlns:a16="http://schemas.microsoft.com/office/drawing/2014/main" id="{F1F59EA5-BBBD-4FE5-9F2E-2B8F5BCFEDBC}"/>
              </a:ext>
            </a:extLst>
          </p:cNvPr>
          <p:cNvSpPr>
            <a:spLocks noGrp="1"/>
          </p:cNvSpPr>
          <p:nvPr>
            <p:ph idx="1"/>
          </p:nvPr>
        </p:nvSpPr>
        <p:spPr/>
        <p:txBody>
          <a:bodyPr>
            <a:normAutofit fontScale="92500" lnSpcReduction="10000"/>
          </a:bodyPr>
          <a:lstStyle/>
          <a:p>
            <a:r>
              <a:rPr lang="pl-PL" dirty="0"/>
              <a:t>Sąd penitencjarny określa przedziały czasu w ciągu doby i w poszczególnych dniach tygodnia, w których skazany ma prawo się oddalić z miejsca stałego pobytu lub innego wskazanego miejsca na okres nieprzekraczający 12 godzin dziennie, w szczególności w celu:</a:t>
            </a:r>
          </a:p>
          <a:p>
            <a:endParaRPr lang="pl-PL" dirty="0"/>
          </a:p>
          <a:p>
            <a:r>
              <a:rPr lang="pl-PL" dirty="0"/>
              <a:t>świadczenia pracy;</a:t>
            </a:r>
          </a:p>
          <a:p>
            <a:r>
              <a:rPr lang="pl-PL" dirty="0"/>
              <a:t>wykonywania praktyk religijnych lub korzystania z posług religijnych;</a:t>
            </a:r>
          </a:p>
          <a:p>
            <a:r>
              <a:rPr lang="pl-PL" dirty="0"/>
              <a:t>sprawowania opieki nad osobą małoletnią, osobą niedołężną lub chorą;</a:t>
            </a:r>
          </a:p>
          <a:p>
            <a:r>
              <a:rPr lang="pl-PL" dirty="0"/>
              <a:t>kształcenia i samokształcenia oraz wykonywania twórczości własnej;</a:t>
            </a:r>
          </a:p>
          <a:p>
            <a:r>
              <a:rPr lang="pl-PL" dirty="0"/>
              <a:t>korzystania z urządzeń lub zajęć kulturalno-oświatowych i sportowych;</a:t>
            </a:r>
          </a:p>
          <a:p>
            <a:endParaRPr lang="pl-PL" dirty="0"/>
          </a:p>
        </p:txBody>
      </p:sp>
    </p:spTree>
    <p:extLst>
      <p:ext uri="{BB962C8B-B14F-4D97-AF65-F5344CB8AC3E}">
        <p14:creationId xmlns:p14="http://schemas.microsoft.com/office/powerpoint/2010/main" val="3446217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011FB9-7B05-4529-98FB-3744B5E7796E}"/>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33FD22EE-6326-4700-A6F1-641287AC9952}"/>
              </a:ext>
            </a:extLst>
          </p:cNvPr>
          <p:cNvSpPr>
            <a:spLocks noGrp="1"/>
          </p:cNvSpPr>
          <p:nvPr>
            <p:ph idx="1"/>
          </p:nvPr>
        </p:nvSpPr>
        <p:spPr/>
        <p:txBody>
          <a:bodyPr/>
          <a:lstStyle/>
          <a:p>
            <a:r>
              <a:rPr lang="pl-PL" sz="2000" dirty="0"/>
              <a:t>komunikowania się z obrońcą, pełnomocnikiem oraz wybranym przez siebie przedstawicielem, o którym mowa w art. 42;</a:t>
            </a:r>
          </a:p>
          <a:p>
            <a:r>
              <a:rPr lang="pl-PL" sz="2000" dirty="0"/>
              <a:t>komunikowania się z podmiotami, o których mowa w art. 38 § 1;</a:t>
            </a:r>
          </a:p>
          <a:p>
            <a:r>
              <a:rPr lang="pl-PL" sz="2000" dirty="0"/>
              <a:t>utrzymywania więzi z rodziną lub innymi bliskimi osobami;</a:t>
            </a:r>
          </a:p>
          <a:p>
            <a:r>
              <a:rPr lang="pl-PL" sz="2000" dirty="0"/>
              <a:t>korzystania z opieki medycznej lub udziału w terapii;</a:t>
            </a:r>
          </a:p>
          <a:p>
            <a:r>
              <a:rPr lang="pl-PL" sz="2000" dirty="0"/>
              <a:t>dokonania niezbędnych zakupów.</a:t>
            </a:r>
          </a:p>
          <a:p>
            <a:endParaRPr lang="pl-PL" dirty="0"/>
          </a:p>
        </p:txBody>
      </p:sp>
    </p:spTree>
    <p:extLst>
      <p:ext uri="{BB962C8B-B14F-4D97-AF65-F5344CB8AC3E}">
        <p14:creationId xmlns:p14="http://schemas.microsoft.com/office/powerpoint/2010/main" val="3716227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D83F1D9-8827-41AB-AC44-B4C730F6D353}"/>
              </a:ext>
            </a:extLst>
          </p:cNvPr>
          <p:cNvSpPr>
            <a:spLocks noGrp="1"/>
          </p:cNvSpPr>
          <p:nvPr>
            <p:ph type="ctrTitle"/>
          </p:nvPr>
        </p:nvSpPr>
        <p:spPr/>
        <p:txBody>
          <a:bodyPr/>
          <a:lstStyle/>
          <a:p>
            <a:r>
              <a:rPr lang="pl-PL" dirty="0"/>
              <a:t>Podstawowe założenia kary pozbawienia wolności</a:t>
            </a:r>
          </a:p>
        </p:txBody>
      </p:sp>
      <p:sp>
        <p:nvSpPr>
          <p:cNvPr id="3" name="Podtytuł 2">
            <a:extLst>
              <a:ext uri="{FF2B5EF4-FFF2-40B4-BE49-F238E27FC236}">
                <a16:creationId xmlns:a16="http://schemas.microsoft.com/office/drawing/2014/main" id="{8C4FDF77-6832-4D46-A808-EE6C7DC32845}"/>
              </a:ext>
            </a:extLst>
          </p:cNvPr>
          <p:cNvSpPr>
            <a:spLocks noGrp="1"/>
          </p:cNvSpPr>
          <p:nvPr>
            <p:ph type="subTitle" idx="1"/>
          </p:nvPr>
        </p:nvSpPr>
        <p:spPr/>
        <p:txBody>
          <a:bodyPr/>
          <a:lstStyle/>
          <a:p>
            <a:endParaRPr lang="pl-PL"/>
          </a:p>
        </p:txBody>
      </p:sp>
    </p:spTree>
    <p:extLst>
      <p:ext uri="{BB962C8B-B14F-4D97-AF65-F5344CB8AC3E}">
        <p14:creationId xmlns:p14="http://schemas.microsoft.com/office/powerpoint/2010/main" val="2044349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714EE4-497C-4361-B037-E7F20C9CB800}"/>
              </a:ext>
            </a:extLst>
          </p:cNvPr>
          <p:cNvSpPr>
            <a:spLocks noGrp="1"/>
          </p:cNvSpPr>
          <p:nvPr>
            <p:ph type="title"/>
          </p:nvPr>
        </p:nvSpPr>
        <p:spPr/>
        <p:txBody>
          <a:bodyPr/>
          <a:lstStyle/>
          <a:p>
            <a:r>
              <a:rPr lang="pl-PL" dirty="0"/>
              <a:t>Cele wykonywania kary pozbawienia wolności</a:t>
            </a:r>
          </a:p>
        </p:txBody>
      </p:sp>
      <p:sp>
        <p:nvSpPr>
          <p:cNvPr id="3" name="Symbol zastępczy zawartości 2">
            <a:extLst>
              <a:ext uri="{FF2B5EF4-FFF2-40B4-BE49-F238E27FC236}">
                <a16:creationId xmlns:a16="http://schemas.microsoft.com/office/drawing/2014/main" id="{3A1D73D7-020C-4A8C-A82B-662C0C321162}"/>
              </a:ext>
            </a:extLst>
          </p:cNvPr>
          <p:cNvSpPr>
            <a:spLocks noGrp="1"/>
          </p:cNvSpPr>
          <p:nvPr>
            <p:ph idx="1"/>
          </p:nvPr>
        </p:nvSpPr>
        <p:spPr/>
        <p:txBody>
          <a:bodyPr>
            <a:normAutofit lnSpcReduction="10000"/>
          </a:bodyPr>
          <a:lstStyle/>
          <a:p>
            <a:pPr marL="0" indent="0" algn="just">
              <a:buNone/>
            </a:pPr>
            <a:endParaRPr lang="pl-PL" dirty="0"/>
          </a:p>
          <a:p>
            <a:pPr algn="just"/>
            <a:r>
              <a:rPr lang="pl-PL" dirty="0"/>
              <a:t>Wykonywanie kary pozbawienia wolności ma na celu </a:t>
            </a:r>
            <a:r>
              <a:rPr lang="pl-PL" b="1" u="sng" dirty="0"/>
              <a:t>wzbudzenie w skazanym woli współdziałania w kształtowaniu jego społecznie pożądanych postaw, w szczególności poczucia odpowiedzialności oraz potrzeby przestrzegania porządku prawnego i tym samym powstrzymania się od powrotu do przestępstwa</a:t>
            </a:r>
          </a:p>
          <a:p>
            <a:pPr marL="0" indent="0" algn="just">
              <a:buNone/>
            </a:pPr>
            <a:endParaRPr lang="pl-PL" dirty="0"/>
          </a:p>
          <a:p>
            <a:pPr algn="just"/>
            <a:r>
              <a:rPr lang="pl-PL" dirty="0"/>
              <a:t>Dla osiągnięcia celu kary pozbawienia wolności prowadzi się </a:t>
            </a:r>
            <a:r>
              <a:rPr lang="pl-PL" b="1" i="1" dirty="0"/>
              <a:t>zindywidualizowane oddziaływanie na skazanych w ramach określonych w ustawie systemów wykonywania kary, w różnych rodzajach i typach zakładów karnych</a:t>
            </a:r>
          </a:p>
          <a:p>
            <a:endParaRPr lang="pl-PL" dirty="0"/>
          </a:p>
        </p:txBody>
      </p:sp>
    </p:spTree>
    <p:extLst>
      <p:ext uri="{BB962C8B-B14F-4D97-AF65-F5344CB8AC3E}">
        <p14:creationId xmlns:p14="http://schemas.microsoft.com/office/powerpoint/2010/main" val="2577003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6A66D6-3667-4506-990E-0D8B6DF889AA}"/>
              </a:ext>
            </a:extLst>
          </p:cNvPr>
          <p:cNvSpPr>
            <a:spLocks noGrp="1"/>
          </p:cNvSpPr>
          <p:nvPr>
            <p:ph type="ctrTitle"/>
          </p:nvPr>
        </p:nvSpPr>
        <p:spPr/>
        <p:txBody>
          <a:bodyPr/>
          <a:lstStyle/>
          <a:p>
            <a:r>
              <a:rPr lang="pl-PL" dirty="0"/>
              <a:t>Wykonywanie kary grzywny</a:t>
            </a:r>
          </a:p>
        </p:txBody>
      </p:sp>
      <p:sp>
        <p:nvSpPr>
          <p:cNvPr id="3" name="Podtytuł 2">
            <a:extLst>
              <a:ext uri="{FF2B5EF4-FFF2-40B4-BE49-F238E27FC236}">
                <a16:creationId xmlns:a16="http://schemas.microsoft.com/office/drawing/2014/main" id="{8E602FE6-C925-4003-B7B8-87F12287DD9B}"/>
              </a:ext>
            </a:extLst>
          </p:cNvPr>
          <p:cNvSpPr>
            <a:spLocks noGrp="1"/>
          </p:cNvSpPr>
          <p:nvPr>
            <p:ph type="subTitle" idx="1"/>
          </p:nvPr>
        </p:nvSpPr>
        <p:spPr/>
        <p:txBody>
          <a:bodyPr/>
          <a:lstStyle/>
          <a:p>
            <a:endParaRPr lang="pl-PL"/>
          </a:p>
        </p:txBody>
      </p:sp>
    </p:spTree>
    <p:extLst>
      <p:ext uri="{BB962C8B-B14F-4D97-AF65-F5344CB8AC3E}">
        <p14:creationId xmlns:p14="http://schemas.microsoft.com/office/powerpoint/2010/main" val="3385860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D428B3-D541-4359-BCFC-F078D7FCF235}"/>
              </a:ext>
            </a:extLst>
          </p:cNvPr>
          <p:cNvSpPr>
            <a:spLocks noGrp="1"/>
          </p:cNvSpPr>
          <p:nvPr>
            <p:ph type="title"/>
          </p:nvPr>
        </p:nvSpPr>
        <p:spPr/>
        <p:txBody>
          <a:bodyPr/>
          <a:lstStyle/>
          <a:p>
            <a:r>
              <a:rPr lang="pl-PL" dirty="0"/>
              <a:t>Cele wykonywania kary pozbawienia wolności</a:t>
            </a:r>
          </a:p>
        </p:txBody>
      </p:sp>
      <p:sp>
        <p:nvSpPr>
          <p:cNvPr id="3" name="Symbol zastępczy zawartości 2">
            <a:extLst>
              <a:ext uri="{FF2B5EF4-FFF2-40B4-BE49-F238E27FC236}">
                <a16:creationId xmlns:a16="http://schemas.microsoft.com/office/drawing/2014/main" id="{04302068-88CA-47D6-9953-334CB6AA5C7C}"/>
              </a:ext>
            </a:extLst>
          </p:cNvPr>
          <p:cNvSpPr>
            <a:spLocks noGrp="1"/>
          </p:cNvSpPr>
          <p:nvPr>
            <p:ph idx="1"/>
          </p:nvPr>
        </p:nvSpPr>
        <p:spPr>
          <a:xfrm>
            <a:off x="1419114" y="2014220"/>
            <a:ext cx="8825659" cy="3416300"/>
          </a:xfrm>
        </p:spPr>
        <p:txBody>
          <a:bodyPr/>
          <a:lstStyle/>
          <a:p>
            <a:pPr marL="0" indent="0" algn="just">
              <a:buNone/>
            </a:pPr>
            <a:endParaRPr lang="pl-PL" dirty="0"/>
          </a:p>
          <a:p>
            <a:pPr algn="just"/>
            <a:r>
              <a:rPr lang="pl-PL" dirty="0"/>
              <a:t>W oddziaływaniu na skazanych, przy poszanowaniu ich praw i wymaganiu wypełniania przez nich obowiązków, uwzględnia się przede wszystkim </a:t>
            </a:r>
            <a:r>
              <a:rPr lang="pl-PL" b="1" u="sng" dirty="0"/>
              <a:t>pracę, zwłaszcza sprzyjającą zdobywaniu odpowiednich kwalifikacji zawodowych, nauczanie, zajęcia kulturalno-oświatowe i sportowe, podtrzymywanie kontaktów z rodziną i światem zewnętrznym oraz środki terapeutyczne</a:t>
            </a:r>
          </a:p>
          <a:p>
            <a:pPr marL="0" indent="0">
              <a:buNone/>
            </a:pPr>
            <a:endParaRPr lang="pl-PL" dirty="0"/>
          </a:p>
        </p:txBody>
      </p:sp>
      <p:pic>
        <p:nvPicPr>
          <p:cNvPr id="4" name="Symbol zastępczy zawartości 9">
            <a:extLst>
              <a:ext uri="{FF2B5EF4-FFF2-40B4-BE49-F238E27FC236}">
                <a16:creationId xmlns:a16="http://schemas.microsoft.com/office/drawing/2014/main" id="{296991DD-EB6F-4099-A1A4-9B84FC93B780}"/>
              </a:ext>
            </a:extLst>
          </p:cNvPr>
          <p:cNvPicPr>
            <a:picLocks noChangeAspect="1"/>
          </p:cNvPicPr>
          <p:nvPr/>
        </p:nvPicPr>
        <p:blipFill>
          <a:blip r:embed="rId2"/>
          <a:stretch>
            <a:fillRect/>
          </a:stretch>
        </p:blipFill>
        <p:spPr>
          <a:xfrm>
            <a:off x="7068820" y="3931972"/>
            <a:ext cx="4198620" cy="2781087"/>
          </a:xfrm>
          <a:prstGeom prst="rect">
            <a:avLst/>
          </a:prstGeom>
        </p:spPr>
      </p:pic>
      <p:pic>
        <p:nvPicPr>
          <p:cNvPr id="5" name="Obraz 4">
            <a:extLst>
              <a:ext uri="{FF2B5EF4-FFF2-40B4-BE49-F238E27FC236}">
                <a16:creationId xmlns:a16="http://schemas.microsoft.com/office/drawing/2014/main" id="{7212E180-96A7-432D-8F84-2ABE95012A29}"/>
              </a:ext>
            </a:extLst>
          </p:cNvPr>
          <p:cNvPicPr>
            <a:picLocks noChangeAspect="1"/>
          </p:cNvPicPr>
          <p:nvPr/>
        </p:nvPicPr>
        <p:blipFill>
          <a:blip r:embed="rId3"/>
          <a:stretch>
            <a:fillRect/>
          </a:stretch>
        </p:blipFill>
        <p:spPr>
          <a:xfrm>
            <a:off x="2352727" y="4382574"/>
            <a:ext cx="4505274" cy="3003515"/>
          </a:xfrm>
          <a:prstGeom prst="rect">
            <a:avLst/>
          </a:prstGeom>
        </p:spPr>
      </p:pic>
    </p:spTree>
    <p:extLst>
      <p:ext uri="{BB962C8B-B14F-4D97-AF65-F5344CB8AC3E}">
        <p14:creationId xmlns:p14="http://schemas.microsoft.com/office/powerpoint/2010/main" val="552350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E31FD4-9109-4036-BEA1-2E3073C8732F}"/>
              </a:ext>
            </a:extLst>
          </p:cNvPr>
          <p:cNvSpPr>
            <a:spLocks noGrp="1"/>
          </p:cNvSpPr>
          <p:nvPr>
            <p:ph type="title"/>
          </p:nvPr>
        </p:nvSpPr>
        <p:spPr/>
        <p:txBody>
          <a:bodyPr/>
          <a:lstStyle/>
          <a:p>
            <a:r>
              <a:rPr lang="pl-PL" dirty="0"/>
              <a:t>Rodzaje zakładów karnych</a:t>
            </a:r>
          </a:p>
        </p:txBody>
      </p:sp>
      <p:sp>
        <p:nvSpPr>
          <p:cNvPr id="3" name="Symbol zastępczy zawartości 2">
            <a:extLst>
              <a:ext uri="{FF2B5EF4-FFF2-40B4-BE49-F238E27FC236}">
                <a16:creationId xmlns:a16="http://schemas.microsoft.com/office/drawing/2014/main" id="{EE89C305-3591-40FF-9834-0948F78AFE71}"/>
              </a:ext>
            </a:extLst>
          </p:cNvPr>
          <p:cNvSpPr>
            <a:spLocks noGrp="1"/>
          </p:cNvSpPr>
          <p:nvPr>
            <p:ph idx="1"/>
          </p:nvPr>
        </p:nvSpPr>
        <p:spPr/>
        <p:txBody>
          <a:bodyPr/>
          <a:lstStyle/>
          <a:p>
            <a:r>
              <a:rPr lang="pl-PL" sz="3000" dirty="0"/>
              <a:t>Dla młodocianych</a:t>
            </a:r>
          </a:p>
          <a:p>
            <a:r>
              <a:rPr lang="pl-PL" sz="3000" dirty="0"/>
              <a:t>Dla odbywających karę pozbawienia wolności po raz pierwszy</a:t>
            </a:r>
          </a:p>
          <a:p>
            <a:r>
              <a:rPr lang="pl-PL" sz="3000" dirty="0"/>
              <a:t>Dla recydywistów penitencjarnych</a:t>
            </a:r>
          </a:p>
          <a:p>
            <a:r>
              <a:rPr lang="pl-PL" sz="3000" dirty="0"/>
              <a:t>Dla odbywających karę aresztu wojskowego </a:t>
            </a:r>
          </a:p>
          <a:p>
            <a:endParaRPr lang="pl-PL" dirty="0"/>
          </a:p>
        </p:txBody>
      </p:sp>
    </p:spTree>
    <p:extLst>
      <p:ext uri="{BB962C8B-B14F-4D97-AF65-F5344CB8AC3E}">
        <p14:creationId xmlns:p14="http://schemas.microsoft.com/office/powerpoint/2010/main" val="12281138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AAA1362-C83B-417B-BDF1-190D5EC8C8B2}"/>
              </a:ext>
            </a:extLst>
          </p:cNvPr>
          <p:cNvSpPr>
            <a:spLocks noGrp="1"/>
          </p:cNvSpPr>
          <p:nvPr>
            <p:ph type="title"/>
          </p:nvPr>
        </p:nvSpPr>
        <p:spPr/>
        <p:txBody>
          <a:bodyPr/>
          <a:lstStyle/>
          <a:p>
            <a:r>
              <a:rPr lang="pl-PL" dirty="0"/>
              <a:t>Zakład karny dla młodocianych</a:t>
            </a:r>
          </a:p>
        </p:txBody>
      </p:sp>
      <p:sp>
        <p:nvSpPr>
          <p:cNvPr id="3" name="Symbol zastępczy zawartości 2">
            <a:extLst>
              <a:ext uri="{FF2B5EF4-FFF2-40B4-BE49-F238E27FC236}">
                <a16:creationId xmlns:a16="http://schemas.microsoft.com/office/drawing/2014/main" id="{A485DCCA-72AD-4DB7-A415-18B505922DCF}"/>
              </a:ext>
            </a:extLst>
          </p:cNvPr>
          <p:cNvSpPr>
            <a:spLocks noGrp="1"/>
          </p:cNvSpPr>
          <p:nvPr>
            <p:ph idx="1"/>
          </p:nvPr>
        </p:nvSpPr>
        <p:spPr/>
        <p:txBody>
          <a:bodyPr/>
          <a:lstStyle/>
          <a:p>
            <a:pPr marL="0" indent="0" algn="just">
              <a:buNone/>
            </a:pPr>
            <a:r>
              <a:rPr lang="pl-PL" sz="2000" dirty="0"/>
              <a:t>W zakładzie karnym dla młodocianych odbywają karę skazani, </a:t>
            </a:r>
            <a:r>
              <a:rPr lang="pl-PL" sz="2000" b="1" dirty="0"/>
              <a:t>którzy nie ukończyli 21 roku życia; w uzasadnionych wypadkach skazany może odbywać karę w tym zakładzie po ukończeniu 21 roku życia.</a:t>
            </a:r>
          </a:p>
          <a:p>
            <a:pPr marL="0" indent="0" algn="just">
              <a:buNone/>
            </a:pPr>
            <a:endParaRPr lang="pl-PL" sz="2000" dirty="0"/>
          </a:p>
          <a:p>
            <a:pPr marL="0" indent="0" algn="just">
              <a:buNone/>
            </a:pPr>
            <a:r>
              <a:rPr lang="pl-PL" sz="2000" dirty="0"/>
              <a:t>Jeżeli jest to uzasadnione potrzebami oddziaływania, dorosły skazany po raz pierwszy, wyróżniający się dobrą postawą, może, za swoją zgodą, odbywać karę w zakładzie karnym dla młodocianych; korzysta on wtedy z takich uprawnień jak młodociany.</a:t>
            </a:r>
          </a:p>
          <a:p>
            <a:endParaRPr lang="pl-PL" dirty="0"/>
          </a:p>
        </p:txBody>
      </p:sp>
    </p:spTree>
    <p:extLst>
      <p:ext uri="{BB962C8B-B14F-4D97-AF65-F5344CB8AC3E}">
        <p14:creationId xmlns:p14="http://schemas.microsoft.com/office/powerpoint/2010/main" val="37582060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A83ABA-FB15-48B9-81D9-C5DB733C6B39}"/>
              </a:ext>
            </a:extLst>
          </p:cNvPr>
          <p:cNvSpPr>
            <a:spLocks noGrp="1"/>
          </p:cNvSpPr>
          <p:nvPr>
            <p:ph type="title"/>
          </p:nvPr>
        </p:nvSpPr>
        <p:spPr/>
        <p:txBody>
          <a:bodyPr/>
          <a:lstStyle/>
          <a:p>
            <a:r>
              <a:rPr lang="pl-PL" dirty="0"/>
              <a:t>Zakład karny dla recydywistów penitencjarnych</a:t>
            </a:r>
          </a:p>
        </p:txBody>
      </p:sp>
      <p:sp>
        <p:nvSpPr>
          <p:cNvPr id="3" name="Symbol zastępczy zawartości 2">
            <a:extLst>
              <a:ext uri="{FF2B5EF4-FFF2-40B4-BE49-F238E27FC236}">
                <a16:creationId xmlns:a16="http://schemas.microsoft.com/office/drawing/2014/main" id="{14E0FB39-5220-4B54-9202-1EC9C242A36A}"/>
              </a:ext>
            </a:extLst>
          </p:cNvPr>
          <p:cNvSpPr>
            <a:spLocks noGrp="1"/>
          </p:cNvSpPr>
          <p:nvPr>
            <p:ph idx="1"/>
          </p:nvPr>
        </p:nvSpPr>
        <p:spPr/>
        <p:txBody>
          <a:bodyPr>
            <a:normAutofit fontScale="92500" lnSpcReduction="10000"/>
          </a:bodyPr>
          <a:lstStyle/>
          <a:p>
            <a:pPr algn="just"/>
            <a:r>
              <a:rPr lang="pl-PL" sz="2500" dirty="0"/>
              <a:t>W zakładzie karnym dla recydywistów penitencjarnych odbywają karę dorośli </a:t>
            </a:r>
            <a:r>
              <a:rPr lang="pl-PL" sz="2500" b="1" dirty="0"/>
              <a:t>skazani za przestępstwo umyślne na karę pozbawienia wolności lub zastępczą karę pozbawienia wolności oraz ukarani za wykroczenia umyślne karą aresztu lub zastępczą karą aresztu, którzy uprzednio już odbywali takie kary lub karę aresztu wojskowego za umyślne przestępstwa lub wykroczenia, chyba że szczególne względy resocjalizacyjne przemawiają za skierowaniem ich do zakładu karnego dla odbywających karę po raz pierwszy.</a:t>
            </a:r>
          </a:p>
          <a:p>
            <a:pPr marL="0" indent="0">
              <a:buNone/>
            </a:pPr>
            <a:endParaRPr lang="pl-PL" dirty="0"/>
          </a:p>
        </p:txBody>
      </p:sp>
    </p:spTree>
    <p:extLst>
      <p:ext uri="{BB962C8B-B14F-4D97-AF65-F5344CB8AC3E}">
        <p14:creationId xmlns:p14="http://schemas.microsoft.com/office/powerpoint/2010/main" val="1254452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CCF1FE-84A6-4D33-A83A-AB77ECD09662}"/>
              </a:ext>
            </a:extLst>
          </p:cNvPr>
          <p:cNvSpPr>
            <a:spLocks noGrp="1"/>
          </p:cNvSpPr>
          <p:nvPr>
            <p:ph type="title"/>
          </p:nvPr>
        </p:nvSpPr>
        <p:spPr/>
        <p:txBody>
          <a:bodyPr/>
          <a:lstStyle/>
          <a:p>
            <a:r>
              <a:rPr lang="pl-PL" dirty="0"/>
              <a:t>Typy zakładów karnych</a:t>
            </a:r>
          </a:p>
        </p:txBody>
      </p:sp>
      <p:sp>
        <p:nvSpPr>
          <p:cNvPr id="3" name="Symbol zastępczy zawartości 2">
            <a:extLst>
              <a:ext uri="{FF2B5EF4-FFF2-40B4-BE49-F238E27FC236}">
                <a16:creationId xmlns:a16="http://schemas.microsoft.com/office/drawing/2014/main" id="{6EBF1861-B843-4A42-B693-5075A733EF60}"/>
              </a:ext>
            </a:extLst>
          </p:cNvPr>
          <p:cNvSpPr>
            <a:spLocks noGrp="1"/>
          </p:cNvSpPr>
          <p:nvPr>
            <p:ph idx="1"/>
          </p:nvPr>
        </p:nvSpPr>
        <p:spPr/>
        <p:txBody>
          <a:bodyPr/>
          <a:lstStyle/>
          <a:p>
            <a:pPr marL="0" indent="0" algn="just">
              <a:buNone/>
            </a:pPr>
            <a:r>
              <a:rPr lang="pl-PL" dirty="0"/>
              <a:t>Zakłady karne wymienione mogą być organizowane jako:</a:t>
            </a:r>
          </a:p>
          <a:p>
            <a:pPr algn="just"/>
            <a:r>
              <a:rPr lang="pl-PL" dirty="0"/>
              <a:t>zakłady karne typu zamkniętego;</a:t>
            </a:r>
          </a:p>
          <a:p>
            <a:pPr algn="just"/>
            <a:r>
              <a:rPr lang="pl-PL" dirty="0"/>
              <a:t>zakłady karne typu półotwartego;</a:t>
            </a:r>
          </a:p>
          <a:p>
            <a:pPr algn="just"/>
            <a:r>
              <a:rPr lang="pl-PL" dirty="0"/>
              <a:t>zakłady karne typu otwartego.</a:t>
            </a:r>
          </a:p>
          <a:p>
            <a:pPr marL="0" indent="0" algn="just">
              <a:buNone/>
            </a:pPr>
            <a:endParaRPr lang="pl-PL" dirty="0"/>
          </a:p>
          <a:p>
            <a:pPr marL="0" indent="0" algn="just">
              <a:buNone/>
            </a:pPr>
            <a:r>
              <a:rPr lang="pl-PL" dirty="0"/>
              <a:t>Zakłady te różnią się w szczególności stopniem zabezpieczenia, izolacji skazanych oraz wynikającymi z tego ich obowiązkami i uprawnieniami w zakresie poruszania się w zakładzie i poza jego obrębem.</a:t>
            </a:r>
          </a:p>
        </p:txBody>
      </p:sp>
    </p:spTree>
    <p:extLst>
      <p:ext uri="{BB962C8B-B14F-4D97-AF65-F5344CB8AC3E}">
        <p14:creationId xmlns:p14="http://schemas.microsoft.com/office/powerpoint/2010/main" val="41949635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9B34A7A-0BCC-4453-91EE-FD42B5B9566A}"/>
              </a:ext>
            </a:extLst>
          </p:cNvPr>
          <p:cNvSpPr>
            <a:spLocks noGrp="1"/>
          </p:cNvSpPr>
          <p:nvPr>
            <p:ph type="title"/>
          </p:nvPr>
        </p:nvSpPr>
        <p:spPr/>
        <p:txBody>
          <a:bodyPr/>
          <a:lstStyle/>
          <a:p>
            <a:r>
              <a:rPr lang="pl-PL" dirty="0"/>
              <a:t>Zakład karny zamknięty</a:t>
            </a:r>
          </a:p>
        </p:txBody>
      </p:sp>
      <p:sp>
        <p:nvSpPr>
          <p:cNvPr id="3" name="Symbol zastępczy zawartości 2">
            <a:extLst>
              <a:ext uri="{FF2B5EF4-FFF2-40B4-BE49-F238E27FC236}">
                <a16:creationId xmlns:a16="http://schemas.microsoft.com/office/drawing/2014/main" id="{19E2C8F5-A406-41BB-A5D6-7D169193049C}"/>
              </a:ext>
            </a:extLst>
          </p:cNvPr>
          <p:cNvSpPr>
            <a:spLocks noGrp="1"/>
          </p:cNvSpPr>
          <p:nvPr>
            <p:ph idx="1"/>
          </p:nvPr>
        </p:nvSpPr>
        <p:spPr/>
        <p:txBody>
          <a:bodyPr/>
          <a:lstStyle/>
          <a:p>
            <a:r>
              <a:rPr lang="pl-PL" dirty="0"/>
              <a:t>cele mieszkalne skazanych mogą być otwarte w porze dziennej przez określony czas, jeżeli względy bezpieczeństwa nie stoją temu na przeszkodzie;</a:t>
            </a:r>
          </a:p>
          <a:p>
            <a:r>
              <a:rPr lang="pl-PL" dirty="0"/>
              <a:t>skazani mogą być zatrudniani poza terenem zakładu karnego w pełnym systemie konwojowania;</a:t>
            </a:r>
          </a:p>
          <a:p>
            <a:r>
              <a:rPr lang="pl-PL" dirty="0"/>
              <a:t>zajęcia kulturalno-oświatowe i sportowe oraz nauczanie organizuje się w obrębie zakładu karnego;</a:t>
            </a:r>
          </a:p>
          <a:p>
            <a:r>
              <a:rPr lang="pl-PL" dirty="0"/>
              <a:t>ruch skazanych po terenie zakładu karnego odbywa się w sposób zorganizowany i pod dozorem;</a:t>
            </a:r>
          </a:p>
        </p:txBody>
      </p:sp>
    </p:spTree>
    <p:extLst>
      <p:ext uri="{BB962C8B-B14F-4D97-AF65-F5344CB8AC3E}">
        <p14:creationId xmlns:p14="http://schemas.microsoft.com/office/powerpoint/2010/main" val="29691090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6902937-E111-4017-B262-2F90262EFD28}"/>
              </a:ext>
            </a:extLst>
          </p:cNvPr>
          <p:cNvSpPr>
            <a:spLocks noGrp="1"/>
          </p:cNvSpPr>
          <p:nvPr>
            <p:ph type="title"/>
          </p:nvPr>
        </p:nvSpPr>
        <p:spPr/>
        <p:txBody>
          <a:bodyPr/>
          <a:lstStyle/>
          <a:p>
            <a:r>
              <a:rPr lang="pl-PL" dirty="0"/>
              <a:t>Zakład karny zamknięty</a:t>
            </a:r>
          </a:p>
        </p:txBody>
      </p:sp>
      <p:sp>
        <p:nvSpPr>
          <p:cNvPr id="3" name="Symbol zastępczy zawartości 2">
            <a:extLst>
              <a:ext uri="{FF2B5EF4-FFF2-40B4-BE49-F238E27FC236}">
                <a16:creationId xmlns:a16="http://schemas.microsoft.com/office/drawing/2014/main" id="{2A5487BD-AA78-4467-9A74-4AB5F32239A6}"/>
              </a:ext>
            </a:extLst>
          </p:cNvPr>
          <p:cNvSpPr>
            <a:spLocks noGrp="1"/>
          </p:cNvSpPr>
          <p:nvPr>
            <p:ph idx="1"/>
          </p:nvPr>
        </p:nvSpPr>
        <p:spPr/>
        <p:txBody>
          <a:bodyPr>
            <a:normAutofit lnSpcReduction="10000"/>
          </a:bodyPr>
          <a:lstStyle/>
          <a:p>
            <a:r>
              <a:rPr lang="pl-PL" dirty="0"/>
              <a:t>skazani mogą korzystać z własnej bielizny i obuwia, a za zezwoleniem dyrektora zakładu karnego - także z odzieży;</a:t>
            </a:r>
          </a:p>
          <a:p>
            <a:r>
              <a:rPr lang="pl-PL" dirty="0"/>
              <a:t>skazani mogą korzystać z dwóch widzeń w miesiącu, a za zgodą dyrektora zakładu karnego wykorzystać je jednorazowo;</a:t>
            </a:r>
          </a:p>
          <a:p>
            <a:r>
              <a:rPr lang="pl-PL" dirty="0"/>
              <a:t>widzenia skazanych podlegają nadzorowi administracji zakładu karnego; rozmowy skazanych w trakcie widzeń podlegają kontroli administracji zakładu karnego;</a:t>
            </a:r>
          </a:p>
          <a:p>
            <a:r>
              <a:rPr lang="pl-PL" dirty="0"/>
              <a:t>korespondencja skazanych podlega cenzurze administracji zakładu karnego, chyba że ustawa stanowi inaczej;</a:t>
            </a:r>
          </a:p>
          <a:p>
            <a:r>
              <a:rPr lang="pl-PL" dirty="0"/>
              <a:t>rozmowy telefoniczne skazanych podlegają kontroli administracji zakładu karnego.</a:t>
            </a:r>
          </a:p>
          <a:p>
            <a:pPr marL="0" indent="0">
              <a:buNone/>
            </a:pPr>
            <a:endParaRPr lang="pl-PL" dirty="0"/>
          </a:p>
        </p:txBody>
      </p:sp>
    </p:spTree>
    <p:extLst>
      <p:ext uri="{BB962C8B-B14F-4D97-AF65-F5344CB8AC3E}">
        <p14:creationId xmlns:p14="http://schemas.microsoft.com/office/powerpoint/2010/main" val="42409783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D8D26A-BA8A-40DB-8093-A5DC45746C4A}"/>
              </a:ext>
            </a:extLst>
          </p:cNvPr>
          <p:cNvSpPr>
            <a:spLocks noGrp="1"/>
          </p:cNvSpPr>
          <p:nvPr>
            <p:ph type="title"/>
          </p:nvPr>
        </p:nvSpPr>
        <p:spPr/>
        <p:txBody>
          <a:bodyPr/>
          <a:lstStyle/>
          <a:p>
            <a:r>
              <a:rPr lang="pl-PL" dirty="0"/>
              <a:t>Zakład karny półotwarty</a:t>
            </a:r>
          </a:p>
        </p:txBody>
      </p:sp>
      <p:sp>
        <p:nvSpPr>
          <p:cNvPr id="3" name="Symbol zastępczy zawartości 2">
            <a:extLst>
              <a:ext uri="{FF2B5EF4-FFF2-40B4-BE49-F238E27FC236}">
                <a16:creationId xmlns:a16="http://schemas.microsoft.com/office/drawing/2014/main" id="{2892CC9C-0DA8-47EC-A10E-CB8F9CB3B9AC}"/>
              </a:ext>
            </a:extLst>
          </p:cNvPr>
          <p:cNvSpPr>
            <a:spLocks noGrp="1"/>
          </p:cNvSpPr>
          <p:nvPr>
            <p:ph idx="1"/>
          </p:nvPr>
        </p:nvSpPr>
        <p:spPr/>
        <p:txBody>
          <a:bodyPr>
            <a:normAutofit fontScale="92500" lnSpcReduction="10000"/>
          </a:bodyPr>
          <a:lstStyle/>
          <a:p>
            <a:r>
              <a:rPr lang="pl-PL" dirty="0"/>
              <a:t>cele mieszkalne skazanych pozostają otwarte w porze dziennej, natomiast w porze nocnej mogą być zamknięte;</a:t>
            </a:r>
          </a:p>
          <a:p>
            <a:r>
              <a:rPr lang="pl-PL" dirty="0"/>
              <a:t>skazani mogą być zatrudniani poza terenem zakładu karnego w systemie zmniejszonego konwojowania lub bez konwojenta, w tym również na pojedynczych stanowiskach pracy;</a:t>
            </a:r>
          </a:p>
          <a:p>
            <a:r>
              <a:rPr lang="pl-PL" dirty="0"/>
              <a:t>skazanym można zezwalać na uczestniczenie w nauczaniu, szkoleniu oraz w zajęciach terapeutycznych organizowanych poza terenem zakładu karnego;</a:t>
            </a:r>
          </a:p>
          <a:p>
            <a:r>
              <a:rPr lang="pl-PL" dirty="0"/>
              <a:t>skazani mogą brać udział w organizowanych przez administrację poza terenem zakładu karnego grupowych zajęciach kulturalno-oświatowych lub sportowych;</a:t>
            </a:r>
          </a:p>
          <a:p>
            <a:r>
              <a:rPr lang="pl-PL" dirty="0"/>
              <a:t>skazani mogą poruszać się po terenie zakładu karnego w czasie i miejscach ustalonych w porządku wewnętrznym;</a:t>
            </a:r>
          </a:p>
          <a:p>
            <a:endParaRPr lang="pl-PL" dirty="0"/>
          </a:p>
        </p:txBody>
      </p:sp>
    </p:spTree>
    <p:extLst>
      <p:ext uri="{BB962C8B-B14F-4D97-AF65-F5344CB8AC3E}">
        <p14:creationId xmlns:p14="http://schemas.microsoft.com/office/powerpoint/2010/main" val="2661665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753CC2-C443-4640-83B6-0A0F9D0500E8}"/>
              </a:ext>
            </a:extLst>
          </p:cNvPr>
          <p:cNvSpPr>
            <a:spLocks noGrp="1"/>
          </p:cNvSpPr>
          <p:nvPr>
            <p:ph type="title"/>
          </p:nvPr>
        </p:nvSpPr>
        <p:spPr/>
        <p:txBody>
          <a:bodyPr/>
          <a:lstStyle/>
          <a:p>
            <a:r>
              <a:rPr lang="pl-PL" dirty="0"/>
              <a:t>Zakład karny półotwarty</a:t>
            </a:r>
          </a:p>
        </p:txBody>
      </p:sp>
      <p:sp>
        <p:nvSpPr>
          <p:cNvPr id="3" name="Symbol zastępczy zawartości 2">
            <a:extLst>
              <a:ext uri="{FF2B5EF4-FFF2-40B4-BE49-F238E27FC236}">
                <a16:creationId xmlns:a16="http://schemas.microsoft.com/office/drawing/2014/main" id="{5EE041FE-DF54-40A1-9D61-B73D75974305}"/>
              </a:ext>
            </a:extLst>
          </p:cNvPr>
          <p:cNvSpPr>
            <a:spLocks noGrp="1"/>
          </p:cNvSpPr>
          <p:nvPr>
            <p:ph idx="1"/>
          </p:nvPr>
        </p:nvSpPr>
        <p:spPr/>
        <p:txBody>
          <a:bodyPr>
            <a:normAutofit fontScale="92500" lnSpcReduction="20000"/>
          </a:bodyPr>
          <a:lstStyle/>
          <a:p>
            <a:r>
              <a:rPr lang="pl-PL" dirty="0"/>
              <a:t>skazani mogą korzystać z własnej odzieży, bielizny i obuwia;</a:t>
            </a:r>
          </a:p>
          <a:p>
            <a:r>
              <a:rPr lang="pl-PL" dirty="0"/>
              <a:t>skazanym można udzielać przepustek z zakładu karnego, nie częściej niż raz na dwa miesiące, łącznie na okres nieprzekraczający 14 dni w roku;</a:t>
            </a:r>
          </a:p>
          <a:p>
            <a:r>
              <a:rPr lang="pl-PL" dirty="0"/>
              <a:t>skazani mogą korzystać z trzech widzeń w miesiącu, które za zgodą dyrektora zakładu karnego mogą być połączone;</a:t>
            </a:r>
          </a:p>
          <a:p>
            <a:r>
              <a:rPr lang="pl-PL" dirty="0"/>
              <a:t>widzenia skazanych podlegają nadzorowi administracji zakładu karnego; rozmowy skazanych w trakcie widzeń mogą podlegać kontroli administracji zakładu karnego;</a:t>
            </a:r>
          </a:p>
          <a:p>
            <a:r>
              <a:rPr lang="pl-PL" dirty="0"/>
              <a:t>korespondencja skazanych może podlegać cenzurze administracji zakładu karnego;</a:t>
            </a:r>
          </a:p>
          <a:p>
            <a:r>
              <a:rPr lang="pl-PL" dirty="0"/>
              <a:t>rozmowy telefoniczne skazanych mogą podlegać kontroli administracji zakładu karnego.</a:t>
            </a:r>
          </a:p>
          <a:p>
            <a:endParaRPr lang="pl-PL" dirty="0"/>
          </a:p>
        </p:txBody>
      </p:sp>
    </p:spTree>
    <p:extLst>
      <p:ext uri="{BB962C8B-B14F-4D97-AF65-F5344CB8AC3E}">
        <p14:creationId xmlns:p14="http://schemas.microsoft.com/office/powerpoint/2010/main" val="23480116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3155AB-DE56-44BE-A14E-0977FDC0DB55}"/>
              </a:ext>
            </a:extLst>
          </p:cNvPr>
          <p:cNvSpPr>
            <a:spLocks noGrp="1"/>
          </p:cNvSpPr>
          <p:nvPr>
            <p:ph type="title"/>
          </p:nvPr>
        </p:nvSpPr>
        <p:spPr/>
        <p:txBody>
          <a:bodyPr/>
          <a:lstStyle/>
          <a:p>
            <a:r>
              <a:rPr lang="pl-PL" dirty="0"/>
              <a:t>Zakład karny otwarty	</a:t>
            </a:r>
          </a:p>
        </p:txBody>
      </p:sp>
      <p:sp>
        <p:nvSpPr>
          <p:cNvPr id="3" name="Symbol zastępczy zawartości 2">
            <a:extLst>
              <a:ext uri="{FF2B5EF4-FFF2-40B4-BE49-F238E27FC236}">
                <a16:creationId xmlns:a16="http://schemas.microsoft.com/office/drawing/2014/main" id="{3E86D097-F457-4745-A51A-CDD826410226}"/>
              </a:ext>
            </a:extLst>
          </p:cNvPr>
          <p:cNvSpPr>
            <a:spLocks noGrp="1"/>
          </p:cNvSpPr>
          <p:nvPr>
            <p:ph idx="1"/>
          </p:nvPr>
        </p:nvSpPr>
        <p:spPr/>
        <p:txBody>
          <a:bodyPr>
            <a:normAutofit fontScale="85000" lnSpcReduction="10000"/>
          </a:bodyPr>
          <a:lstStyle/>
          <a:p>
            <a:r>
              <a:rPr lang="pl-PL" dirty="0"/>
              <a:t>cele mieszkalne skazanych pozostają otwarte przez całą dobę;</a:t>
            </a:r>
          </a:p>
          <a:p>
            <a:r>
              <a:rPr lang="pl-PL" dirty="0"/>
              <a:t>skazanych zatrudnia się przede wszystkim poza terenem zakładu karnego, bez konwojenta, na pojedynczych stanowiskach pracy;</a:t>
            </a:r>
          </a:p>
          <a:p>
            <a:r>
              <a:rPr lang="pl-PL" dirty="0"/>
              <a:t>skazanym można zezwalać na uczestniczenie w nauczaniu, szkoleniu oraz zajęciach terapeutycznych organizowanych poza terenem zakładu karnego;</a:t>
            </a:r>
          </a:p>
          <a:p>
            <a:r>
              <a:rPr lang="pl-PL" dirty="0"/>
              <a:t>skazani mogą brać udział w organizowanych przez administrację, poza terenem zakładu karnego, grupowych zajęciach kulturalno-oświatowych lub sportowych;</a:t>
            </a:r>
          </a:p>
          <a:p>
            <a:r>
              <a:rPr lang="pl-PL" dirty="0"/>
              <a:t>skazanym można zezwalać na udział w zajęciach i imprezach kulturalno-oświatowych lub sportowych organizowanych poza terenem zakładu karnego;</a:t>
            </a:r>
          </a:p>
          <a:p>
            <a:r>
              <a:rPr lang="pl-PL" dirty="0"/>
              <a:t>skazani mogą poruszać się po terenie zakładu karnego w czasie i miejscach ustalonych w porządku wewnętrznym;</a:t>
            </a:r>
          </a:p>
          <a:p>
            <a:r>
              <a:rPr lang="pl-PL" dirty="0"/>
              <a:t>skazani mogą korzystać z własnej odzieży, bielizny i obuwia;</a:t>
            </a:r>
          </a:p>
          <a:p>
            <a:endParaRPr lang="pl-PL" dirty="0"/>
          </a:p>
        </p:txBody>
      </p:sp>
    </p:spTree>
    <p:extLst>
      <p:ext uri="{BB962C8B-B14F-4D97-AF65-F5344CB8AC3E}">
        <p14:creationId xmlns:p14="http://schemas.microsoft.com/office/powerpoint/2010/main" val="3532931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AF925C-1AA6-4F05-98F3-B30E0A3F0745}"/>
              </a:ext>
            </a:extLst>
          </p:cNvPr>
          <p:cNvSpPr>
            <a:spLocks noGrp="1"/>
          </p:cNvSpPr>
          <p:nvPr>
            <p:ph type="title"/>
          </p:nvPr>
        </p:nvSpPr>
        <p:spPr/>
        <p:txBody>
          <a:bodyPr/>
          <a:lstStyle/>
          <a:p>
            <a:r>
              <a:rPr lang="pl-PL" dirty="0"/>
              <a:t>Orzekanie grzywny</a:t>
            </a:r>
          </a:p>
        </p:txBody>
      </p:sp>
      <p:sp>
        <p:nvSpPr>
          <p:cNvPr id="3" name="Symbol zastępczy zawartości 2">
            <a:extLst>
              <a:ext uri="{FF2B5EF4-FFF2-40B4-BE49-F238E27FC236}">
                <a16:creationId xmlns:a16="http://schemas.microsoft.com/office/drawing/2014/main" id="{198FE411-02E4-49F7-839E-53C9D1D97389}"/>
              </a:ext>
            </a:extLst>
          </p:cNvPr>
          <p:cNvSpPr>
            <a:spLocks noGrp="1"/>
          </p:cNvSpPr>
          <p:nvPr>
            <p:ph idx="1"/>
          </p:nvPr>
        </p:nvSpPr>
        <p:spPr/>
        <p:txBody>
          <a:bodyPr>
            <a:normAutofit/>
          </a:bodyPr>
          <a:lstStyle/>
          <a:p>
            <a:pPr algn="just"/>
            <a:r>
              <a:rPr lang="pl-PL" sz="2200" dirty="0"/>
              <a:t>Grzywna jest </a:t>
            </a:r>
            <a:r>
              <a:rPr lang="pl-PL" sz="2200" b="1" dirty="0"/>
              <a:t>karą majątkową, która polega na obowiązku uiszczenia określonej przez sąd kwoty pieniężnej na rzecz Skarbu Państwa </a:t>
            </a:r>
          </a:p>
          <a:p>
            <a:pPr algn="just"/>
            <a:r>
              <a:rPr lang="pl-PL" sz="2200" dirty="0"/>
              <a:t>Kodeks karny wykonawczy reguluje wykonanie grzywny orzeczonej za:</a:t>
            </a:r>
          </a:p>
          <a:p>
            <a:pPr algn="just">
              <a:buAutoNum type="alphaLcParenR"/>
            </a:pPr>
            <a:r>
              <a:rPr lang="pl-PL" sz="2200" dirty="0"/>
              <a:t>Przestępstwa</a:t>
            </a:r>
          </a:p>
          <a:p>
            <a:pPr algn="just">
              <a:buAutoNum type="alphaLcParenR"/>
            </a:pPr>
            <a:r>
              <a:rPr lang="pl-PL" sz="2200" dirty="0"/>
              <a:t>Wykroczenia</a:t>
            </a:r>
          </a:p>
          <a:p>
            <a:pPr algn="just">
              <a:buAutoNum type="alphaLcParenR"/>
            </a:pPr>
            <a:r>
              <a:rPr lang="pl-PL" sz="2200" dirty="0"/>
              <a:t>Przestępstwa i wykroczenia skarbowe</a:t>
            </a:r>
          </a:p>
        </p:txBody>
      </p:sp>
    </p:spTree>
    <p:extLst>
      <p:ext uri="{BB962C8B-B14F-4D97-AF65-F5344CB8AC3E}">
        <p14:creationId xmlns:p14="http://schemas.microsoft.com/office/powerpoint/2010/main" val="15456215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4215CA0-C025-4C1B-AE5B-72B4C52B85AE}"/>
              </a:ext>
            </a:extLst>
          </p:cNvPr>
          <p:cNvSpPr>
            <a:spLocks noGrp="1"/>
          </p:cNvSpPr>
          <p:nvPr>
            <p:ph type="title"/>
          </p:nvPr>
        </p:nvSpPr>
        <p:spPr/>
        <p:txBody>
          <a:bodyPr/>
          <a:lstStyle/>
          <a:p>
            <a:r>
              <a:rPr lang="pl-PL" dirty="0"/>
              <a:t>Zakład karny otwarty</a:t>
            </a:r>
          </a:p>
        </p:txBody>
      </p:sp>
      <p:sp>
        <p:nvSpPr>
          <p:cNvPr id="3" name="Symbol zastępczy zawartości 2">
            <a:extLst>
              <a:ext uri="{FF2B5EF4-FFF2-40B4-BE49-F238E27FC236}">
                <a16:creationId xmlns:a16="http://schemas.microsoft.com/office/drawing/2014/main" id="{AC389526-9E1C-4049-9149-56A0789B9AF5}"/>
              </a:ext>
            </a:extLst>
          </p:cNvPr>
          <p:cNvSpPr>
            <a:spLocks noGrp="1"/>
          </p:cNvSpPr>
          <p:nvPr>
            <p:ph idx="1"/>
          </p:nvPr>
        </p:nvSpPr>
        <p:spPr/>
        <p:txBody>
          <a:bodyPr>
            <a:normAutofit fontScale="85000" lnSpcReduction="10000"/>
          </a:bodyPr>
          <a:lstStyle/>
          <a:p>
            <a:r>
              <a:rPr lang="pl-PL" dirty="0"/>
              <a:t>skazani mogą otrzymywać z depozytu zakładu karnego pieniądze pozostające do ich dyspozycji;</a:t>
            </a:r>
          </a:p>
          <a:p>
            <a:r>
              <a:rPr lang="pl-PL" dirty="0"/>
              <a:t>skazanym można udzielać przepustek z zakładu karnego, nie częściej niż raz w miesiącu, łącznie na okres nieprzekraczający 28 dni w roku;</a:t>
            </a:r>
          </a:p>
          <a:p>
            <a:r>
              <a:rPr lang="pl-PL" dirty="0"/>
              <a:t>skazany może korzystać z nieograniczonej liczby widzeń;</a:t>
            </a:r>
          </a:p>
          <a:p>
            <a:r>
              <a:rPr lang="pl-PL" dirty="0"/>
              <a:t>widzenia skazanych mogą podlegać nadzorowi administracji zakładu karnego. Rozmowy skazanych w trakcie widzeń nie podlegają kontroli administracji zakładu karnego;</a:t>
            </a:r>
          </a:p>
          <a:p>
            <a:r>
              <a:rPr lang="pl-PL" dirty="0"/>
              <a:t>skazanym, w miarę możliwości, stwarza się warunki do przygotowywania dodatkowych posiłków we własnym zakresie;</a:t>
            </a:r>
          </a:p>
          <a:p>
            <a:r>
              <a:rPr lang="pl-PL" dirty="0"/>
              <a:t>korespondencja skazanych nie podlega cenzurze administracji zakładu karnego;</a:t>
            </a:r>
          </a:p>
          <a:p>
            <a:r>
              <a:rPr lang="pl-PL" dirty="0"/>
              <a:t>rozmowy telefoniczne skazanych nie podlegają kontroli administracji zakładu karnego</a:t>
            </a:r>
          </a:p>
        </p:txBody>
      </p:sp>
    </p:spTree>
    <p:extLst>
      <p:ext uri="{BB962C8B-B14F-4D97-AF65-F5344CB8AC3E}">
        <p14:creationId xmlns:p14="http://schemas.microsoft.com/office/powerpoint/2010/main" val="1794140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984C6B05-9B36-41A0-82F0-FE0445F61AA8}"/>
              </a:ext>
            </a:extLst>
          </p:cNvPr>
          <p:cNvPicPr>
            <a:picLocks noChangeAspect="1"/>
          </p:cNvPicPr>
          <p:nvPr/>
        </p:nvPicPr>
        <p:blipFill>
          <a:blip r:embed="rId2"/>
          <a:stretch>
            <a:fillRect/>
          </a:stretch>
        </p:blipFill>
        <p:spPr>
          <a:xfrm>
            <a:off x="1541145" y="-76200"/>
            <a:ext cx="9109710" cy="6832283"/>
          </a:xfrm>
          <a:prstGeom prst="rect">
            <a:avLst/>
          </a:prstGeom>
        </p:spPr>
      </p:pic>
    </p:spTree>
    <p:extLst>
      <p:ext uri="{BB962C8B-B14F-4D97-AF65-F5344CB8AC3E}">
        <p14:creationId xmlns:p14="http://schemas.microsoft.com/office/powerpoint/2010/main" val="11296984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06D251-575B-4BF8-84A1-51D2EC411F57}"/>
              </a:ext>
            </a:extLst>
          </p:cNvPr>
          <p:cNvSpPr>
            <a:spLocks noGrp="1"/>
          </p:cNvSpPr>
          <p:nvPr>
            <p:ph type="title"/>
          </p:nvPr>
        </p:nvSpPr>
        <p:spPr/>
        <p:txBody>
          <a:bodyPr/>
          <a:lstStyle/>
          <a:p>
            <a:r>
              <a:rPr lang="pl-PL" dirty="0"/>
              <a:t>Warunki bytowe</a:t>
            </a:r>
          </a:p>
        </p:txBody>
      </p:sp>
      <p:sp>
        <p:nvSpPr>
          <p:cNvPr id="3" name="Symbol zastępczy zawartości 2">
            <a:extLst>
              <a:ext uri="{FF2B5EF4-FFF2-40B4-BE49-F238E27FC236}">
                <a16:creationId xmlns:a16="http://schemas.microsoft.com/office/drawing/2014/main" id="{F9259F18-6715-4E1C-90BC-8F71C2D21A68}"/>
              </a:ext>
            </a:extLst>
          </p:cNvPr>
          <p:cNvSpPr>
            <a:spLocks noGrp="1"/>
          </p:cNvSpPr>
          <p:nvPr>
            <p:ph idx="1"/>
          </p:nvPr>
        </p:nvSpPr>
        <p:spPr/>
        <p:txBody>
          <a:bodyPr/>
          <a:lstStyle/>
          <a:p>
            <a:r>
              <a:rPr lang="pl-PL" dirty="0"/>
              <a:t>Skazany otrzymuje do użytku odpowiednią do pory roku </a:t>
            </a:r>
            <a:r>
              <a:rPr lang="pl-PL" b="1" dirty="0"/>
              <a:t>odzież, bieliznę oraz obuwie</a:t>
            </a:r>
            <a:r>
              <a:rPr lang="pl-PL" dirty="0"/>
              <a:t>, o ile nie korzysta z własnych, a także pościel oraz inne środki utrzymania higieny i czystości w celi </a:t>
            </a:r>
          </a:p>
          <a:p>
            <a:r>
              <a:rPr lang="pl-PL" dirty="0"/>
              <a:t>Prawo do niezbędnego dla zdrowia wypoczynku, w tym do przynajmniej godzinnego spaceru oraz 8-godzinnego czasu przeznaczonego na sen w ciągu doby</a:t>
            </a:r>
          </a:p>
          <a:p>
            <a:r>
              <a:rPr lang="pl-PL" dirty="0"/>
              <a:t>Co najmniej 1 h spaceru</a:t>
            </a:r>
          </a:p>
          <a:p>
            <a:r>
              <a:rPr lang="pl-PL" dirty="0"/>
              <a:t>Skazany co najmniej raz w tygodniu korzysta z ciepłej kąpieli</a:t>
            </a:r>
          </a:p>
          <a:p>
            <a:r>
              <a:rPr lang="pl-PL" dirty="0"/>
              <a:t>Skazanemu, co najmniej raz w miesiącu, umożliwia się ostrzyżenie.</a:t>
            </a:r>
          </a:p>
        </p:txBody>
      </p:sp>
    </p:spTree>
    <p:extLst>
      <p:ext uri="{BB962C8B-B14F-4D97-AF65-F5344CB8AC3E}">
        <p14:creationId xmlns:p14="http://schemas.microsoft.com/office/powerpoint/2010/main" val="4466693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8E0955-647D-4B94-A97E-B534028F149B}"/>
              </a:ext>
            </a:extLst>
          </p:cNvPr>
          <p:cNvSpPr>
            <a:spLocks noGrp="1"/>
          </p:cNvSpPr>
          <p:nvPr>
            <p:ph type="title"/>
          </p:nvPr>
        </p:nvSpPr>
        <p:spPr/>
        <p:txBody>
          <a:bodyPr/>
          <a:lstStyle/>
          <a:p>
            <a:r>
              <a:rPr lang="pl-PL" dirty="0"/>
              <a:t>Wyżywienie</a:t>
            </a:r>
          </a:p>
        </p:txBody>
      </p:sp>
      <p:sp>
        <p:nvSpPr>
          <p:cNvPr id="3" name="Symbol zastępczy zawartości 2">
            <a:extLst>
              <a:ext uri="{FF2B5EF4-FFF2-40B4-BE49-F238E27FC236}">
                <a16:creationId xmlns:a16="http://schemas.microsoft.com/office/drawing/2014/main" id="{16A8E8DA-D3B7-4528-9EB2-EB82DDF9D731}"/>
              </a:ext>
            </a:extLst>
          </p:cNvPr>
          <p:cNvSpPr>
            <a:spLocks noGrp="1"/>
          </p:cNvSpPr>
          <p:nvPr>
            <p:ph idx="1"/>
          </p:nvPr>
        </p:nvSpPr>
        <p:spPr/>
        <p:txBody>
          <a:bodyPr/>
          <a:lstStyle/>
          <a:p>
            <a:r>
              <a:rPr lang="pl-PL" dirty="0"/>
              <a:t>3 posiłki dziennie (w tym min. 1 gorący) i napoje. Należy uwzględniać przy tym </a:t>
            </a:r>
            <a:r>
              <a:rPr lang="pl-PL" b="1" dirty="0"/>
              <a:t>zatrudnienie oraz wiek skazanego, a w miarę możliwości również wymogi religijne i kulturowe.</a:t>
            </a:r>
          </a:p>
          <a:p>
            <a:r>
              <a:rPr lang="pl-PL" dirty="0"/>
              <a:t>nie mniej niż 2600 kcal.</a:t>
            </a:r>
          </a:p>
          <a:p>
            <a:r>
              <a:rPr lang="pl-PL" dirty="0"/>
              <a:t>&gt; 28°C= dodatkowe napoje</a:t>
            </a:r>
          </a:p>
          <a:p>
            <a:r>
              <a:rPr lang="pl-PL" dirty="0"/>
              <a:t>Zakupy= 3 razy w miesiącu</a:t>
            </a:r>
          </a:p>
          <a:p>
            <a:r>
              <a:rPr lang="pl-PL" dirty="0"/>
              <a:t>Dyrektor zakładu karnego może, na wniosek lub po zasięgnięciu opinii lekarza, zezwolić skazanemu, ze względu na stan jego zdrowia, na dokonywanie dodatkowych zakupów artykułów żywnościowych i częstsze otrzymywanie paczek</a:t>
            </a:r>
          </a:p>
          <a:p>
            <a:endParaRPr lang="pl-PL" dirty="0"/>
          </a:p>
        </p:txBody>
      </p:sp>
    </p:spTree>
    <p:extLst>
      <p:ext uri="{BB962C8B-B14F-4D97-AF65-F5344CB8AC3E}">
        <p14:creationId xmlns:p14="http://schemas.microsoft.com/office/powerpoint/2010/main" val="40769229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10005E-E253-42B3-B6C9-EF0540A87C9F}"/>
              </a:ext>
            </a:extLst>
          </p:cNvPr>
          <p:cNvSpPr>
            <a:spLocks noGrp="1"/>
          </p:cNvSpPr>
          <p:nvPr>
            <p:ph type="title"/>
          </p:nvPr>
        </p:nvSpPr>
        <p:spPr/>
        <p:txBody>
          <a:bodyPr/>
          <a:lstStyle/>
          <a:p>
            <a:r>
              <a:rPr lang="pl-PL" dirty="0"/>
              <a:t>Cele mieszkalne</a:t>
            </a:r>
          </a:p>
        </p:txBody>
      </p:sp>
      <p:sp>
        <p:nvSpPr>
          <p:cNvPr id="3" name="Symbol zastępczy zawartości 2">
            <a:extLst>
              <a:ext uri="{FF2B5EF4-FFF2-40B4-BE49-F238E27FC236}">
                <a16:creationId xmlns:a16="http://schemas.microsoft.com/office/drawing/2014/main" id="{8FF208A6-76E4-4C01-B5D6-54635E9F26EA}"/>
              </a:ext>
            </a:extLst>
          </p:cNvPr>
          <p:cNvSpPr>
            <a:spLocks noGrp="1"/>
          </p:cNvSpPr>
          <p:nvPr>
            <p:ph idx="1"/>
          </p:nvPr>
        </p:nvSpPr>
        <p:spPr/>
        <p:txBody>
          <a:bodyPr>
            <a:normAutofit fontScale="77500" lnSpcReduction="20000"/>
          </a:bodyPr>
          <a:lstStyle/>
          <a:p>
            <a:r>
              <a:rPr lang="pl-PL" sz="2100" dirty="0"/>
              <a:t>Cele mieszkalne są jedno – lub wieloosobowe</a:t>
            </a:r>
          </a:p>
          <a:p>
            <a:r>
              <a:rPr lang="pl-PL" sz="2100" dirty="0"/>
              <a:t>powierzchnia przypadająca na jednego skazanego nie może być mniejsza </a:t>
            </a:r>
            <a:r>
              <a:rPr lang="pl-PL" sz="2100" b="1" dirty="0"/>
              <a:t>niż 3m2  </a:t>
            </a:r>
          </a:p>
          <a:p>
            <a:r>
              <a:rPr lang="pl-PL" sz="2100" dirty="0"/>
              <a:t>niezbędny sprzęt kwaterunkowy = osobne miejsce do spania dla skazanego, zapewniające odpowiednie warunki higieny, dostateczny dopływ powietrza i odpowiednią do pory roku temperaturę, oświetlenie odpowiednie do czytania i wykonywania pracy</a:t>
            </a:r>
          </a:p>
          <a:p>
            <a:r>
              <a:rPr lang="pl-PL" sz="2100" dirty="0"/>
              <a:t>Przy umieszczeniu skazanego w celi mieszkalnej należy wziąć pod uwagę </a:t>
            </a:r>
            <a:r>
              <a:rPr lang="pl-PL" sz="2100" b="1" dirty="0"/>
              <a:t>w szczególności:</a:t>
            </a:r>
            <a:br>
              <a:rPr lang="pl-PL" sz="2100" dirty="0"/>
            </a:br>
            <a:r>
              <a:rPr lang="pl-PL" sz="2100" dirty="0"/>
              <a:t>- decyzję klasyfikacyjną</a:t>
            </a:r>
            <a:br>
              <a:rPr lang="pl-PL" sz="2100" dirty="0"/>
            </a:br>
            <a:r>
              <a:rPr lang="pl-PL" sz="2100" dirty="0"/>
              <a:t>- konieczność oddzielenia skazanych od tymczasowo aresztowanych</a:t>
            </a:r>
            <a:br>
              <a:rPr lang="pl-PL" sz="2100" dirty="0"/>
            </a:br>
            <a:r>
              <a:rPr lang="pl-PL" sz="2100" dirty="0"/>
              <a:t>- potrzebę zapewnienia porządku oraz bezpieczeństwa w zakładzie karnym</a:t>
            </a:r>
            <a:br>
              <a:rPr lang="pl-PL" sz="2100" dirty="0"/>
            </a:br>
            <a:r>
              <a:rPr lang="pl-PL" sz="2100" dirty="0"/>
              <a:t>- zalecenia lekarskie, psychologiczne i rehabilitacyjne</a:t>
            </a:r>
            <a:br>
              <a:rPr lang="pl-PL" sz="2100" dirty="0"/>
            </a:br>
            <a:r>
              <a:rPr lang="pl-PL" sz="2100" dirty="0"/>
              <a:t>- potrzebę kształtowania właściwej atmosfery wśród skazanych</a:t>
            </a:r>
            <a:br>
              <a:rPr lang="pl-PL" sz="2100" dirty="0"/>
            </a:br>
            <a:r>
              <a:rPr lang="pl-PL" sz="2100" dirty="0"/>
              <a:t>- konieczność zapobiegania </a:t>
            </a:r>
            <a:r>
              <a:rPr lang="pl-PL" sz="2100" dirty="0" err="1"/>
              <a:t>samoagresji</a:t>
            </a:r>
            <a:r>
              <a:rPr lang="pl-PL" sz="2100" dirty="0"/>
              <a:t> i popełnianiu przestępstw w trakcie odbywania kary</a:t>
            </a:r>
          </a:p>
          <a:p>
            <a:endParaRPr lang="pl-PL" dirty="0"/>
          </a:p>
        </p:txBody>
      </p:sp>
    </p:spTree>
    <p:extLst>
      <p:ext uri="{BB962C8B-B14F-4D97-AF65-F5344CB8AC3E}">
        <p14:creationId xmlns:p14="http://schemas.microsoft.com/office/powerpoint/2010/main" val="17752755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228AEF-D283-4CD4-9001-6C50A0C07E05}"/>
              </a:ext>
            </a:extLst>
          </p:cNvPr>
          <p:cNvSpPr>
            <a:spLocks noGrp="1"/>
          </p:cNvSpPr>
          <p:nvPr>
            <p:ph type="title"/>
          </p:nvPr>
        </p:nvSpPr>
        <p:spPr/>
        <p:txBody>
          <a:bodyPr/>
          <a:lstStyle/>
          <a:p>
            <a:r>
              <a:rPr lang="pl-PL" dirty="0"/>
              <a:t>Systemy wykonywania kary</a:t>
            </a:r>
          </a:p>
        </p:txBody>
      </p:sp>
      <p:sp>
        <p:nvSpPr>
          <p:cNvPr id="3" name="Symbol zastępczy zawartości 2">
            <a:extLst>
              <a:ext uri="{FF2B5EF4-FFF2-40B4-BE49-F238E27FC236}">
                <a16:creationId xmlns:a16="http://schemas.microsoft.com/office/drawing/2014/main" id="{A25F57AC-BCBF-4F24-9057-772106F814FF}"/>
              </a:ext>
            </a:extLst>
          </p:cNvPr>
          <p:cNvSpPr>
            <a:spLocks noGrp="1"/>
          </p:cNvSpPr>
          <p:nvPr>
            <p:ph idx="1"/>
          </p:nvPr>
        </p:nvSpPr>
        <p:spPr/>
        <p:txBody>
          <a:bodyPr/>
          <a:lstStyle/>
          <a:p>
            <a:pPr marL="0" indent="0">
              <a:buNone/>
            </a:pPr>
            <a:r>
              <a:rPr lang="pl-PL" sz="2400" b="1" dirty="0"/>
              <a:t>Karę pozbawienia wolności wykonuje się w systemie:</a:t>
            </a:r>
          </a:p>
          <a:p>
            <a:r>
              <a:rPr lang="pl-PL" sz="2400" dirty="0"/>
              <a:t>programowanego oddziaływania;</a:t>
            </a:r>
          </a:p>
          <a:p>
            <a:r>
              <a:rPr lang="pl-PL" sz="2400" dirty="0"/>
              <a:t>terapeutycznym;</a:t>
            </a:r>
          </a:p>
          <a:p>
            <a:r>
              <a:rPr lang="pl-PL" sz="2400" dirty="0"/>
              <a:t>zwykłym.</a:t>
            </a:r>
          </a:p>
          <a:p>
            <a:endParaRPr lang="pl-PL" dirty="0"/>
          </a:p>
        </p:txBody>
      </p:sp>
      <p:pic>
        <p:nvPicPr>
          <p:cNvPr id="5" name="Obraz 4">
            <a:extLst>
              <a:ext uri="{FF2B5EF4-FFF2-40B4-BE49-F238E27FC236}">
                <a16:creationId xmlns:a16="http://schemas.microsoft.com/office/drawing/2014/main" id="{E0225367-3667-4935-BC85-AE7D6F789BF9}"/>
              </a:ext>
            </a:extLst>
          </p:cNvPr>
          <p:cNvPicPr>
            <a:picLocks noChangeAspect="1"/>
          </p:cNvPicPr>
          <p:nvPr/>
        </p:nvPicPr>
        <p:blipFill>
          <a:blip r:embed="rId2"/>
          <a:stretch>
            <a:fillRect/>
          </a:stretch>
        </p:blipFill>
        <p:spPr>
          <a:xfrm>
            <a:off x="6804741" y="3276325"/>
            <a:ext cx="4787819" cy="3173126"/>
          </a:xfrm>
          <a:prstGeom prst="rect">
            <a:avLst/>
          </a:prstGeom>
        </p:spPr>
      </p:pic>
    </p:spTree>
    <p:extLst>
      <p:ext uri="{BB962C8B-B14F-4D97-AF65-F5344CB8AC3E}">
        <p14:creationId xmlns:p14="http://schemas.microsoft.com/office/powerpoint/2010/main" val="20970848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255DCB-91CB-430E-8463-5382FF912E62}"/>
              </a:ext>
            </a:extLst>
          </p:cNvPr>
          <p:cNvSpPr>
            <a:spLocks noGrp="1"/>
          </p:cNvSpPr>
          <p:nvPr>
            <p:ph type="title"/>
          </p:nvPr>
        </p:nvSpPr>
        <p:spPr/>
        <p:txBody>
          <a:bodyPr/>
          <a:lstStyle/>
          <a:p>
            <a:r>
              <a:rPr lang="pl-PL" dirty="0"/>
              <a:t>System programowego oddziaływania</a:t>
            </a:r>
          </a:p>
        </p:txBody>
      </p:sp>
      <p:sp>
        <p:nvSpPr>
          <p:cNvPr id="3" name="Symbol zastępczy zawartości 2">
            <a:extLst>
              <a:ext uri="{FF2B5EF4-FFF2-40B4-BE49-F238E27FC236}">
                <a16:creationId xmlns:a16="http://schemas.microsoft.com/office/drawing/2014/main" id="{9C3ED884-0DF8-46BC-AFC4-CDBDF5BEBF0F}"/>
              </a:ext>
            </a:extLst>
          </p:cNvPr>
          <p:cNvSpPr>
            <a:spLocks noGrp="1"/>
          </p:cNvSpPr>
          <p:nvPr>
            <p:ph idx="1"/>
          </p:nvPr>
        </p:nvSpPr>
        <p:spPr/>
        <p:txBody>
          <a:bodyPr/>
          <a:lstStyle/>
          <a:p>
            <a:pPr marL="0" indent="0" algn="just">
              <a:buNone/>
            </a:pPr>
            <a:r>
              <a:rPr lang="pl-PL" dirty="0"/>
              <a:t>W systemie programowanego oddziaływania odbywają karę skazani młodociani, a także skazani dorośli, którzy po przedstawieniu im projektu programu oddziaływania wyrażają zgodę na współudział w jego opracowaniu i wykonaniu.</a:t>
            </a:r>
          </a:p>
          <a:p>
            <a:pPr marL="0" indent="0" algn="just">
              <a:buNone/>
            </a:pPr>
            <a:r>
              <a:rPr lang="pl-PL" dirty="0"/>
              <a:t>W programach oddziaływania ustala się zwłaszcza: rodzaje zatrudnienia i nauczania skazanych, ich kontakty przede wszystkim z rodziną i innymi osobami bliskimi, wykorzystywanie czasu wolnego, możliwości wywiązywania się z ciążących na nich obowiązków oraz inne przedsięwzięcia niezbędne dla przygotowania skazanych do powrotu do społeczeństwa.</a:t>
            </a:r>
          </a:p>
          <a:p>
            <a:endParaRPr lang="pl-PL" dirty="0"/>
          </a:p>
        </p:txBody>
      </p:sp>
    </p:spTree>
    <p:extLst>
      <p:ext uri="{BB962C8B-B14F-4D97-AF65-F5344CB8AC3E}">
        <p14:creationId xmlns:p14="http://schemas.microsoft.com/office/powerpoint/2010/main" val="6729912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F989E52-AFD2-4E4F-B8EA-4FA1D076F06D}"/>
              </a:ext>
            </a:extLst>
          </p:cNvPr>
          <p:cNvSpPr>
            <a:spLocks noGrp="1"/>
          </p:cNvSpPr>
          <p:nvPr>
            <p:ph type="title"/>
          </p:nvPr>
        </p:nvSpPr>
        <p:spPr/>
        <p:txBody>
          <a:bodyPr/>
          <a:lstStyle/>
          <a:p>
            <a:endParaRPr lang="pl-PL"/>
          </a:p>
        </p:txBody>
      </p:sp>
      <p:pic>
        <p:nvPicPr>
          <p:cNvPr id="4" name="Symbol zastępczy zawartości 6">
            <a:extLst>
              <a:ext uri="{FF2B5EF4-FFF2-40B4-BE49-F238E27FC236}">
                <a16:creationId xmlns:a16="http://schemas.microsoft.com/office/drawing/2014/main" id="{3E7D784C-D02C-48FC-9649-79282366BE20}"/>
              </a:ext>
            </a:extLst>
          </p:cNvPr>
          <p:cNvPicPr>
            <a:picLocks noGrp="1" noChangeAspect="1"/>
          </p:cNvPicPr>
          <p:nvPr>
            <p:ph idx="1"/>
          </p:nvPr>
        </p:nvPicPr>
        <p:blipFill>
          <a:blip r:embed="rId2"/>
          <a:stretch>
            <a:fillRect/>
          </a:stretch>
        </p:blipFill>
        <p:spPr>
          <a:xfrm>
            <a:off x="677910" y="2865120"/>
            <a:ext cx="4857750" cy="3238500"/>
          </a:xfrm>
          <a:prstGeom prst="rect">
            <a:avLst/>
          </a:prstGeom>
        </p:spPr>
      </p:pic>
      <p:pic>
        <p:nvPicPr>
          <p:cNvPr id="7" name="Obraz 6">
            <a:extLst>
              <a:ext uri="{FF2B5EF4-FFF2-40B4-BE49-F238E27FC236}">
                <a16:creationId xmlns:a16="http://schemas.microsoft.com/office/drawing/2014/main" id="{970372BA-A9C5-4EDE-8702-4DC3D99354C7}"/>
              </a:ext>
            </a:extLst>
          </p:cNvPr>
          <p:cNvPicPr>
            <a:picLocks noChangeAspect="1"/>
          </p:cNvPicPr>
          <p:nvPr/>
        </p:nvPicPr>
        <p:blipFill>
          <a:blip r:embed="rId3"/>
          <a:stretch>
            <a:fillRect/>
          </a:stretch>
        </p:blipFill>
        <p:spPr>
          <a:xfrm>
            <a:off x="6133100" y="2865120"/>
            <a:ext cx="5380990" cy="3575755"/>
          </a:xfrm>
          <a:prstGeom prst="rect">
            <a:avLst/>
          </a:prstGeom>
        </p:spPr>
      </p:pic>
    </p:spTree>
    <p:extLst>
      <p:ext uri="{BB962C8B-B14F-4D97-AF65-F5344CB8AC3E}">
        <p14:creationId xmlns:p14="http://schemas.microsoft.com/office/powerpoint/2010/main" val="26687114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58BFD15-C852-45D9-8235-EFD1A88316A2}"/>
              </a:ext>
            </a:extLst>
          </p:cNvPr>
          <p:cNvSpPr>
            <a:spLocks noGrp="1"/>
          </p:cNvSpPr>
          <p:nvPr>
            <p:ph type="title"/>
          </p:nvPr>
        </p:nvSpPr>
        <p:spPr/>
        <p:txBody>
          <a:bodyPr/>
          <a:lstStyle/>
          <a:p>
            <a:r>
              <a:rPr lang="pl-PL" dirty="0"/>
              <a:t>System terapeutyczny</a:t>
            </a:r>
          </a:p>
        </p:txBody>
      </p:sp>
      <p:sp>
        <p:nvSpPr>
          <p:cNvPr id="3" name="Symbol zastępczy zawartości 2">
            <a:extLst>
              <a:ext uri="{FF2B5EF4-FFF2-40B4-BE49-F238E27FC236}">
                <a16:creationId xmlns:a16="http://schemas.microsoft.com/office/drawing/2014/main" id="{0219D2A2-F2EC-4E8F-9FA5-E2403B2D8AC7}"/>
              </a:ext>
            </a:extLst>
          </p:cNvPr>
          <p:cNvSpPr>
            <a:spLocks noGrp="1"/>
          </p:cNvSpPr>
          <p:nvPr>
            <p:ph idx="1"/>
          </p:nvPr>
        </p:nvSpPr>
        <p:spPr/>
        <p:txBody>
          <a:bodyPr/>
          <a:lstStyle/>
          <a:p>
            <a:pPr marL="0" indent="0" algn="just">
              <a:buNone/>
            </a:pPr>
            <a:r>
              <a:rPr lang="pl-PL" dirty="0"/>
              <a:t>W systemie terapeutycznym odbywają </a:t>
            </a:r>
            <a:r>
              <a:rPr lang="pl-PL" b="1" dirty="0"/>
              <a:t>karę skazani z niepsychotycznymi zaburzeniami psychicznymi, w tym skazani za przestępstwo określone w </a:t>
            </a:r>
            <a:r>
              <a:rPr lang="pl-PL" b="1" dirty="0">
                <a:hlinkClick r:id="rId2"/>
              </a:rPr>
              <a:t>art. 197-203</a:t>
            </a:r>
            <a:r>
              <a:rPr lang="pl-PL" b="1" dirty="0"/>
              <a:t> Kodeksu karnego, popełnione w związku z zaburzeniami preferencji seksualnych, upośledzeni umysłowo, a także uzależnieni od alkoholu albo innych środków odurzających lub psychotropowych oraz skazani niepełnosprawni fizycznie - wymagający oddziaływania specjalistycznego, zwłaszcza opieki psychologicznej, lekarskiej lub rehabilitacyjnej</a:t>
            </a:r>
            <a:r>
              <a:rPr lang="pl-PL" dirty="0"/>
              <a:t>.</a:t>
            </a:r>
          </a:p>
          <a:p>
            <a:pPr marL="0" indent="0" algn="just">
              <a:buNone/>
            </a:pPr>
            <a:r>
              <a:rPr lang="pl-PL" dirty="0"/>
              <a:t>Jeżeli przemawiają za tym względy lecznicze i wychowawcze, w oddziale terapeutycznym mogą odbywać karę także inni skazani, za ich zgodą.</a:t>
            </a:r>
          </a:p>
          <a:p>
            <a:endParaRPr lang="pl-PL" dirty="0"/>
          </a:p>
        </p:txBody>
      </p:sp>
    </p:spTree>
    <p:extLst>
      <p:ext uri="{BB962C8B-B14F-4D97-AF65-F5344CB8AC3E}">
        <p14:creationId xmlns:p14="http://schemas.microsoft.com/office/powerpoint/2010/main" val="7967305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8D1F0B-4246-4D80-B160-9F2ABEB830EC}"/>
              </a:ext>
            </a:extLst>
          </p:cNvPr>
          <p:cNvSpPr>
            <a:spLocks noGrp="1"/>
          </p:cNvSpPr>
          <p:nvPr>
            <p:ph type="title"/>
          </p:nvPr>
        </p:nvSpPr>
        <p:spPr/>
        <p:txBody>
          <a:bodyPr/>
          <a:lstStyle/>
          <a:p>
            <a:r>
              <a:rPr lang="pl-PL" dirty="0"/>
              <a:t>Kobiety w zakładzie karnym</a:t>
            </a:r>
          </a:p>
        </p:txBody>
      </p:sp>
      <p:sp>
        <p:nvSpPr>
          <p:cNvPr id="3" name="Symbol zastępczy zawartości 2">
            <a:extLst>
              <a:ext uri="{FF2B5EF4-FFF2-40B4-BE49-F238E27FC236}">
                <a16:creationId xmlns:a16="http://schemas.microsoft.com/office/drawing/2014/main" id="{77F3124B-E907-4644-81FA-DB9F1C94CB55}"/>
              </a:ext>
            </a:extLst>
          </p:cNvPr>
          <p:cNvSpPr>
            <a:spLocks noGrp="1"/>
          </p:cNvSpPr>
          <p:nvPr>
            <p:ph idx="1"/>
          </p:nvPr>
        </p:nvSpPr>
        <p:spPr/>
        <p:txBody>
          <a:bodyPr>
            <a:normAutofit fontScale="92500" lnSpcReduction="10000"/>
          </a:bodyPr>
          <a:lstStyle/>
          <a:p>
            <a:pPr marL="0" indent="0" algn="just">
              <a:buNone/>
            </a:pPr>
            <a:r>
              <a:rPr lang="pl-PL" dirty="0"/>
              <a:t>Kobiety odbywają karę pozbawienia wolności </a:t>
            </a:r>
            <a:r>
              <a:rPr lang="pl-PL" b="1" u="sng" dirty="0"/>
              <a:t>odrębnie </a:t>
            </a:r>
            <a:r>
              <a:rPr lang="pl-PL" dirty="0"/>
              <a:t>od mężczyzn.</a:t>
            </a:r>
          </a:p>
          <a:p>
            <a:pPr marL="0" indent="0" algn="just">
              <a:buNone/>
            </a:pPr>
            <a:r>
              <a:rPr lang="pl-PL" dirty="0"/>
              <a:t>Skazana kobieta odbywa karę w zakładzie karnym typu półotwartego, chyba że stopień demoralizacji lub względy bezpieczeństwa przemawiają za odbywaniem kary w zakładzie karnym innego typu.</a:t>
            </a:r>
          </a:p>
          <a:p>
            <a:pPr marL="0" indent="0" algn="just">
              <a:buNone/>
            </a:pPr>
            <a:r>
              <a:rPr lang="pl-PL" dirty="0"/>
              <a:t>Kobiecie ciężarnej lub karmiącej zapewnia się opiekę specjalistyczną.</a:t>
            </a:r>
          </a:p>
          <a:p>
            <a:pPr marL="0" indent="0" algn="just">
              <a:buNone/>
            </a:pPr>
            <a:r>
              <a:rPr lang="pl-PL" dirty="0"/>
              <a:t>W celu umożliwienia matce pozbawionej wolności sprawowania stałej i bezpośredniej opieki nad dzieckiem organizuje się przy wskazanych zakładach karnych domy dla matki i dziecka, w których dziecko może przebywać na życzenie matki do ukończenia 3 roku życia, chyba że względy wychowawcze lub zdrowotne, potwierdzone opinią lekarza albo psychologa, przemawiają za oddzieleniem dziecka od matki albo za przedłużeniem lub skróceniem tego okresu. Decyzje w tym zakresie wymagają zgody sądu opiekuńczego. </a:t>
            </a:r>
          </a:p>
        </p:txBody>
      </p:sp>
    </p:spTree>
    <p:extLst>
      <p:ext uri="{BB962C8B-B14F-4D97-AF65-F5344CB8AC3E}">
        <p14:creationId xmlns:p14="http://schemas.microsoft.com/office/powerpoint/2010/main" val="2229828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5D9310-B976-4883-A620-2295E681BD76}"/>
              </a:ext>
            </a:extLst>
          </p:cNvPr>
          <p:cNvSpPr>
            <a:spLocks noGrp="1"/>
          </p:cNvSpPr>
          <p:nvPr>
            <p:ph type="title"/>
          </p:nvPr>
        </p:nvSpPr>
        <p:spPr/>
        <p:txBody>
          <a:bodyPr/>
          <a:lstStyle/>
          <a:p>
            <a:r>
              <a:rPr lang="pl-PL" dirty="0"/>
              <a:t>Systemy orzekania grzywny</a:t>
            </a:r>
          </a:p>
        </p:txBody>
      </p:sp>
      <p:sp>
        <p:nvSpPr>
          <p:cNvPr id="3" name="Symbol zastępczy tekstu 2">
            <a:extLst>
              <a:ext uri="{FF2B5EF4-FFF2-40B4-BE49-F238E27FC236}">
                <a16:creationId xmlns:a16="http://schemas.microsoft.com/office/drawing/2014/main" id="{3D855DF2-A77B-453A-9BA3-8495CA67ECD2}"/>
              </a:ext>
            </a:extLst>
          </p:cNvPr>
          <p:cNvSpPr>
            <a:spLocks noGrp="1"/>
          </p:cNvSpPr>
          <p:nvPr>
            <p:ph type="body" idx="1"/>
          </p:nvPr>
        </p:nvSpPr>
        <p:spPr/>
        <p:txBody>
          <a:bodyPr/>
          <a:lstStyle/>
          <a:p>
            <a:r>
              <a:rPr lang="pl-PL" sz="2800" b="1" dirty="0"/>
              <a:t>System stawek dziennych	</a:t>
            </a:r>
          </a:p>
        </p:txBody>
      </p:sp>
      <p:sp>
        <p:nvSpPr>
          <p:cNvPr id="4" name="Symbol zastępczy zawartości 3">
            <a:extLst>
              <a:ext uri="{FF2B5EF4-FFF2-40B4-BE49-F238E27FC236}">
                <a16:creationId xmlns:a16="http://schemas.microsoft.com/office/drawing/2014/main" id="{C16521D7-18E5-4313-B4B7-1A7653BC992C}"/>
              </a:ext>
            </a:extLst>
          </p:cNvPr>
          <p:cNvSpPr>
            <a:spLocks noGrp="1"/>
          </p:cNvSpPr>
          <p:nvPr>
            <p:ph sz="half" idx="2"/>
          </p:nvPr>
        </p:nvSpPr>
        <p:spPr/>
        <p:txBody>
          <a:bodyPr>
            <a:normAutofit lnSpcReduction="10000"/>
          </a:bodyPr>
          <a:lstStyle/>
          <a:p>
            <a:r>
              <a:rPr lang="pl-PL" sz="2400" dirty="0"/>
              <a:t>Sąd określa liczbę stawek dziennych</a:t>
            </a:r>
          </a:p>
          <a:p>
            <a:r>
              <a:rPr lang="pl-PL" sz="2400" dirty="0"/>
              <a:t>Od 10 do 540 stawek</a:t>
            </a:r>
          </a:p>
          <a:p>
            <a:r>
              <a:rPr lang="pl-PL" sz="2400" dirty="0"/>
              <a:t>Wysokość jednej stawki – od 10 do 2000 zł </a:t>
            </a:r>
          </a:p>
          <a:p>
            <a:r>
              <a:rPr lang="pl-PL" sz="2400" dirty="0"/>
              <a:t>Liczba stawek x wysokość jednej stawki</a:t>
            </a:r>
          </a:p>
        </p:txBody>
      </p:sp>
      <p:sp>
        <p:nvSpPr>
          <p:cNvPr id="5" name="Symbol zastępczy tekstu 4">
            <a:extLst>
              <a:ext uri="{FF2B5EF4-FFF2-40B4-BE49-F238E27FC236}">
                <a16:creationId xmlns:a16="http://schemas.microsoft.com/office/drawing/2014/main" id="{F2E044DE-C1F3-4C8E-860D-8163D569D9A9}"/>
              </a:ext>
            </a:extLst>
          </p:cNvPr>
          <p:cNvSpPr>
            <a:spLocks noGrp="1"/>
          </p:cNvSpPr>
          <p:nvPr>
            <p:ph type="body" sz="quarter" idx="3"/>
          </p:nvPr>
        </p:nvSpPr>
        <p:spPr/>
        <p:txBody>
          <a:bodyPr/>
          <a:lstStyle/>
          <a:p>
            <a:r>
              <a:rPr lang="pl-PL" sz="2800" b="1" dirty="0"/>
              <a:t>System kwotowy</a:t>
            </a:r>
          </a:p>
        </p:txBody>
      </p:sp>
      <p:sp>
        <p:nvSpPr>
          <p:cNvPr id="6" name="Symbol zastępczy zawartości 5">
            <a:extLst>
              <a:ext uri="{FF2B5EF4-FFF2-40B4-BE49-F238E27FC236}">
                <a16:creationId xmlns:a16="http://schemas.microsoft.com/office/drawing/2014/main" id="{DF56221F-69D4-4B74-BA1F-34E60601949D}"/>
              </a:ext>
            </a:extLst>
          </p:cNvPr>
          <p:cNvSpPr>
            <a:spLocks noGrp="1"/>
          </p:cNvSpPr>
          <p:nvPr>
            <p:ph sz="quarter" idx="4"/>
          </p:nvPr>
        </p:nvSpPr>
        <p:spPr/>
        <p:txBody>
          <a:bodyPr>
            <a:normAutofit lnSpcReduction="10000"/>
          </a:bodyPr>
          <a:lstStyle/>
          <a:p>
            <a:endParaRPr lang="pl-PL" sz="2400" dirty="0"/>
          </a:p>
          <a:p>
            <a:r>
              <a:rPr lang="pl-PL" sz="2400" dirty="0"/>
              <a:t>Określenie grzywny w konkretnej kwocie         </a:t>
            </a:r>
          </a:p>
          <a:p>
            <a:r>
              <a:rPr lang="pl-PL" sz="2400" dirty="0"/>
              <a:t>Grzywna za wykroczenia- od 20 do 5.000 zł                                               </a:t>
            </a:r>
          </a:p>
        </p:txBody>
      </p:sp>
    </p:spTree>
    <p:extLst>
      <p:ext uri="{BB962C8B-B14F-4D97-AF65-F5344CB8AC3E}">
        <p14:creationId xmlns:p14="http://schemas.microsoft.com/office/powerpoint/2010/main" val="19891214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76DA633-9296-4BAA-A9A8-AA2E4FFD51C9}"/>
              </a:ext>
            </a:extLst>
          </p:cNvPr>
          <p:cNvSpPr>
            <a:spLocks noGrp="1"/>
          </p:cNvSpPr>
          <p:nvPr>
            <p:ph type="title"/>
          </p:nvPr>
        </p:nvSpPr>
        <p:spPr/>
        <p:txBody>
          <a:bodyPr/>
          <a:lstStyle/>
          <a:p>
            <a:endParaRPr lang="pl-PL"/>
          </a:p>
        </p:txBody>
      </p:sp>
      <p:pic>
        <p:nvPicPr>
          <p:cNvPr id="5" name="Symbol zastępczy zawartości 4">
            <a:extLst>
              <a:ext uri="{FF2B5EF4-FFF2-40B4-BE49-F238E27FC236}">
                <a16:creationId xmlns:a16="http://schemas.microsoft.com/office/drawing/2014/main" id="{D5B72F33-37E6-4EAD-958D-B0D9EE0987E4}"/>
              </a:ext>
            </a:extLst>
          </p:cNvPr>
          <p:cNvPicPr>
            <a:picLocks noGrp="1" noChangeAspect="1"/>
          </p:cNvPicPr>
          <p:nvPr>
            <p:ph idx="1"/>
          </p:nvPr>
        </p:nvPicPr>
        <p:blipFill>
          <a:blip r:embed="rId2"/>
          <a:stretch>
            <a:fillRect/>
          </a:stretch>
        </p:blipFill>
        <p:spPr>
          <a:xfrm>
            <a:off x="595034" y="2603500"/>
            <a:ext cx="5679044" cy="3416300"/>
          </a:xfrm>
        </p:spPr>
      </p:pic>
      <p:pic>
        <p:nvPicPr>
          <p:cNvPr id="7" name="Obraz 6">
            <a:extLst>
              <a:ext uri="{FF2B5EF4-FFF2-40B4-BE49-F238E27FC236}">
                <a16:creationId xmlns:a16="http://schemas.microsoft.com/office/drawing/2014/main" id="{23CFCB6C-401F-410D-9C30-12292BB5415D}"/>
              </a:ext>
            </a:extLst>
          </p:cNvPr>
          <p:cNvPicPr>
            <a:picLocks noChangeAspect="1"/>
          </p:cNvPicPr>
          <p:nvPr/>
        </p:nvPicPr>
        <p:blipFill>
          <a:blip r:embed="rId3"/>
          <a:stretch>
            <a:fillRect/>
          </a:stretch>
        </p:blipFill>
        <p:spPr>
          <a:xfrm>
            <a:off x="6705807" y="2743876"/>
            <a:ext cx="4718056" cy="3140456"/>
          </a:xfrm>
          <a:prstGeom prst="rect">
            <a:avLst/>
          </a:prstGeom>
        </p:spPr>
      </p:pic>
    </p:spTree>
    <p:extLst>
      <p:ext uri="{BB962C8B-B14F-4D97-AF65-F5344CB8AC3E}">
        <p14:creationId xmlns:p14="http://schemas.microsoft.com/office/powerpoint/2010/main" val="36577870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2D28B03-8D43-43A4-A3F2-6EFA2C2B73EA}"/>
              </a:ext>
            </a:extLst>
          </p:cNvPr>
          <p:cNvSpPr>
            <a:spLocks noGrp="1"/>
          </p:cNvSpPr>
          <p:nvPr>
            <p:ph type="ctrTitle"/>
          </p:nvPr>
        </p:nvSpPr>
        <p:spPr/>
        <p:txBody>
          <a:bodyPr/>
          <a:lstStyle/>
          <a:p>
            <a:r>
              <a:rPr lang="pl-PL" dirty="0"/>
              <a:t>Środki probacyjne</a:t>
            </a:r>
          </a:p>
        </p:txBody>
      </p:sp>
      <p:sp>
        <p:nvSpPr>
          <p:cNvPr id="3" name="Podtytuł 2">
            <a:extLst>
              <a:ext uri="{FF2B5EF4-FFF2-40B4-BE49-F238E27FC236}">
                <a16:creationId xmlns:a16="http://schemas.microsoft.com/office/drawing/2014/main" id="{41B6063B-CB16-4995-BF0C-FDA7B12D3D51}"/>
              </a:ext>
            </a:extLst>
          </p:cNvPr>
          <p:cNvSpPr>
            <a:spLocks noGrp="1"/>
          </p:cNvSpPr>
          <p:nvPr>
            <p:ph type="subTitle" idx="1"/>
          </p:nvPr>
        </p:nvSpPr>
        <p:spPr/>
        <p:txBody>
          <a:bodyPr/>
          <a:lstStyle/>
          <a:p>
            <a:endParaRPr lang="pl-PL"/>
          </a:p>
        </p:txBody>
      </p:sp>
    </p:spTree>
    <p:extLst>
      <p:ext uri="{BB962C8B-B14F-4D97-AF65-F5344CB8AC3E}">
        <p14:creationId xmlns:p14="http://schemas.microsoft.com/office/powerpoint/2010/main" val="16263236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A51C2D2-2238-4D15-9567-7C715B86C74F}"/>
              </a:ext>
            </a:extLst>
          </p:cNvPr>
          <p:cNvSpPr>
            <a:spLocks noGrp="1"/>
          </p:cNvSpPr>
          <p:nvPr>
            <p:ph type="title"/>
          </p:nvPr>
        </p:nvSpPr>
        <p:spPr/>
        <p:txBody>
          <a:bodyPr/>
          <a:lstStyle/>
          <a:p>
            <a:r>
              <a:rPr lang="pl-PL" dirty="0"/>
              <a:t>Warunkowe umorzenie postępowania</a:t>
            </a:r>
          </a:p>
        </p:txBody>
      </p:sp>
      <p:sp>
        <p:nvSpPr>
          <p:cNvPr id="3" name="Symbol zastępczy zawartości 2">
            <a:extLst>
              <a:ext uri="{FF2B5EF4-FFF2-40B4-BE49-F238E27FC236}">
                <a16:creationId xmlns:a16="http://schemas.microsoft.com/office/drawing/2014/main" id="{56FB6642-26B3-4EB3-AFBB-32DC95F88D89}"/>
              </a:ext>
            </a:extLst>
          </p:cNvPr>
          <p:cNvSpPr>
            <a:spLocks noGrp="1"/>
          </p:cNvSpPr>
          <p:nvPr>
            <p:ph idx="1"/>
          </p:nvPr>
        </p:nvSpPr>
        <p:spPr/>
        <p:txBody>
          <a:bodyPr>
            <a:normAutofit fontScale="92500" lnSpcReduction="20000"/>
          </a:bodyPr>
          <a:lstStyle/>
          <a:p>
            <a:pPr lvl="0" algn="just"/>
            <a:r>
              <a:rPr lang="pl-PL" dirty="0"/>
              <a:t>Polega na odstąpieniu od skazania i wymierzenia kary sprawcy uznanego za winnego popełnienia przestępstwa (brak wyroku skazującego) i zastosowaniu środków probacyjnych</a:t>
            </a:r>
          </a:p>
          <a:p>
            <a:pPr lvl="0" algn="just"/>
            <a:r>
              <a:rPr lang="pl-PL" dirty="0"/>
              <a:t>Sprawca, wobec którego zastosowano warunkowe umorzenie postępowania, uważany jest za osobę </a:t>
            </a:r>
            <a:r>
              <a:rPr lang="pl-PL" b="1" dirty="0"/>
              <a:t>niekaraną</a:t>
            </a:r>
            <a:r>
              <a:rPr lang="pl-PL" dirty="0"/>
              <a:t> (o ile nie zostanie podjęte warunkowo umorzone postępowanie, w  którym zapadnie wyrok skazujący)</a:t>
            </a:r>
          </a:p>
          <a:p>
            <a:pPr lvl="0" algn="just"/>
            <a:r>
              <a:rPr lang="pl-PL" dirty="0"/>
              <a:t>Zawsze fakultatywnie</a:t>
            </a:r>
          </a:p>
          <a:p>
            <a:pPr lvl="0" algn="just"/>
            <a:r>
              <a:rPr lang="pl-PL" dirty="0"/>
              <a:t>Tylko sąd może orzec warunkowe umorzenie postępowania</a:t>
            </a:r>
          </a:p>
          <a:p>
            <a:pPr lvl="0" algn="just"/>
            <a:r>
              <a:rPr lang="pl-PL" dirty="0"/>
              <a:t>O warunkowym umorzeniu postępowania rozstrzyga sąd </a:t>
            </a:r>
            <a:r>
              <a:rPr lang="pl-PL" b="1" dirty="0"/>
              <a:t>wyrokiem</a:t>
            </a:r>
            <a:r>
              <a:rPr lang="pl-PL" dirty="0"/>
              <a:t> (na posiedzeniu)</a:t>
            </a:r>
          </a:p>
          <a:p>
            <a:pPr lvl="0" algn="just"/>
            <a:r>
              <a:rPr lang="pl-PL" dirty="0"/>
              <a:t>Nie można warunkowo umorzyć postępowania, jeśli sprawa czynu się temu sprzeciwia</a:t>
            </a:r>
          </a:p>
          <a:p>
            <a:pPr marL="0" indent="0">
              <a:buNone/>
            </a:pPr>
            <a:endParaRPr lang="pl-PL" dirty="0"/>
          </a:p>
        </p:txBody>
      </p:sp>
    </p:spTree>
    <p:extLst>
      <p:ext uri="{BB962C8B-B14F-4D97-AF65-F5344CB8AC3E}">
        <p14:creationId xmlns:p14="http://schemas.microsoft.com/office/powerpoint/2010/main" val="21497121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14827C-4A1B-437A-B01C-745B42BB654A}"/>
              </a:ext>
            </a:extLst>
          </p:cNvPr>
          <p:cNvSpPr>
            <a:spLocks noGrp="1"/>
          </p:cNvSpPr>
          <p:nvPr>
            <p:ph type="title"/>
          </p:nvPr>
        </p:nvSpPr>
        <p:spPr/>
        <p:txBody>
          <a:bodyPr/>
          <a:lstStyle/>
          <a:p>
            <a:r>
              <a:rPr lang="pl-PL" dirty="0"/>
              <a:t>Przesłanki warunkowego umorzenia postępowania</a:t>
            </a:r>
          </a:p>
        </p:txBody>
      </p:sp>
      <p:sp>
        <p:nvSpPr>
          <p:cNvPr id="3" name="Symbol zastępczy zawartości 2">
            <a:extLst>
              <a:ext uri="{FF2B5EF4-FFF2-40B4-BE49-F238E27FC236}">
                <a16:creationId xmlns:a16="http://schemas.microsoft.com/office/drawing/2014/main" id="{4EF7906E-0854-40CF-B14D-9812D33B8F45}"/>
              </a:ext>
            </a:extLst>
          </p:cNvPr>
          <p:cNvSpPr>
            <a:spLocks noGrp="1"/>
          </p:cNvSpPr>
          <p:nvPr>
            <p:ph idx="1"/>
          </p:nvPr>
        </p:nvSpPr>
        <p:spPr/>
        <p:txBody>
          <a:bodyPr/>
          <a:lstStyle/>
          <a:p>
            <a:pPr lvl="0">
              <a:lnSpc>
                <a:spcPct val="90000"/>
              </a:lnSpc>
              <a:buFont typeface="Century Gothic"/>
              <a:buAutoNum type="arabicParenR"/>
            </a:pPr>
            <a:r>
              <a:rPr lang="pl-PL" dirty="0"/>
              <a:t>Stopień winy i społecznej szkodliwości nie jest znaczny;</a:t>
            </a:r>
          </a:p>
          <a:p>
            <a:pPr lvl="0">
              <a:lnSpc>
                <a:spcPct val="90000"/>
              </a:lnSpc>
              <a:buFont typeface="Century Gothic"/>
              <a:buAutoNum type="arabicParenR"/>
            </a:pPr>
            <a:r>
              <a:rPr lang="pl-PL" dirty="0">
                <a:solidFill>
                  <a:schemeClr val="tx1"/>
                </a:solidFill>
              </a:rPr>
              <a:t>Zarzucany czyn zagrożony jest karą </a:t>
            </a:r>
            <a:r>
              <a:rPr lang="pl-PL" b="1" dirty="0">
                <a:solidFill>
                  <a:schemeClr val="tx1"/>
                </a:solidFill>
              </a:rPr>
              <a:t>nieprzekraczającą 5 lat </a:t>
            </a:r>
            <a:r>
              <a:rPr lang="pl-PL" dirty="0">
                <a:solidFill>
                  <a:schemeClr val="tx1"/>
                </a:solidFill>
              </a:rPr>
              <a:t>pozbawienia wolności;</a:t>
            </a:r>
          </a:p>
          <a:p>
            <a:pPr lvl="0">
              <a:lnSpc>
                <a:spcPct val="90000"/>
              </a:lnSpc>
              <a:buFont typeface="Century Gothic"/>
              <a:buAutoNum type="arabicParenR"/>
            </a:pPr>
            <a:r>
              <a:rPr lang="pl-PL" dirty="0"/>
              <a:t>Niekaralność sprawy za przestępstwo umyślne;</a:t>
            </a:r>
          </a:p>
          <a:p>
            <a:pPr>
              <a:lnSpc>
                <a:spcPct val="90000"/>
              </a:lnSpc>
              <a:buFont typeface="Century Gothic"/>
              <a:buAutoNum type="arabicParenR"/>
            </a:pPr>
            <a:r>
              <a:rPr lang="pl-PL" dirty="0"/>
              <a:t>Okoliczności popełnienia przestępstwa nie budzą wątpliwości;</a:t>
            </a:r>
          </a:p>
          <a:p>
            <a:pPr lvl="0">
              <a:lnSpc>
                <a:spcPct val="90000"/>
              </a:lnSpc>
              <a:buFont typeface="Century Gothic"/>
              <a:buAutoNum type="arabicParenR"/>
            </a:pPr>
            <a:r>
              <a:rPr lang="pl-PL" dirty="0"/>
              <a:t>Zachodzi pozytywna prognoza kryminologiczna – postawa sprawcy, jego właściwości i warunki osobiste oraz dotychczasowy sposób życia uzasadniają przypuszczenie, że mimo umorzenia postępowania będzie on przestrzegał porządku prawnego, a w szczególności nie popełni przestępstwa</a:t>
            </a:r>
          </a:p>
        </p:txBody>
      </p:sp>
    </p:spTree>
    <p:extLst>
      <p:ext uri="{BB962C8B-B14F-4D97-AF65-F5344CB8AC3E}">
        <p14:creationId xmlns:p14="http://schemas.microsoft.com/office/powerpoint/2010/main" val="33732926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7B0BDB-6873-4E66-8354-A5F86A1636E0}"/>
              </a:ext>
            </a:extLst>
          </p:cNvPr>
          <p:cNvSpPr>
            <a:spLocks noGrp="1"/>
          </p:cNvSpPr>
          <p:nvPr>
            <p:ph type="title"/>
          </p:nvPr>
        </p:nvSpPr>
        <p:spPr/>
        <p:txBody>
          <a:bodyPr/>
          <a:lstStyle/>
          <a:p>
            <a:r>
              <a:rPr lang="pl-PL" dirty="0"/>
              <a:t>Okres próby</a:t>
            </a:r>
          </a:p>
        </p:txBody>
      </p:sp>
      <p:sp>
        <p:nvSpPr>
          <p:cNvPr id="3" name="Symbol zastępczy zawartości 2">
            <a:extLst>
              <a:ext uri="{FF2B5EF4-FFF2-40B4-BE49-F238E27FC236}">
                <a16:creationId xmlns:a16="http://schemas.microsoft.com/office/drawing/2014/main" id="{E32A56A0-9137-49A7-9B98-E9F57A5E3135}"/>
              </a:ext>
            </a:extLst>
          </p:cNvPr>
          <p:cNvSpPr>
            <a:spLocks noGrp="1"/>
          </p:cNvSpPr>
          <p:nvPr>
            <p:ph idx="1"/>
          </p:nvPr>
        </p:nvSpPr>
        <p:spPr/>
        <p:txBody>
          <a:bodyPr>
            <a:normAutofit fontScale="92500" lnSpcReduction="20000"/>
          </a:bodyPr>
          <a:lstStyle/>
          <a:p>
            <a:pPr lvl="0"/>
            <a:r>
              <a:rPr lang="pl-PL" sz="2400" b="1" dirty="0"/>
              <a:t>Okres próby wynosi:</a:t>
            </a:r>
            <a:br>
              <a:rPr lang="pl-PL" sz="2400" b="1" dirty="0"/>
            </a:br>
            <a:r>
              <a:rPr lang="pl-PL" sz="2400" b="1" dirty="0"/>
              <a:t>od roku do 3 lat</a:t>
            </a:r>
          </a:p>
          <a:p>
            <a:pPr marL="0" lvl="0" indent="0">
              <a:buNone/>
            </a:pPr>
            <a:endParaRPr lang="pl-PL" b="1" dirty="0"/>
          </a:p>
          <a:p>
            <a:pPr lvl="0"/>
            <a:r>
              <a:rPr lang="pl-PL" dirty="0"/>
              <a:t>Biegnie on od uprawomocnienia się orzeczenia.</a:t>
            </a:r>
          </a:p>
          <a:p>
            <a:pPr lvl="0"/>
            <a:endParaRPr lang="pl-PL" dirty="0"/>
          </a:p>
          <a:p>
            <a:pPr lvl="0"/>
            <a:r>
              <a:rPr lang="pl-PL" dirty="0"/>
              <a:t>Okres próby pełni dwie funkcje:</a:t>
            </a:r>
            <a:br>
              <a:rPr lang="pl-PL" dirty="0"/>
            </a:br>
            <a:r>
              <a:rPr lang="pl-PL" dirty="0"/>
              <a:t>- oddziaływanie wychowawcze na sprawcę przestępstwa;</a:t>
            </a:r>
            <a:br>
              <a:rPr lang="pl-PL" dirty="0"/>
            </a:br>
            <a:r>
              <a:rPr lang="pl-PL" dirty="0"/>
              <a:t>- weryfikacja prognozy kryminologicznej</a:t>
            </a:r>
          </a:p>
          <a:p>
            <a:pPr lvl="0"/>
            <a:endParaRPr lang="pl-PL" dirty="0"/>
          </a:p>
          <a:p>
            <a:pPr lvl="0"/>
            <a:r>
              <a:rPr lang="pl-PL" dirty="0"/>
              <a:t>Zachowanie skazanego w okresie próby może prowadzić do ewentualnego podjęcia umorzonego postępowania.</a:t>
            </a:r>
          </a:p>
          <a:p>
            <a:endParaRPr lang="pl-PL" dirty="0"/>
          </a:p>
        </p:txBody>
      </p:sp>
    </p:spTree>
    <p:extLst>
      <p:ext uri="{BB962C8B-B14F-4D97-AF65-F5344CB8AC3E}">
        <p14:creationId xmlns:p14="http://schemas.microsoft.com/office/powerpoint/2010/main" val="6575923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364456-A6B7-460A-AD9D-8785C6C11503}"/>
              </a:ext>
            </a:extLst>
          </p:cNvPr>
          <p:cNvSpPr>
            <a:spLocks noGrp="1"/>
          </p:cNvSpPr>
          <p:nvPr>
            <p:ph type="title"/>
          </p:nvPr>
        </p:nvSpPr>
        <p:spPr/>
        <p:txBody>
          <a:bodyPr/>
          <a:lstStyle/>
          <a:p>
            <a:r>
              <a:rPr lang="pl-PL" dirty="0"/>
              <a:t>Obowiązki obligatoryjne</a:t>
            </a:r>
          </a:p>
        </p:txBody>
      </p:sp>
      <p:sp>
        <p:nvSpPr>
          <p:cNvPr id="3" name="Symbol zastępczy zawartości 2">
            <a:extLst>
              <a:ext uri="{FF2B5EF4-FFF2-40B4-BE49-F238E27FC236}">
                <a16:creationId xmlns:a16="http://schemas.microsoft.com/office/drawing/2014/main" id="{D6419C3D-4056-45FE-A22F-89960CDFD52D}"/>
              </a:ext>
            </a:extLst>
          </p:cNvPr>
          <p:cNvSpPr>
            <a:spLocks noGrp="1"/>
          </p:cNvSpPr>
          <p:nvPr>
            <p:ph idx="1"/>
          </p:nvPr>
        </p:nvSpPr>
        <p:spPr/>
        <p:txBody>
          <a:bodyPr/>
          <a:lstStyle/>
          <a:p>
            <a:pPr lvl="0"/>
            <a:r>
              <a:rPr lang="pl-PL" sz="2500" dirty="0">
                <a:solidFill>
                  <a:schemeClr val="tx1"/>
                </a:solidFill>
              </a:rPr>
              <a:t>Naprawienie szkody w całości lub w części</a:t>
            </a:r>
          </a:p>
          <a:p>
            <a:pPr lvl="0"/>
            <a:r>
              <a:rPr lang="pl-PL" sz="2500" dirty="0">
                <a:solidFill>
                  <a:schemeClr val="tx1"/>
                </a:solidFill>
              </a:rPr>
              <a:t>W miarę możliwości również obowiązek zadośćuczynienia za doznaną krzywdę</a:t>
            </a:r>
          </a:p>
          <a:p>
            <a:pPr marL="0" lvl="0" indent="0">
              <a:buNone/>
            </a:pPr>
            <a:endParaRPr lang="pl-PL" sz="2500" dirty="0">
              <a:solidFill>
                <a:schemeClr val="tx1"/>
              </a:solidFill>
            </a:endParaRPr>
          </a:p>
          <a:p>
            <a:pPr marL="0" lvl="0" indent="0">
              <a:buNone/>
            </a:pPr>
            <a:r>
              <a:rPr lang="pl-PL" sz="2500" dirty="0">
                <a:solidFill>
                  <a:schemeClr val="tx1"/>
                </a:solidFill>
              </a:rPr>
              <a:t>Jeśli wymierzenie ww. obowiązków nie jest możliwe, sąd orzeka nawiązkę</a:t>
            </a:r>
          </a:p>
          <a:p>
            <a:endParaRPr lang="pl-PL" dirty="0"/>
          </a:p>
        </p:txBody>
      </p:sp>
    </p:spTree>
    <p:extLst>
      <p:ext uri="{BB962C8B-B14F-4D97-AF65-F5344CB8AC3E}">
        <p14:creationId xmlns:p14="http://schemas.microsoft.com/office/powerpoint/2010/main" val="13575221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9B0E44-A954-4EB7-AC60-B620D7ADCE90}"/>
              </a:ext>
            </a:extLst>
          </p:cNvPr>
          <p:cNvSpPr>
            <a:spLocks noGrp="1"/>
          </p:cNvSpPr>
          <p:nvPr>
            <p:ph type="title"/>
          </p:nvPr>
        </p:nvSpPr>
        <p:spPr/>
        <p:txBody>
          <a:bodyPr/>
          <a:lstStyle/>
          <a:p>
            <a:r>
              <a:rPr lang="pl-PL" dirty="0"/>
              <a:t>Obowiązki fakultatywne</a:t>
            </a:r>
          </a:p>
        </p:txBody>
      </p:sp>
      <p:sp>
        <p:nvSpPr>
          <p:cNvPr id="3" name="Symbol zastępczy zawartości 2">
            <a:extLst>
              <a:ext uri="{FF2B5EF4-FFF2-40B4-BE49-F238E27FC236}">
                <a16:creationId xmlns:a16="http://schemas.microsoft.com/office/drawing/2014/main" id="{8B265610-A0C8-40D2-94B9-B89C66AF7AA1}"/>
              </a:ext>
            </a:extLst>
          </p:cNvPr>
          <p:cNvSpPr>
            <a:spLocks noGrp="1"/>
          </p:cNvSpPr>
          <p:nvPr>
            <p:ph idx="1"/>
          </p:nvPr>
        </p:nvSpPr>
        <p:spPr/>
        <p:txBody>
          <a:bodyPr>
            <a:normAutofit lnSpcReduction="10000"/>
          </a:bodyPr>
          <a:lstStyle/>
          <a:p>
            <a:pPr marL="0" indent="0">
              <a:buNone/>
            </a:pPr>
            <a:r>
              <a:rPr lang="pl-PL" dirty="0"/>
              <a:t>- informowanie sądu lub kuratora o przebiegu okresu próby;</a:t>
            </a:r>
            <a:br>
              <a:rPr lang="pl-PL" dirty="0"/>
            </a:br>
            <a:r>
              <a:rPr lang="pl-PL" dirty="0"/>
              <a:t>- przeproszenie pokrzywdzonego;</a:t>
            </a:r>
            <a:br>
              <a:rPr lang="pl-PL" dirty="0"/>
            </a:br>
            <a:r>
              <a:rPr lang="pl-PL" dirty="0"/>
              <a:t>- wykonywanie ciążącego na sprawcy obowiązku łożenia na utrzymanie innej osoby;</a:t>
            </a:r>
            <a:br>
              <a:rPr lang="pl-PL" dirty="0"/>
            </a:br>
            <a:r>
              <a:rPr lang="pl-PL" dirty="0">
                <a:solidFill>
                  <a:schemeClr val="tx1"/>
                </a:solidFill>
              </a:rPr>
              <a:t>- powstrzymywanie się od nadużywania alkoholu lub używania innych środków odurzających;</a:t>
            </a:r>
            <a:br>
              <a:rPr lang="pl-PL" dirty="0">
                <a:solidFill>
                  <a:schemeClr val="tx1"/>
                </a:solidFill>
              </a:rPr>
            </a:br>
            <a:r>
              <a:rPr lang="pl-PL" dirty="0">
                <a:solidFill>
                  <a:schemeClr val="tx1"/>
                </a:solidFill>
              </a:rPr>
              <a:t>- poddanie się terapii uzależnień;</a:t>
            </a:r>
            <a:br>
              <a:rPr lang="pl-PL" dirty="0">
                <a:solidFill>
                  <a:schemeClr val="tx1"/>
                </a:solidFill>
              </a:rPr>
            </a:br>
            <a:r>
              <a:rPr lang="pl-PL" dirty="0">
                <a:solidFill>
                  <a:schemeClr val="tx1"/>
                </a:solidFill>
              </a:rPr>
              <a:t>- poddanie się terapii, w szczególności psychoterapii lub psychoedukacji;</a:t>
            </a:r>
            <a:br>
              <a:rPr lang="pl-PL" dirty="0"/>
            </a:br>
            <a:r>
              <a:rPr lang="pl-PL" dirty="0"/>
              <a:t>- uczestnictwo w oddziaływaniach </a:t>
            </a:r>
            <a:r>
              <a:rPr lang="pl-PL" dirty="0" err="1"/>
              <a:t>korekcyjno</a:t>
            </a:r>
            <a:r>
              <a:rPr lang="pl-PL" dirty="0"/>
              <a:t> – edukacyjnych;</a:t>
            </a:r>
            <a:br>
              <a:rPr lang="pl-PL" dirty="0"/>
            </a:br>
            <a:r>
              <a:rPr lang="pl-PL" dirty="0"/>
              <a:t>- powstrzymywanie się od kontaktowania się z pokrzywdzonym lub innymi osobami w określony sposób lub zbliżania się do pokrzywdzonego lub innych osób;</a:t>
            </a:r>
            <a:br>
              <a:rPr lang="pl-PL" b="1" dirty="0"/>
            </a:br>
            <a:r>
              <a:rPr lang="pl-PL" dirty="0"/>
              <a:t>- opuszczenie lokalu zajmowanego wspólnie z pokrzywdzonym</a:t>
            </a:r>
          </a:p>
        </p:txBody>
      </p:sp>
    </p:spTree>
    <p:extLst>
      <p:ext uri="{BB962C8B-B14F-4D97-AF65-F5344CB8AC3E}">
        <p14:creationId xmlns:p14="http://schemas.microsoft.com/office/powerpoint/2010/main" val="10328333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9E6E84-39DE-4F5E-80B5-7B57FA028F32}"/>
              </a:ext>
            </a:extLst>
          </p:cNvPr>
          <p:cNvSpPr>
            <a:spLocks noGrp="1"/>
          </p:cNvSpPr>
          <p:nvPr>
            <p:ph type="title"/>
          </p:nvPr>
        </p:nvSpPr>
        <p:spPr/>
        <p:txBody>
          <a:bodyPr/>
          <a:lstStyle/>
          <a:p>
            <a:r>
              <a:rPr lang="pl-PL" dirty="0"/>
              <a:t>Przesłanki podjęcia warunkowo umorzonego postępowania</a:t>
            </a:r>
          </a:p>
        </p:txBody>
      </p:sp>
      <p:sp>
        <p:nvSpPr>
          <p:cNvPr id="3" name="Symbol zastępczy zawartości 2">
            <a:extLst>
              <a:ext uri="{FF2B5EF4-FFF2-40B4-BE49-F238E27FC236}">
                <a16:creationId xmlns:a16="http://schemas.microsoft.com/office/drawing/2014/main" id="{22539568-FF34-424F-9D4F-4DB4523E2673}"/>
              </a:ext>
            </a:extLst>
          </p:cNvPr>
          <p:cNvSpPr>
            <a:spLocks noGrp="1"/>
          </p:cNvSpPr>
          <p:nvPr>
            <p:ph sz="half" idx="1"/>
          </p:nvPr>
        </p:nvSpPr>
        <p:spPr/>
        <p:txBody>
          <a:bodyPr>
            <a:normAutofit fontScale="92500" lnSpcReduction="20000"/>
          </a:bodyPr>
          <a:lstStyle/>
          <a:p>
            <a:pPr lvl="0">
              <a:lnSpc>
                <a:spcPct val="80000"/>
              </a:lnSpc>
              <a:buChar char=""/>
            </a:pPr>
            <a:r>
              <a:rPr lang="pl-PL" b="1" dirty="0"/>
              <a:t>OBLIGATORYJNE</a:t>
            </a:r>
          </a:p>
          <a:p>
            <a:pPr lvl="0">
              <a:lnSpc>
                <a:spcPct val="80000"/>
              </a:lnSpc>
              <a:buChar char=""/>
            </a:pPr>
            <a:r>
              <a:rPr lang="pl-PL" dirty="0"/>
              <a:t>Sprawca w okresie próby popełnił przestępstwo </a:t>
            </a:r>
            <a:r>
              <a:rPr lang="pl-PL" b="1" dirty="0"/>
              <a:t>umyślne</a:t>
            </a:r>
            <a:r>
              <a:rPr lang="pl-PL" dirty="0"/>
              <a:t>, za które został </a:t>
            </a:r>
            <a:r>
              <a:rPr lang="pl-PL" b="1" dirty="0"/>
              <a:t>prawomocnie skazany </a:t>
            </a:r>
            <a:r>
              <a:rPr lang="pl-PL" dirty="0"/>
              <a:t>(art. 68 § 1 kk)</a:t>
            </a:r>
          </a:p>
          <a:p>
            <a:pPr lvl="0">
              <a:lnSpc>
                <a:spcPct val="80000"/>
              </a:lnSpc>
              <a:buChar char=""/>
            </a:pPr>
            <a:r>
              <a:rPr lang="pl-PL" dirty="0"/>
              <a:t>Sprawca w okresie próby rażąco narusza porządek prawny, w szczególności, gdy popełnił inne niż określone wyżej przestępstwo, uchyla się od dozoru, wykonania nałożonego na niego obowiązku lub orzeczonego środka karnego albo nie wykonuje zawartej z pokrzywdzonym ugody </a:t>
            </a:r>
            <a:r>
              <a:rPr lang="pl-PL" b="1" dirty="0"/>
              <a:t>mimo uprzedniego udzielenia mu pisemnego upomnienia przez sądowego kuratora zawodowego </a:t>
            </a:r>
            <a:r>
              <a:rPr lang="pl-PL" dirty="0"/>
              <a:t>chyba, że przemawiają przeciwko temu szczególne względy (art. 68 § 2a kk) – przesłanka względnie obligatoryjna</a:t>
            </a:r>
          </a:p>
          <a:p>
            <a:endParaRPr lang="pl-PL" dirty="0"/>
          </a:p>
        </p:txBody>
      </p:sp>
      <p:sp>
        <p:nvSpPr>
          <p:cNvPr id="4" name="Symbol zastępczy zawartości 3">
            <a:extLst>
              <a:ext uri="{FF2B5EF4-FFF2-40B4-BE49-F238E27FC236}">
                <a16:creationId xmlns:a16="http://schemas.microsoft.com/office/drawing/2014/main" id="{4F7D3B89-6EF4-41B9-8A3D-E28F4405BD71}"/>
              </a:ext>
            </a:extLst>
          </p:cNvPr>
          <p:cNvSpPr>
            <a:spLocks noGrp="1"/>
          </p:cNvSpPr>
          <p:nvPr>
            <p:ph sz="half" idx="2"/>
          </p:nvPr>
        </p:nvSpPr>
        <p:spPr/>
        <p:txBody>
          <a:bodyPr>
            <a:normAutofit fontScale="92500" lnSpcReduction="20000"/>
          </a:bodyPr>
          <a:lstStyle/>
          <a:p>
            <a:r>
              <a:rPr lang="pl-PL" b="1" dirty="0"/>
              <a:t>FAKULTATYWNE</a:t>
            </a:r>
          </a:p>
          <a:p>
            <a:pPr lvl="0">
              <a:lnSpc>
                <a:spcPct val="90000"/>
              </a:lnSpc>
            </a:pPr>
            <a:r>
              <a:rPr lang="pl-PL" dirty="0"/>
              <a:t>Sprawca w okresie próby rażąco narusza porządek prawny, w szczególności, gdy popełnił inne niż określone w art. 68 § 1 kk przestępstwo, uchyla się od dozoru, wykonania nałożonego na niego obowiązku lub orzeczonego środka karnego, </a:t>
            </a:r>
            <a:r>
              <a:rPr lang="pl-PL" dirty="0">
                <a:solidFill>
                  <a:schemeClr val="tx1"/>
                </a:solidFill>
              </a:rPr>
              <a:t>środka kompensacyjnego lub przepadku  albo nie wykonuje zawartej z pokrzywdzonym </a:t>
            </a:r>
            <a:r>
              <a:rPr lang="pl-PL" dirty="0"/>
              <a:t>ugody (art. 68 § 2 kk)</a:t>
            </a:r>
          </a:p>
          <a:p>
            <a:pPr lvl="0">
              <a:lnSpc>
                <a:spcPct val="90000"/>
              </a:lnSpc>
            </a:pPr>
            <a:r>
              <a:rPr lang="pl-PL" dirty="0"/>
              <a:t>Sprawca  po wydaniu orzeczenia o warunkowym umorzeniu postępowania, lecz przed jego uprawomocnieniem się, rażąco narusza porządek prawny, w szczególności gdy w tym czasie popełnia przestępstwo (art. 68 § 3 kk)</a:t>
            </a:r>
          </a:p>
          <a:p>
            <a:pPr marL="0" indent="0">
              <a:buNone/>
            </a:pPr>
            <a:endParaRPr lang="pl-PL" b="1" dirty="0"/>
          </a:p>
        </p:txBody>
      </p:sp>
    </p:spTree>
    <p:extLst>
      <p:ext uri="{BB962C8B-B14F-4D97-AF65-F5344CB8AC3E}">
        <p14:creationId xmlns:p14="http://schemas.microsoft.com/office/powerpoint/2010/main" val="15144687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F27A4F3-9249-4A00-B103-CFA9C26094A8}"/>
              </a:ext>
            </a:extLst>
          </p:cNvPr>
          <p:cNvSpPr>
            <a:spLocks noGrp="1"/>
          </p:cNvSpPr>
          <p:nvPr>
            <p:ph type="title"/>
          </p:nvPr>
        </p:nvSpPr>
        <p:spPr/>
        <p:txBody>
          <a:bodyPr/>
          <a:lstStyle/>
          <a:p>
            <a:r>
              <a:rPr lang="pl-PL" dirty="0"/>
              <a:t>Warunkowe zawieszenie wykonania kary</a:t>
            </a:r>
          </a:p>
        </p:txBody>
      </p:sp>
      <p:sp>
        <p:nvSpPr>
          <p:cNvPr id="3" name="Symbol zastępczy zawartości 2">
            <a:extLst>
              <a:ext uri="{FF2B5EF4-FFF2-40B4-BE49-F238E27FC236}">
                <a16:creationId xmlns:a16="http://schemas.microsoft.com/office/drawing/2014/main" id="{8633053E-7571-46D3-B068-47E124A2D965}"/>
              </a:ext>
            </a:extLst>
          </p:cNvPr>
          <p:cNvSpPr>
            <a:spLocks noGrp="1"/>
          </p:cNvSpPr>
          <p:nvPr>
            <p:ph idx="1"/>
          </p:nvPr>
        </p:nvSpPr>
        <p:spPr/>
        <p:txBody>
          <a:bodyPr/>
          <a:lstStyle/>
          <a:p>
            <a:pPr lvl="0"/>
            <a:r>
              <a:rPr lang="pl-PL" sz="2500" dirty="0"/>
              <a:t>Polega na wstrzymaniu wykonania orzeczonej </a:t>
            </a:r>
            <a:r>
              <a:rPr lang="pl-PL" sz="2500" b="1" dirty="0"/>
              <a:t>kary pozbawienia wolności</a:t>
            </a:r>
            <a:r>
              <a:rPr lang="pl-PL" sz="2500" dirty="0"/>
              <a:t> na okres próby</a:t>
            </a:r>
          </a:p>
          <a:p>
            <a:pPr lvl="0"/>
            <a:r>
              <a:rPr lang="pl-PL" sz="2500" dirty="0"/>
              <a:t>Orzekane wyłączenie przez sądy</a:t>
            </a:r>
          </a:p>
          <a:p>
            <a:pPr lvl="0"/>
            <a:r>
              <a:rPr lang="pl-PL" sz="2500" dirty="0"/>
              <a:t>Decyzja o warunkowym zawieszeniu wykonania kary jest integralną częścią wyroku</a:t>
            </a:r>
          </a:p>
          <a:p>
            <a:endParaRPr lang="pl-PL" dirty="0"/>
          </a:p>
        </p:txBody>
      </p:sp>
    </p:spTree>
    <p:extLst>
      <p:ext uri="{BB962C8B-B14F-4D97-AF65-F5344CB8AC3E}">
        <p14:creationId xmlns:p14="http://schemas.microsoft.com/office/powerpoint/2010/main" val="12659605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989488E-915D-4FFF-9A7C-0BB0D87DE4D6}"/>
              </a:ext>
            </a:extLst>
          </p:cNvPr>
          <p:cNvSpPr>
            <a:spLocks noGrp="1"/>
          </p:cNvSpPr>
          <p:nvPr>
            <p:ph type="title"/>
          </p:nvPr>
        </p:nvSpPr>
        <p:spPr/>
        <p:txBody>
          <a:bodyPr/>
          <a:lstStyle/>
          <a:p>
            <a:r>
              <a:rPr lang="pl-PL" dirty="0"/>
              <a:t>Przesłanki warunkowego zawieszenia wykonania kary</a:t>
            </a:r>
          </a:p>
        </p:txBody>
      </p:sp>
      <p:sp>
        <p:nvSpPr>
          <p:cNvPr id="3" name="Symbol zastępczy zawartości 2">
            <a:extLst>
              <a:ext uri="{FF2B5EF4-FFF2-40B4-BE49-F238E27FC236}">
                <a16:creationId xmlns:a16="http://schemas.microsoft.com/office/drawing/2014/main" id="{4B6F24EF-A534-4B8B-B059-188390912966}"/>
              </a:ext>
            </a:extLst>
          </p:cNvPr>
          <p:cNvSpPr>
            <a:spLocks noGrp="1"/>
          </p:cNvSpPr>
          <p:nvPr>
            <p:ph idx="1"/>
          </p:nvPr>
        </p:nvSpPr>
        <p:spPr/>
        <p:txBody>
          <a:bodyPr>
            <a:normAutofit fontScale="92500" lnSpcReduction="20000"/>
          </a:bodyPr>
          <a:lstStyle/>
          <a:p>
            <a:r>
              <a:rPr lang="pl-PL" sz="2500" dirty="0">
                <a:solidFill>
                  <a:schemeClr val="tx1"/>
                </a:solidFill>
              </a:rPr>
              <a:t>Warunkowe zawieszenie może dotyczyć wyłącznie orzeczonej </a:t>
            </a:r>
            <a:r>
              <a:rPr lang="pl-PL" sz="2500" b="1" dirty="0">
                <a:solidFill>
                  <a:schemeClr val="tx1"/>
                </a:solidFill>
              </a:rPr>
              <a:t>kary pozbawienia wolności nieprzekraczającej 1 roku</a:t>
            </a:r>
          </a:p>
          <a:p>
            <a:r>
              <a:rPr lang="pl-PL" sz="2500" dirty="0">
                <a:latin typeface="Century Gothic" panose="020B0502020202020204" pitchFamily="34" charset="0"/>
              </a:rPr>
              <a:t>Sprawca w czasie popełnienia przestępstwa </a:t>
            </a:r>
            <a:r>
              <a:rPr lang="pl-PL" sz="2500" b="1" dirty="0">
                <a:latin typeface="Century Gothic" panose="020B0502020202020204" pitchFamily="34" charset="0"/>
              </a:rPr>
              <a:t>nie był skazany na karę pozbawienia wolności</a:t>
            </a:r>
            <a:endParaRPr lang="pl-PL" sz="2500" dirty="0">
              <a:latin typeface="Century Gothic" panose="020B0502020202020204" pitchFamily="34" charset="0"/>
            </a:endParaRPr>
          </a:p>
          <a:p>
            <a:r>
              <a:rPr lang="pl-PL" sz="2500" b="1" dirty="0">
                <a:latin typeface="Century Gothic" panose="020B0502020202020204" pitchFamily="34" charset="0"/>
              </a:rPr>
              <a:t>Sąd może warunkowo zawiesić wykonanie orzeczonej kary jeśli jest to wystarczające do osiągnięcia wobec sprawcy celów kary </a:t>
            </a:r>
            <a:r>
              <a:rPr lang="pl-PL" sz="2500" dirty="0">
                <a:latin typeface="Century Gothic" panose="020B0502020202020204" pitchFamily="34" charset="0"/>
              </a:rPr>
              <a:t>(chodzi tu głównie o cele indywidualno-prewencyjno – wychowawcze i zabezpieczające)</a:t>
            </a:r>
          </a:p>
          <a:p>
            <a:endParaRPr lang="pl-PL" dirty="0"/>
          </a:p>
        </p:txBody>
      </p:sp>
    </p:spTree>
    <p:extLst>
      <p:ext uri="{BB962C8B-B14F-4D97-AF65-F5344CB8AC3E}">
        <p14:creationId xmlns:p14="http://schemas.microsoft.com/office/powerpoint/2010/main" val="4265488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695D37E-5A9E-45F5-9C77-B783AE5F748A}"/>
              </a:ext>
            </a:extLst>
          </p:cNvPr>
          <p:cNvSpPr>
            <a:spLocks noGrp="1"/>
          </p:cNvSpPr>
          <p:nvPr>
            <p:ph type="title"/>
          </p:nvPr>
        </p:nvSpPr>
        <p:spPr/>
        <p:txBody>
          <a:bodyPr/>
          <a:lstStyle/>
          <a:p>
            <a:r>
              <a:rPr lang="pl-PL" dirty="0"/>
              <a:t>Rodzaje grzywny</a:t>
            </a:r>
          </a:p>
        </p:txBody>
      </p:sp>
      <p:sp>
        <p:nvSpPr>
          <p:cNvPr id="3" name="Symbol zastępczy tekstu 2">
            <a:extLst>
              <a:ext uri="{FF2B5EF4-FFF2-40B4-BE49-F238E27FC236}">
                <a16:creationId xmlns:a16="http://schemas.microsoft.com/office/drawing/2014/main" id="{48D92084-49CB-4554-B442-10334F5D005E}"/>
              </a:ext>
            </a:extLst>
          </p:cNvPr>
          <p:cNvSpPr>
            <a:spLocks noGrp="1"/>
          </p:cNvSpPr>
          <p:nvPr>
            <p:ph type="body" idx="1"/>
          </p:nvPr>
        </p:nvSpPr>
        <p:spPr/>
        <p:txBody>
          <a:bodyPr/>
          <a:lstStyle/>
          <a:p>
            <a:r>
              <a:rPr lang="pl-PL" sz="3500" dirty="0"/>
              <a:t>Grzywna samoistna</a:t>
            </a:r>
            <a:r>
              <a:rPr lang="pl-PL" dirty="0"/>
              <a:t>	</a:t>
            </a:r>
          </a:p>
        </p:txBody>
      </p:sp>
      <p:sp>
        <p:nvSpPr>
          <p:cNvPr id="4" name="Symbol zastępczy zawartości 3">
            <a:extLst>
              <a:ext uri="{FF2B5EF4-FFF2-40B4-BE49-F238E27FC236}">
                <a16:creationId xmlns:a16="http://schemas.microsoft.com/office/drawing/2014/main" id="{3083E12A-E681-444D-AD1A-92BFA04A44C4}"/>
              </a:ext>
            </a:extLst>
          </p:cNvPr>
          <p:cNvSpPr>
            <a:spLocks noGrp="1"/>
          </p:cNvSpPr>
          <p:nvPr>
            <p:ph sz="half" idx="2"/>
          </p:nvPr>
        </p:nvSpPr>
        <p:spPr/>
        <p:txBody>
          <a:bodyPr/>
          <a:lstStyle/>
          <a:p>
            <a:r>
              <a:rPr lang="pl-PL" sz="3000" dirty="0"/>
              <a:t>Jako jedyna wymierzona kara za przypisany sprawcy czyn</a:t>
            </a:r>
            <a:r>
              <a:rPr lang="pl-PL" dirty="0"/>
              <a:t>	</a:t>
            </a:r>
          </a:p>
        </p:txBody>
      </p:sp>
      <p:sp>
        <p:nvSpPr>
          <p:cNvPr id="5" name="Symbol zastępczy tekstu 4">
            <a:extLst>
              <a:ext uri="{FF2B5EF4-FFF2-40B4-BE49-F238E27FC236}">
                <a16:creationId xmlns:a16="http://schemas.microsoft.com/office/drawing/2014/main" id="{19207D62-65D0-447D-878C-831FF5CA43DA}"/>
              </a:ext>
            </a:extLst>
          </p:cNvPr>
          <p:cNvSpPr>
            <a:spLocks noGrp="1"/>
          </p:cNvSpPr>
          <p:nvPr>
            <p:ph type="body" sz="quarter" idx="3"/>
          </p:nvPr>
        </p:nvSpPr>
        <p:spPr/>
        <p:txBody>
          <a:bodyPr/>
          <a:lstStyle/>
          <a:p>
            <a:r>
              <a:rPr lang="pl-PL" sz="3300" dirty="0"/>
              <a:t>Grzywna kumulatywna</a:t>
            </a:r>
          </a:p>
        </p:txBody>
      </p:sp>
      <p:sp>
        <p:nvSpPr>
          <p:cNvPr id="6" name="Symbol zastępczy zawartości 5">
            <a:extLst>
              <a:ext uri="{FF2B5EF4-FFF2-40B4-BE49-F238E27FC236}">
                <a16:creationId xmlns:a16="http://schemas.microsoft.com/office/drawing/2014/main" id="{E12EB3E4-4782-4349-8B5A-2C48F8DBDBB0}"/>
              </a:ext>
            </a:extLst>
          </p:cNvPr>
          <p:cNvSpPr>
            <a:spLocks noGrp="1"/>
          </p:cNvSpPr>
          <p:nvPr>
            <p:ph sz="quarter" idx="4"/>
          </p:nvPr>
        </p:nvSpPr>
        <p:spPr/>
        <p:txBody>
          <a:bodyPr>
            <a:normAutofit/>
          </a:bodyPr>
          <a:lstStyle/>
          <a:p>
            <a:r>
              <a:rPr lang="pl-PL" sz="3000" dirty="0"/>
              <a:t>Wymierzana obok innej kary</a:t>
            </a:r>
          </a:p>
        </p:txBody>
      </p:sp>
    </p:spTree>
    <p:extLst>
      <p:ext uri="{BB962C8B-B14F-4D97-AF65-F5344CB8AC3E}">
        <p14:creationId xmlns:p14="http://schemas.microsoft.com/office/powerpoint/2010/main" val="18016588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49FBDA-9E07-4B65-BFA6-0E617BF36AF5}"/>
              </a:ext>
            </a:extLst>
          </p:cNvPr>
          <p:cNvSpPr>
            <a:spLocks noGrp="1"/>
          </p:cNvSpPr>
          <p:nvPr>
            <p:ph type="title"/>
          </p:nvPr>
        </p:nvSpPr>
        <p:spPr/>
        <p:txBody>
          <a:bodyPr/>
          <a:lstStyle/>
          <a:p>
            <a:r>
              <a:rPr lang="pl-PL" dirty="0"/>
              <a:t>Obowiązki okresu próby</a:t>
            </a:r>
          </a:p>
        </p:txBody>
      </p:sp>
      <p:sp>
        <p:nvSpPr>
          <p:cNvPr id="3" name="Symbol zastępczy zawartości 2">
            <a:extLst>
              <a:ext uri="{FF2B5EF4-FFF2-40B4-BE49-F238E27FC236}">
                <a16:creationId xmlns:a16="http://schemas.microsoft.com/office/drawing/2014/main" id="{CA8556BC-7D8B-405F-AE7F-1A4FD1DC906D}"/>
              </a:ext>
            </a:extLst>
          </p:cNvPr>
          <p:cNvSpPr>
            <a:spLocks noGrp="1"/>
          </p:cNvSpPr>
          <p:nvPr>
            <p:ph idx="1"/>
          </p:nvPr>
        </p:nvSpPr>
        <p:spPr>
          <a:xfrm>
            <a:off x="1154954" y="2374900"/>
            <a:ext cx="8825659" cy="3416300"/>
          </a:xfrm>
        </p:spPr>
        <p:txBody>
          <a:bodyPr>
            <a:noAutofit/>
          </a:bodyPr>
          <a:lstStyle/>
          <a:p>
            <a:pPr>
              <a:buFont typeface="Wingdings" pitchFamily="2" charset="2"/>
              <a:buChar char="Ø"/>
            </a:pPr>
            <a:r>
              <a:rPr lang="pl-PL" sz="1100" dirty="0">
                <a:solidFill>
                  <a:schemeClr val="tx1"/>
                </a:solidFill>
              </a:rPr>
              <a:t>informowania sądu lub kuratora o przebiegu okresu próby</a:t>
            </a:r>
          </a:p>
          <a:p>
            <a:pPr>
              <a:buFont typeface="Wingdings" pitchFamily="2" charset="2"/>
              <a:buChar char="Ø"/>
            </a:pPr>
            <a:r>
              <a:rPr lang="pl-PL" sz="1100" dirty="0">
                <a:solidFill>
                  <a:schemeClr val="tx1"/>
                </a:solidFill>
              </a:rPr>
              <a:t>przeproszenia pokrzywdzonego;</a:t>
            </a:r>
          </a:p>
          <a:p>
            <a:pPr>
              <a:buFont typeface="Wingdings" pitchFamily="2" charset="2"/>
              <a:buChar char="Ø"/>
            </a:pPr>
            <a:r>
              <a:rPr lang="pl-PL" sz="1100" dirty="0">
                <a:solidFill>
                  <a:schemeClr val="tx1"/>
                </a:solidFill>
              </a:rPr>
              <a:t>wykonywania ciążącego na sprawcy obowiązku łożenia na utrzymanie innej osoby;</a:t>
            </a:r>
          </a:p>
          <a:p>
            <a:pPr>
              <a:buFont typeface="Wingdings" pitchFamily="2" charset="2"/>
              <a:buChar char="Ø"/>
            </a:pPr>
            <a:r>
              <a:rPr lang="pl-PL" sz="1100" dirty="0">
                <a:solidFill>
                  <a:schemeClr val="tx1"/>
                </a:solidFill>
              </a:rPr>
              <a:t>wykonywania pracy zarobkowej, nauki lub przygotowania się do zawodu</a:t>
            </a:r>
          </a:p>
          <a:p>
            <a:pPr>
              <a:buFont typeface="Wingdings" pitchFamily="2" charset="2"/>
              <a:buChar char="Ø"/>
            </a:pPr>
            <a:r>
              <a:rPr lang="pl-PL" sz="1100" dirty="0">
                <a:solidFill>
                  <a:schemeClr val="tx1"/>
                </a:solidFill>
              </a:rPr>
              <a:t>powstrzymywania się od nadużywania alkoholu lub używania innych środków odurzających;</a:t>
            </a:r>
          </a:p>
          <a:p>
            <a:pPr>
              <a:buFont typeface="Wingdings" pitchFamily="2" charset="2"/>
              <a:buChar char="Ø"/>
            </a:pPr>
            <a:r>
              <a:rPr lang="pl-PL" sz="1100" dirty="0">
                <a:solidFill>
                  <a:schemeClr val="tx1"/>
                </a:solidFill>
              </a:rPr>
              <a:t>poddanie się terapii uzależnień (zgoda skazanego);</a:t>
            </a:r>
          </a:p>
          <a:p>
            <a:pPr>
              <a:buFont typeface="Wingdings" pitchFamily="2" charset="2"/>
              <a:buChar char="Ø"/>
            </a:pPr>
            <a:r>
              <a:rPr lang="pl-PL" sz="1100" dirty="0">
                <a:solidFill>
                  <a:schemeClr val="tx1"/>
                </a:solidFill>
              </a:rPr>
              <a:t>poddanie się terapii, w szczególności psychoterapii lub psychoedukacji (zgoda skazanego);</a:t>
            </a:r>
          </a:p>
          <a:p>
            <a:pPr>
              <a:buFont typeface="Wingdings" pitchFamily="2" charset="2"/>
              <a:buChar char="Ø"/>
            </a:pPr>
            <a:r>
              <a:rPr lang="pl-PL" sz="1100" dirty="0">
                <a:solidFill>
                  <a:schemeClr val="tx1"/>
                </a:solidFill>
              </a:rPr>
              <a:t> uczestnictwo w oddziaływaniach </a:t>
            </a:r>
            <a:r>
              <a:rPr lang="pl-PL" sz="1100" dirty="0" err="1">
                <a:solidFill>
                  <a:schemeClr val="tx1"/>
                </a:solidFill>
              </a:rPr>
              <a:t>korekcyjno</a:t>
            </a:r>
            <a:r>
              <a:rPr lang="pl-PL" sz="1100" dirty="0">
                <a:solidFill>
                  <a:schemeClr val="tx1"/>
                </a:solidFill>
              </a:rPr>
              <a:t> – edukacyjnych;</a:t>
            </a:r>
          </a:p>
          <a:p>
            <a:pPr>
              <a:buFont typeface="Wingdings" pitchFamily="2" charset="2"/>
              <a:buChar char="Ø"/>
            </a:pPr>
            <a:r>
              <a:rPr lang="pl-PL" sz="1100" dirty="0">
                <a:solidFill>
                  <a:schemeClr val="tx1"/>
                </a:solidFill>
              </a:rPr>
              <a:t>powstrzymywania się od przebywania w określonych środowiskach lub miejscach;</a:t>
            </a:r>
          </a:p>
          <a:p>
            <a:pPr>
              <a:buFont typeface="Wingdings" pitchFamily="2" charset="2"/>
              <a:buChar char="Ø"/>
            </a:pPr>
            <a:r>
              <a:rPr lang="pl-PL" sz="1100" dirty="0">
                <a:solidFill>
                  <a:schemeClr val="tx1"/>
                </a:solidFill>
              </a:rPr>
              <a:t>powstrzymywania się od kontaktowania się z pokrzywdzonym lub innymi osobami w określony sposób lub zbliżania się do pokrzywdzonego lub innych osób;</a:t>
            </a:r>
            <a:endParaRPr lang="pl-PL" sz="1100" b="1" dirty="0">
              <a:solidFill>
                <a:schemeClr val="tx1"/>
              </a:solidFill>
            </a:endParaRPr>
          </a:p>
          <a:p>
            <a:pPr>
              <a:buFont typeface="Wingdings" pitchFamily="2" charset="2"/>
              <a:buChar char="Ø"/>
            </a:pPr>
            <a:r>
              <a:rPr lang="pl-PL" sz="1100" dirty="0">
                <a:solidFill>
                  <a:schemeClr val="tx1"/>
                </a:solidFill>
              </a:rPr>
              <a:t>opuszczenia lokalu zajmowanego wspólnie z pokrzywdzonym;</a:t>
            </a:r>
          </a:p>
          <a:p>
            <a:pPr>
              <a:buFont typeface="Wingdings" pitchFamily="2" charset="2"/>
              <a:buChar char="Ø"/>
            </a:pPr>
            <a:r>
              <a:rPr lang="pl-PL" sz="1100" dirty="0">
                <a:solidFill>
                  <a:schemeClr val="tx1"/>
                </a:solidFill>
              </a:rPr>
              <a:t>Innego stosownego postępowania, jeśli może zapobiec to popełnieniu ponownego przestępstwa</a:t>
            </a:r>
          </a:p>
        </p:txBody>
      </p:sp>
    </p:spTree>
    <p:extLst>
      <p:ext uri="{BB962C8B-B14F-4D97-AF65-F5344CB8AC3E}">
        <p14:creationId xmlns:p14="http://schemas.microsoft.com/office/powerpoint/2010/main" val="667679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5CCA43A-A353-4D0A-81A5-610E25A02587}"/>
              </a:ext>
            </a:extLst>
          </p:cNvPr>
          <p:cNvSpPr>
            <a:spLocks noGrp="1"/>
          </p:cNvSpPr>
          <p:nvPr>
            <p:ph type="title"/>
          </p:nvPr>
        </p:nvSpPr>
        <p:spPr/>
        <p:txBody>
          <a:bodyPr/>
          <a:lstStyle/>
          <a:p>
            <a:r>
              <a:rPr lang="pl-PL" dirty="0"/>
              <a:t>Dozór</a:t>
            </a:r>
          </a:p>
        </p:txBody>
      </p:sp>
      <p:sp>
        <p:nvSpPr>
          <p:cNvPr id="3" name="Symbol zastępczy zawartości 2">
            <a:extLst>
              <a:ext uri="{FF2B5EF4-FFF2-40B4-BE49-F238E27FC236}">
                <a16:creationId xmlns:a16="http://schemas.microsoft.com/office/drawing/2014/main" id="{8B7A1244-E950-4579-A793-22C47686CE86}"/>
              </a:ext>
            </a:extLst>
          </p:cNvPr>
          <p:cNvSpPr>
            <a:spLocks noGrp="1"/>
          </p:cNvSpPr>
          <p:nvPr>
            <p:ph idx="1"/>
          </p:nvPr>
        </p:nvSpPr>
        <p:spPr/>
        <p:txBody>
          <a:bodyPr/>
          <a:lstStyle/>
          <a:p>
            <a:pPr algn="just"/>
            <a:r>
              <a:rPr lang="pl-PL" dirty="0"/>
              <a:t>W okresie próby sąd może również oddać skazanego pod dozór kuratora lub osoby godnej zaufania, stowarzyszenia,  instytucji albo organizacji społecznej,  do której działalności należy troska o wychowanie, zapobieganie demoralizacji lub pomoc skazanym.</a:t>
            </a:r>
          </a:p>
          <a:p>
            <a:pPr algn="just"/>
            <a:r>
              <a:rPr lang="pl-PL" dirty="0">
                <a:solidFill>
                  <a:schemeClr val="tx1"/>
                </a:solidFill>
              </a:rPr>
              <a:t>Wobec młodocianego, który popełnił przestępstwo umyślne, recydywisty wielokrotnego, osoby z art. 65 kk oraz sprawcy przestępstwa popełnionego w związku z zaburzeniami preferencji seksualnych, jak również wobec sprawcy, który popełnił przestępstwo z użyciem przemocy na szkodę osoby wspólnie zamieszkującej dozór jest </a:t>
            </a:r>
            <a:r>
              <a:rPr lang="pl-PL" b="1" dirty="0">
                <a:solidFill>
                  <a:schemeClr val="tx1"/>
                </a:solidFill>
              </a:rPr>
              <a:t>obowiązkowy.</a:t>
            </a:r>
            <a:r>
              <a:rPr lang="pl-PL" dirty="0">
                <a:solidFill>
                  <a:schemeClr val="tx1"/>
                </a:solidFill>
              </a:rPr>
              <a:t> </a:t>
            </a:r>
          </a:p>
          <a:p>
            <a:pPr marL="0" indent="0">
              <a:buNone/>
            </a:pPr>
            <a:endParaRPr lang="pl-PL" dirty="0"/>
          </a:p>
        </p:txBody>
      </p:sp>
    </p:spTree>
    <p:extLst>
      <p:ext uri="{BB962C8B-B14F-4D97-AF65-F5344CB8AC3E}">
        <p14:creationId xmlns:p14="http://schemas.microsoft.com/office/powerpoint/2010/main" val="3352083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C0478E-B8D3-40EA-8C41-668129F99E20}"/>
              </a:ext>
            </a:extLst>
          </p:cNvPr>
          <p:cNvSpPr>
            <a:spLocks noGrp="1"/>
          </p:cNvSpPr>
          <p:nvPr>
            <p:ph type="title"/>
          </p:nvPr>
        </p:nvSpPr>
        <p:spPr/>
        <p:txBody>
          <a:bodyPr/>
          <a:lstStyle/>
          <a:p>
            <a:r>
              <a:rPr lang="pl-PL" dirty="0"/>
              <a:t>Okres próby</a:t>
            </a:r>
          </a:p>
        </p:txBody>
      </p:sp>
      <p:graphicFrame>
        <p:nvGraphicFramePr>
          <p:cNvPr id="4" name="Symbol zastępczy zawartości 3">
            <a:extLst>
              <a:ext uri="{FF2B5EF4-FFF2-40B4-BE49-F238E27FC236}">
                <a16:creationId xmlns:a16="http://schemas.microsoft.com/office/drawing/2014/main" id="{A53D9F30-91A3-4CBE-BF89-9DEF459A0150}"/>
              </a:ext>
            </a:extLst>
          </p:cNvPr>
          <p:cNvGraphicFramePr>
            <a:graphicFrameLocks noGrp="1"/>
          </p:cNvGraphicFramePr>
          <p:nvPr>
            <p:ph idx="1"/>
          </p:nvPr>
        </p:nvGraphicFramePr>
        <p:xfrm>
          <a:off x="1155700" y="2603500"/>
          <a:ext cx="8824913"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62861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522F47-FE13-437E-8A26-2EEEE8BFB7A9}"/>
              </a:ext>
            </a:extLst>
          </p:cNvPr>
          <p:cNvSpPr>
            <a:spLocks noGrp="1"/>
          </p:cNvSpPr>
          <p:nvPr>
            <p:ph type="title"/>
          </p:nvPr>
        </p:nvSpPr>
        <p:spPr/>
        <p:txBody>
          <a:bodyPr/>
          <a:lstStyle/>
          <a:p>
            <a:r>
              <a:rPr lang="pl-PL" dirty="0"/>
              <a:t>Przesłanki zarządzenia wykonania zawieszonej kary</a:t>
            </a:r>
          </a:p>
        </p:txBody>
      </p:sp>
      <p:sp>
        <p:nvSpPr>
          <p:cNvPr id="3" name="Symbol zastępczy zawartości 2">
            <a:extLst>
              <a:ext uri="{FF2B5EF4-FFF2-40B4-BE49-F238E27FC236}">
                <a16:creationId xmlns:a16="http://schemas.microsoft.com/office/drawing/2014/main" id="{E865E185-7964-4318-A49D-75CF2DBE29EE}"/>
              </a:ext>
            </a:extLst>
          </p:cNvPr>
          <p:cNvSpPr>
            <a:spLocks noGrp="1"/>
          </p:cNvSpPr>
          <p:nvPr>
            <p:ph idx="1"/>
          </p:nvPr>
        </p:nvSpPr>
        <p:spPr/>
        <p:txBody>
          <a:bodyPr>
            <a:normAutofit fontScale="85000" lnSpcReduction="10000"/>
          </a:bodyPr>
          <a:lstStyle/>
          <a:p>
            <a:pPr marL="0" indent="0" algn="just">
              <a:buNone/>
            </a:pPr>
            <a:r>
              <a:rPr lang="pl-PL" b="1" dirty="0"/>
              <a:t>OBLIGATORYJNE</a:t>
            </a:r>
          </a:p>
          <a:p>
            <a:pPr algn="just"/>
            <a:r>
              <a:rPr lang="pl-PL" dirty="0"/>
              <a:t>Skazany w okresie próby popełnił przestępstwo </a:t>
            </a:r>
            <a:r>
              <a:rPr lang="pl-PL" b="1" dirty="0"/>
              <a:t>umyślne</a:t>
            </a:r>
            <a:r>
              <a:rPr lang="pl-PL" dirty="0"/>
              <a:t>, za które orzeczono </a:t>
            </a:r>
            <a:r>
              <a:rPr lang="pl-PL" b="1" dirty="0"/>
              <a:t>prawomocnie karę pozbawiania wolności bez warunkowego zawieszenia </a:t>
            </a:r>
            <a:r>
              <a:rPr lang="pl-PL" dirty="0"/>
              <a:t>(art. 75 § 1 kk)</a:t>
            </a:r>
          </a:p>
          <a:p>
            <a:pPr algn="just"/>
            <a:r>
              <a:rPr lang="pl-PL" dirty="0"/>
              <a:t>Skazany za przestępstwo popełnione z użyciem przemocy lub groźby bezprawnej wobec osoby najbliższej lub innej osoby małoletniej zamieszkujących wspólnie ze sprawcą, w okresie próby rażąco narusza porządek prawny, ponownie używając przemocy lub groźby bezprawnej wobec osoby najbliższej lub innej osoby małoletniej zamieszkującej wspólnie ze sprawcą (art. 75 § 1a kk)</a:t>
            </a:r>
          </a:p>
          <a:p>
            <a:pPr algn="just"/>
            <a:r>
              <a:rPr lang="pl-PL" dirty="0"/>
              <a:t>Skazany w okresie próby rażąco narusza porządek prawny, w szczególności, gdy popełnił inne niż określone wyżej przestępstwo, uchyla się od uiszczenia grzywny, dozoru, wykonania nałożonych na niego obowiązków lub orzeczonych środków karnych, środków kompensacyjnych albo przepadku </a:t>
            </a:r>
            <a:r>
              <a:rPr lang="pl-PL" b="1" dirty="0"/>
              <a:t>mimo uprzedniego udzielenia mu pisemnego upomnienia przez sądowego kuratora zawodowego </a:t>
            </a:r>
            <a:r>
              <a:rPr lang="pl-PL" dirty="0"/>
              <a:t>chyba, że przemawiają przeciwko temu szczególne względy (art. 75 § 2a kk) – przesłanka względnie obligatoryjna</a:t>
            </a:r>
          </a:p>
          <a:p>
            <a:endParaRPr lang="pl-PL" dirty="0"/>
          </a:p>
        </p:txBody>
      </p:sp>
    </p:spTree>
    <p:extLst>
      <p:ext uri="{BB962C8B-B14F-4D97-AF65-F5344CB8AC3E}">
        <p14:creationId xmlns:p14="http://schemas.microsoft.com/office/powerpoint/2010/main" val="39114492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ABA2E6-40F4-4F7A-B9BD-2AD4B156E439}"/>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BE2E7F69-F78B-4E9F-B0BF-8D432D349015}"/>
              </a:ext>
            </a:extLst>
          </p:cNvPr>
          <p:cNvSpPr>
            <a:spLocks noGrp="1"/>
          </p:cNvSpPr>
          <p:nvPr>
            <p:ph idx="1"/>
          </p:nvPr>
        </p:nvSpPr>
        <p:spPr/>
        <p:txBody>
          <a:bodyPr/>
          <a:lstStyle/>
          <a:p>
            <a:pPr marL="0" indent="0">
              <a:buNone/>
            </a:pPr>
            <a:r>
              <a:rPr lang="pl-PL" b="1" dirty="0"/>
              <a:t>FAKULTATYWNE</a:t>
            </a:r>
          </a:p>
          <a:p>
            <a:r>
              <a:rPr lang="pl-PL" dirty="0"/>
              <a:t>Skazany w okresie próby rażąco narusza porządek prawny, w szczególności, gdy popełnił inne niż określone w art. 75 § 1 kk przestępstwo, uchyla się od uiszczenia grzywny, dozoru, wykonania nałożonych na niego obowiązków, </a:t>
            </a:r>
            <a:r>
              <a:rPr lang="pl-PL" dirty="0">
                <a:solidFill>
                  <a:schemeClr val="tx1"/>
                </a:solidFill>
              </a:rPr>
              <a:t>orzeczonych środków karnych, środków kompensacyjnych lub przepadku</a:t>
            </a:r>
          </a:p>
          <a:p>
            <a:r>
              <a:rPr lang="pl-PL" dirty="0"/>
              <a:t> Skazany po wydaniu wyroku, lecz przed jego uprawomocnieniem się, rażąco narusza porządek prawny, a w szczególności gdy w tym czasie popełnił przestępstwo (art. 75 § 3 kk)</a:t>
            </a:r>
          </a:p>
          <a:p>
            <a:endParaRPr lang="pl-PL" dirty="0"/>
          </a:p>
        </p:txBody>
      </p:sp>
    </p:spTree>
    <p:extLst>
      <p:ext uri="{BB962C8B-B14F-4D97-AF65-F5344CB8AC3E}">
        <p14:creationId xmlns:p14="http://schemas.microsoft.com/office/powerpoint/2010/main" val="907508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27E1FE-B387-4B6F-802F-CD51B6B1B076}"/>
              </a:ext>
            </a:extLst>
          </p:cNvPr>
          <p:cNvSpPr>
            <a:spLocks noGrp="1"/>
          </p:cNvSpPr>
          <p:nvPr>
            <p:ph type="title"/>
          </p:nvPr>
        </p:nvSpPr>
        <p:spPr/>
        <p:txBody>
          <a:bodyPr/>
          <a:lstStyle/>
          <a:p>
            <a:r>
              <a:rPr lang="pl-PL" dirty="0"/>
              <a:t>Warunkowe przedterminowe zwolnienie</a:t>
            </a:r>
          </a:p>
        </p:txBody>
      </p:sp>
      <p:sp>
        <p:nvSpPr>
          <p:cNvPr id="3" name="Symbol zastępczy zawartości 2">
            <a:extLst>
              <a:ext uri="{FF2B5EF4-FFF2-40B4-BE49-F238E27FC236}">
                <a16:creationId xmlns:a16="http://schemas.microsoft.com/office/drawing/2014/main" id="{D5CD848D-9AE5-4FA7-A5AB-A3CAD2E050AB}"/>
              </a:ext>
            </a:extLst>
          </p:cNvPr>
          <p:cNvSpPr>
            <a:spLocks noGrp="1"/>
          </p:cNvSpPr>
          <p:nvPr>
            <p:ph idx="1"/>
          </p:nvPr>
        </p:nvSpPr>
        <p:spPr/>
        <p:txBody>
          <a:bodyPr/>
          <a:lstStyle/>
          <a:p>
            <a:r>
              <a:rPr lang="pl-PL" dirty="0"/>
              <a:t>Polega na rezygnacji z wykonania części kary pozbawienia wolności z jednoczesnym poddaniem skazanego próbie</a:t>
            </a:r>
          </a:p>
          <a:p>
            <a:r>
              <a:rPr lang="pl-PL" dirty="0"/>
              <a:t>Jest to </a:t>
            </a:r>
            <a:r>
              <a:rPr lang="pl-PL" b="1" dirty="0"/>
              <a:t>normalny </a:t>
            </a:r>
            <a:r>
              <a:rPr lang="pl-PL" dirty="0"/>
              <a:t>element wykonywania kary</a:t>
            </a:r>
          </a:p>
          <a:p>
            <a:r>
              <a:rPr lang="pl-PL" dirty="0"/>
              <a:t>Można mówić o swoistym przekształceniu kary o charakterze izolacyjnym w karę o charakterze wolnościowym</a:t>
            </a:r>
          </a:p>
          <a:p>
            <a:r>
              <a:rPr lang="pl-PL" dirty="0"/>
              <a:t>Pozwala na przystosowanie skazanego do życia na wolności</a:t>
            </a:r>
          </a:p>
        </p:txBody>
      </p:sp>
    </p:spTree>
    <p:extLst>
      <p:ext uri="{BB962C8B-B14F-4D97-AF65-F5344CB8AC3E}">
        <p14:creationId xmlns:p14="http://schemas.microsoft.com/office/powerpoint/2010/main" val="27701030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D00FE2-74D9-42C0-B23D-10A14AEA95AC}"/>
              </a:ext>
            </a:extLst>
          </p:cNvPr>
          <p:cNvSpPr>
            <a:spLocks noGrp="1"/>
          </p:cNvSpPr>
          <p:nvPr>
            <p:ph type="title"/>
          </p:nvPr>
        </p:nvSpPr>
        <p:spPr/>
        <p:txBody>
          <a:bodyPr/>
          <a:lstStyle/>
          <a:p>
            <a:r>
              <a:rPr lang="pl-PL" dirty="0"/>
              <a:t>Przesłanki warunkowego zwolnienia</a:t>
            </a:r>
          </a:p>
        </p:txBody>
      </p:sp>
      <p:sp>
        <p:nvSpPr>
          <p:cNvPr id="3" name="Symbol zastępczy zawartości 2">
            <a:extLst>
              <a:ext uri="{FF2B5EF4-FFF2-40B4-BE49-F238E27FC236}">
                <a16:creationId xmlns:a16="http://schemas.microsoft.com/office/drawing/2014/main" id="{612D8815-22A3-48AB-BF44-FADBAF48B6F1}"/>
              </a:ext>
            </a:extLst>
          </p:cNvPr>
          <p:cNvSpPr>
            <a:spLocks noGrp="1"/>
          </p:cNvSpPr>
          <p:nvPr>
            <p:ph idx="1"/>
          </p:nvPr>
        </p:nvSpPr>
        <p:spPr/>
        <p:txBody>
          <a:bodyPr>
            <a:normAutofit lnSpcReduction="10000"/>
          </a:bodyPr>
          <a:lstStyle/>
          <a:p>
            <a:pPr marL="68580" indent="0">
              <a:buNone/>
            </a:pPr>
            <a:r>
              <a:rPr lang="pl-PL" dirty="0"/>
              <a:t>Skazanego można zwolnić w przypadku pozytywnej prognozy kryminologicznej oraz po odbyciu przez niego:</a:t>
            </a:r>
          </a:p>
          <a:p>
            <a:pPr marL="68580" indent="0">
              <a:buNone/>
            </a:pPr>
            <a:endParaRPr lang="pl-PL" dirty="0"/>
          </a:p>
          <a:p>
            <a:pPr marL="525780" indent="-457200">
              <a:buFont typeface="+mj-lt"/>
              <a:buAutoNum type="arabicParenR"/>
            </a:pPr>
            <a:r>
              <a:rPr lang="pl-PL" dirty="0"/>
              <a:t>Połowy kary</a:t>
            </a:r>
          </a:p>
          <a:p>
            <a:pPr marL="525780" indent="-457200">
              <a:buFont typeface="+mj-lt"/>
              <a:buAutoNum type="arabicParenR"/>
            </a:pPr>
            <a:r>
              <a:rPr lang="pl-PL" dirty="0"/>
              <a:t>2/3  kary – w stosunku do recydywistów zwykłych</a:t>
            </a:r>
          </a:p>
          <a:p>
            <a:pPr marL="525780" indent="-457200">
              <a:buFont typeface="+mj-lt"/>
              <a:buAutoNum type="arabicParenR"/>
            </a:pPr>
            <a:r>
              <a:rPr lang="pl-PL" dirty="0"/>
              <a:t>3/4 kary – w stosunku do recydywistów wielokrotnych, skazanych z art. 65 kk</a:t>
            </a:r>
          </a:p>
          <a:p>
            <a:pPr marL="525780" indent="-457200">
              <a:buFont typeface="+mj-lt"/>
              <a:buAutoNum type="arabicParenR"/>
            </a:pPr>
            <a:r>
              <a:rPr lang="pl-PL" dirty="0"/>
              <a:t>15 lat – w stosunku do skazanych na karę 25 lat pozbawienia wolności</a:t>
            </a:r>
          </a:p>
          <a:p>
            <a:pPr marL="525780" indent="-457200">
              <a:buFont typeface="+mj-lt"/>
              <a:buAutoNum type="arabicParenR"/>
            </a:pPr>
            <a:r>
              <a:rPr lang="pl-PL" dirty="0"/>
              <a:t>25 lat – w stosunku do skazanych na karę dożywotniego pozbawienia wolności</a:t>
            </a:r>
          </a:p>
          <a:p>
            <a:endParaRPr lang="pl-PL" dirty="0"/>
          </a:p>
        </p:txBody>
      </p:sp>
    </p:spTree>
    <p:extLst>
      <p:ext uri="{BB962C8B-B14F-4D97-AF65-F5344CB8AC3E}">
        <p14:creationId xmlns:p14="http://schemas.microsoft.com/office/powerpoint/2010/main" val="11122173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DC78FB9-3292-4C49-B68E-27EE41EEF5E2}"/>
              </a:ext>
            </a:extLst>
          </p:cNvPr>
          <p:cNvSpPr>
            <a:spLocks noGrp="1"/>
          </p:cNvSpPr>
          <p:nvPr>
            <p:ph type="title"/>
          </p:nvPr>
        </p:nvSpPr>
        <p:spPr/>
        <p:txBody>
          <a:bodyPr/>
          <a:lstStyle/>
          <a:p>
            <a:r>
              <a:rPr lang="pl-PL" dirty="0"/>
              <a:t>Dozór</a:t>
            </a:r>
          </a:p>
        </p:txBody>
      </p:sp>
      <p:sp>
        <p:nvSpPr>
          <p:cNvPr id="3" name="Symbol zastępczy zawartości 2">
            <a:extLst>
              <a:ext uri="{FF2B5EF4-FFF2-40B4-BE49-F238E27FC236}">
                <a16:creationId xmlns:a16="http://schemas.microsoft.com/office/drawing/2014/main" id="{66D47320-379A-4988-93AB-D32BC12B7625}"/>
              </a:ext>
            </a:extLst>
          </p:cNvPr>
          <p:cNvSpPr>
            <a:spLocks noGrp="1"/>
          </p:cNvSpPr>
          <p:nvPr>
            <p:ph idx="1"/>
          </p:nvPr>
        </p:nvSpPr>
        <p:spPr/>
        <p:txBody>
          <a:bodyPr>
            <a:normAutofit lnSpcReduction="10000"/>
          </a:bodyPr>
          <a:lstStyle/>
          <a:p>
            <a:r>
              <a:rPr lang="pl-PL" dirty="0"/>
              <a:t>Sąd może w okresie próby oddać warunkowo zwolnionego pod dozór kuratora sądowego, osoby godnej zaufania, stowarzyszenia, organizacji lub instytucji, do której działalności należy troska o wychowanie, zapobieganie demoralizacji lub pomoc skazanym.</a:t>
            </a:r>
          </a:p>
          <a:p>
            <a:pPr marL="0" indent="0">
              <a:buNone/>
            </a:pPr>
            <a:endParaRPr lang="pl-PL" dirty="0"/>
          </a:p>
          <a:p>
            <a:r>
              <a:rPr lang="pl-PL" dirty="0"/>
              <a:t>Dozór jest </a:t>
            </a:r>
            <a:r>
              <a:rPr lang="pl-PL" b="1" dirty="0"/>
              <a:t>obowiązkowy </a:t>
            </a:r>
            <a:r>
              <a:rPr lang="pl-PL" dirty="0"/>
              <a:t>w stosunku do:</a:t>
            </a:r>
            <a:br>
              <a:rPr lang="pl-PL" dirty="0"/>
            </a:br>
            <a:r>
              <a:rPr lang="pl-PL" dirty="0"/>
              <a:t>- skazanego za przestępstwo określone w art. 197-203 kk, popełnione w związku z zaburzeniami preferencji seksualnych</a:t>
            </a:r>
            <a:br>
              <a:rPr lang="pl-PL" dirty="0"/>
            </a:br>
            <a:r>
              <a:rPr lang="pl-PL" dirty="0"/>
              <a:t>- młodocianego, który popełnił przestępstwo umyślne</a:t>
            </a:r>
            <a:br>
              <a:rPr lang="pl-PL" dirty="0"/>
            </a:br>
            <a:r>
              <a:rPr lang="pl-PL" dirty="0"/>
              <a:t>- recydywisty</a:t>
            </a:r>
            <a:br>
              <a:rPr lang="pl-PL" dirty="0"/>
            </a:br>
            <a:r>
              <a:rPr lang="pl-PL" dirty="0"/>
              <a:t>- sprawcy określonego w art. 65 kk</a:t>
            </a:r>
            <a:br>
              <a:rPr lang="pl-PL" dirty="0"/>
            </a:br>
            <a:r>
              <a:rPr lang="pl-PL" dirty="0"/>
              <a:t>- skazanego na karę dożywotniego pozbawienia wolności</a:t>
            </a:r>
          </a:p>
          <a:p>
            <a:pPr marL="0" indent="0">
              <a:buNone/>
            </a:pPr>
            <a:endParaRPr lang="pl-PL" dirty="0"/>
          </a:p>
        </p:txBody>
      </p:sp>
    </p:spTree>
    <p:extLst>
      <p:ext uri="{BB962C8B-B14F-4D97-AF65-F5344CB8AC3E}">
        <p14:creationId xmlns:p14="http://schemas.microsoft.com/office/powerpoint/2010/main" val="36910467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E35061B-14E1-40B6-8D6A-9601DD5F02CF}"/>
              </a:ext>
            </a:extLst>
          </p:cNvPr>
          <p:cNvSpPr>
            <a:spLocks noGrp="1"/>
          </p:cNvSpPr>
          <p:nvPr>
            <p:ph type="title"/>
          </p:nvPr>
        </p:nvSpPr>
        <p:spPr/>
        <p:txBody>
          <a:bodyPr/>
          <a:lstStyle/>
          <a:p>
            <a:r>
              <a:rPr lang="pl-PL" dirty="0"/>
              <a:t>Okres próby</a:t>
            </a:r>
          </a:p>
        </p:txBody>
      </p:sp>
      <p:graphicFrame>
        <p:nvGraphicFramePr>
          <p:cNvPr id="4" name="Symbol zastępczy zawartości 5">
            <a:extLst>
              <a:ext uri="{FF2B5EF4-FFF2-40B4-BE49-F238E27FC236}">
                <a16:creationId xmlns:a16="http://schemas.microsoft.com/office/drawing/2014/main" id="{D8E8AB31-9B82-43E9-840B-9115C037C679}"/>
              </a:ext>
            </a:extLst>
          </p:cNvPr>
          <p:cNvGraphicFramePr>
            <a:graphicFrameLocks noGrp="1"/>
          </p:cNvGraphicFramePr>
          <p:nvPr>
            <p:ph idx="1"/>
            <p:extLst>
              <p:ext uri="{D42A27DB-BD31-4B8C-83A1-F6EECF244321}">
                <p14:modId xmlns:p14="http://schemas.microsoft.com/office/powerpoint/2010/main" val="480671415"/>
              </p:ext>
            </p:extLst>
          </p:nvPr>
        </p:nvGraphicFramePr>
        <p:xfrm>
          <a:off x="1155700" y="2603500"/>
          <a:ext cx="8824913"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73553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BE1589-0E8A-47E7-9816-8E8F87E16143}"/>
              </a:ext>
            </a:extLst>
          </p:cNvPr>
          <p:cNvSpPr>
            <a:spLocks noGrp="1"/>
          </p:cNvSpPr>
          <p:nvPr>
            <p:ph type="title"/>
          </p:nvPr>
        </p:nvSpPr>
        <p:spPr/>
        <p:txBody>
          <a:bodyPr/>
          <a:lstStyle/>
          <a:p>
            <a:r>
              <a:rPr lang="pl-PL" dirty="0"/>
              <a:t>Przesłanki odwołania warunkowego przedterminowego zwolnienia</a:t>
            </a:r>
          </a:p>
        </p:txBody>
      </p:sp>
      <p:sp>
        <p:nvSpPr>
          <p:cNvPr id="3" name="Symbol zastępczy zawartości 2">
            <a:extLst>
              <a:ext uri="{FF2B5EF4-FFF2-40B4-BE49-F238E27FC236}">
                <a16:creationId xmlns:a16="http://schemas.microsoft.com/office/drawing/2014/main" id="{B2D23C24-9BE4-49E9-91D6-5F7BB9D21866}"/>
              </a:ext>
            </a:extLst>
          </p:cNvPr>
          <p:cNvSpPr>
            <a:spLocks noGrp="1"/>
          </p:cNvSpPr>
          <p:nvPr>
            <p:ph idx="1"/>
          </p:nvPr>
        </p:nvSpPr>
        <p:spPr/>
        <p:txBody>
          <a:bodyPr>
            <a:normAutofit fontScale="85000" lnSpcReduction="20000"/>
          </a:bodyPr>
          <a:lstStyle/>
          <a:p>
            <a:r>
              <a:rPr lang="pl-PL" b="1" dirty="0"/>
              <a:t>OBLIGATORYJNE</a:t>
            </a:r>
          </a:p>
          <a:p>
            <a:pPr algn="just">
              <a:buFont typeface="+mj-lt"/>
              <a:buAutoNum type="arabicPeriod"/>
            </a:pPr>
            <a:r>
              <a:rPr lang="pl-PL" dirty="0"/>
              <a:t>Skazany w okresie próby popełnił przestępstwo </a:t>
            </a:r>
            <a:r>
              <a:rPr lang="pl-PL" b="1" dirty="0"/>
              <a:t>umyślne</a:t>
            </a:r>
            <a:r>
              <a:rPr lang="pl-PL" dirty="0"/>
              <a:t>, za które orzeczono </a:t>
            </a:r>
            <a:r>
              <a:rPr lang="pl-PL" b="1" dirty="0"/>
              <a:t>prawomocnie karę pozbawiania wolności bez warunkowego zawieszenia </a:t>
            </a:r>
            <a:r>
              <a:rPr lang="pl-PL" dirty="0"/>
              <a:t>(art. 160 § 1 </a:t>
            </a:r>
            <a:r>
              <a:rPr lang="pl-PL" dirty="0" err="1"/>
              <a:t>kkw</a:t>
            </a:r>
            <a:r>
              <a:rPr lang="pl-PL" dirty="0"/>
              <a:t> )</a:t>
            </a:r>
          </a:p>
          <a:p>
            <a:pPr algn="just">
              <a:buFont typeface="+mj-lt"/>
              <a:buAutoNum type="arabicPeriod"/>
            </a:pPr>
            <a:r>
              <a:rPr lang="pl-PL" dirty="0"/>
              <a:t>Skazany za przestępstwo popełnione z użyciem przemocy lub groźby bezprawnej wobec osoby najbliższej lub innej osoby małoletniej zamieszkujących wspólnie ze sprawcą,  w okresie próby rażąco narusza porządek prawny, ponownie używając przemocy lub groźby bezprawnej wobec osoby najbliższej lub innej osoby małoletniej zamieszkującej wspólnie ze sprawcą (art. 160 § 2 </a:t>
            </a:r>
            <a:r>
              <a:rPr lang="pl-PL" dirty="0" err="1"/>
              <a:t>kkw</a:t>
            </a:r>
            <a:r>
              <a:rPr lang="pl-PL" dirty="0"/>
              <a:t>)</a:t>
            </a:r>
          </a:p>
          <a:p>
            <a:pPr algn="just">
              <a:buFont typeface="+mj-lt"/>
              <a:buAutoNum type="arabicPeriod"/>
            </a:pPr>
            <a:r>
              <a:rPr lang="pl-PL" dirty="0"/>
              <a:t>Skazany w okresie próby rażąco narusza porządek prawny, w szczególności, gdy popełnił inne niż określone wyżej przestępstwo, uchyla się od uiszczenia grzywny, dozoru, wykonania nałożonych na niego obowiązków lub orzeczonych środków karnych, środków kompensacyjnych albo przepadku </a:t>
            </a:r>
            <a:r>
              <a:rPr lang="pl-PL" b="1" dirty="0"/>
              <a:t>mimo uprzedniego udzielenia mu pisemnego upomnienia przez sądowego kuratora zawodowego </a:t>
            </a:r>
            <a:r>
              <a:rPr lang="pl-PL" dirty="0"/>
              <a:t>chyba, że przemawiają przeciwko temu szczególne względy – przesłanka względnie obligatoryjna (art. 160 § 4 </a:t>
            </a:r>
            <a:r>
              <a:rPr lang="pl-PL" dirty="0" err="1"/>
              <a:t>kkw</a:t>
            </a:r>
            <a:r>
              <a:rPr lang="pl-PL" dirty="0"/>
              <a:t>)</a:t>
            </a:r>
          </a:p>
          <a:p>
            <a:pPr marL="0" indent="0">
              <a:buNone/>
            </a:pPr>
            <a:endParaRPr lang="pl-PL" b="1" dirty="0"/>
          </a:p>
        </p:txBody>
      </p:sp>
    </p:spTree>
    <p:extLst>
      <p:ext uri="{BB962C8B-B14F-4D97-AF65-F5344CB8AC3E}">
        <p14:creationId xmlns:p14="http://schemas.microsoft.com/office/powerpoint/2010/main" val="2236745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478685D-AADA-4963-8CBF-2BAB73CCA514}"/>
              </a:ext>
            </a:extLst>
          </p:cNvPr>
          <p:cNvSpPr>
            <a:spLocks noGrp="1"/>
          </p:cNvSpPr>
          <p:nvPr>
            <p:ph type="title"/>
          </p:nvPr>
        </p:nvSpPr>
        <p:spPr/>
        <p:txBody>
          <a:bodyPr/>
          <a:lstStyle/>
          <a:p>
            <a:r>
              <a:rPr lang="pl-PL" dirty="0"/>
              <a:t>Grzywna</a:t>
            </a:r>
          </a:p>
        </p:txBody>
      </p:sp>
      <p:sp>
        <p:nvSpPr>
          <p:cNvPr id="3" name="Symbol zastępczy zawartości 2">
            <a:extLst>
              <a:ext uri="{FF2B5EF4-FFF2-40B4-BE49-F238E27FC236}">
                <a16:creationId xmlns:a16="http://schemas.microsoft.com/office/drawing/2014/main" id="{903F8E01-6EBD-4E98-880F-19AF2AB6C04B}"/>
              </a:ext>
            </a:extLst>
          </p:cNvPr>
          <p:cNvSpPr>
            <a:spLocks noGrp="1"/>
          </p:cNvSpPr>
          <p:nvPr>
            <p:ph idx="1"/>
          </p:nvPr>
        </p:nvSpPr>
        <p:spPr>
          <a:xfrm>
            <a:off x="1154955" y="2603500"/>
            <a:ext cx="9017746" cy="3416300"/>
          </a:xfrm>
        </p:spPr>
        <p:txBody>
          <a:bodyPr>
            <a:normAutofit fontScale="92500" lnSpcReduction="10000"/>
          </a:bodyPr>
          <a:lstStyle/>
          <a:p>
            <a:r>
              <a:rPr lang="pl-PL" b="1" dirty="0"/>
              <a:t>Art.  44.  [Egzekucja grzywny]</a:t>
            </a:r>
          </a:p>
          <a:p>
            <a:pPr marL="0" indent="0">
              <a:buNone/>
            </a:pPr>
            <a:r>
              <a:rPr lang="pl-PL" dirty="0"/>
              <a:t>§  1. Skazanego na grzywnę sąd wzywa do jej uiszczenia w terminie 30 dni.</a:t>
            </a:r>
          </a:p>
          <a:p>
            <a:pPr marL="0" indent="0">
              <a:buNone/>
            </a:pPr>
            <a:r>
              <a:rPr lang="pl-PL" dirty="0"/>
              <a:t>§  2. W razie bezskutecznego upływu wyznaczonego terminu grzywnę ściąga się w drodze egzekucji.</a:t>
            </a:r>
          </a:p>
          <a:p>
            <a:r>
              <a:rPr lang="pl-PL" b="1" dirty="0"/>
              <a:t>Art.  45.  [Zamiana grzywny na pracę społecznie użyteczną]</a:t>
            </a:r>
          </a:p>
          <a:p>
            <a:pPr marL="0" indent="0">
              <a:buNone/>
            </a:pPr>
            <a:r>
              <a:rPr lang="pl-PL" dirty="0"/>
              <a:t>§  1. Jeżeli egzekucja grzywny nieprzekraczającej 120 stawek dziennych okaże się bezskuteczna lub z okoliczności sprawy wynika, że byłaby ona bezskuteczna, </a:t>
            </a:r>
            <a:r>
              <a:rPr lang="pl-PL" b="1" dirty="0"/>
              <a:t>sąd może zamienić grzywnę na pracę społecznie użyteczną, przyjmując, że dziesięć stawek dziennych jest równoważnych miesiącowi pracy społecznie użytecznej, z zaokrągleniem, w górę, do pełnego miesiąca.</a:t>
            </a:r>
            <a:r>
              <a:rPr lang="pl-PL" dirty="0"/>
              <a:t> Pracę społecznie użyteczną określa się w miesiącach oraz ustala wymiar godzin pracy od 20 do 40 godzin w stosunku miesięcznym, kierując się wskazaniami zawartymi w art. 53 Kodeksu karnego.</a:t>
            </a:r>
          </a:p>
          <a:p>
            <a:endParaRPr lang="pl-PL" dirty="0"/>
          </a:p>
        </p:txBody>
      </p:sp>
    </p:spTree>
    <p:extLst>
      <p:ext uri="{BB962C8B-B14F-4D97-AF65-F5344CB8AC3E}">
        <p14:creationId xmlns:p14="http://schemas.microsoft.com/office/powerpoint/2010/main" val="42239396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4A6745-5079-4E70-922E-049FD8C3FC76}"/>
              </a:ext>
            </a:extLst>
          </p:cNvPr>
          <p:cNvSpPr>
            <a:spLocks noGrp="1"/>
          </p:cNvSpPr>
          <p:nvPr>
            <p:ph type="title"/>
          </p:nvPr>
        </p:nvSpPr>
        <p:spPr/>
        <p:txBody>
          <a:bodyPr/>
          <a:lstStyle/>
          <a:p>
            <a:r>
              <a:rPr lang="pl-PL" dirty="0"/>
              <a:t>Przesłanki odwołania warunkowego przedterminowego zwolnienia</a:t>
            </a:r>
          </a:p>
        </p:txBody>
      </p:sp>
      <p:sp>
        <p:nvSpPr>
          <p:cNvPr id="3" name="Symbol zastępczy zawartości 2">
            <a:extLst>
              <a:ext uri="{FF2B5EF4-FFF2-40B4-BE49-F238E27FC236}">
                <a16:creationId xmlns:a16="http://schemas.microsoft.com/office/drawing/2014/main" id="{FCCD5034-CE44-489E-AEC0-8A9DE78393CE}"/>
              </a:ext>
            </a:extLst>
          </p:cNvPr>
          <p:cNvSpPr>
            <a:spLocks noGrp="1"/>
          </p:cNvSpPr>
          <p:nvPr>
            <p:ph idx="1"/>
          </p:nvPr>
        </p:nvSpPr>
        <p:spPr/>
        <p:txBody>
          <a:bodyPr>
            <a:normAutofit/>
          </a:bodyPr>
          <a:lstStyle/>
          <a:p>
            <a:pPr marL="0" indent="0">
              <a:buNone/>
            </a:pPr>
            <a:r>
              <a:rPr lang="pl-PL" b="1" dirty="0"/>
              <a:t>FAKULTATYWNE</a:t>
            </a:r>
          </a:p>
          <a:p>
            <a:pPr algn="just"/>
            <a:r>
              <a:rPr lang="pl-PL" dirty="0"/>
              <a:t>Skazany w okresie próby rażąco narusza porządek prawny, w szczególności, gdy popełnił inne niż określone w art. 160 § 1 </a:t>
            </a:r>
            <a:r>
              <a:rPr lang="pl-PL" dirty="0" err="1"/>
              <a:t>kkw</a:t>
            </a:r>
            <a:r>
              <a:rPr lang="pl-PL" dirty="0"/>
              <a:t> (umyślne, ze które orzeczono prawomocnie karę pozbawienia wolności bez warunkowego zawieszenia) przestępstwo, uchyla się od uiszczenia grzywny, dozoru, wykonania nałożonych na niego obowiązków, </a:t>
            </a:r>
            <a:r>
              <a:rPr lang="pl-PL" dirty="0">
                <a:solidFill>
                  <a:schemeClr val="tx1"/>
                </a:solidFill>
              </a:rPr>
              <a:t>orzeczonych środków karnych, środków kompensacyjnych lub przepadku (</a:t>
            </a:r>
            <a:r>
              <a:rPr lang="pl-PL" dirty="0"/>
              <a:t>art. 160 § 3 </a:t>
            </a:r>
            <a:r>
              <a:rPr lang="pl-PL" dirty="0" err="1"/>
              <a:t>kkw</a:t>
            </a:r>
            <a:r>
              <a:rPr lang="pl-PL" dirty="0"/>
              <a:t>)</a:t>
            </a:r>
            <a:endParaRPr lang="pl-PL" dirty="0">
              <a:solidFill>
                <a:schemeClr val="tx1"/>
              </a:solidFill>
            </a:endParaRPr>
          </a:p>
          <a:p>
            <a:pPr marL="0" indent="0">
              <a:buNone/>
            </a:pPr>
            <a:endParaRPr lang="pl-PL" dirty="0"/>
          </a:p>
        </p:txBody>
      </p:sp>
    </p:spTree>
    <p:extLst>
      <p:ext uri="{BB962C8B-B14F-4D97-AF65-F5344CB8AC3E}">
        <p14:creationId xmlns:p14="http://schemas.microsoft.com/office/powerpoint/2010/main" val="3763651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39B3517-65E9-4DAA-8D35-98103C597056}"/>
              </a:ext>
            </a:extLst>
          </p:cNvPr>
          <p:cNvSpPr>
            <a:spLocks noGrp="1"/>
          </p:cNvSpPr>
          <p:nvPr>
            <p:ph type="title"/>
          </p:nvPr>
        </p:nvSpPr>
        <p:spPr/>
        <p:txBody>
          <a:bodyPr/>
          <a:lstStyle/>
          <a:p>
            <a:br>
              <a:rPr lang="pl-PL" dirty="0"/>
            </a:br>
            <a:r>
              <a:rPr lang="pl-PL" dirty="0"/>
              <a:t>Art.  46.  [Zastępcza kara pozbawienia wolności. Zasady wymiaru]</a:t>
            </a:r>
            <a:br>
              <a:rPr lang="pl-PL" b="1" dirty="0"/>
            </a:br>
            <a:endParaRPr lang="pl-PL" dirty="0"/>
          </a:p>
        </p:txBody>
      </p:sp>
      <p:sp>
        <p:nvSpPr>
          <p:cNvPr id="3" name="Symbol zastępczy zawartości 2">
            <a:extLst>
              <a:ext uri="{FF2B5EF4-FFF2-40B4-BE49-F238E27FC236}">
                <a16:creationId xmlns:a16="http://schemas.microsoft.com/office/drawing/2014/main" id="{024B142F-27BF-416D-8BEE-8EAF9BC3846A}"/>
              </a:ext>
            </a:extLst>
          </p:cNvPr>
          <p:cNvSpPr>
            <a:spLocks noGrp="1"/>
          </p:cNvSpPr>
          <p:nvPr>
            <p:ph idx="1"/>
          </p:nvPr>
        </p:nvSpPr>
        <p:spPr/>
        <p:txBody>
          <a:bodyPr>
            <a:normAutofit/>
          </a:bodyPr>
          <a:lstStyle/>
          <a:p>
            <a:pPr marL="0" indent="0" algn="just">
              <a:buNone/>
            </a:pPr>
            <a:r>
              <a:rPr lang="pl-PL" sz="2000" dirty="0"/>
              <a:t>§ 1. Jeżeli egzekucja grzywny okazała się bezskuteczna lub z okoliczności sprawy wynika, że byłaby ona bezskuteczna, sąd zarządza wykonanie zastępczej kary pozbawienia wolności, gdy:</a:t>
            </a:r>
          </a:p>
          <a:p>
            <a:pPr marL="0" indent="0" algn="just">
              <a:buNone/>
            </a:pPr>
            <a:r>
              <a:rPr lang="pl-PL" sz="2000" dirty="0"/>
              <a:t>1)skazany oświadczy, że nie wyraża zgody na podjęcie pracy społecznie użytecznej zamienionej na podstawie art. 45 albo uchyla się od jej wykonania, lub</a:t>
            </a:r>
          </a:p>
          <a:p>
            <a:pPr marL="0" indent="0" algn="just">
              <a:buNone/>
            </a:pPr>
            <a:r>
              <a:rPr lang="pl-PL" sz="2000" dirty="0"/>
              <a:t>2)zamiana grzywny na pracę społecznie użyteczną jest niemożliwa lub niecelowa.</a:t>
            </a:r>
          </a:p>
        </p:txBody>
      </p:sp>
    </p:spTree>
    <p:extLst>
      <p:ext uri="{BB962C8B-B14F-4D97-AF65-F5344CB8AC3E}">
        <p14:creationId xmlns:p14="http://schemas.microsoft.com/office/powerpoint/2010/main" val="11865130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sala konferencyjna)">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2593</TotalTime>
  <Words>4389</Words>
  <Application>Microsoft Office PowerPoint</Application>
  <PresentationFormat>Panoramiczny</PresentationFormat>
  <Paragraphs>373</Paragraphs>
  <Slides>80</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80</vt:i4>
      </vt:variant>
    </vt:vector>
  </HeadingPairs>
  <TitlesOfParts>
    <vt:vector size="85" baseType="lpstr">
      <vt:lpstr>Arial</vt:lpstr>
      <vt:lpstr>Century Gothic</vt:lpstr>
      <vt:lpstr>Wingdings</vt:lpstr>
      <vt:lpstr>Wingdings 3</vt:lpstr>
      <vt:lpstr>Jon (sala konferencyjna)</vt:lpstr>
      <vt:lpstr>Wykonywanie kar</vt:lpstr>
      <vt:lpstr>Kary w prawie karnym</vt:lpstr>
      <vt:lpstr>Pytania do kazusu</vt:lpstr>
      <vt:lpstr>Wykonywanie kary grzywny</vt:lpstr>
      <vt:lpstr>Orzekanie grzywny</vt:lpstr>
      <vt:lpstr>Systemy orzekania grzywny</vt:lpstr>
      <vt:lpstr>Rodzaje grzywny</vt:lpstr>
      <vt:lpstr>Grzywna</vt:lpstr>
      <vt:lpstr> Art.  46.  [Zastępcza kara pozbawienia wolności. Zasady wymiaru] </vt:lpstr>
      <vt:lpstr> Art.  46.  [Zastępcza kara pozbawienia wolności. Zasady wymiaru] </vt:lpstr>
      <vt:lpstr> Art.  49.  [Rozłożenie grzywny na raty] </vt:lpstr>
      <vt:lpstr>Wykonywanie kary ograniczenia wolności</vt:lpstr>
      <vt:lpstr>Kara ograniczenia wolności </vt:lpstr>
      <vt:lpstr>Treść kary ograniczenia wolności </vt:lpstr>
      <vt:lpstr>Ograniczenie wolności jako kara</vt:lpstr>
      <vt:lpstr>Cel kary ograniczenia wolności </vt:lpstr>
      <vt:lpstr>Organy wykonujące karę ograniczenia wolności</vt:lpstr>
      <vt:lpstr>Nieodpłatna praca na cele społeczne wykonywana jest na rzecz</vt:lpstr>
      <vt:lpstr>Kara ograniczenia wolności</vt:lpstr>
      <vt:lpstr>Wniosek o orzeczenie kary zastępczej</vt:lpstr>
      <vt:lpstr>Kara zastępcza</vt:lpstr>
      <vt:lpstr>Odroczenie wykonania kary</vt:lpstr>
      <vt:lpstr>Przerwa w odbywaniu kary</vt:lpstr>
      <vt:lpstr>System dozoru elektronicznego</vt:lpstr>
      <vt:lpstr>Dozór elektroniczny</vt:lpstr>
      <vt:lpstr>Rodzaje dozoru</vt:lpstr>
      <vt:lpstr>Środki techniczne</vt:lpstr>
      <vt:lpstr>Prezentacja programu PowerPoint</vt:lpstr>
      <vt:lpstr>Przesłanki wykonywania kary w SDE</vt:lpstr>
      <vt:lpstr>Prezentacja programu PowerPoint</vt:lpstr>
      <vt:lpstr> Zakaz zbliżania się do określonej osoby kontrolowany w SDE </vt:lpstr>
      <vt:lpstr>Prezentacja programu PowerPoint</vt:lpstr>
      <vt:lpstr>  Skazany, wobec którego wykonywany jest dozór elektroniczny, ma obowiązek: </vt:lpstr>
      <vt:lpstr>  Skazany, wobec którego wykonywany jest dozór stacjonarny, ma ponadto obowiązek: </vt:lpstr>
      <vt:lpstr>  Skazany, wobec którego wykonywany jest dozór mobilny lub zbliżeniowy, ma ponadto obowiązek: </vt:lpstr>
      <vt:lpstr>Pozostawanie we wskazanym miejscu w wyznaczonym czasie</vt:lpstr>
      <vt:lpstr>Prezentacja programu PowerPoint</vt:lpstr>
      <vt:lpstr>Podstawowe założenia kary pozbawienia wolności</vt:lpstr>
      <vt:lpstr>Cele wykonywania kary pozbawienia wolności</vt:lpstr>
      <vt:lpstr>Cele wykonywania kary pozbawienia wolności</vt:lpstr>
      <vt:lpstr>Rodzaje zakładów karnych</vt:lpstr>
      <vt:lpstr>Zakład karny dla młodocianych</vt:lpstr>
      <vt:lpstr>Zakład karny dla recydywistów penitencjarnych</vt:lpstr>
      <vt:lpstr>Typy zakładów karnych</vt:lpstr>
      <vt:lpstr>Zakład karny zamknięty</vt:lpstr>
      <vt:lpstr>Zakład karny zamknięty</vt:lpstr>
      <vt:lpstr>Zakład karny półotwarty</vt:lpstr>
      <vt:lpstr>Zakład karny półotwarty</vt:lpstr>
      <vt:lpstr>Zakład karny otwarty </vt:lpstr>
      <vt:lpstr>Zakład karny otwarty</vt:lpstr>
      <vt:lpstr>Prezentacja programu PowerPoint</vt:lpstr>
      <vt:lpstr>Warunki bytowe</vt:lpstr>
      <vt:lpstr>Wyżywienie</vt:lpstr>
      <vt:lpstr>Cele mieszkalne</vt:lpstr>
      <vt:lpstr>Systemy wykonywania kary</vt:lpstr>
      <vt:lpstr>System programowego oddziaływania</vt:lpstr>
      <vt:lpstr>Prezentacja programu PowerPoint</vt:lpstr>
      <vt:lpstr>System terapeutyczny</vt:lpstr>
      <vt:lpstr>Kobiety w zakładzie karnym</vt:lpstr>
      <vt:lpstr>Prezentacja programu PowerPoint</vt:lpstr>
      <vt:lpstr>Środki probacyjne</vt:lpstr>
      <vt:lpstr>Warunkowe umorzenie postępowania</vt:lpstr>
      <vt:lpstr>Przesłanki warunkowego umorzenia postępowania</vt:lpstr>
      <vt:lpstr>Okres próby</vt:lpstr>
      <vt:lpstr>Obowiązki obligatoryjne</vt:lpstr>
      <vt:lpstr>Obowiązki fakultatywne</vt:lpstr>
      <vt:lpstr>Przesłanki podjęcia warunkowo umorzonego postępowania</vt:lpstr>
      <vt:lpstr>Warunkowe zawieszenie wykonania kary</vt:lpstr>
      <vt:lpstr>Przesłanki warunkowego zawieszenia wykonania kary</vt:lpstr>
      <vt:lpstr>Obowiązki okresu próby</vt:lpstr>
      <vt:lpstr>Dozór</vt:lpstr>
      <vt:lpstr>Okres próby</vt:lpstr>
      <vt:lpstr>Przesłanki zarządzenia wykonania zawieszonej kary</vt:lpstr>
      <vt:lpstr>Prezentacja programu PowerPoint</vt:lpstr>
      <vt:lpstr>Warunkowe przedterminowe zwolnienie</vt:lpstr>
      <vt:lpstr>Przesłanki warunkowego zwolnienia</vt:lpstr>
      <vt:lpstr>Dozór</vt:lpstr>
      <vt:lpstr>Okres próby</vt:lpstr>
      <vt:lpstr>Przesłanki odwołania warunkowego przedterminowego zwolnienia</vt:lpstr>
      <vt:lpstr>Przesłanki odwołania warunkowego przedterminowego zwolnienia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Wykonywanie kary grzywny</dc:title>
  <dc:creator>Agnieszka Hłuszij</dc:creator>
  <cp:lastModifiedBy>Agnieszka Hłuszij</cp:lastModifiedBy>
  <cp:revision>28</cp:revision>
  <dcterms:created xsi:type="dcterms:W3CDTF">2019-03-28T17:36:02Z</dcterms:created>
  <dcterms:modified xsi:type="dcterms:W3CDTF">2019-05-21T20:49:45Z</dcterms:modified>
</cp:coreProperties>
</file>