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6" r:id="rId2"/>
    <p:sldId id="326" r:id="rId3"/>
    <p:sldId id="327" r:id="rId4"/>
    <p:sldId id="329" r:id="rId5"/>
    <p:sldId id="333" r:id="rId6"/>
    <p:sldId id="330" r:id="rId7"/>
    <p:sldId id="335" r:id="rId8"/>
    <p:sldId id="331" r:id="rId9"/>
    <p:sldId id="332" r:id="rId10"/>
    <p:sldId id="259" r:id="rId11"/>
    <p:sldId id="281" r:id="rId12"/>
    <p:sldId id="325" r:id="rId13"/>
    <p:sldId id="317" r:id="rId14"/>
    <p:sldId id="282" r:id="rId15"/>
    <p:sldId id="284" r:id="rId16"/>
    <p:sldId id="285" r:id="rId17"/>
    <p:sldId id="286" r:id="rId18"/>
    <p:sldId id="261" r:id="rId19"/>
    <p:sldId id="262" r:id="rId20"/>
    <p:sldId id="263" r:id="rId21"/>
    <p:sldId id="305" r:id="rId22"/>
    <p:sldId id="334" r:id="rId23"/>
    <p:sldId id="265" r:id="rId24"/>
    <p:sldId id="289" r:id="rId25"/>
    <p:sldId id="290" r:id="rId26"/>
    <p:sldId id="291" r:id="rId27"/>
    <p:sldId id="292" r:id="rId28"/>
    <p:sldId id="293" r:id="rId29"/>
    <p:sldId id="294" r:id="rId30"/>
    <p:sldId id="295" r:id="rId31"/>
    <p:sldId id="296" r:id="rId32"/>
    <p:sldId id="297" r:id="rId33"/>
    <p:sldId id="298" r:id="rId34"/>
    <p:sldId id="287" r:id="rId35"/>
    <p:sldId id="299" r:id="rId36"/>
    <p:sldId id="300" r:id="rId37"/>
    <p:sldId id="301" r:id="rId38"/>
    <p:sldId id="302" r:id="rId39"/>
    <p:sldId id="303" r:id="rId40"/>
    <p:sldId id="267" r:id="rId41"/>
    <p:sldId id="268" r:id="rId42"/>
    <p:sldId id="318" r:id="rId43"/>
    <p:sldId id="269" r:id="rId44"/>
    <p:sldId id="270" r:id="rId45"/>
    <p:sldId id="272" r:id="rId46"/>
    <p:sldId id="277" r:id="rId47"/>
    <p:sldId id="273" r:id="rId48"/>
    <p:sldId id="306"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66" d="100"/>
          <a:sy n="66" d="100"/>
        </p:scale>
        <p:origin x="9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D9C03-129A-4964-9AE4-79E32A374DA2}" type="datetimeFigureOut">
              <a:rPr lang="pl-PL" smtClean="0"/>
              <a:t>28.02.2020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1C298-982C-4CC2-9212-FFE8376DD8C3}" type="slidenum">
              <a:rPr lang="pl-PL" smtClean="0"/>
              <a:t>‹#›</a:t>
            </a:fld>
            <a:endParaRPr lang="pl-PL"/>
          </a:p>
        </p:txBody>
      </p:sp>
    </p:spTree>
    <p:extLst>
      <p:ext uri="{BB962C8B-B14F-4D97-AF65-F5344CB8AC3E}">
        <p14:creationId xmlns:p14="http://schemas.microsoft.com/office/powerpoint/2010/main" val="3365807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Dane: Komenda Gówna Policji Stan na dzień 08.02.2017 r.</a:t>
            </a:r>
          </a:p>
        </p:txBody>
      </p:sp>
      <p:sp>
        <p:nvSpPr>
          <p:cNvPr id="4" name="Symbol zastępczy numeru slajdu 3"/>
          <p:cNvSpPr>
            <a:spLocks noGrp="1"/>
          </p:cNvSpPr>
          <p:nvPr>
            <p:ph type="sldNum" sz="quarter" idx="5"/>
          </p:nvPr>
        </p:nvSpPr>
        <p:spPr/>
        <p:txBody>
          <a:bodyPr/>
          <a:lstStyle/>
          <a:p>
            <a:fld id="{3441C298-982C-4CC2-9212-FFE8376DD8C3}" type="slidenum">
              <a:rPr lang="pl-PL" smtClean="0"/>
              <a:t>16</a:t>
            </a:fld>
            <a:endParaRPr lang="pl-PL"/>
          </a:p>
        </p:txBody>
      </p:sp>
    </p:spTree>
    <p:extLst>
      <p:ext uri="{BB962C8B-B14F-4D97-AF65-F5344CB8AC3E}">
        <p14:creationId xmlns:p14="http://schemas.microsoft.com/office/powerpoint/2010/main" val="372576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Źródło informacji</a:t>
            </a:r>
          </a:p>
        </p:txBody>
      </p:sp>
      <p:sp>
        <p:nvSpPr>
          <p:cNvPr id="4" name="Symbol zastępczy numeru slajdu 3"/>
          <p:cNvSpPr>
            <a:spLocks noGrp="1"/>
          </p:cNvSpPr>
          <p:nvPr>
            <p:ph type="sldNum" sz="quarter" idx="5"/>
          </p:nvPr>
        </p:nvSpPr>
        <p:spPr/>
        <p:txBody>
          <a:bodyPr/>
          <a:lstStyle/>
          <a:p>
            <a:fld id="{3441C298-982C-4CC2-9212-FFE8376DD8C3}" type="slidenum">
              <a:rPr lang="pl-PL" smtClean="0"/>
              <a:t>32</a:t>
            </a:fld>
            <a:endParaRPr lang="pl-PL"/>
          </a:p>
        </p:txBody>
      </p:sp>
    </p:spTree>
    <p:extLst>
      <p:ext uri="{BB962C8B-B14F-4D97-AF65-F5344CB8AC3E}">
        <p14:creationId xmlns:p14="http://schemas.microsoft.com/office/powerpoint/2010/main" val="2249588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CEFE8EEC-EB3B-4173-A51E-E820DE6B7B22}" type="datetimeFigureOut">
              <a:rPr lang="pl-PL" smtClean="0"/>
              <a:t>28.02.2020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47041C0-F532-4326-BB3D-7858DB524BBD}" type="slidenum">
              <a:rPr lang="pl-PL" smtClean="0"/>
              <a:t>‹#›</a:t>
            </a:fld>
            <a:endParaRPr lang="pl-PL"/>
          </a:p>
        </p:txBody>
      </p:sp>
    </p:spTree>
    <p:extLst>
      <p:ext uri="{BB962C8B-B14F-4D97-AF65-F5344CB8AC3E}">
        <p14:creationId xmlns:p14="http://schemas.microsoft.com/office/powerpoint/2010/main" val="36287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EFE8EEC-EB3B-4173-A51E-E820DE6B7B22}" type="datetimeFigureOut">
              <a:rPr lang="pl-PL" smtClean="0"/>
              <a:t>28.02.2020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47041C0-F532-4326-BB3D-7858DB524BBD}" type="slidenum">
              <a:rPr lang="pl-PL" smtClean="0"/>
              <a:t>‹#›</a:t>
            </a:fld>
            <a:endParaRPr lang="pl-PL"/>
          </a:p>
        </p:txBody>
      </p:sp>
    </p:spTree>
    <p:extLst>
      <p:ext uri="{BB962C8B-B14F-4D97-AF65-F5344CB8AC3E}">
        <p14:creationId xmlns:p14="http://schemas.microsoft.com/office/powerpoint/2010/main" val="58485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EFE8EEC-EB3B-4173-A51E-E820DE6B7B22}" type="datetimeFigureOut">
              <a:rPr lang="pl-PL" smtClean="0"/>
              <a:t>28.02.2020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47041C0-F532-4326-BB3D-7858DB524BBD}" type="slidenum">
              <a:rPr lang="pl-PL" smtClean="0"/>
              <a:t>‹#›</a:t>
            </a:fld>
            <a:endParaRPr lang="pl-PL"/>
          </a:p>
        </p:txBody>
      </p:sp>
    </p:spTree>
    <p:extLst>
      <p:ext uri="{BB962C8B-B14F-4D97-AF65-F5344CB8AC3E}">
        <p14:creationId xmlns:p14="http://schemas.microsoft.com/office/powerpoint/2010/main" val="272779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EFE8EEC-EB3B-4173-A51E-E820DE6B7B22}" type="datetimeFigureOut">
              <a:rPr lang="pl-PL" smtClean="0"/>
              <a:t>28.02.2020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47041C0-F532-4326-BB3D-7858DB524BBD}" type="slidenum">
              <a:rPr lang="pl-PL" smtClean="0"/>
              <a:t>‹#›</a:t>
            </a:fld>
            <a:endParaRPr lang="pl-PL"/>
          </a:p>
        </p:txBody>
      </p:sp>
    </p:spTree>
    <p:extLst>
      <p:ext uri="{BB962C8B-B14F-4D97-AF65-F5344CB8AC3E}">
        <p14:creationId xmlns:p14="http://schemas.microsoft.com/office/powerpoint/2010/main" val="88765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EFE8EEC-EB3B-4173-A51E-E820DE6B7B22}" type="datetimeFigureOut">
              <a:rPr lang="pl-PL" smtClean="0"/>
              <a:t>28.02.2020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47041C0-F532-4326-BB3D-7858DB524BBD}" type="slidenum">
              <a:rPr lang="pl-PL" smtClean="0"/>
              <a:t>‹#›</a:t>
            </a:fld>
            <a:endParaRPr lang="pl-PL"/>
          </a:p>
        </p:txBody>
      </p:sp>
    </p:spTree>
    <p:extLst>
      <p:ext uri="{BB962C8B-B14F-4D97-AF65-F5344CB8AC3E}">
        <p14:creationId xmlns:p14="http://schemas.microsoft.com/office/powerpoint/2010/main" val="166528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CEFE8EEC-EB3B-4173-A51E-E820DE6B7B22}" type="datetimeFigureOut">
              <a:rPr lang="pl-PL" smtClean="0"/>
              <a:t>28.02.2020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47041C0-F532-4326-BB3D-7858DB524BBD}" type="slidenum">
              <a:rPr lang="pl-PL" smtClean="0"/>
              <a:t>‹#›</a:t>
            </a:fld>
            <a:endParaRPr lang="pl-PL"/>
          </a:p>
        </p:txBody>
      </p:sp>
    </p:spTree>
    <p:extLst>
      <p:ext uri="{BB962C8B-B14F-4D97-AF65-F5344CB8AC3E}">
        <p14:creationId xmlns:p14="http://schemas.microsoft.com/office/powerpoint/2010/main" val="303925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CEFE8EEC-EB3B-4173-A51E-E820DE6B7B22}" type="datetimeFigureOut">
              <a:rPr lang="pl-PL" smtClean="0"/>
              <a:t>28.02.2020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47041C0-F532-4326-BB3D-7858DB524BBD}" type="slidenum">
              <a:rPr lang="pl-PL" smtClean="0"/>
              <a:t>‹#›</a:t>
            </a:fld>
            <a:endParaRPr lang="pl-PL"/>
          </a:p>
        </p:txBody>
      </p:sp>
    </p:spTree>
    <p:extLst>
      <p:ext uri="{BB962C8B-B14F-4D97-AF65-F5344CB8AC3E}">
        <p14:creationId xmlns:p14="http://schemas.microsoft.com/office/powerpoint/2010/main" val="67523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CEFE8EEC-EB3B-4173-A51E-E820DE6B7B22}" type="datetimeFigureOut">
              <a:rPr lang="pl-PL" smtClean="0"/>
              <a:t>28.02.2020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47041C0-F532-4326-BB3D-7858DB524BBD}" type="slidenum">
              <a:rPr lang="pl-PL" smtClean="0"/>
              <a:t>‹#›</a:t>
            </a:fld>
            <a:endParaRPr lang="pl-PL"/>
          </a:p>
        </p:txBody>
      </p:sp>
    </p:spTree>
    <p:extLst>
      <p:ext uri="{BB962C8B-B14F-4D97-AF65-F5344CB8AC3E}">
        <p14:creationId xmlns:p14="http://schemas.microsoft.com/office/powerpoint/2010/main" val="2992806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E8EEC-EB3B-4173-A51E-E820DE6B7B22}" type="datetimeFigureOut">
              <a:rPr lang="pl-PL" smtClean="0"/>
              <a:t>28.02.2020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B47041C0-F532-4326-BB3D-7858DB524BBD}" type="slidenum">
              <a:rPr lang="pl-PL" smtClean="0"/>
              <a:t>‹#›</a:t>
            </a:fld>
            <a:endParaRPr lang="pl-PL"/>
          </a:p>
        </p:txBody>
      </p:sp>
    </p:spTree>
    <p:extLst>
      <p:ext uri="{BB962C8B-B14F-4D97-AF65-F5344CB8AC3E}">
        <p14:creationId xmlns:p14="http://schemas.microsoft.com/office/powerpoint/2010/main" val="245725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EFE8EEC-EB3B-4173-A51E-E820DE6B7B22}" type="datetimeFigureOut">
              <a:rPr lang="pl-PL" smtClean="0"/>
              <a:t>28.02.2020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47041C0-F532-4326-BB3D-7858DB524BBD}" type="slidenum">
              <a:rPr lang="pl-PL" smtClean="0"/>
              <a:t>‹#›</a:t>
            </a:fld>
            <a:endParaRPr lang="pl-PL"/>
          </a:p>
        </p:txBody>
      </p:sp>
    </p:spTree>
    <p:extLst>
      <p:ext uri="{BB962C8B-B14F-4D97-AF65-F5344CB8AC3E}">
        <p14:creationId xmlns:p14="http://schemas.microsoft.com/office/powerpoint/2010/main" val="297849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EFE8EEC-EB3B-4173-A51E-E820DE6B7B22}" type="datetimeFigureOut">
              <a:rPr lang="pl-PL" smtClean="0"/>
              <a:t>28.02.2020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47041C0-F532-4326-BB3D-7858DB524BBD}" type="slidenum">
              <a:rPr lang="pl-PL" smtClean="0"/>
              <a:t>‹#›</a:t>
            </a:fld>
            <a:endParaRPr lang="pl-PL"/>
          </a:p>
        </p:txBody>
      </p:sp>
    </p:spTree>
    <p:extLst>
      <p:ext uri="{BB962C8B-B14F-4D97-AF65-F5344CB8AC3E}">
        <p14:creationId xmlns:p14="http://schemas.microsoft.com/office/powerpoint/2010/main" val="998949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E8EEC-EB3B-4173-A51E-E820DE6B7B22}" type="datetimeFigureOut">
              <a:rPr lang="pl-PL" smtClean="0"/>
              <a:t>28.02.2020</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041C0-F532-4326-BB3D-7858DB524BBD}" type="slidenum">
              <a:rPr lang="pl-PL" smtClean="0"/>
              <a:t>‹#›</a:t>
            </a:fld>
            <a:endParaRPr lang="pl-PL"/>
          </a:p>
        </p:txBody>
      </p:sp>
    </p:spTree>
    <p:extLst>
      <p:ext uri="{BB962C8B-B14F-4D97-AF65-F5344CB8AC3E}">
        <p14:creationId xmlns:p14="http://schemas.microsoft.com/office/powerpoint/2010/main" val="40636956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E00167-64C5-4221-9BB2-D071C30501D8}"/>
              </a:ext>
            </a:extLst>
          </p:cNvPr>
          <p:cNvSpPr>
            <a:spLocks noGrp="1"/>
          </p:cNvSpPr>
          <p:nvPr>
            <p:ph type="ctrTitle"/>
          </p:nvPr>
        </p:nvSpPr>
        <p:spPr>
          <a:xfrm>
            <a:off x="1335314" y="2235200"/>
            <a:ext cx="9144000" cy="1785257"/>
          </a:xfrm>
        </p:spPr>
        <p:txBody>
          <a:bodyPr/>
          <a:lstStyle/>
          <a:p>
            <a:r>
              <a:rPr lang="pl-PL" dirty="0"/>
              <a:t>Wykrywanie sprawców przestępstw</a:t>
            </a:r>
          </a:p>
        </p:txBody>
      </p:sp>
    </p:spTree>
    <p:extLst>
      <p:ext uri="{BB962C8B-B14F-4D97-AF65-F5344CB8AC3E}">
        <p14:creationId xmlns:p14="http://schemas.microsoft.com/office/powerpoint/2010/main" val="1761064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73B08C6-B763-46F7-A0BD-4436C1C05648}"/>
              </a:ext>
            </a:extLst>
          </p:cNvPr>
          <p:cNvSpPr>
            <a:spLocks noGrp="1"/>
          </p:cNvSpPr>
          <p:nvPr>
            <p:ph idx="1"/>
          </p:nvPr>
        </p:nvSpPr>
        <p:spPr>
          <a:xfrm>
            <a:off x="384313" y="304800"/>
            <a:ext cx="11396870" cy="6334539"/>
          </a:xfrm>
        </p:spPr>
        <p:txBody>
          <a:bodyPr>
            <a:normAutofit fontScale="92500"/>
          </a:bodyPr>
          <a:lstStyle/>
          <a:p>
            <a:pPr marL="0" indent="0" algn="ctr">
              <a:buNone/>
            </a:pPr>
            <a:r>
              <a:rPr lang="pl-PL" b="1" dirty="0"/>
              <a:t>Problemy  terminologiczne</a:t>
            </a:r>
          </a:p>
          <a:p>
            <a:pPr marL="0" indent="0">
              <a:lnSpc>
                <a:spcPct val="150000"/>
              </a:lnSpc>
              <a:buNone/>
            </a:pPr>
            <a:r>
              <a:rPr lang="pl-PL" b="1" dirty="0"/>
              <a:t>Ujawnienie, ustalenie przestępstwa i wykrycie jego sprawcy.</a:t>
            </a:r>
          </a:p>
          <a:p>
            <a:pPr marL="0" indent="0">
              <a:lnSpc>
                <a:spcPct val="150000"/>
              </a:lnSpc>
              <a:buNone/>
            </a:pPr>
            <a:r>
              <a:rPr lang="pl-PL" dirty="0"/>
              <a:t>W literaturze próbuje się doprecyzować te terminy.</a:t>
            </a:r>
          </a:p>
          <a:p>
            <a:pPr marL="0" indent="0">
              <a:lnSpc>
                <a:spcPct val="150000"/>
              </a:lnSpc>
              <a:buNone/>
            </a:pPr>
            <a:r>
              <a:rPr lang="pl-PL" dirty="0"/>
              <a:t>Pojęcie </a:t>
            </a:r>
            <a:r>
              <a:rPr lang="pl-PL" i="1" dirty="0"/>
              <a:t>ujawnienie</a:t>
            </a:r>
            <a:r>
              <a:rPr lang="pl-PL" dirty="0"/>
              <a:t> powinno odnosić się do przestępstw wcześniej utajnionych nie znanych organom ścigania. </a:t>
            </a:r>
          </a:p>
          <a:p>
            <a:pPr marL="0" indent="0">
              <a:lnSpc>
                <a:spcPct val="150000"/>
              </a:lnSpc>
              <a:buNone/>
            </a:pPr>
            <a:r>
              <a:rPr lang="pl-PL" dirty="0"/>
              <a:t>Pojęcie  </a:t>
            </a:r>
            <a:r>
              <a:rPr lang="pl-PL" i="1" dirty="0"/>
              <a:t>ustalenie</a:t>
            </a:r>
            <a:r>
              <a:rPr lang="pl-PL" dirty="0"/>
              <a:t> powinno odnosić się do zdarzenia już ujawnionego w kontekście określenia czy wypełnia ono znamiona czynu bezprawnego  i karalnego. </a:t>
            </a:r>
            <a:endParaRPr lang="pl-PL" dirty="0">
              <a:solidFill>
                <a:srgbClr val="FF0000"/>
              </a:solidFill>
            </a:endParaRPr>
          </a:p>
          <a:p>
            <a:pPr marL="0" indent="0">
              <a:lnSpc>
                <a:spcPct val="150000"/>
              </a:lnSpc>
              <a:buNone/>
            </a:pPr>
            <a:r>
              <a:rPr lang="pl-PL" dirty="0"/>
              <a:t>Pojęcie </a:t>
            </a:r>
            <a:r>
              <a:rPr lang="pl-PL" i="1" dirty="0"/>
              <a:t>wykrycie</a:t>
            </a:r>
            <a:r>
              <a:rPr lang="pl-PL" dirty="0"/>
              <a:t>  można odnieść do sprawcy przestępstwa- Kodeks postępowania karnego.</a:t>
            </a:r>
            <a:endParaRPr lang="pl-PL" dirty="0">
              <a:solidFill>
                <a:srgbClr val="FF0000"/>
              </a:solidFill>
            </a:endParaRPr>
          </a:p>
          <a:p>
            <a:pPr marL="0" indent="0">
              <a:buNone/>
            </a:pPr>
            <a:endParaRPr lang="pl-PL" dirty="0"/>
          </a:p>
        </p:txBody>
      </p:sp>
    </p:spTree>
    <p:extLst>
      <p:ext uri="{BB962C8B-B14F-4D97-AF65-F5344CB8AC3E}">
        <p14:creationId xmlns:p14="http://schemas.microsoft.com/office/powerpoint/2010/main" val="282055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9082A8D-A928-4066-8EBB-26C4978B5CF4}"/>
              </a:ext>
            </a:extLst>
          </p:cNvPr>
          <p:cNvSpPr>
            <a:spLocks noGrp="1"/>
          </p:cNvSpPr>
          <p:nvPr>
            <p:ph idx="1"/>
          </p:nvPr>
        </p:nvSpPr>
        <p:spPr>
          <a:xfrm>
            <a:off x="838200" y="344557"/>
            <a:ext cx="10515600" cy="5832406"/>
          </a:xfrm>
        </p:spPr>
        <p:txBody>
          <a:bodyPr>
            <a:normAutofit fontScale="92500" lnSpcReduction="20000"/>
          </a:bodyPr>
          <a:lstStyle/>
          <a:p>
            <a:pPr marL="0" indent="0">
              <a:buNone/>
            </a:pPr>
            <a:r>
              <a:rPr lang="pl-PL" dirty="0"/>
              <a:t>Art. § 2 k. p. k.</a:t>
            </a:r>
          </a:p>
          <a:p>
            <a:pPr marL="0" indent="0">
              <a:buNone/>
            </a:pPr>
            <a:r>
              <a:rPr lang="pl-PL" dirty="0"/>
              <a:t>Przepisy niniejszego kodeksu mają na celu takie ukształtowanie postępowania karnego, aby:</a:t>
            </a:r>
          </a:p>
          <a:p>
            <a:pPr marL="514350" indent="-514350">
              <a:buAutoNum type="arabicParenR"/>
            </a:pPr>
            <a:r>
              <a:rPr lang="pl-PL" b="1" dirty="0"/>
              <a:t>sprawca przestępstwa został wykryty i pociągnięty do odpowiedzialności……</a:t>
            </a:r>
          </a:p>
          <a:p>
            <a:pPr marL="0" indent="0">
              <a:buNone/>
            </a:pPr>
            <a:endParaRPr lang="pl-PL" dirty="0"/>
          </a:p>
          <a:p>
            <a:pPr marL="0" indent="0">
              <a:buNone/>
            </a:pPr>
            <a:r>
              <a:rPr lang="pl-PL" dirty="0"/>
              <a:t>Art. 297 § 1 k.p.k.</a:t>
            </a:r>
          </a:p>
          <a:p>
            <a:pPr marL="0" indent="0">
              <a:buNone/>
            </a:pPr>
            <a:r>
              <a:rPr lang="pl-PL" dirty="0"/>
              <a:t>Celem postępowania karnego jest:</a:t>
            </a:r>
          </a:p>
          <a:p>
            <a:pPr marL="514350" indent="-514350">
              <a:buAutoNum type="arabicParenR"/>
            </a:pPr>
            <a:r>
              <a:rPr lang="pl-PL" b="1" dirty="0"/>
              <a:t>ustalenie, czy został popełniony czyn zabroniony i czy stanowi on przestępstwo,</a:t>
            </a:r>
          </a:p>
          <a:p>
            <a:pPr marL="514350" indent="-514350">
              <a:buAutoNum type="arabicParenR"/>
            </a:pPr>
            <a:r>
              <a:rPr lang="pl-PL" b="1" dirty="0"/>
              <a:t>Wykrycie i w razie potrzeby ujęcie sprawcy,</a:t>
            </a:r>
          </a:p>
          <a:p>
            <a:pPr marL="514350" indent="-514350">
              <a:buAutoNum type="arabicParenR"/>
            </a:pPr>
            <a:r>
              <a:rPr lang="pl-PL" dirty="0"/>
              <a:t>Zebranie danych stosownie do art,. 213 i 214 k.p.k.,</a:t>
            </a:r>
          </a:p>
          <a:p>
            <a:pPr marL="514350" indent="-514350">
              <a:buAutoNum type="arabicParenR"/>
            </a:pPr>
            <a:r>
              <a:rPr lang="pl-PL" dirty="0"/>
              <a:t>Wyjaśnienie okoliczności sprawy, w tym ustalenie osób pokrzywdzonych i rozmiarów szkody,</a:t>
            </a:r>
          </a:p>
          <a:p>
            <a:pPr marL="514350" indent="-514350">
              <a:buAutoNum type="arabicParenR"/>
            </a:pPr>
            <a:r>
              <a:rPr lang="pl-PL" dirty="0"/>
              <a:t>Zebranie, zabezpieczenie i w niezbędnym zakresie utrwalenie dowodów dla sądu.</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708099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9136ACBA-F1EE-437A-8D2F-BB9B25DEBF08}"/>
              </a:ext>
            </a:extLst>
          </p:cNvPr>
          <p:cNvSpPr>
            <a:spLocks noGrp="1"/>
          </p:cNvSpPr>
          <p:nvPr>
            <p:ph idx="1"/>
          </p:nvPr>
        </p:nvSpPr>
        <p:spPr>
          <a:xfrm>
            <a:off x="838200" y="352425"/>
            <a:ext cx="10515600" cy="5824538"/>
          </a:xfrm>
        </p:spPr>
        <p:txBody>
          <a:bodyPr/>
          <a:lstStyle/>
          <a:p>
            <a:pPr marL="0" indent="0" algn="ctr">
              <a:buNone/>
            </a:pPr>
            <a:endParaRPr lang="pl-PL" dirty="0"/>
          </a:p>
          <a:p>
            <a:pPr marL="0" indent="0" algn="ctr">
              <a:buNone/>
            </a:pPr>
            <a:endParaRPr lang="pl-PL" dirty="0"/>
          </a:p>
          <a:p>
            <a:pPr marL="0" indent="0" algn="ctr">
              <a:buNone/>
            </a:pPr>
            <a:endParaRPr lang="pl-PL" dirty="0"/>
          </a:p>
          <a:p>
            <a:pPr marL="0" indent="0" algn="ctr">
              <a:buNone/>
            </a:pPr>
            <a:r>
              <a:rPr lang="pl-PL" dirty="0"/>
              <a:t>Definicja B. </a:t>
            </a:r>
            <a:r>
              <a:rPr lang="pl-PL" dirty="0" err="1"/>
              <a:t>Hołysta</a:t>
            </a:r>
            <a:endParaRPr lang="pl-PL" dirty="0"/>
          </a:p>
          <a:p>
            <a:pPr marL="0" indent="0" algn="ctr">
              <a:buNone/>
            </a:pPr>
            <a:r>
              <a:rPr lang="pl-PL" dirty="0"/>
              <a:t>Kryminalistyka- nauka o metodach </a:t>
            </a:r>
            <a:r>
              <a:rPr lang="pl-PL" b="1" dirty="0"/>
              <a:t>ustalania faktu przestępstwa</a:t>
            </a:r>
            <a:r>
              <a:rPr lang="pl-PL" dirty="0"/>
              <a:t>, sposobu jego popełniania, </a:t>
            </a:r>
            <a:r>
              <a:rPr lang="pl-PL" b="1" dirty="0"/>
              <a:t>wykrywania sprawców</a:t>
            </a:r>
            <a:r>
              <a:rPr lang="pl-PL" dirty="0"/>
              <a:t> i zapobiegania przestępstwom i innym negatywnym zjawiskom społecznym.</a:t>
            </a:r>
          </a:p>
          <a:p>
            <a:pPr marL="0" indent="0">
              <a:buNone/>
            </a:pPr>
            <a:endParaRPr lang="pl-PL" dirty="0"/>
          </a:p>
        </p:txBody>
      </p:sp>
    </p:spTree>
    <p:extLst>
      <p:ext uri="{BB962C8B-B14F-4D97-AF65-F5344CB8AC3E}">
        <p14:creationId xmlns:p14="http://schemas.microsoft.com/office/powerpoint/2010/main" val="140056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52C4570-2870-4345-918A-9C4A72961C32}"/>
              </a:ext>
            </a:extLst>
          </p:cNvPr>
          <p:cNvSpPr>
            <a:spLocks noGrp="1"/>
          </p:cNvSpPr>
          <p:nvPr>
            <p:ph idx="1"/>
          </p:nvPr>
        </p:nvSpPr>
        <p:spPr>
          <a:xfrm>
            <a:off x="239151" y="520504"/>
            <a:ext cx="11114649" cy="5992837"/>
          </a:xfrm>
        </p:spPr>
        <p:txBody>
          <a:bodyPr/>
          <a:lstStyle/>
          <a:p>
            <a:pPr marL="0" indent="0">
              <a:buNone/>
            </a:pPr>
            <a:endParaRPr lang="pl-PL" dirty="0"/>
          </a:p>
          <a:p>
            <a:pPr marL="0" indent="0" algn="ctr">
              <a:buNone/>
            </a:pPr>
            <a:r>
              <a:rPr lang="pl-PL" sz="3600" dirty="0"/>
              <a:t>Statystyki policyjne stosują pojęcia: </a:t>
            </a:r>
          </a:p>
          <a:p>
            <a:pPr algn="ctr">
              <a:buFontTx/>
              <a:buChar char="-"/>
            </a:pPr>
            <a:r>
              <a:rPr lang="pl-PL" sz="3600" dirty="0"/>
              <a:t>przestępstwo stwierdzone,</a:t>
            </a:r>
          </a:p>
          <a:p>
            <a:pPr algn="ctr">
              <a:buFontTx/>
              <a:buChar char="-"/>
            </a:pPr>
            <a:r>
              <a:rPr lang="pl-PL" sz="3600" dirty="0"/>
              <a:t>przestępstwo wykryte.</a:t>
            </a:r>
          </a:p>
          <a:p>
            <a:pPr marL="0" indent="0" algn="ctr">
              <a:buNone/>
            </a:pPr>
            <a:endParaRPr lang="pl-PL" sz="3600" dirty="0"/>
          </a:p>
          <a:p>
            <a:pPr marL="0" indent="0" algn="ctr">
              <a:buNone/>
            </a:pPr>
            <a:r>
              <a:rPr lang="pl-PL" sz="3600" dirty="0"/>
              <a:t>Podają wskaźnik wykrywalności.</a:t>
            </a:r>
          </a:p>
        </p:txBody>
      </p:sp>
    </p:spTree>
    <p:extLst>
      <p:ext uri="{BB962C8B-B14F-4D97-AF65-F5344CB8AC3E}">
        <p14:creationId xmlns:p14="http://schemas.microsoft.com/office/powerpoint/2010/main" val="4242384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765644A-75FB-4E98-A821-3A608B1884D0}"/>
              </a:ext>
            </a:extLst>
          </p:cNvPr>
          <p:cNvSpPr>
            <a:spLocks noGrp="1"/>
          </p:cNvSpPr>
          <p:nvPr>
            <p:ph idx="1"/>
          </p:nvPr>
        </p:nvSpPr>
        <p:spPr>
          <a:xfrm>
            <a:off x="357809" y="384313"/>
            <a:ext cx="10995991" cy="6215270"/>
          </a:xfrm>
        </p:spPr>
        <p:txBody>
          <a:bodyPr/>
          <a:lstStyle/>
          <a:p>
            <a:pPr marL="0" indent="0" algn="ctr">
              <a:buNone/>
            </a:pPr>
            <a:r>
              <a:rPr lang="pl-PL" b="1" dirty="0"/>
              <a:t>Przestępstwo stwierdzone</a:t>
            </a:r>
          </a:p>
          <a:p>
            <a:pPr marL="0" indent="0" algn="ctr">
              <a:buNone/>
            </a:pPr>
            <a:r>
              <a:rPr lang="pl-PL" dirty="0"/>
              <a:t>Przestępstwo stwierdzone to przestępstwo będące zbrodnią lub występkiem ściganym z oskarżenia publicznego, w tym także  przestępstwem skarbowym,  objęte postępowaniem przygotowawczym, zakończonym, w wyniku, którego potwierdzono zaistnienie czynu zabronionego. </a:t>
            </a:r>
          </a:p>
          <a:p>
            <a:pPr marL="0" indent="0">
              <a:buNone/>
            </a:pPr>
            <a:endParaRPr lang="pl-PL" dirty="0"/>
          </a:p>
          <a:p>
            <a:pPr marL="0" indent="0" algn="ctr">
              <a:buNone/>
            </a:pPr>
            <a:r>
              <a:rPr lang="pl-PL" b="1" dirty="0"/>
              <a:t>Przestępstwo wykryte</a:t>
            </a:r>
          </a:p>
          <a:p>
            <a:pPr marL="0" indent="0" algn="ctr">
              <a:buNone/>
            </a:pPr>
            <a:r>
              <a:rPr lang="pl-PL" dirty="0"/>
              <a:t>Przestępstwo wykryte jest to przestępstwo stwierdzone, w którym ustalono przynajmniej jednego podejrzanego w zakończonym postępowaniu przygotowawczym.</a:t>
            </a:r>
          </a:p>
          <a:p>
            <a:pPr marL="0" indent="0">
              <a:buNone/>
            </a:pPr>
            <a:endParaRPr lang="pl-PL" dirty="0"/>
          </a:p>
        </p:txBody>
      </p:sp>
    </p:spTree>
    <p:extLst>
      <p:ext uri="{BB962C8B-B14F-4D97-AF65-F5344CB8AC3E}">
        <p14:creationId xmlns:p14="http://schemas.microsoft.com/office/powerpoint/2010/main" val="2225675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4B7C774-821F-48B5-BE13-A170B842683B}"/>
              </a:ext>
            </a:extLst>
          </p:cNvPr>
          <p:cNvSpPr>
            <a:spLocks noGrp="1"/>
          </p:cNvSpPr>
          <p:nvPr>
            <p:ph idx="1"/>
          </p:nvPr>
        </p:nvSpPr>
        <p:spPr>
          <a:xfrm>
            <a:off x="838200" y="450574"/>
            <a:ext cx="10515600" cy="5726389"/>
          </a:xfrm>
        </p:spPr>
        <p:txBody>
          <a:bodyPr/>
          <a:lstStyle/>
          <a:p>
            <a:pPr marL="0" indent="0">
              <a:buNone/>
            </a:pPr>
            <a:endParaRPr lang="pl-PL" dirty="0"/>
          </a:p>
          <a:p>
            <a:pPr marL="0" indent="0" algn="ctr">
              <a:buNone/>
            </a:pPr>
            <a:endParaRPr lang="pl-PL" dirty="0"/>
          </a:p>
          <a:p>
            <a:pPr marL="0" indent="0" algn="ctr">
              <a:buNone/>
            </a:pPr>
            <a:endParaRPr lang="pl-PL" dirty="0"/>
          </a:p>
          <a:p>
            <a:pPr marL="0" indent="0" algn="ctr">
              <a:buNone/>
            </a:pPr>
            <a:r>
              <a:rPr lang="pl-PL" b="1" dirty="0"/>
              <a:t>Wskaźnik wykrywalności (tzw. % wykrycia)</a:t>
            </a:r>
          </a:p>
          <a:p>
            <a:pPr marL="0" indent="0" algn="ctr">
              <a:buNone/>
            </a:pPr>
            <a:endParaRPr lang="pl-PL" dirty="0"/>
          </a:p>
          <a:p>
            <a:pPr marL="0" indent="0" algn="ctr">
              <a:buNone/>
            </a:pPr>
            <a:r>
              <a:rPr lang="pl-PL" b="1" dirty="0"/>
              <a:t>Nominalny wskaźnik wykrywalności przestępstw</a:t>
            </a:r>
          </a:p>
          <a:p>
            <a:pPr marL="0" indent="0" algn="ctr">
              <a:buNone/>
            </a:pPr>
            <a:r>
              <a:rPr lang="pl-PL" dirty="0"/>
              <a:t>Iloraz liczby przestępstw wykrytych / ogólną liczbę przestępstw stwierdzonych wyrażony w procentach. </a:t>
            </a:r>
          </a:p>
        </p:txBody>
      </p:sp>
    </p:spTree>
    <p:extLst>
      <p:ext uri="{BB962C8B-B14F-4D97-AF65-F5344CB8AC3E}">
        <p14:creationId xmlns:p14="http://schemas.microsoft.com/office/powerpoint/2010/main" val="1160115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A2AADF78-45B6-45A4-BB46-59CE7DD2BBC2}"/>
              </a:ext>
            </a:extLst>
          </p:cNvPr>
          <p:cNvPicPr>
            <a:picLocks noChangeAspect="1"/>
          </p:cNvPicPr>
          <p:nvPr/>
        </p:nvPicPr>
        <p:blipFill rotWithShape="1">
          <a:blip r:embed="rId3"/>
          <a:srcRect l="26413" t="17955" r="26196" b="34872"/>
          <a:stretch/>
        </p:blipFill>
        <p:spPr>
          <a:xfrm>
            <a:off x="1116661" y="567260"/>
            <a:ext cx="10227200" cy="5723480"/>
          </a:xfrm>
          <a:prstGeom prst="rect">
            <a:avLst/>
          </a:prstGeom>
        </p:spPr>
      </p:pic>
      <p:sp>
        <p:nvSpPr>
          <p:cNvPr id="3" name="Prostokąt 2">
            <a:extLst>
              <a:ext uri="{FF2B5EF4-FFF2-40B4-BE49-F238E27FC236}">
                <a16:creationId xmlns:a16="http://schemas.microsoft.com/office/drawing/2014/main" id="{8B067252-B38E-4F9C-9173-D4BB79304F86}"/>
              </a:ext>
            </a:extLst>
          </p:cNvPr>
          <p:cNvSpPr/>
          <p:nvPr/>
        </p:nvSpPr>
        <p:spPr>
          <a:xfrm>
            <a:off x="186268" y="6488668"/>
            <a:ext cx="5578322" cy="369332"/>
          </a:xfrm>
          <a:prstGeom prst="rect">
            <a:avLst/>
          </a:prstGeom>
        </p:spPr>
        <p:txBody>
          <a:bodyPr wrap="none">
            <a:spAutoFit/>
          </a:bodyPr>
          <a:lstStyle/>
          <a:p>
            <a:r>
              <a:rPr lang="pl-PL" dirty="0"/>
              <a:t>Dane: Komenda Gówna Policji Stan na dzień 08.02.2017 r.</a:t>
            </a:r>
          </a:p>
        </p:txBody>
      </p:sp>
    </p:spTree>
    <p:extLst>
      <p:ext uri="{BB962C8B-B14F-4D97-AF65-F5344CB8AC3E}">
        <p14:creationId xmlns:p14="http://schemas.microsoft.com/office/powerpoint/2010/main" val="1881174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4A233D9-4CD4-43E6-AD38-F7E4F1226D61}"/>
              </a:ext>
            </a:extLst>
          </p:cNvPr>
          <p:cNvSpPr>
            <a:spLocks noGrp="1"/>
          </p:cNvSpPr>
          <p:nvPr>
            <p:ph idx="1"/>
          </p:nvPr>
        </p:nvSpPr>
        <p:spPr>
          <a:xfrm>
            <a:off x="838200" y="318052"/>
            <a:ext cx="10515600" cy="5858911"/>
          </a:xfrm>
        </p:spPr>
        <p:txBody>
          <a:bodyPr>
            <a:normAutofit/>
          </a:bodyPr>
          <a:lstStyle/>
          <a:p>
            <a:pPr marL="0" indent="0" algn="ctr">
              <a:buNone/>
            </a:pPr>
            <a:endParaRPr lang="pl-PL" dirty="0"/>
          </a:p>
          <a:p>
            <a:pPr marL="0" indent="0" algn="ctr">
              <a:buNone/>
            </a:pPr>
            <a:endParaRPr lang="pl-PL" dirty="0"/>
          </a:p>
          <a:p>
            <a:pPr marL="0" indent="0" algn="ctr">
              <a:buNone/>
            </a:pPr>
            <a:endParaRPr lang="pl-PL" dirty="0"/>
          </a:p>
          <a:p>
            <a:pPr marL="0" indent="0" algn="ctr">
              <a:buNone/>
            </a:pPr>
            <a:r>
              <a:rPr lang="pl-PL" b="1" dirty="0"/>
              <a:t>Wskaźnik wykrywalności przestępstw (realny wskaźnik wykrywalności)</a:t>
            </a:r>
          </a:p>
          <a:p>
            <a:pPr marL="0" indent="0" algn="ctr">
              <a:buNone/>
            </a:pPr>
            <a:endParaRPr lang="pl-PL" dirty="0"/>
          </a:p>
          <a:p>
            <a:pPr marL="0" indent="0" algn="ctr">
              <a:buNone/>
            </a:pPr>
            <a:r>
              <a:rPr lang="pl-PL" dirty="0"/>
              <a:t>Stosunek procentowy przestępstw wykrytych, których sprawcy nie byli znani w chwili zameldowania o przestępstwie do ogólnej liczby przestępstw stwierdzonych.</a:t>
            </a:r>
          </a:p>
          <a:p>
            <a:pPr marL="0" indent="0">
              <a:buNone/>
            </a:pPr>
            <a:endParaRPr lang="pl-PL" dirty="0"/>
          </a:p>
          <a:p>
            <a:pPr marL="0" indent="0" algn="ctr">
              <a:buNone/>
            </a:pPr>
            <a:endParaRPr lang="pl-PL" dirty="0"/>
          </a:p>
        </p:txBody>
      </p:sp>
    </p:spTree>
    <p:extLst>
      <p:ext uri="{BB962C8B-B14F-4D97-AF65-F5344CB8AC3E}">
        <p14:creationId xmlns:p14="http://schemas.microsoft.com/office/powerpoint/2010/main" val="297790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8BE07AD-FF78-474D-B8BB-64315435DE46}"/>
              </a:ext>
            </a:extLst>
          </p:cNvPr>
          <p:cNvSpPr>
            <a:spLocks noGrp="1"/>
          </p:cNvSpPr>
          <p:nvPr>
            <p:ph idx="1"/>
          </p:nvPr>
        </p:nvSpPr>
        <p:spPr>
          <a:xfrm>
            <a:off x="838200" y="437322"/>
            <a:ext cx="10515600" cy="6162261"/>
          </a:xfrm>
        </p:spPr>
        <p:txBody>
          <a:bodyPr>
            <a:normAutofit/>
          </a:bodyPr>
          <a:lstStyle/>
          <a:p>
            <a:pPr marL="0" indent="0" algn="ctr">
              <a:buNone/>
            </a:pPr>
            <a:r>
              <a:rPr lang="pl-PL" dirty="0"/>
              <a:t>Przestępczość nieujawniona</a:t>
            </a:r>
          </a:p>
          <a:p>
            <a:pPr marL="0" indent="0">
              <a:buNone/>
            </a:pPr>
            <a:r>
              <a:rPr lang="pl-PL" dirty="0"/>
              <a:t>Wg T. </a:t>
            </a:r>
            <a:r>
              <a:rPr lang="pl-PL" dirty="0" err="1"/>
              <a:t>Hanauska</a:t>
            </a:r>
            <a:r>
              <a:rPr lang="pl-PL" dirty="0"/>
              <a:t> </a:t>
            </a:r>
            <a:r>
              <a:rPr lang="pl-PL" i="1" dirty="0"/>
              <a:t>ciemna liczba przestępstw </a:t>
            </a:r>
            <a:r>
              <a:rPr lang="pl-PL" dirty="0"/>
              <a:t>to „…liczba wyrażająca różnicę pomiędzy liczbą rzeczywiście popełnionych przestępstw a liczbą tych przestępstw, o których pierwsze informacje dotarły do organów ścigania”</a:t>
            </a:r>
          </a:p>
          <a:p>
            <a:pPr marL="0" indent="0">
              <a:buNone/>
            </a:pPr>
            <a:endParaRPr lang="pl-PL" dirty="0"/>
          </a:p>
          <a:p>
            <a:pPr marL="0" indent="0">
              <a:buNone/>
            </a:pPr>
            <a:endParaRPr lang="pl-PL" dirty="0"/>
          </a:p>
          <a:p>
            <a:pPr marL="0" indent="0">
              <a:buNone/>
            </a:pPr>
            <a:r>
              <a:rPr lang="pl-PL" dirty="0"/>
              <a:t>K. Sławik stosuje proponuje  również pojęcie </a:t>
            </a:r>
            <a:r>
              <a:rPr lang="pl-PL" i="1" dirty="0"/>
              <a:t>ciemnej liczby sprawców </a:t>
            </a:r>
            <a:r>
              <a:rPr lang="pl-PL" dirty="0"/>
              <a:t>przestępstw, która oznacza „ różnicę pomiędzy liczbą ujawnionych i skazanych sprawców przestępstw a liczbą faktycznie działających, których organy ścigania nie zdołały zdekonspirować”.</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611115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AD05B7F-678F-4D19-9FFF-A414DB41FA41}"/>
              </a:ext>
            </a:extLst>
          </p:cNvPr>
          <p:cNvSpPr>
            <a:spLocks noGrp="1"/>
          </p:cNvSpPr>
          <p:nvPr>
            <p:ph idx="1"/>
          </p:nvPr>
        </p:nvSpPr>
        <p:spPr>
          <a:xfrm>
            <a:off x="838200" y="384312"/>
            <a:ext cx="10515600" cy="6294783"/>
          </a:xfrm>
        </p:spPr>
        <p:txBody>
          <a:bodyPr/>
          <a:lstStyle/>
          <a:p>
            <a:pPr marL="0" indent="0">
              <a:buNone/>
            </a:pPr>
            <a:endParaRPr lang="pl-PL" dirty="0"/>
          </a:p>
          <a:p>
            <a:pPr marL="0" indent="0">
              <a:buNone/>
            </a:pPr>
            <a:endParaRPr lang="pl-PL" dirty="0"/>
          </a:p>
          <a:p>
            <a:pPr marL="0" indent="0">
              <a:lnSpc>
                <a:spcPct val="150000"/>
              </a:lnSpc>
              <a:buNone/>
            </a:pPr>
            <a:r>
              <a:rPr lang="pl-PL" dirty="0"/>
              <a:t>Wielkość ciemnej liczby przestępstw wiąże się głównie z:</a:t>
            </a:r>
          </a:p>
          <a:p>
            <a:pPr>
              <a:lnSpc>
                <a:spcPct val="150000"/>
              </a:lnSpc>
              <a:buFontTx/>
              <a:buChar char="-"/>
            </a:pPr>
            <a:r>
              <a:rPr lang="pl-PL" dirty="0"/>
              <a:t>niezłożeniem oficjalnych zgłoszeń przez pokrzywdzonych lub instytucji zobowiązanych do zawiadomienia o przestępstwie,</a:t>
            </a:r>
          </a:p>
          <a:p>
            <a:pPr>
              <a:lnSpc>
                <a:spcPct val="150000"/>
              </a:lnSpc>
              <a:buFontTx/>
              <a:buChar char="-"/>
            </a:pPr>
            <a:r>
              <a:rPr lang="pl-PL" dirty="0"/>
              <a:t>z ustaleniem charakteru zdarzenia w przypadkach zejść śmiertelnych,</a:t>
            </a:r>
          </a:p>
          <a:p>
            <a:pPr>
              <a:lnSpc>
                <a:spcPct val="150000"/>
              </a:lnSpc>
              <a:buFontTx/>
              <a:buChar char="-"/>
            </a:pPr>
            <a:r>
              <a:rPr lang="pl-PL" dirty="0"/>
              <a:t>nieprzyjmowaniem zgłoszeń o popełnionych przestępstwach. </a:t>
            </a:r>
          </a:p>
        </p:txBody>
      </p:sp>
    </p:spTree>
    <p:extLst>
      <p:ext uri="{BB962C8B-B14F-4D97-AF65-F5344CB8AC3E}">
        <p14:creationId xmlns:p14="http://schemas.microsoft.com/office/powerpoint/2010/main" val="1733898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7CCDDE9-8773-456E-B9B8-51CC1245AFFF}"/>
              </a:ext>
            </a:extLst>
          </p:cNvPr>
          <p:cNvSpPr>
            <a:spLocks noGrp="1"/>
          </p:cNvSpPr>
          <p:nvPr>
            <p:ph idx="1"/>
          </p:nvPr>
        </p:nvSpPr>
        <p:spPr>
          <a:xfrm>
            <a:off x="309489" y="281354"/>
            <a:ext cx="11619914" cy="6330461"/>
          </a:xfrm>
        </p:spPr>
        <p:txBody>
          <a:bodyPr/>
          <a:lstStyle/>
          <a:p>
            <a:pPr marL="0" indent="0">
              <a:buNone/>
            </a:pPr>
            <a:r>
              <a:rPr lang="pl-PL" b="1" dirty="0"/>
              <a:t>Wykrywanie – ogół działań (poszukiwanie, ujawnianie, stwierdzanie) organów ścigania nastawionych na:</a:t>
            </a:r>
          </a:p>
          <a:p>
            <a:pPr>
              <a:buFontTx/>
              <a:buChar char="-"/>
            </a:pPr>
            <a:r>
              <a:rPr lang="pl-PL" dirty="0"/>
              <a:t>ujawnianie zdarzenia określonego na danym etapie postępowania jako   </a:t>
            </a:r>
          </a:p>
          <a:p>
            <a:pPr marL="0" indent="0">
              <a:buNone/>
            </a:pPr>
            <a:r>
              <a:rPr lang="pl-PL" dirty="0"/>
              <a:t>   przestępstwo,</a:t>
            </a:r>
          </a:p>
          <a:p>
            <a:pPr>
              <a:buFontTx/>
              <a:buChar char="-"/>
            </a:pPr>
            <a:r>
              <a:rPr lang="pl-PL" dirty="0"/>
              <a:t>uzyskanie informacji pozwalających postawić hipotezę dotyczącą osoby pozostającej w prawnie relewantnej relacji przyczynowej ze zdarzeniem,</a:t>
            </a:r>
          </a:p>
          <a:p>
            <a:pPr>
              <a:buFontTx/>
              <a:buChar char="-"/>
            </a:pPr>
            <a:r>
              <a:rPr lang="pl-PL" dirty="0"/>
              <a:t>ustalenie danych odnoszących się do tej osoby,</a:t>
            </a:r>
          </a:p>
          <a:p>
            <a:pPr>
              <a:buFontTx/>
              <a:buChar char="-"/>
            </a:pPr>
            <a:r>
              <a:rPr lang="pl-PL" dirty="0"/>
              <a:t>ewentualne poszukiwania jej, zatrzymania lub aresztowania,</a:t>
            </a:r>
          </a:p>
          <a:p>
            <a:pPr>
              <a:buFontTx/>
              <a:buChar char="-"/>
            </a:pPr>
            <a:r>
              <a:rPr lang="pl-PL" dirty="0"/>
              <a:t>zebranie materiałów uprawdopodobniających hipotezę sprawstwa tej osoby w stopniu uzasadniającym rozpoczęcie udowadniania. </a:t>
            </a:r>
          </a:p>
          <a:p>
            <a:pPr marL="0" indent="0">
              <a:buNone/>
            </a:pPr>
            <a:r>
              <a:rPr lang="pl-PL" dirty="0"/>
              <a:t>Materiały te nie będą wystarczające aby wnieść akt oskarżenia do sądu, zazwyczaj nie będą miały postaci wymaganej przez postępowanie dowodowe.</a:t>
            </a:r>
          </a:p>
        </p:txBody>
      </p:sp>
    </p:spTree>
    <p:extLst>
      <p:ext uri="{BB962C8B-B14F-4D97-AF65-F5344CB8AC3E}">
        <p14:creationId xmlns:p14="http://schemas.microsoft.com/office/powerpoint/2010/main" val="3639814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CD3FFC8-417B-4961-A1B2-5D28EDA48328}"/>
              </a:ext>
            </a:extLst>
          </p:cNvPr>
          <p:cNvSpPr>
            <a:spLocks noGrp="1"/>
          </p:cNvSpPr>
          <p:nvPr>
            <p:ph idx="1"/>
          </p:nvPr>
        </p:nvSpPr>
        <p:spPr>
          <a:xfrm>
            <a:off x="424070" y="371060"/>
            <a:ext cx="11575672" cy="6282957"/>
          </a:xfrm>
        </p:spPr>
        <p:txBody>
          <a:bodyPr>
            <a:normAutofit fontScale="70000" lnSpcReduction="20000"/>
          </a:bodyPr>
          <a:lstStyle/>
          <a:p>
            <a:pPr marL="0" indent="0" algn="ctr">
              <a:lnSpc>
                <a:spcPct val="150000"/>
              </a:lnSpc>
              <a:buNone/>
            </a:pPr>
            <a:r>
              <a:rPr lang="pl-PL" sz="4000" b="1" dirty="0"/>
              <a:t>Proces wykrywania sprawców przestępstw może zawierać w sobie kilka sytuacji, które determinują metodykę jego prowadzenia.</a:t>
            </a:r>
          </a:p>
          <a:p>
            <a:pPr marL="514350" indent="-514350" algn="just">
              <a:lnSpc>
                <a:spcPct val="150000"/>
              </a:lnSpc>
              <a:buAutoNum type="arabicPeriod"/>
            </a:pPr>
            <a:r>
              <a:rPr lang="pl-PL" sz="3600" dirty="0"/>
              <a:t>Gdy w początkowym etapie działań sprawca jest nieznany. Charakter przestępny czynu nie budzi wątpliwości. Działania </a:t>
            </a:r>
            <a:r>
              <a:rPr lang="pl-PL" sz="3600" dirty="0" err="1"/>
              <a:t>wykrywcze</a:t>
            </a:r>
            <a:r>
              <a:rPr lang="pl-PL" sz="3600" dirty="0"/>
              <a:t> przebiegają według schematu:</a:t>
            </a:r>
          </a:p>
          <a:p>
            <a:pPr algn="just">
              <a:lnSpc>
                <a:spcPct val="150000"/>
              </a:lnSpc>
              <a:buFontTx/>
              <a:buChar char="-"/>
            </a:pPr>
            <a:r>
              <a:rPr lang="pl-PL" sz="3600" b="1" dirty="0"/>
              <a:t>wykrywanie źródeł i uzyskiwanie pierwszych informacji o sprawcy</a:t>
            </a:r>
            <a:r>
              <a:rPr lang="pl-PL" sz="3600" dirty="0"/>
              <a:t>, </a:t>
            </a:r>
          </a:p>
          <a:p>
            <a:pPr algn="just">
              <a:lnSpc>
                <a:spcPct val="150000"/>
              </a:lnSpc>
              <a:buFontTx/>
              <a:buChar char="-"/>
            </a:pPr>
            <a:r>
              <a:rPr lang="pl-PL" sz="3600" dirty="0"/>
              <a:t>ustalanie danych dotyczących hipotetycznego sprawcy,</a:t>
            </a:r>
          </a:p>
          <a:p>
            <a:pPr algn="just">
              <a:lnSpc>
                <a:spcPct val="150000"/>
              </a:lnSpc>
              <a:buFontTx/>
              <a:buChar char="-"/>
            </a:pPr>
            <a:r>
              <a:rPr lang="pl-PL" sz="3600" dirty="0"/>
              <a:t>poszukiwanie sprawcy,</a:t>
            </a:r>
          </a:p>
          <a:p>
            <a:pPr algn="just">
              <a:lnSpc>
                <a:spcPct val="150000"/>
              </a:lnSpc>
              <a:buFontTx/>
              <a:buChar char="-"/>
            </a:pPr>
            <a:r>
              <a:rPr lang="pl-PL" sz="3600" dirty="0"/>
              <a:t>zatrzymanie sprawcy,</a:t>
            </a:r>
          </a:p>
          <a:p>
            <a:pPr algn="just">
              <a:lnSpc>
                <a:spcPct val="150000"/>
              </a:lnSpc>
              <a:buFontTx/>
              <a:buChar char="-"/>
            </a:pPr>
            <a:r>
              <a:rPr lang="pl-PL" sz="3600" dirty="0"/>
              <a:t>zebranie wstępnych materiałów uprawdopodobniających wersję w aspektach dowodowych. </a:t>
            </a:r>
          </a:p>
        </p:txBody>
      </p:sp>
    </p:spTree>
    <p:extLst>
      <p:ext uri="{BB962C8B-B14F-4D97-AF65-F5344CB8AC3E}">
        <p14:creationId xmlns:p14="http://schemas.microsoft.com/office/powerpoint/2010/main" val="4228984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77DD3AF-01D3-4825-BACC-21FC73FBD2AA}"/>
              </a:ext>
            </a:extLst>
          </p:cNvPr>
          <p:cNvSpPr>
            <a:spLocks noGrp="1"/>
          </p:cNvSpPr>
          <p:nvPr>
            <p:ph idx="1"/>
          </p:nvPr>
        </p:nvSpPr>
        <p:spPr>
          <a:xfrm>
            <a:off x="490329" y="304800"/>
            <a:ext cx="11290853" cy="6294783"/>
          </a:xfrm>
        </p:spPr>
        <p:txBody>
          <a:bodyPr>
            <a:normAutofit/>
          </a:bodyPr>
          <a:lstStyle/>
          <a:p>
            <a:pPr marL="0" indent="0">
              <a:lnSpc>
                <a:spcPct val="150000"/>
              </a:lnSpc>
              <a:buNone/>
            </a:pPr>
            <a:r>
              <a:rPr lang="pl-PL" dirty="0"/>
              <a:t>2. Gdy działania </a:t>
            </a:r>
            <a:r>
              <a:rPr lang="pl-PL" dirty="0" err="1"/>
              <a:t>wykrywcze</a:t>
            </a:r>
            <a:r>
              <a:rPr lang="pl-PL" dirty="0"/>
              <a:t> ograniczone są do ujawnienia czynu przestępnego, sprawca jest znany, np. w sytuacji zatrzymania osoby, co do której istnieje podejrzenie że jest sprawcą przestępstwa (dziwne zachowanie, posiadanie broni palnej bez zezwolenia,  usiłowanie ucieczki itp.). </a:t>
            </a:r>
          </a:p>
          <a:p>
            <a:pPr marL="0" indent="0">
              <a:lnSpc>
                <a:spcPct val="150000"/>
              </a:lnSpc>
              <a:buNone/>
            </a:pPr>
            <a:endParaRPr lang="pl-PL" dirty="0"/>
          </a:p>
          <a:p>
            <a:pPr marL="0" indent="0">
              <a:lnSpc>
                <a:spcPct val="150000"/>
              </a:lnSpc>
              <a:buNone/>
            </a:pPr>
            <a:r>
              <a:rPr lang="pl-PL" dirty="0"/>
              <a:t>3. Przestępstwo nie budzi wątpliwości, a sprawca w początkowym etapie działań został indywidualnie określony lecz jego miejsce pobytu nie jest znane. Podejmuje się wtedy czynności mające na celu ustalenie jego pobytu w celu jego zatrzymania i zabezpieczenia do dyspozycji organu procesowego. </a:t>
            </a:r>
          </a:p>
          <a:p>
            <a:pPr marL="0" indent="0">
              <a:lnSpc>
                <a:spcPct val="150000"/>
              </a:lnSpc>
              <a:buNone/>
            </a:pPr>
            <a:endParaRPr lang="pl-PL" dirty="0"/>
          </a:p>
          <a:p>
            <a:pPr marL="0" indent="0">
              <a:buNone/>
            </a:pPr>
            <a:endParaRPr lang="pl-PL" dirty="0"/>
          </a:p>
        </p:txBody>
      </p:sp>
    </p:spTree>
    <p:extLst>
      <p:ext uri="{BB962C8B-B14F-4D97-AF65-F5344CB8AC3E}">
        <p14:creationId xmlns:p14="http://schemas.microsoft.com/office/powerpoint/2010/main" val="3384298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93B9818-0CD0-481F-8EC0-ABD7BED3443F}"/>
              </a:ext>
            </a:extLst>
          </p:cNvPr>
          <p:cNvSpPr>
            <a:spLocks noGrp="1"/>
          </p:cNvSpPr>
          <p:nvPr>
            <p:ph idx="1"/>
          </p:nvPr>
        </p:nvSpPr>
        <p:spPr>
          <a:xfrm>
            <a:off x="362857" y="323557"/>
            <a:ext cx="11596913" cy="6231988"/>
          </a:xfrm>
        </p:spPr>
        <p:txBody>
          <a:bodyPr>
            <a:normAutofit lnSpcReduction="10000"/>
          </a:bodyPr>
          <a:lstStyle/>
          <a:p>
            <a:pPr marL="0" indent="0" algn="just">
              <a:lnSpc>
                <a:spcPct val="150000"/>
              </a:lnSpc>
              <a:buNone/>
            </a:pPr>
            <a:r>
              <a:rPr lang="pl-PL" dirty="0"/>
              <a:t>4. Gdy przestępstwo jak i sprawca są znani już w momencie składania zawiadomienia o popełnieniu przestępstwa. Wtedy organ ścigania dokumentuje podane fakty i zbiera konieczne dowody winy sprawcy przestępstwa.</a:t>
            </a:r>
          </a:p>
          <a:p>
            <a:pPr marL="0" indent="0" algn="just">
              <a:lnSpc>
                <a:spcPct val="150000"/>
              </a:lnSpc>
              <a:buNone/>
            </a:pPr>
            <a:r>
              <a:rPr lang="pl-PL" dirty="0"/>
              <a:t>5. Gdy działania </a:t>
            </a:r>
            <a:r>
              <a:rPr lang="pl-PL" dirty="0" err="1"/>
              <a:t>wykrywcze</a:t>
            </a:r>
            <a:r>
              <a:rPr lang="pl-PL" dirty="0"/>
              <a:t> obejmują ujawnienie przestępstw i ich sprawców szczególnie przed wszczęciem postępowania karnego. Ważne jest dotarcie do źródeł informacji. Są one uzyskiwane, głównie podczas działalności rozpoznawczej organów ścigania, czy np. w ramach działań prewencyjnych.  Ustala się czy doszło do przestępstwa, a potem  podejmuje się działania ustalające sprawcę.</a:t>
            </a:r>
          </a:p>
          <a:p>
            <a:pPr marL="0" indent="0">
              <a:buNone/>
            </a:pPr>
            <a:endParaRPr lang="pl-PL" dirty="0"/>
          </a:p>
        </p:txBody>
      </p:sp>
    </p:spTree>
    <p:extLst>
      <p:ext uri="{BB962C8B-B14F-4D97-AF65-F5344CB8AC3E}">
        <p14:creationId xmlns:p14="http://schemas.microsoft.com/office/powerpoint/2010/main" val="3819521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468B5C6-81FA-4ADF-87AF-AF4DF0BC708F}"/>
              </a:ext>
            </a:extLst>
          </p:cNvPr>
          <p:cNvSpPr>
            <a:spLocks noGrp="1"/>
          </p:cNvSpPr>
          <p:nvPr>
            <p:ph idx="1"/>
          </p:nvPr>
        </p:nvSpPr>
        <p:spPr>
          <a:xfrm>
            <a:off x="838200" y="225286"/>
            <a:ext cx="10515600" cy="6347791"/>
          </a:xfrm>
        </p:spPr>
        <p:txBody>
          <a:bodyPr>
            <a:normAutofit/>
          </a:bodyPr>
          <a:lstStyle/>
          <a:p>
            <a:pPr marL="0" indent="0" algn="ctr">
              <a:lnSpc>
                <a:spcPct val="150000"/>
              </a:lnSpc>
              <a:buNone/>
            </a:pPr>
            <a:endParaRPr lang="pl-PL" dirty="0"/>
          </a:p>
          <a:p>
            <a:pPr marL="0" indent="0" algn="ctr">
              <a:lnSpc>
                <a:spcPct val="150000"/>
              </a:lnSpc>
              <a:buNone/>
            </a:pPr>
            <a:r>
              <a:rPr lang="pl-PL" dirty="0"/>
              <a:t>Metodyka ujawniania przestępstw i wykrywania ich sprawców opiera się na </a:t>
            </a:r>
            <a:r>
              <a:rPr lang="pl-PL" b="1" dirty="0"/>
              <a:t>modelu wielokierunkowego i wielowariantowego  poszukiwania źródeł informacyjnych  </a:t>
            </a:r>
            <a:r>
              <a:rPr lang="pl-PL" dirty="0"/>
              <a:t>i wykorzystywania  różnych metod i sposobów  prawno-kryminalistycznych (</a:t>
            </a:r>
            <a:r>
              <a:rPr lang="pl-PL" dirty="0" err="1"/>
              <a:t>pozaprocesowych</a:t>
            </a:r>
            <a:r>
              <a:rPr lang="pl-PL" dirty="0"/>
              <a:t> i procesowych). </a:t>
            </a:r>
          </a:p>
          <a:p>
            <a:pPr marL="0" indent="0" algn="ctr">
              <a:lnSpc>
                <a:spcPct val="150000"/>
              </a:lnSpc>
              <a:buNone/>
            </a:pPr>
            <a:endParaRPr lang="pl-PL" dirty="0"/>
          </a:p>
          <a:p>
            <a:pPr marL="0" indent="0" algn="just">
              <a:lnSpc>
                <a:spcPct val="150000"/>
              </a:lnSpc>
              <a:buNone/>
            </a:pPr>
            <a:r>
              <a:rPr lang="pl-PL" sz="3200" dirty="0"/>
              <a:t>                  </a:t>
            </a:r>
            <a:r>
              <a:rPr lang="pl-PL" sz="3200" b="1" dirty="0"/>
              <a:t>Informacje są podstawą procesu </a:t>
            </a:r>
            <a:r>
              <a:rPr lang="pl-PL" sz="3200" b="1" dirty="0" err="1"/>
              <a:t>wykrywczego</a:t>
            </a:r>
            <a:endParaRPr lang="pl-PL" sz="3200" dirty="0"/>
          </a:p>
          <a:p>
            <a:pPr marL="0" indent="0">
              <a:buNone/>
            </a:pPr>
            <a:endParaRPr lang="pl-PL" dirty="0"/>
          </a:p>
        </p:txBody>
      </p:sp>
    </p:spTree>
    <p:extLst>
      <p:ext uri="{BB962C8B-B14F-4D97-AF65-F5344CB8AC3E}">
        <p14:creationId xmlns:p14="http://schemas.microsoft.com/office/powerpoint/2010/main" val="1546444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0B96E725-5038-4E0E-9FA2-2FC373171363}"/>
              </a:ext>
            </a:extLst>
          </p:cNvPr>
          <p:cNvPicPr>
            <a:picLocks noChangeAspect="1"/>
          </p:cNvPicPr>
          <p:nvPr/>
        </p:nvPicPr>
        <p:blipFill rotWithShape="1">
          <a:blip r:embed="rId2"/>
          <a:srcRect l="30000" t="36902" r="30000" b="24819"/>
          <a:stretch/>
        </p:blipFill>
        <p:spPr>
          <a:xfrm>
            <a:off x="478302" y="933413"/>
            <a:ext cx="11296356" cy="5432888"/>
          </a:xfrm>
          <a:prstGeom prst="rect">
            <a:avLst/>
          </a:prstGeom>
        </p:spPr>
      </p:pic>
    </p:spTree>
    <p:extLst>
      <p:ext uri="{BB962C8B-B14F-4D97-AF65-F5344CB8AC3E}">
        <p14:creationId xmlns:p14="http://schemas.microsoft.com/office/powerpoint/2010/main" val="794979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56B145F4-48F6-49E0-A3FD-DD1ABED5D313}"/>
              </a:ext>
            </a:extLst>
          </p:cNvPr>
          <p:cNvPicPr>
            <a:picLocks noChangeAspect="1"/>
          </p:cNvPicPr>
          <p:nvPr/>
        </p:nvPicPr>
        <p:blipFill rotWithShape="1">
          <a:blip r:embed="rId2"/>
          <a:srcRect l="29348" t="37868" r="29348" b="22112"/>
          <a:stretch/>
        </p:blipFill>
        <p:spPr>
          <a:xfrm>
            <a:off x="688856" y="555789"/>
            <a:ext cx="10548987" cy="5746421"/>
          </a:xfrm>
          <a:prstGeom prst="rect">
            <a:avLst/>
          </a:prstGeom>
        </p:spPr>
      </p:pic>
    </p:spTree>
    <p:extLst>
      <p:ext uri="{BB962C8B-B14F-4D97-AF65-F5344CB8AC3E}">
        <p14:creationId xmlns:p14="http://schemas.microsoft.com/office/powerpoint/2010/main" val="511166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048E6782-BDC2-406F-962F-9E8CE989C673}"/>
              </a:ext>
            </a:extLst>
          </p:cNvPr>
          <p:cNvPicPr>
            <a:picLocks noChangeAspect="1"/>
          </p:cNvPicPr>
          <p:nvPr/>
        </p:nvPicPr>
        <p:blipFill rotWithShape="1">
          <a:blip r:embed="rId2"/>
          <a:srcRect l="29022" t="28395" r="29204" b="29671"/>
          <a:stretch/>
        </p:blipFill>
        <p:spPr>
          <a:xfrm>
            <a:off x="579713" y="315863"/>
            <a:ext cx="11032574" cy="6226273"/>
          </a:xfrm>
          <a:prstGeom prst="rect">
            <a:avLst/>
          </a:prstGeom>
        </p:spPr>
      </p:pic>
    </p:spTree>
    <p:extLst>
      <p:ext uri="{BB962C8B-B14F-4D97-AF65-F5344CB8AC3E}">
        <p14:creationId xmlns:p14="http://schemas.microsoft.com/office/powerpoint/2010/main" val="2862138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1C47D8BD-2903-48F8-84E3-965C68C4E684}"/>
              </a:ext>
            </a:extLst>
          </p:cNvPr>
          <p:cNvPicPr>
            <a:picLocks noChangeAspect="1"/>
          </p:cNvPicPr>
          <p:nvPr/>
        </p:nvPicPr>
        <p:blipFill rotWithShape="1">
          <a:blip r:embed="rId2"/>
          <a:srcRect l="29565" t="26462" r="29239" b="33518"/>
          <a:stretch/>
        </p:blipFill>
        <p:spPr>
          <a:xfrm>
            <a:off x="701500" y="388858"/>
            <a:ext cx="10788999" cy="5892672"/>
          </a:xfrm>
          <a:prstGeom prst="rect">
            <a:avLst/>
          </a:prstGeom>
        </p:spPr>
      </p:pic>
    </p:spTree>
    <p:extLst>
      <p:ext uri="{BB962C8B-B14F-4D97-AF65-F5344CB8AC3E}">
        <p14:creationId xmlns:p14="http://schemas.microsoft.com/office/powerpoint/2010/main" val="152206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BD6D1A64-9667-4DD3-9154-5E2B30A4200B}"/>
              </a:ext>
            </a:extLst>
          </p:cNvPr>
          <p:cNvPicPr>
            <a:picLocks noChangeAspect="1"/>
          </p:cNvPicPr>
          <p:nvPr/>
        </p:nvPicPr>
        <p:blipFill rotWithShape="1">
          <a:blip r:embed="rId2"/>
          <a:srcRect l="29457" t="32455" r="29022" b="27332"/>
          <a:stretch/>
        </p:blipFill>
        <p:spPr>
          <a:xfrm>
            <a:off x="768753" y="460513"/>
            <a:ext cx="10903483" cy="5936974"/>
          </a:xfrm>
          <a:prstGeom prst="rect">
            <a:avLst/>
          </a:prstGeom>
        </p:spPr>
      </p:pic>
      <p:sp>
        <p:nvSpPr>
          <p:cNvPr id="3" name="Prostokąt 2">
            <a:extLst>
              <a:ext uri="{FF2B5EF4-FFF2-40B4-BE49-F238E27FC236}">
                <a16:creationId xmlns:a16="http://schemas.microsoft.com/office/drawing/2014/main" id="{3451BE6C-42AF-46B5-8734-9BBB7F8E21C2}"/>
              </a:ext>
            </a:extLst>
          </p:cNvPr>
          <p:cNvSpPr/>
          <p:nvPr/>
        </p:nvSpPr>
        <p:spPr>
          <a:xfrm>
            <a:off x="1190171" y="4325257"/>
            <a:ext cx="9811657" cy="1828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Tree>
    <p:extLst>
      <p:ext uri="{BB962C8B-B14F-4D97-AF65-F5344CB8AC3E}">
        <p14:creationId xmlns:p14="http://schemas.microsoft.com/office/powerpoint/2010/main" val="3994576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E4C9A398-671D-44FE-BC65-EA977147F291}"/>
              </a:ext>
            </a:extLst>
          </p:cNvPr>
          <p:cNvPicPr>
            <a:picLocks noChangeAspect="1"/>
          </p:cNvPicPr>
          <p:nvPr/>
        </p:nvPicPr>
        <p:blipFill rotWithShape="1">
          <a:blip r:embed="rId2"/>
          <a:srcRect l="31522" t="34388" r="29456" b="25398"/>
          <a:stretch/>
        </p:blipFill>
        <p:spPr>
          <a:xfrm>
            <a:off x="1049701" y="505239"/>
            <a:ext cx="10092598" cy="5847521"/>
          </a:xfrm>
          <a:prstGeom prst="rect">
            <a:avLst/>
          </a:prstGeom>
        </p:spPr>
      </p:pic>
    </p:spTree>
    <p:extLst>
      <p:ext uri="{BB962C8B-B14F-4D97-AF65-F5344CB8AC3E}">
        <p14:creationId xmlns:p14="http://schemas.microsoft.com/office/powerpoint/2010/main" val="129325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B65B4E6-2EE2-49C7-828F-914E5B9429E2}"/>
              </a:ext>
            </a:extLst>
          </p:cNvPr>
          <p:cNvSpPr>
            <a:spLocks noGrp="1"/>
          </p:cNvSpPr>
          <p:nvPr>
            <p:ph idx="1"/>
          </p:nvPr>
        </p:nvSpPr>
        <p:spPr>
          <a:xfrm>
            <a:off x="281355" y="337624"/>
            <a:ext cx="11535508" cy="6161649"/>
          </a:xfrm>
        </p:spPr>
        <p:txBody>
          <a:bodyPr>
            <a:normAutofit/>
          </a:bodyPr>
          <a:lstStyle/>
          <a:p>
            <a:pPr marL="0" indent="0" algn="ctr">
              <a:buNone/>
            </a:pPr>
            <a:endParaRPr lang="pl-PL" dirty="0"/>
          </a:p>
          <a:p>
            <a:pPr marL="0" indent="0" algn="ctr">
              <a:buNone/>
            </a:pPr>
            <a:r>
              <a:rPr lang="pl-PL" sz="3200" b="1" dirty="0"/>
              <a:t>Czynności </a:t>
            </a:r>
            <a:r>
              <a:rPr lang="pl-PL" sz="3200" b="1" dirty="0" err="1"/>
              <a:t>wykrywcze</a:t>
            </a:r>
            <a:r>
              <a:rPr lang="pl-PL" sz="3200" b="1" dirty="0"/>
              <a:t>:</a:t>
            </a:r>
          </a:p>
          <a:p>
            <a:pPr>
              <a:buFontTx/>
              <a:buChar char="-"/>
            </a:pPr>
            <a:r>
              <a:rPr lang="pl-PL" sz="3200" dirty="0"/>
              <a:t>mogą być wykonywane w obrębie postępowania karnego, </a:t>
            </a:r>
          </a:p>
          <a:p>
            <a:pPr>
              <a:buFontTx/>
              <a:buChar char="-"/>
            </a:pPr>
            <a:r>
              <a:rPr lang="pl-PL" sz="3200" dirty="0"/>
              <a:t>nakładać się mogą na </a:t>
            </a:r>
            <a:r>
              <a:rPr lang="pl-PL" sz="3200" b="1" dirty="0"/>
              <a:t>czynności dowodowe </a:t>
            </a:r>
            <a:r>
              <a:rPr lang="pl-PL" sz="3200" dirty="0"/>
              <a:t>lub mają zewnętrzną formę </a:t>
            </a:r>
            <a:r>
              <a:rPr lang="pl-PL" sz="3200" b="1" dirty="0"/>
              <a:t>innych czynności procesowych- </a:t>
            </a:r>
            <a:r>
              <a:rPr lang="pl-PL" sz="3200" dirty="0"/>
              <a:t>sposób ich przeprowadzania regulują przepisy procedury karnej,</a:t>
            </a:r>
          </a:p>
          <a:p>
            <a:pPr>
              <a:buFontTx/>
              <a:buChar char="-"/>
            </a:pPr>
            <a:r>
              <a:rPr lang="pl-PL" sz="3200" b="1" dirty="0"/>
              <a:t>mogą być prowadzone poza postępowaniem karnym</a:t>
            </a:r>
            <a:r>
              <a:rPr lang="pl-PL" sz="3200" dirty="0"/>
              <a:t>, przed jego wszczęciem lub równolegle z procesem karnym, lecz poza jego ramami (w ramach pracy operacyjne), a nawet po jego zakończeniu.</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3442830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3E6510D5-943F-4ABD-899F-FB5C3BDC1FCA}"/>
              </a:ext>
            </a:extLst>
          </p:cNvPr>
          <p:cNvPicPr>
            <a:picLocks noChangeAspect="1"/>
          </p:cNvPicPr>
          <p:nvPr/>
        </p:nvPicPr>
        <p:blipFill rotWithShape="1">
          <a:blip r:embed="rId2"/>
          <a:srcRect l="29131" t="28745" r="29022" b="31779"/>
          <a:stretch/>
        </p:blipFill>
        <p:spPr>
          <a:xfrm>
            <a:off x="73189" y="225287"/>
            <a:ext cx="11482706" cy="6089846"/>
          </a:xfrm>
          <a:prstGeom prst="rect">
            <a:avLst/>
          </a:prstGeom>
        </p:spPr>
      </p:pic>
    </p:spTree>
    <p:extLst>
      <p:ext uri="{BB962C8B-B14F-4D97-AF65-F5344CB8AC3E}">
        <p14:creationId xmlns:p14="http://schemas.microsoft.com/office/powerpoint/2010/main" val="430406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84E91C07-0428-4EFC-B0BD-CE16D79BF1AF}"/>
              </a:ext>
            </a:extLst>
          </p:cNvPr>
          <p:cNvPicPr>
            <a:picLocks noChangeAspect="1"/>
          </p:cNvPicPr>
          <p:nvPr/>
        </p:nvPicPr>
        <p:blipFill rotWithShape="1">
          <a:blip r:embed="rId2"/>
          <a:srcRect l="29675" t="24335" r="29782" b="36998"/>
          <a:stretch/>
        </p:blipFill>
        <p:spPr>
          <a:xfrm>
            <a:off x="578059" y="450574"/>
            <a:ext cx="10726045" cy="5751231"/>
          </a:xfrm>
          <a:prstGeom prst="rect">
            <a:avLst/>
          </a:prstGeom>
        </p:spPr>
      </p:pic>
      <p:sp>
        <p:nvSpPr>
          <p:cNvPr id="3" name="Prostokąt 2">
            <a:extLst>
              <a:ext uri="{FF2B5EF4-FFF2-40B4-BE49-F238E27FC236}">
                <a16:creationId xmlns:a16="http://schemas.microsoft.com/office/drawing/2014/main" id="{93C0EE18-33E9-48EE-A44D-66B4F6BB7C34}"/>
              </a:ext>
            </a:extLst>
          </p:cNvPr>
          <p:cNvSpPr/>
          <p:nvPr/>
        </p:nvSpPr>
        <p:spPr>
          <a:xfrm>
            <a:off x="4091780" y="3877381"/>
            <a:ext cx="3262432" cy="584775"/>
          </a:xfrm>
          <a:prstGeom prst="rect">
            <a:avLst/>
          </a:prstGeom>
        </p:spPr>
        <p:txBody>
          <a:bodyPr wrap="none">
            <a:spAutoFit/>
          </a:bodyPr>
          <a:lstStyle/>
          <a:p>
            <a:r>
              <a:rPr lang="pl-PL" sz="3200" dirty="0">
                <a:solidFill>
                  <a:srgbClr val="00B050"/>
                </a:solidFill>
              </a:rPr>
              <a:t>(Źródła informacji)</a:t>
            </a:r>
          </a:p>
        </p:txBody>
      </p:sp>
    </p:spTree>
    <p:extLst>
      <p:ext uri="{BB962C8B-B14F-4D97-AF65-F5344CB8AC3E}">
        <p14:creationId xmlns:p14="http://schemas.microsoft.com/office/powerpoint/2010/main" val="1501479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8A5858C9-D607-422A-9DBF-55819FD08347}"/>
              </a:ext>
            </a:extLst>
          </p:cNvPr>
          <p:cNvPicPr>
            <a:picLocks noChangeAspect="1"/>
          </p:cNvPicPr>
          <p:nvPr/>
        </p:nvPicPr>
        <p:blipFill rotWithShape="1">
          <a:blip r:embed="rId3"/>
          <a:srcRect l="29348" t="31295" r="29022" b="27332"/>
          <a:stretch/>
        </p:blipFill>
        <p:spPr>
          <a:xfrm>
            <a:off x="525952" y="188125"/>
            <a:ext cx="11140096" cy="6162434"/>
          </a:xfrm>
          <a:prstGeom prst="rect">
            <a:avLst/>
          </a:prstGeom>
        </p:spPr>
      </p:pic>
    </p:spTree>
    <p:extLst>
      <p:ext uri="{BB962C8B-B14F-4D97-AF65-F5344CB8AC3E}">
        <p14:creationId xmlns:p14="http://schemas.microsoft.com/office/powerpoint/2010/main" val="1796689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BC549AE0-5C06-468E-8803-9172822D709F}"/>
              </a:ext>
            </a:extLst>
          </p:cNvPr>
          <p:cNvPicPr>
            <a:picLocks noChangeAspect="1"/>
          </p:cNvPicPr>
          <p:nvPr/>
        </p:nvPicPr>
        <p:blipFill rotWithShape="1">
          <a:blip r:embed="rId2"/>
          <a:srcRect l="29456" t="32455" r="30370" b="25978"/>
          <a:stretch/>
        </p:blipFill>
        <p:spPr>
          <a:xfrm>
            <a:off x="498319" y="345455"/>
            <a:ext cx="11195361" cy="6512545"/>
          </a:xfrm>
          <a:prstGeom prst="rect">
            <a:avLst/>
          </a:prstGeom>
        </p:spPr>
      </p:pic>
    </p:spTree>
    <p:extLst>
      <p:ext uri="{BB962C8B-B14F-4D97-AF65-F5344CB8AC3E}">
        <p14:creationId xmlns:p14="http://schemas.microsoft.com/office/powerpoint/2010/main" val="86115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589E3A8-6434-423C-BC4F-C6B48718B447}"/>
              </a:ext>
            </a:extLst>
          </p:cNvPr>
          <p:cNvSpPr>
            <a:spLocks noGrp="1"/>
          </p:cNvSpPr>
          <p:nvPr>
            <p:ph idx="1"/>
          </p:nvPr>
        </p:nvSpPr>
        <p:spPr>
          <a:xfrm>
            <a:off x="838200" y="291548"/>
            <a:ext cx="10515600" cy="5885415"/>
          </a:xfrm>
        </p:spPr>
        <p:txBody>
          <a:bodyPr/>
          <a:lstStyle/>
          <a:p>
            <a:pPr marL="0" indent="0">
              <a:buNone/>
            </a:pPr>
            <a:endParaRPr lang="pl-PL" dirty="0"/>
          </a:p>
          <a:p>
            <a:pPr marL="0" indent="0">
              <a:buNone/>
            </a:pPr>
            <a:endParaRPr lang="pl-PL" dirty="0"/>
          </a:p>
        </p:txBody>
      </p:sp>
      <p:pic>
        <p:nvPicPr>
          <p:cNvPr id="4" name="Obraz 3">
            <a:extLst>
              <a:ext uri="{FF2B5EF4-FFF2-40B4-BE49-F238E27FC236}">
                <a16:creationId xmlns:a16="http://schemas.microsoft.com/office/drawing/2014/main" id="{80DC2233-ED64-4A71-9E19-C31104E9337F}"/>
              </a:ext>
            </a:extLst>
          </p:cNvPr>
          <p:cNvPicPr>
            <a:picLocks noChangeAspect="1"/>
          </p:cNvPicPr>
          <p:nvPr/>
        </p:nvPicPr>
        <p:blipFill rotWithShape="1">
          <a:blip r:embed="rId2"/>
          <a:srcRect l="29454" t="28009" r="29565" b="31392"/>
          <a:stretch/>
        </p:blipFill>
        <p:spPr>
          <a:xfrm>
            <a:off x="696036" y="357809"/>
            <a:ext cx="11033242" cy="6145395"/>
          </a:xfrm>
          <a:prstGeom prst="rect">
            <a:avLst/>
          </a:prstGeom>
        </p:spPr>
      </p:pic>
    </p:spTree>
    <p:extLst>
      <p:ext uri="{BB962C8B-B14F-4D97-AF65-F5344CB8AC3E}">
        <p14:creationId xmlns:p14="http://schemas.microsoft.com/office/powerpoint/2010/main" val="3368827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B3BB163A-B487-4E29-A87A-11EE2821DF57}"/>
              </a:ext>
            </a:extLst>
          </p:cNvPr>
          <p:cNvPicPr>
            <a:picLocks noChangeAspect="1"/>
          </p:cNvPicPr>
          <p:nvPr/>
        </p:nvPicPr>
        <p:blipFill rotWithShape="1">
          <a:blip r:embed="rId2"/>
          <a:srcRect l="29456" t="19726" r="29130" b="38933"/>
          <a:stretch/>
        </p:blipFill>
        <p:spPr>
          <a:xfrm>
            <a:off x="266829" y="212035"/>
            <a:ext cx="11408335" cy="6402944"/>
          </a:xfrm>
          <a:prstGeom prst="rect">
            <a:avLst/>
          </a:prstGeom>
        </p:spPr>
      </p:pic>
    </p:spTree>
    <p:extLst>
      <p:ext uri="{BB962C8B-B14F-4D97-AF65-F5344CB8AC3E}">
        <p14:creationId xmlns:p14="http://schemas.microsoft.com/office/powerpoint/2010/main" val="1312585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8742DFFB-96B9-4B29-8E02-E2EA0A9C4EFF}"/>
              </a:ext>
            </a:extLst>
          </p:cNvPr>
          <p:cNvPicPr>
            <a:picLocks noChangeAspect="1"/>
          </p:cNvPicPr>
          <p:nvPr/>
        </p:nvPicPr>
        <p:blipFill rotWithShape="1">
          <a:blip r:embed="rId2"/>
          <a:srcRect l="30000" t="27815" r="30000" b="31392"/>
          <a:stretch/>
        </p:blipFill>
        <p:spPr>
          <a:xfrm>
            <a:off x="324678" y="119899"/>
            <a:ext cx="11542643" cy="6618201"/>
          </a:xfrm>
          <a:prstGeom prst="rect">
            <a:avLst/>
          </a:prstGeom>
        </p:spPr>
      </p:pic>
    </p:spTree>
    <p:extLst>
      <p:ext uri="{BB962C8B-B14F-4D97-AF65-F5344CB8AC3E}">
        <p14:creationId xmlns:p14="http://schemas.microsoft.com/office/powerpoint/2010/main" val="745758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8836E66E-53A7-43CC-B94D-9E738B3F0F9D}"/>
              </a:ext>
            </a:extLst>
          </p:cNvPr>
          <p:cNvPicPr>
            <a:picLocks noChangeAspect="1"/>
          </p:cNvPicPr>
          <p:nvPr/>
        </p:nvPicPr>
        <p:blipFill rotWithShape="1">
          <a:blip r:embed="rId2"/>
          <a:srcRect l="29457" t="37482" r="29565" b="23852"/>
          <a:stretch/>
        </p:blipFill>
        <p:spPr>
          <a:xfrm>
            <a:off x="250003" y="128829"/>
            <a:ext cx="11941997" cy="6335276"/>
          </a:xfrm>
          <a:prstGeom prst="rect">
            <a:avLst/>
          </a:prstGeom>
        </p:spPr>
      </p:pic>
      <p:sp>
        <p:nvSpPr>
          <p:cNvPr id="2" name="Prostokąt 1">
            <a:extLst>
              <a:ext uri="{FF2B5EF4-FFF2-40B4-BE49-F238E27FC236}">
                <a16:creationId xmlns:a16="http://schemas.microsoft.com/office/drawing/2014/main" id="{2E3E0539-6002-4EF1-BFDE-9508D10B4D0B}"/>
              </a:ext>
            </a:extLst>
          </p:cNvPr>
          <p:cNvSpPr/>
          <p:nvPr/>
        </p:nvSpPr>
        <p:spPr>
          <a:xfrm>
            <a:off x="126610" y="393895"/>
            <a:ext cx="91440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Tree>
    <p:extLst>
      <p:ext uri="{BB962C8B-B14F-4D97-AF65-F5344CB8AC3E}">
        <p14:creationId xmlns:p14="http://schemas.microsoft.com/office/powerpoint/2010/main" val="683785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94B7439F-DB9C-4F29-A3F3-B220CD10BA68}"/>
              </a:ext>
            </a:extLst>
          </p:cNvPr>
          <p:cNvPicPr>
            <a:picLocks noChangeAspect="1"/>
          </p:cNvPicPr>
          <p:nvPr/>
        </p:nvPicPr>
        <p:blipFill rotWithShape="1">
          <a:blip r:embed="rId2"/>
          <a:srcRect l="29240" t="27920" r="29022" b="31199"/>
          <a:stretch/>
        </p:blipFill>
        <p:spPr>
          <a:xfrm>
            <a:off x="474679" y="271536"/>
            <a:ext cx="11467724" cy="6314928"/>
          </a:xfrm>
          <a:prstGeom prst="rect">
            <a:avLst/>
          </a:prstGeom>
        </p:spPr>
      </p:pic>
    </p:spTree>
    <p:extLst>
      <p:ext uri="{BB962C8B-B14F-4D97-AF65-F5344CB8AC3E}">
        <p14:creationId xmlns:p14="http://schemas.microsoft.com/office/powerpoint/2010/main" val="3952700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FFA4437F-08D2-4C73-8C6B-B101075C77F3}"/>
              </a:ext>
            </a:extLst>
          </p:cNvPr>
          <p:cNvPicPr>
            <a:picLocks noChangeAspect="1"/>
          </p:cNvPicPr>
          <p:nvPr/>
        </p:nvPicPr>
        <p:blipFill rotWithShape="1">
          <a:blip r:embed="rId2"/>
          <a:srcRect l="29674" t="32648" r="29348" b="25979"/>
          <a:stretch/>
        </p:blipFill>
        <p:spPr>
          <a:xfrm>
            <a:off x="371061" y="179299"/>
            <a:ext cx="11449878" cy="6499401"/>
          </a:xfrm>
          <a:prstGeom prst="rect">
            <a:avLst/>
          </a:prstGeom>
        </p:spPr>
      </p:pic>
    </p:spTree>
    <p:extLst>
      <p:ext uri="{BB962C8B-B14F-4D97-AF65-F5344CB8AC3E}">
        <p14:creationId xmlns:p14="http://schemas.microsoft.com/office/powerpoint/2010/main" val="4016873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E7F8941-CE32-4B18-ADAE-50C5CFD1C268}"/>
              </a:ext>
            </a:extLst>
          </p:cNvPr>
          <p:cNvSpPr>
            <a:spLocks noGrp="1"/>
          </p:cNvSpPr>
          <p:nvPr>
            <p:ph idx="1"/>
          </p:nvPr>
        </p:nvSpPr>
        <p:spPr>
          <a:xfrm>
            <a:off x="182880" y="369277"/>
            <a:ext cx="11690252" cy="6119446"/>
          </a:xfrm>
        </p:spPr>
        <p:txBody>
          <a:bodyPr>
            <a:normAutofit/>
          </a:bodyPr>
          <a:lstStyle/>
          <a:p>
            <a:pPr marL="0" indent="0">
              <a:buNone/>
            </a:pPr>
            <a:r>
              <a:rPr lang="pl-PL" b="1" dirty="0"/>
              <a:t>Czynności </a:t>
            </a:r>
            <a:r>
              <a:rPr lang="pl-PL" b="1" dirty="0" err="1"/>
              <a:t>wykrywcze</a:t>
            </a:r>
            <a:r>
              <a:rPr lang="pl-PL" b="1" dirty="0"/>
              <a:t> mogą być realizowane w postępowaniu przygotowawczym.</a:t>
            </a:r>
          </a:p>
          <a:p>
            <a:pPr marL="0" indent="0">
              <a:buNone/>
            </a:pPr>
            <a:r>
              <a:rPr lang="pl-PL" i="1" dirty="0">
                <a:solidFill>
                  <a:schemeClr val="accent6"/>
                </a:solidFill>
              </a:rPr>
              <a:t>Art. § 2 k. p. k.</a:t>
            </a:r>
          </a:p>
          <a:p>
            <a:pPr marL="0" indent="0">
              <a:buNone/>
            </a:pPr>
            <a:r>
              <a:rPr lang="pl-PL" i="1" dirty="0">
                <a:solidFill>
                  <a:schemeClr val="accent6"/>
                </a:solidFill>
              </a:rPr>
              <a:t>Przepisy niniejszego kodeksu mają na celu takie ukształtowanie postępowania karnego, aby:</a:t>
            </a:r>
          </a:p>
          <a:p>
            <a:pPr marL="514350" indent="-514350">
              <a:buAutoNum type="arabicParenR"/>
            </a:pPr>
            <a:r>
              <a:rPr lang="pl-PL" b="1" i="1" dirty="0">
                <a:solidFill>
                  <a:schemeClr val="accent6"/>
                </a:solidFill>
              </a:rPr>
              <a:t>sprawca przestępstwa został wykryty i pociągnięty do odpowiedzialności……</a:t>
            </a:r>
          </a:p>
          <a:p>
            <a:pPr marL="0" indent="0" algn="just">
              <a:lnSpc>
                <a:spcPct val="150000"/>
              </a:lnSpc>
              <a:buNone/>
            </a:pPr>
            <a:r>
              <a:rPr lang="pl-PL" dirty="0"/>
              <a:t>Czynności wykonywane w ramach postępowania przygotowawczego mają przede wszystkim doprowadzić do osiągnięcia celów dowodowych, mogą się też przyczynić do osiągnięcia celów </a:t>
            </a:r>
            <a:r>
              <a:rPr lang="pl-PL" dirty="0" err="1"/>
              <a:t>wykrywczych</a:t>
            </a:r>
            <a:r>
              <a:rPr lang="pl-PL" dirty="0"/>
              <a:t>. </a:t>
            </a:r>
          </a:p>
          <a:p>
            <a:pPr marL="0" indent="0">
              <a:buNone/>
            </a:pPr>
            <a:endParaRPr lang="pl-PL" b="1" dirty="0"/>
          </a:p>
          <a:p>
            <a:pPr marL="0" indent="0">
              <a:buNone/>
            </a:pPr>
            <a:endParaRPr lang="pl-PL" dirty="0"/>
          </a:p>
        </p:txBody>
      </p:sp>
    </p:spTree>
    <p:extLst>
      <p:ext uri="{BB962C8B-B14F-4D97-AF65-F5344CB8AC3E}">
        <p14:creationId xmlns:p14="http://schemas.microsoft.com/office/powerpoint/2010/main" val="3920522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2BD7496-3F91-48F8-B44E-8EA0BFCA47A7}"/>
              </a:ext>
            </a:extLst>
          </p:cNvPr>
          <p:cNvSpPr>
            <a:spLocks noGrp="1"/>
          </p:cNvSpPr>
          <p:nvPr>
            <p:ph idx="1"/>
          </p:nvPr>
        </p:nvSpPr>
        <p:spPr>
          <a:xfrm>
            <a:off x="357809" y="371061"/>
            <a:ext cx="11542643" cy="6294782"/>
          </a:xfrm>
        </p:spPr>
        <p:txBody>
          <a:bodyPr>
            <a:normAutofit/>
          </a:bodyPr>
          <a:lstStyle/>
          <a:p>
            <a:pPr marL="0" indent="0" algn="ctr">
              <a:buNone/>
            </a:pPr>
            <a:r>
              <a:rPr lang="pl-PL" dirty="0"/>
              <a:t>Czynniki warunkujące proces </a:t>
            </a:r>
            <a:r>
              <a:rPr lang="pl-PL" dirty="0" err="1"/>
              <a:t>wykrywczy</a:t>
            </a:r>
            <a:endParaRPr lang="pl-PL" dirty="0"/>
          </a:p>
          <a:p>
            <a:pPr marL="514350" indent="-514350" algn="just">
              <a:lnSpc>
                <a:spcPct val="160000"/>
              </a:lnSpc>
              <a:buAutoNum type="arabicPeriod"/>
            </a:pPr>
            <a:r>
              <a:rPr lang="pl-PL" b="1" dirty="0"/>
              <a:t>Rodzaj przestępstwa </a:t>
            </a:r>
            <a:r>
              <a:rPr lang="pl-PL" dirty="0"/>
              <a:t>przesądza stopień złożoności sprawy i trudności w procesie wykrywania sprawcy,   wpływa na dobór środków i metod pracy organów ścigania. Różne będą w prostej sprawie kradzieży, inne w skomplikowanym zabójstwie, w którym trudno ustalić motywy działania sprawcy.  </a:t>
            </a:r>
          </a:p>
          <a:p>
            <a:pPr marL="0" indent="0" algn="just">
              <a:lnSpc>
                <a:spcPct val="160000"/>
              </a:lnSpc>
              <a:buNone/>
            </a:pPr>
            <a:r>
              <a:rPr lang="pl-PL" dirty="0"/>
              <a:t>      Brak uniwersalnych prawidłowości w odniesieniu do poziomu trudności  </a:t>
            </a:r>
          </a:p>
          <a:p>
            <a:pPr marL="0" indent="0" algn="just">
              <a:lnSpc>
                <a:spcPct val="160000"/>
              </a:lnSpc>
              <a:buNone/>
            </a:pPr>
            <a:r>
              <a:rPr lang="pl-PL" dirty="0"/>
              <a:t>      ujawniania określonych zdarzeń i wykrywania ich sprawców. </a:t>
            </a:r>
          </a:p>
        </p:txBody>
      </p:sp>
    </p:spTree>
    <p:extLst>
      <p:ext uri="{BB962C8B-B14F-4D97-AF65-F5344CB8AC3E}">
        <p14:creationId xmlns:p14="http://schemas.microsoft.com/office/powerpoint/2010/main" val="3485731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037A83C-E160-40A6-81BB-534839C55750}"/>
              </a:ext>
            </a:extLst>
          </p:cNvPr>
          <p:cNvSpPr>
            <a:spLocks noGrp="1"/>
          </p:cNvSpPr>
          <p:nvPr>
            <p:ph idx="1"/>
          </p:nvPr>
        </p:nvSpPr>
        <p:spPr>
          <a:xfrm>
            <a:off x="397565" y="331304"/>
            <a:ext cx="11370365" cy="6308035"/>
          </a:xfrm>
        </p:spPr>
        <p:txBody>
          <a:bodyPr>
            <a:normAutofit/>
          </a:bodyPr>
          <a:lstStyle/>
          <a:p>
            <a:pPr marL="0" indent="0">
              <a:lnSpc>
                <a:spcPct val="150000"/>
              </a:lnSpc>
              <a:buNone/>
            </a:pPr>
            <a:r>
              <a:rPr lang="pl-PL" dirty="0"/>
              <a:t>2. </a:t>
            </a:r>
            <a:r>
              <a:rPr lang="pl-PL" b="1" dirty="0"/>
              <a:t>Czas jaki upłynął od chwili popełnienia przestępstwa do momentu powzięcia  przez organy ścigania wiadomości o nim</a:t>
            </a:r>
            <a:r>
              <a:rPr lang="pl-PL" dirty="0"/>
              <a:t> </a:t>
            </a:r>
            <a:r>
              <a:rPr lang="pl-PL" b="1" dirty="0"/>
              <a:t>i rozpoczęcia działań </a:t>
            </a:r>
            <a:r>
              <a:rPr lang="pl-PL" b="1" dirty="0" err="1"/>
              <a:t>wykrywczych</a:t>
            </a:r>
            <a:r>
              <a:rPr lang="pl-PL" b="1" dirty="0"/>
              <a:t> </a:t>
            </a:r>
            <a:r>
              <a:rPr lang="pl-PL" dirty="0"/>
              <a:t>(zeznania, możliwość zabezpieczenia śladów).</a:t>
            </a:r>
          </a:p>
          <a:p>
            <a:pPr marL="0" indent="0">
              <a:buNone/>
            </a:pPr>
            <a:r>
              <a:rPr lang="pl-PL" dirty="0"/>
              <a:t>Ważna jest szybkość działania (do organów ścigania jak również  obywateli i instytucji). </a:t>
            </a:r>
          </a:p>
          <a:p>
            <a:pPr marL="0" indent="0">
              <a:buNone/>
            </a:pPr>
            <a:endParaRPr lang="pl-PL" dirty="0"/>
          </a:p>
          <a:p>
            <a:pPr marL="0" indent="0">
              <a:lnSpc>
                <a:spcPct val="160000"/>
              </a:lnSpc>
              <a:buNone/>
            </a:pPr>
            <a:r>
              <a:rPr lang="pl-PL" dirty="0"/>
              <a:t>3. </a:t>
            </a:r>
            <a:r>
              <a:rPr lang="pl-PL" b="1" dirty="0"/>
              <a:t>Prawidłowe przeprowadzenie  pierwszych czynności</a:t>
            </a:r>
            <a:r>
              <a:rPr lang="pl-PL" dirty="0"/>
              <a:t>, a w szczególności dokładność i wszechstronność oględzin miejsca zdarzenia.</a:t>
            </a:r>
          </a:p>
        </p:txBody>
      </p:sp>
    </p:spTree>
    <p:extLst>
      <p:ext uri="{BB962C8B-B14F-4D97-AF65-F5344CB8AC3E}">
        <p14:creationId xmlns:p14="http://schemas.microsoft.com/office/powerpoint/2010/main" val="1593671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82410C3-AA62-4D78-A8FD-ABB74D960FD7}"/>
              </a:ext>
            </a:extLst>
          </p:cNvPr>
          <p:cNvSpPr>
            <a:spLocks noGrp="1"/>
          </p:cNvSpPr>
          <p:nvPr>
            <p:ph idx="1"/>
          </p:nvPr>
        </p:nvSpPr>
        <p:spPr>
          <a:xfrm>
            <a:off x="838200" y="422031"/>
            <a:ext cx="10515600" cy="5754932"/>
          </a:xfrm>
        </p:spPr>
        <p:txBody>
          <a:bodyPr>
            <a:normAutofit/>
          </a:bodyPr>
          <a:lstStyle/>
          <a:p>
            <a:pPr marL="0" indent="0" algn="just">
              <a:lnSpc>
                <a:spcPct val="150000"/>
              </a:lnSpc>
              <a:buNone/>
            </a:pPr>
            <a:r>
              <a:rPr lang="pl-PL" dirty="0"/>
              <a:t>4. </a:t>
            </a:r>
            <a:r>
              <a:rPr lang="pl-PL" b="1" dirty="0"/>
              <a:t>Szczegółowość i trafność rekonstrukcji okoliczności zdarzenia</a:t>
            </a:r>
            <a:r>
              <a:rPr lang="pl-PL" dirty="0"/>
              <a:t>. </a:t>
            </a:r>
          </a:p>
          <a:p>
            <a:pPr marL="0" indent="0" algn="just">
              <a:lnSpc>
                <a:spcPct val="150000"/>
              </a:lnSpc>
              <a:buNone/>
            </a:pPr>
            <a:r>
              <a:rPr lang="pl-PL" dirty="0"/>
              <a:t>Wyjaśnianie, analiza okoliczności czynu (w oparciu o płaszczyzny odniesienia), zwłaszcza ustalenie relacji ofiara-sprawca oraz badanie korelacji czasowo-przestrzennych, sposobu działania, użytych narzędzi itp.  mają wpływ na opracowanie całej koncepcji </a:t>
            </a:r>
            <a:r>
              <a:rPr lang="pl-PL" dirty="0" err="1"/>
              <a:t>wykrywczej</a:t>
            </a:r>
            <a:r>
              <a:rPr lang="pl-PL" dirty="0"/>
              <a:t>,  w tym na wysunięcie przypuszczeń co do cech identyfikujących sprawcę czynu.  </a:t>
            </a:r>
          </a:p>
          <a:p>
            <a:pPr marL="0" indent="0" algn="just">
              <a:lnSpc>
                <a:spcPct val="150000"/>
              </a:lnSpc>
              <a:buNone/>
            </a:pPr>
            <a:r>
              <a:rPr lang="pl-PL" dirty="0"/>
              <a:t>W proces rekonstrukcji okoliczności zdarzenia powinni być również włączeni  specjaliści określonych dziedzin wiedzy.</a:t>
            </a:r>
          </a:p>
          <a:p>
            <a:pPr marL="0" indent="0">
              <a:buNone/>
            </a:pPr>
            <a:endParaRPr lang="pl-PL" dirty="0"/>
          </a:p>
        </p:txBody>
      </p:sp>
    </p:spTree>
    <p:extLst>
      <p:ext uri="{BB962C8B-B14F-4D97-AF65-F5344CB8AC3E}">
        <p14:creationId xmlns:p14="http://schemas.microsoft.com/office/powerpoint/2010/main" val="3738733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5C62FB0-A2AF-4843-A5F9-903DDA32DA6B}"/>
              </a:ext>
            </a:extLst>
          </p:cNvPr>
          <p:cNvSpPr>
            <a:spLocks noGrp="1"/>
          </p:cNvSpPr>
          <p:nvPr>
            <p:ph idx="1"/>
          </p:nvPr>
        </p:nvSpPr>
        <p:spPr>
          <a:xfrm>
            <a:off x="203200" y="146406"/>
            <a:ext cx="11988800" cy="6347791"/>
          </a:xfrm>
        </p:spPr>
        <p:txBody>
          <a:bodyPr>
            <a:noAutofit/>
          </a:bodyPr>
          <a:lstStyle/>
          <a:p>
            <a:pPr marL="0" indent="0">
              <a:lnSpc>
                <a:spcPct val="150000"/>
              </a:lnSpc>
              <a:buNone/>
            </a:pPr>
            <a:r>
              <a:rPr lang="pl-PL" dirty="0"/>
              <a:t>5. </a:t>
            </a:r>
            <a:r>
              <a:rPr lang="pl-PL" b="1" dirty="0"/>
              <a:t>Sprawca</a:t>
            </a:r>
            <a:r>
              <a:rPr lang="pl-PL" dirty="0"/>
              <a:t>- charakteryzujące go cechy i sposób działania. </a:t>
            </a:r>
          </a:p>
          <a:p>
            <a:pPr marL="0" indent="0">
              <a:lnSpc>
                <a:spcPct val="150000"/>
              </a:lnSpc>
              <a:buNone/>
            </a:pPr>
            <a:endParaRPr lang="pl-PL" dirty="0"/>
          </a:p>
          <a:p>
            <a:pPr marL="0" indent="0">
              <a:lnSpc>
                <a:spcPct val="120000"/>
              </a:lnSpc>
              <a:buNone/>
            </a:pPr>
            <a:r>
              <a:rPr lang="pl-PL" dirty="0"/>
              <a:t>Jest to jeden z głównych czynników determinujących ostateczny wynik procesu </a:t>
            </a:r>
            <a:r>
              <a:rPr lang="pl-PL" dirty="0" err="1"/>
              <a:t>wykrywczego</a:t>
            </a:r>
            <a:r>
              <a:rPr lang="pl-PL" dirty="0"/>
              <a:t>. </a:t>
            </a:r>
          </a:p>
          <a:p>
            <a:pPr marL="0" indent="0">
              <a:lnSpc>
                <a:spcPct val="120000"/>
              </a:lnSpc>
              <a:buNone/>
            </a:pPr>
            <a:endParaRPr lang="pl-PL" dirty="0"/>
          </a:p>
          <a:p>
            <a:pPr marL="0" indent="0">
              <a:lnSpc>
                <a:spcPct val="120000"/>
              </a:lnSpc>
              <a:buNone/>
            </a:pPr>
            <a:r>
              <a:rPr lang="pl-PL" dirty="0"/>
              <a:t>Proces </a:t>
            </a:r>
            <a:r>
              <a:rPr lang="pl-PL" dirty="0" err="1"/>
              <a:t>wykrywczy</a:t>
            </a:r>
            <a:r>
              <a:rPr lang="pl-PL" dirty="0"/>
              <a:t> mogą utrudnić działania ochronne podejmowane przez sprawcę (unikanie pozostawiania śladów, pozbywanie się narzędzi i np. łupów).  Nie czyni go jednak niemożliwym.</a:t>
            </a:r>
          </a:p>
          <a:p>
            <a:pPr marL="0" indent="0">
              <a:lnSpc>
                <a:spcPct val="120000"/>
              </a:lnSpc>
              <a:buNone/>
            </a:pPr>
            <a:endParaRPr lang="pl-PL" dirty="0"/>
          </a:p>
          <a:p>
            <a:pPr marL="0" indent="0">
              <a:lnSpc>
                <a:spcPct val="120000"/>
              </a:lnSpc>
              <a:buNone/>
            </a:pPr>
            <a:endParaRPr lang="pl-PL" sz="2400" dirty="0"/>
          </a:p>
        </p:txBody>
      </p:sp>
    </p:spTree>
    <p:extLst>
      <p:ext uri="{BB962C8B-B14F-4D97-AF65-F5344CB8AC3E}">
        <p14:creationId xmlns:p14="http://schemas.microsoft.com/office/powerpoint/2010/main" val="3661241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2EBCD5C-F83C-4D99-8F10-F8EA3619D8D7}"/>
              </a:ext>
            </a:extLst>
          </p:cNvPr>
          <p:cNvSpPr>
            <a:spLocks noGrp="1"/>
          </p:cNvSpPr>
          <p:nvPr>
            <p:ph idx="1"/>
          </p:nvPr>
        </p:nvSpPr>
        <p:spPr>
          <a:xfrm>
            <a:off x="267286" y="304800"/>
            <a:ext cx="11086514" cy="6270171"/>
          </a:xfrm>
        </p:spPr>
        <p:txBody>
          <a:bodyPr>
            <a:normAutofit fontScale="92500" lnSpcReduction="10000"/>
          </a:bodyPr>
          <a:lstStyle/>
          <a:p>
            <a:pPr marL="0" indent="0" algn="just">
              <a:lnSpc>
                <a:spcPct val="150000"/>
              </a:lnSpc>
              <a:buNone/>
            </a:pPr>
            <a:r>
              <a:rPr lang="pl-PL" dirty="0"/>
              <a:t>6. </a:t>
            </a:r>
            <a:r>
              <a:rPr lang="pl-PL" b="1" dirty="0"/>
              <a:t>Wykorzystanie wszystkich dostępnych badań i metod kryminalistycznych </a:t>
            </a:r>
            <a:r>
              <a:rPr lang="pl-PL" dirty="0"/>
              <a:t>(technika i taktyka kryminalistyczna). oraz stopień poprawności wykonanych czynności operacyjnych i procesowych.</a:t>
            </a:r>
          </a:p>
          <a:p>
            <a:pPr marL="0" indent="0" algn="just">
              <a:lnSpc>
                <a:spcPct val="150000"/>
              </a:lnSpc>
              <a:buNone/>
            </a:pPr>
            <a:endParaRPr lang="pl-PL" dirty="0"/>
          </a:p>
          <a:p>
            <a:pPr marL="0" indent="0" algn="just">
              <a:lnSpc>
                <a:spcPct val="150000"/>
              </a:lnSpc>
              <a:buNone/>
            </a:pPr>
            <a:r>
              <a:rPr lang="pl-PL" dirty="0"/>
              <a:t>7. </a:t>
            </a:r>
            <a:r>
              <a:rPr lang="pl-PL" b="1" dirty="0"/>
              <a:t>Informacje i ich jakość. </a:t>
            </a:r>
            <a:r>
              <a:rPr lang="pl-PL" dirty="0"/>
              <a:t>Jest ona punktem wyjścia  dla wszelkich procesów </a:t>
            </a:r>
            <a:r>
              <a:rPr lang="pl-PL" dirty="0" err="1"/>
              <a:t>wykrywczych</a:t>
            </a:r>
            <a:r>
              <a:rPr lang="pl-PL" dirty="0"/>
              <a:t> sprawcy przestępstwa. Przy braku informacji należy podjąć rozpoznanie, którego celem będzie najpierw wykrycie możliwych do wykorzystania źródeł informacji. Wysoce przydatne są informacje od pokrzywdzonego oraz uzyskane w drodze rozpoznawania środowisk przestępczych.</a:t>
            </a:r>
          </a:p>
          <a:p>
            <a:pPr marL="0" indent="0" algn="just">
              <a:lnSpc>
                <a:spcPct val="150000"/>
              </a:lnSpc>
              <a:buNone/>
            </a:pPr>
            <a:endParaRPr lang="pl-PL" dirty="0"/>
          </a:p>
          <a:p>
            <a:pPr marL="0" indent="0" algn="just">
              <a:lnSpc>
                <a:spcPct val="150000"/>
              </a:lnSpc>
              <a:buNone/>
            </a:pPr>
            <a:endParaRPr lang="pl-PL" dirty="0"/>
          </a:p>
          <a:p>
            <a:pPr>
              <a:buFontTx/>
              <a:buChar char="-"/>
            </a:pPr>
            <a:endParaRPr lang="pl-PL" dirty="0"/>
          </a:p>
        </p:txBody>
      </p:sp>
    </p:spTree>
    <p:extLst>
      <p:ext uri="{BB962C8B-B14F-4D97-AF65-F5344CB8AC3E}">
        <p14:creationId xmlns:p14="http://schemas.microsoft.com/office/powerpoint/2010/main" val="521670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1709F47-9090-4C61-8E56-34762321DFCF}"/>
              </a:ext>
            </a:extLst>
          </p:cNvPr>
          <p:cNvSpPr>
            <a:spLocks noGrp="1"/>
          </p:cNvSpPr>
          <p:nvPr>
            <p:ph idx="1"/>
          </p:nvPr>
        </p:nvSpPr>
        <p:spPr>
          <a:xfrm>
            <a:off x="838200" y="397564"/>
            <a:ext cx="10515600" cy="6244535"/>
          </a:xfrm>
        </p:spPr>
        <p:txBody>
          <a:bodyPr>
            <a:normAutofit/>
          </a:bodyPr>
          <a:lstStyle/>
          <a:p>
            <a:pPr marL="0" indent="0" algn="just">
              <a:lnSpc>
                <a:spcPct val="170000"/>
              </a:lnSpc>
              <a:buNone/>
            </a:pPr>
            <a:r>
              <a:rPr lang="pl-PL" dirty="0"/>
              <a:t>8. </a:t>
            </a:r>
            <a:r>
              <a:rPr lang="pl-PL" b="1" dirty="0"/>
              <a:t>Przygotowanie pracowników do pracy operacyjnej i śledczej.</a:t>
            </a:r>
          </a:p>
          <a:p>
            <a:pPr algn="just">
              <a:lnSpc>
                <a:spcPct val="170000"/>
              </a:lnSpc>
              <a:buFontTx/>
              <a:buChar char="-"/>
            </a:pPr>
            <a:r>
              <a:rPr lang="pl-PL" dirty="0"/>
              <a:t>solidne wykształcenie prawnicze (karne, kryminalistyczne, kryminologiczne, socjologiczne) i zawodowe, </a:t>
            </a:r>
          </a:p>
          <a:p>
            <a:pPr algn="just">
              <a:lnSpc>
                <a:spcPct val="170000"/>
              </a:lnSpc>
              <a:buFontTx/>
              <a:buChar char="-"/>
            </a:pPr>
            <a:r>
              <a:rPr lang="pl-PL" dirty="0"/>
              <a:t>wysokie morale i etykę zawodową,</a:t>
            </a:r>
          </a:p>
          <a:p>
            <a:pPr algn="just">
              <a:lnSpc>
                <a:spcPct val="170000"/>
              </a:lnSpc>
              <a:buFontTx/>
              <a:buChar char="-"/>
            </a:pPr>
            <a:r>
              <a:rPr lang="pl-PL" dirty="0"/>
              <a:t>systematyczność, skrupulatność, dociekliwość w pracy,</a:t>
            </a:r>
          </a:p>
          <a:p>
            <a:pPr algn="just">
              <a:lnSpc>
                <a:spcPct val="170000"/>
              </a:lnSpc>
              <a:buFontTx/>
              <a:buChar char="-"/>
            </a:pPr>
            <a:r>
              <a:rPr lang="pl-PL" dirty="0"/>
              <a:t>uporczywość w działaniu,</a:t>
            </a:r>
          </a:p>
          <a:p>
            <a:pPr algn="just">
              <a:lnSpc>
                <a:spcPct val="170000"/>
              </a:lnSpc>
              <a:buFontTx/>
              <a:buChar char="-"/>
            </a:pPr>
            <a:r>
              <a:rPr lang="pl-PL" dirty="0"/>
              <a:t>zdolność do koncentracji uwagi,</a:t>
            </a:r>
          </a:p>
          <a:p>
            <a:pPr algn="just">
              <a:buFontTx/>
              <a:buChar char="-"/>
            </a:pPr>
            <a:endParaRPr lang="pl-PL" dirty="0"/>
          </a:p>
          <a:p>
            <a:pPr algn="just">
              <a:buFontTx/>
              <a:buChar char="-"/>
            </a:pPr>
            <a:endParaRPr lang="pl-PL" dirty="0"/>
          </a:p>
          <a:p>
            <a:pPr algn="just">
              <a:buFontTx/>
              <a:buChar char="-"/>
            </a:pPr>
            <a:endParaRPr lang="pl-PL" dirty="0"/>
          </a:p>
          <a:p>
            <a:pPr algn="just">
              <a:buFontTx/>
              <a:buChar char="-"/>
            </a:pPr>
            <a:endParaRPr lang="pl-PL" dirty="0"/>
          </a:p>
        </p:txBody>
      </p:sp>
    </p:spTree>
    <p:extLst>
      <p:ext uri="{BB962C8B-B14F-4D97-AF65-F5344CB8AC3E}">
        <p14:creationId xmlns:p14="http://schemas.microsoft.com/office/powerpoint/2010/main" val="767858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E040BCD-3A6E-4465-9B2B-D2A1FEAD55EE}"/>
              </a:ext>
            </a:extLst>
          </p:cNvPr>
          <p:cNvSpPr>
            <a:spLocks noGrp="1"/>
          </p:cNvSpPr>
          <p:nvPr>
            <p:ph idx="1"/>
          </p:nvPr>
        </p:nvSpPr>
        <p:spPr>
          <a:xfrm>
            <a:off x="838200" y="292100"/>
            <a:ext cx="10515600" cy="5884863"/>
          </a:xfrm>
        </p:spPr>
        <p:txBody>
          <a:bodyPr>
            <a:normAutofit fontScale="92500" lnSpcReduction="20000"/>
          </a:bodyPr>
          <a:lstStyle/>
          <a:p>
            <a:pPr algn="just">
              <a:lnSpc>
                <a:spcPct val="170000"/>
              </a:lnSpc>
              <a:buFontTx/>
              <a:buChar char="-"/>
            </a:pPr>
            <a:r>
              <a:rPr lang="pl-PL" dirty="0"/>
              <a:t>spostrzegawczość i konstruktywna wyobraźnię,</a:t>
            </a:r>
          </a:p>
          <a:p>
            <a:pPr algn="just">
              <a:lnSpc>
                <a:spcPct val="170000"/>
              </a:lnSpc>
              <a:buFontTx/>
              <a:buChar char="-"/>
            </a:pPr>
            <a:r>
              <a:rPr lang="pl-PL" dirty="0"/>
              <a:t>silna wola, </a:t>
            </a:r>
          </a:p>
          <a:p>
            <a:pPr algn="just">
              <a:lnSpc>
                <a:spcPct val="170000"/>
              </a:lnSpc>
              <a:buFontTx/>
              <a:buChar char="-"/>
            </a:pPr>
            <a:r>
              <a:rPr lang="pl-PL" dirty="0"/>
              <a:t>szybki refleks,</a:t>
            </a:r>
          </a:p>
          <a:p>
            <a:pPr marL="0" indent="0" algn="just">
              <a:lnSpc>
                <a:spcPct val="170000"/>
              </a:lnSpc>
              <a:buNone/>
            </a:pPr>
            <a:r>
              <a:rPr lang="pl-PL" dirty="0"/>
              <a:t>-   wierna i gotowa pamięć,</a:t>
            </a:r>
          </a:p>
          <a:p>
            <a:pPr algn="just">
              <a:lnSpc>
                <a:spcPct val="170000"/>
              </a:lnSpc>
              <a:buFontTx/>
              <a:buChar char="-"/>
            </a:pPr>
            <a:r>
              <a:rPr lang="pl-PL" dirty="0"/>
              <a:t>wysoki stopień inteligencji i sprawność w myśleniu,</a:t>
            </a:r>
          </a:p>
          <a:p>
            <a:pPr algn="just">
              <a:lnSpc>
                <a:spcPct val="170000"/>
              </a:lnSpc>
              <a:buFontTx/>
              <a:buChar char="-"/>
            </a:pPr>
            <a:r>
              <a:rPr lang="pl-PL" dirty="0"/>
              <a:t>komunikatywność i zdolność do zażegnywania konfliktów,</a:t>
            </a:r>
          </a:p>
          <a:p>
            <a:pPr algn="just">
              <a:lnSpc>
                <a:spcPct val="170000"/>
              </a:lnSpc>
              <a:buFontTx/>
              <a:buChar char="-"/>
            </a:pPr>
            <a:r>
              <a:rPr lang="pl-PL" dirty="0"/>
              <a:t>umiejętność analizy zjawisk i wyciągania trafnych wniosków,</a:t>
            </a:r>
          </a:p>
          <a:p>
            <a:pPr algn="just">
              <a:lnSpc>
                <a:spcPct val="170000"/>
              </a:lnSpc>
              <a:buFontTx/>
              <a:buChar char="-"/>
            </a:pPr>
            <a:r>
              <a:rPr lang="pl-PL" dirty="0"/>
              <a:t>predyspozycje aktorskie.</a:t>
            </a:r>
          </a:p>
          <a:p>
            <a:endParaRPr lang="pl-PL" dirty="0"/>
          </a:p>
        </p:txBody>
      </p:sp>
    </p:spTree>
    <p:extLst>
      <p:ext uri="{BB962C8B-B14F-4D97-AF65-F5344CB8AC3E}">
        <p14:creationId xmlns:p14="http://schemas.microsoft.com/office/powerpoint/2010/main" val="3914231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171CCC7-E4DA-423E-96A6-D7A47BCDFDE8}"/>
              </a:ext>
            </a:extLst>
          </p:cNvPr>
          <p:cNvSpPr>
            <a:spLocks noGrp="1"/>
          </p:cNvSpPr>
          <p:nvPr>
            <p:ph idx="1"/>
          </p:nvPr>
        </p:nvSpPr>
        <p:spPr>
          <a:xfrm>
            <a:off x="838200" y="330200"/>
            <a:ext cx="10515600" cy="5846763"/>
          </a:xfrm>
        </p:spPr>
        <p:txBody>
          <a:bodyPr/>
          <a:lstStyle/>
          <a:p>
            <a:pPr marL="0" indent="0">
              <a:buNone/>
            </a:pPr>
            <a:r>
              <a:rPr lang="pl-PL" dirty="0"/>
              <a:t>9. </a:t>
            </a:r>
            <a:r>
              <a:rPr lang="pl-PL" b="1" dirty="0"/>
              <a:t>Znajomość metod przestępnego działania oraz środowisk przestępczych i kryminogennych </a:t>
            </a:r>
            <a:r>
              <a:rPr lang="pl-PL" dirty="0"/>
              <a:t>(znajomość kryminalistyki, kryminologii, obserwacja środowisk przestępczych, analiza postępowania ujawnionych już sprawców).</a:t>
            </a:r>
          </a:p>
          <a:p>
            <a:pPr marL="514350" indent="-514350">
              <a:buAutoNum type="arabicPeriod" startAt="10"/>
            </a:pPr>
            <a:endParaRPr lang="pl-PL" dirty="0"/>
          </a:p>
          <a:p>
            <a:pPr marL="0" indent="0">
              <a:buNone/>
            </a:pPr>
            <a:r>
              <a:rPr lang="pl-PL" dirty="0"/>
              <a:t>10. </a:t>
            </a:r>
            <a:r>
              <a:rPr lang="pl-PL" b="1" dirty="0"/>
              <a:t>Odpowiedni poziom współpracy i współdziałania uczestników procesu </a:t>
            </a:r>
            <a:r>
              <a:rPr lang="pl-PL" b="1" dirty="0" err="1"/>
              <a:t>wykrywczego</a:t>
            </a:r>
            <a:r>
              <a:rPr lang="pl-PL" dirty="0"/>
              <a:t>: pracownika  dochodzeniowo-śledczego, prokuratora oraz ofiary przestępstwa. </a:t>
            </a:r>
          </a:p>
          <a:p>
            <a:pPr marL="0" indent="0">
              <a:buNone/>
            </a:pPr>
            <a:endParaRPr lang="pl-PL" dirty="0"/>
          </a:p>
          <a:p>
            <a:pPr marL="0" indent="0">
              <a:buNone/>
            </a:pPr>
            <a:r>
              <a:rPr lang="pl-PL" dirty="0"/>
              <a:t>11. </a:t>
            </a:r>
            <a:r>
              <a:rPr lang="pl-PL" b="1" dirty="0"/>
              <a:t>Stopień zaangażowania społecznego, również środków masowego przekazu, w zwalczaniu przestępczości.</a:t>
            </a:r>
          </a:p>
        </p:txBody>
      </p:sp>
    </p:spTree>
    <p:extLst>
      <p:ext uri="{BB962C8B-B14F-4D97-AF65-F5344CB8AC3E}">
        <p14:creationId xmlns:p14="http://schemas.microsoft.com/office/powerpoint/2010/main" val="2055305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B6EB17C6-67F6-4664-8E2A-157B7F92340B}"/>
              </a:ext>
            </a:extLst>
          </p:cNvPr>
          <p:cNvPicPr>
            <a:picLocks noChangeAspect="1"/>
          </p:cNvPicPr>
          <p:nvPr/>
        </p:nvPicPr>
        <p:blipFill rotWithShape="1">
          <a:blip r:embed="rId2"/>
          <a:srcRect l="29456" t="52947" r="29130" b="5679"/>
          <a:stretch/>
        </p:blipFill>
        <p:spPr>
          <a:xfrm>
            <a:off x="354526" y="312982"/>
            <a:ext cx="11095353" cy="6232035"/>
          </a:xfrm>
          <a:prstGeom prst="rect">
            <a:avLst/>
          </a:prstGeom>
        </p:spPr>
      </p:pic>
    </p:spTree>
    <p:extLst>
      <p:ext uri="{BB962C8B-B14F-4D97-AF65-F5344CB8AC3E}">
        <p14:creationId xmlns:p14="http://schemas.microsoft.com/office/powerpoint/2010/main" val="3106738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B2D7429-918A-45C8-879B-EAB06DF7A4BE}"/>
              </a:ext>
            </a:extLst>
          </p:cNvPr>
          <p:cNvSpPr>
            <a:spLocks noGrp="1"/>
          </p:cNvSpPr>
          <p:nvPr>
            <p:ph idx="1"/>
          </p:nvPr>
        </p:nvSpPr>
        <p:spPr>
          <a:xfrm>
            <a:off x="280908" y="348175"/>
            <a:ext cx="11058378" cy="6161649"/>
          </a:xfrm>
        </p:spPr>
        <p:txBody>
          <a:bodyPr>
            <a:normAutofit/>
          </a:bodyPr>
          <a:lstStyle/>
          <a:p>
            <a:pPr marL="0" indent="0" algn="just">
              <a:lnSpc>
                <a:spcPct val="150000"/>
              </a:lnSpc>
              <a:buNone/>
            </a:pPr>
            <a:r>
              <a:rPr lang="pl-PL" dirty="0"/>
              <a:t>Charakter tych czynności określa  faza postępowania, w której czynności dowodowe zostały przeprowadzone: przed czy po wytypowaniu podejrzanego i przedstawieniu mu zarzutów; określa ona, czy dana czynność ma pomóc w ustaleniu nieznanego sprawcy, czy ma służyć dowodzeniu mu winy. </a:t>
            </a:r>
          </a:p>
          <a:p>
            <a:pPr marL="0" indent="0">
              <a:lnSpc>
                <a:spcPct val="150000"/>
              </a:lnSpc>
              <a:buNone/>
            </a:pPr>
            <a:endParaRPr lang="pl-PL" dirty="0"/>
          </a:p>
          <a:p>
            <a:pPr marL="0" indent="0" algn="just">
              <a:buNone/>
            </a:pPr>
            <a:r>
              <a:rPr lang="pl-PL" dirty="0"/>
              <a:t>Przykładem takiej czynności </a:t>
            </a:r>
            <a:r>
              <a:rPr lang="pl-PL" dirty="0" err="1"/>
              <a:t>wykrywczo</a:t>
            </a:r>
            <a:r>
              <a:rPr lang="pl-PL" dirty="0"/>
              <a:t>-dowodowej  jest identyfikacja daktyloskopijna. </a:t>
            </a:r>
          </a:p>
          <a:p>
            <a:pPr marL="0" indent="0" algn="just">
              <a:buNone/>
            </a:pPr>
            <a:endParaRPr lang="pl-PL" dirty="0"/>
          </a:p>
          <a:p>
            <a:pPr marL="0" indent="0" algn="just">
              <a:buNone/>
            </a:pPr>
            <a:r>
              <a:rPr lang="pl-PL" dirty="0"/>
              <a:t>Informatyczne bazy śladów służą głównie celom </a:t>
            </a:r>
            <a:r>
              <a:rPr lang="pl-PL" dirty="0" err="1"/>
              <a:t>wykrywczym</a:t>
            </a:r>
            <a:r>
              <a:rPr lang="pl-PL" dirty="0"/>
              <a:t>. </a:t>
            </a:r>
          </a:p>
          <a:p>
            <a:pPr marL="0" indent="0">
              <a:buNone/>
            </a:pPr>
            <a:endParaRPr lang="pl-PL" dirty="0"/>
          </a:p>
        </p:txBody>
      </p:sp>
    </p:spTree>
    <p:extLst>
      <p:ext uri="{BB962C8B-B14F-4D97-AF65-F5344CB8AC3E}">
        <p14:creationId xmlns:p14="http://schemas.microsoft.com/office/powerpoint/2010/main" val="82511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3CEC3DD-6F8C-4350-840F-E0396ADA1686}"/>
              </a:ext>
            </a:extLst>
          </p:cNvPr>
          <p:cNvSpPr>
            <a:spLocks noGrp="1"/>
          </p:cNvSpPr>
          <p:nvPr>
            <p:ph idx="1"/>
          </p:nvPr>
        </p:nvSpPr>
        <p:spPr>
          <a:xfrm>
            <a:off x="422031" y="337625"/>
            <a:ext cx="11338560" cy="6217920"/>
          </a:xfrm>
        </p:spPr>
        <p:txBody>
          <a:bodyPr>
            <a:normAutofit/>
          </a:bodyPr>
          <a:lstStyle/>
          <a:p>
            <a:pPr marL="0" indent="0">
              <a:buNone/>
            </a:pPr>
            <a:r>
              <a:rPr lang="pl-PL" dirty="0"/>
              <a:t>Art.192 a k.p.k. reguluje czynności procesowe o charakterze </a:t>
            </a:r>
            <a:r>
              <a:rPr lang="pl-PL" dirty="0" err="1"/>
              <a:t>wykrywczym</a:t>
            </a:r>
            <a:r>
              <a:rPr lang="pl-PL" dirty="0"/>
              <a:t>. </a:t>
            </a:r>
          </a:p>
          <a:p>
            <a:pPr marL="0" indent="0">
              <a:buNone/>
            </a:pPr>
            <a:r>
              <a:rPr lang="pl-PL" dirty="0"/>
              <a:t>Nie są to czynności operacyjne.</a:t>
            </a:r>
            <a:br>
              <a:rPr lang="pl-PL" dirty="0"/>
            </a:br>
            <a:endParaRPr lang="pl-PL" b="1" dirty="0"/>
          </a:p>
          <a:p>
            <a:pPr marL="0" indent="0">
              <a:buNone/>
            </a:pPr>
            <a:r>
              <a:rPr lang="pl-PL" dirty="0"/>
              <a:t>§ 1. W celu ograniczenia kręgu osób podejrzanych lub ustalenia wartości dowodowej ujawnionych śladów można pobrać odciski daktyloskopijne, wymaz ze śluzówki policzków, włosy, ślinę, próby pisma, zapach, wykonać fotografię osoby lub dokonać utrwalenia głosu. Po wykorzystaniu w sprawie, w której dokonano pobrania lub utrwalenia, pobrany lub utrwalony materiał zbędny dla postępowania należy niezwłocznie usunąć z akt i zniszczyć.</a:t>
            </a:r>
            <a:br>
              <a:rPr lang="pl-PL" dirty="0"/>
            </a:br>
            <a:endParaRPr lang="pl-PL" dirty="0"/>
          </a:p>
          <a:p>
            <a:pPr marL="0" indent="0">
              <a:buNone/>
            </a:pPr>
            <a:r>
              <a:rPr lang="pl-PL" dirty="0"/>
              <a:t>§ 2. W wypadkach, o których mowa w § 1, za zgodą osoby badanej biegły może również zastosować środki techniczne mające na celu kontrolę nieświadomych reakcji organizmu tej osoby.</a:t>
            </a:r>
            <a:br>
              <a:rPr lang="pl-PL" dirty="0"/>
            </a:br>
            <a:endParaRPr lang="pl-PL" dirty="0"/>
          </a:p>
          <a:p>
            <a:pPr marL="0" indent="0">
              <a:buNone/>
            </a:pPr>
            <a:endParaRPr lang="pl-PL" dirty="0"/>
          </a:p>
        </p:txBody>
      </p:sp>
    </p:spTree>
    <p:extLst>
      <p:ext uri="{BB962C8B-B14F-4D97-AF65-F5344CB8AC3E}">
        <p14:creationId xmlns:p14="http://schemas.microsoft.com/office/powerpoint/2010/main" val="2081738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75E7144-88D8-4106-839F-5324A7F662C6}"/>
              </a:ext>
            </a:extLst>
          </p:cNvPr>
          <p:cNvSpPr>
            <a:spLocks noGrp="1"/>
          </p:cNvSpPr>
          <p:nvPr>
            <p:ph idx="1"/>
          </p:nvPr>
        </p:nvSpPr>
        <p:spPr>
          <a:xfrm>
            <a:off x="838200" y="377370"/>
            <a:ext cx="10515600" cy="6313715"/>
          </a:xfrm>
        </p:spPr>
        <p:txBody>
          <a:bodyPr/>
          <a:lstStyle/>
          <a:p>
            <a:pPr marL="0" indent="0">
              <a:lnSpc>
                <a:spcPct val="150000"/>
              </a:lnSpc>
              <a:buNone/>
            </a:pPr>
            <a:r>
              <a:rPr lang="pl-PL" dirty="0"/>
              <a:t>Czynności </a:t>
            </a:r>
            <a:r>
              <a:rPr lang="pl-PL" dirty="0" err="1"/>
              <a:t>wykrywcze</a:t>
            </a:r>
            <a:r>
              <a:rPr lang="pl-PL" dirty="0"/>
              <a:t> w fazie </a:t>
            </a:r>
            <a:r>
              <a:rPr lang="pl-PL" i="1" dirty="0"/>
              <a:t>in rem </a:t>
            </a:r>
            <a:r>
              <a:rPr lang="pl-PL" dirty="0"/>
              <a:t>ukierunkowane są głównie na: </a:t>
            </a:r>
          </a:p>
          <a:p>
            <a:pPr>
              <a:lnSpc>
                <a:spcPct val="150000"/>
              </a:lnSpc>
              <a:buFontTx/>
              <a:buChar char="-"/>
            </a:pPr>
            <a:r>
              <a:rPr lang="pl-PL" dirty="0"/>
              <a:t>ustaleniu sprawcy przestępstwa poprzez tworzenie wersji osobowych i wykluczanie tych błędnych,</a:t>
            </a:r>
          </a:p>
          <a:p>
            <a:pPr>
              <a:lnSpc>
                <a:spcPct val="150000"/>
              </a:lnSpc>
              <a:buFontTx/>
              <a:buChar char="-"/>
            </a:pPr>
            <a:r>
              <a:rPr lang="pl-PL" dirty="0"/>
              <a:t>ustalenie źródeł dowodowych w sprawie.</a:t>
            </a:r>
          </a:p>
          <a:p>
            <a:pPr marL="0" indent="0">
              <a:lnSpc>
                <a:spcPct val="150000"/>
              </a:lnSpc>
              <a:buNone/>
            </a:pPr>
            <a:r>
              <a:rPr lang="pl-PL" dirty="0"/>
              <a:t>Czynności </a:t>
            </a:r>
            <a:r>
              <a:rPr lang="pl-PL" dirty="0" err="1"/>
              <a:t>wykrywcze</a:t>
            </a:r>
            <a:r>
              <a:rPr lang="pl-PL" dirty="0"/>
              <a:t> w fazie </a:t>
            </a:r>
            <a:r>
              <a:rPr lang="pl-PL" i="1" dirty="0"/>
              <a:t>in personam </a:t>
            </a:r>
            <a:r>
              <a:rPr lang="pl-PL" dirty="0"/>
              <a:t>skierowane są na:</a:t>
            </a:r>
          </a:p>
          <a:p>
            <a:pPr>
              <a:lnSpc>
                <a:spcPct val="150000"/>
              </a:lnSpc>
              <a:buFontTx/>
              <a:buChar char="-"/>
            </a:pPr>
            <a:r>
              <a:rPr lang="pl-PL" dirty="0"/>
              <a:t>poszerzaniu zakresu dowodów</a:t>
            </a:r>
          </a:p>
          <a:p>
            <a:pPr>
              <a:lnSpc>
                <a:spcPct val="150000"/>
              </a:lnSpc>
              <a:buFontTx/>
              <a:buChar char="-"/>
            </a:pPr>
            <a:r>
              <a:rPr lang="pl-PL" dirty="0"/>
              <a:t>weryfikowaniu dowodów. </a:t>
            </a:r>
          </a:p>
          <a:p>
            <a:pPr marL="0" indent="0">
              <a:lnSpc>
                <a:spcPct val="150000"/>
              </a:lnSpc>
              <a:buNone/>
            </a:pPr>
            <a:endParaRPr lang="pl-PL" i="1" dirty="0"/>
          </a:p>
          <a:p>
            <a:pPr marL="0" indent="0">
              <a:buNone/>
            </a:pPr>
            <a:endParaRPr lang="pl-PL" dirty="0"/>
          </a:p>
          <a:p>
            <a:pPr marL="0" indent="0">
              <a:buNone/>
            </a:pPr>
            <a:endParaRPr lang="pl-PL" i="1" dirty="0"/>
          </a:p>
        </p:txBody>
      </p:sp>
    </p:spTree>
    <p:extLst>
      <p:ext uri="{BB962C8B-B14F-4D97-AF65-F5344CB8AC3E}">
        <p14:creationId xmlns:p14="http://schemas.microsoft.com/office/powerpoint/2010/main" val="1018007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57C6F10-EF20-4300-B6E5-6FDD8D513A93}"/>
              </a:ext>
            </a:extLst>
          </p:cNvPr>
          <p:cNvSpPr>
            <a:spLocks noGrp="1"/>
          </p:cNvSpPr>
          <p:nvPr>
            <p:ph idx="1"/>
          </p:nvPr>
        </p:nvSpPr>
        <p:spPr>
          <a:xfrm>
            <a:off x="838200" y="323556"/>
            <a:ext cx="10515600" cy="6260123"/>
          </a:xfrm>
        </p:spPr>
        <p:txBody>
          <a:bodyPr>
            <a:normAutofit/>
          </a:bodyPr>
          <a:lstStyle/>
          <a:p>
            <a:pPr marL="0" indent="0">
              <a:buNone/>
            </a:pPr>
            <a:r>
              <a:rPr lang="pl-PL" dirty="0"/>
              <a:t>Działania wykrywacze operacyjne i procesowe powinny być wzajemnie koordynowane.</a:t>
            </a:r>
          </a:p>
          <a:p>
            <a:pPr marL="0" indent="0">
              <a:buNone/>
            </a:pPr>
            <a:r>
              <a:rPr lang="pl-PL" dirty="0"/>
              <a:t>Koordynacja w zakresie pracy operacyjnej polega na:</a:t>
            </a:r>
          </a:p>
          <a:p>
            <a:pPr>
              <a:buFontTx/>
              <a:buChar char="-"/>
            </a:pPr>
            <a:r>
              <a:rPr lang="pl-PL" dirty="0"/>
              <a:t>poszukiwaniu źródeł dowodowych,</a:t>
            </a:r>
          </a:p>
          <a:p>
            <a:pPr>
              <a:buFontTx/>
              <a:buChar char="-"/>
            </a:pPr>
            <a:r>
              <a:rPr lang="pl-PL" dirty="0"/>
              <a:t>zebraniu wiadomości o źródłach dowodowych i treści dowodów koniecznych do udowodnienia winy sprawcy,</a:t>
            </a:r>
          </a:p>
          <a:p>
            <a:pPr>
              <a:buFontTx/>
              <a:buChar char="-"/>
            </a:pPr>
            <a:r>
              <a:rPr lang="pl-PL" dirty="0"/>
              <a:t>zdobywaniu wiadomości  umożliwiających tworzenie  wersji osobowych, </a:t>
            </a:r>
          </a:p>
          <a:p>
            <a:pPr>
              <a:buFontTx/>
              <a:buChar char="-"/>
            </a:pPr>
            <a:r>
              <a:rPr lang="pl-PL" dirty="0"/>
              <a:t>dostarczaniu osobom prowadzącym postępowanie przygotowawcze  niezbędnych wiadomości o osobach objętych zainteresowaniem procesu karnego- szczególnie o osobach  podejrzanych,</a:t>
            </a:r>
          </a:p>
          <a:p>
            <a:pPr>
              <a:buFontTx/>
              <a:buChar char="-"/>
            </a:pPr>
            <a:r>
              <a:rPr lang="pl-PL" dirty="0"/>
              <a:t>dostarczeniu dalszych informacji do opracowania dowodowego,</a:t>
            </a:r>
          </a:p>
          <a:p>
            <a:pPr>
              <a:buFontTx/>
              <a:buChar char="-"/>
            </a:pPr>
            <a:r>
              <a:rPr lang="pl-PL" dirty="0"/>
              <a:t>weryfikowaniu wyników czynności procesowych.</a:t>
            </a:r>
          </a:p>
        </p:txBody>
      </p:sp>
    </p:spTree>
    <p:extLst>
      <p:ext uri="{BB962C8B-B14F-4D97-AF65-F5344CB8AC3E}">
        <p14:creationId xmlns:p14="http://schemas.microsoft.com/office/powerpoint/2010/main" val="1681817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7ED6D3D-F7A7-4130-A7AC-34AD0C5AF5EC}"/>
              </a:ext>
            </a:extLst>
          </p:cNvPr>
          <p:cNvSpPr>
            <a:spLocks noGrp="1"/>
          </p:cNvSpPr>
          <p:nvPr>
            <p:ph idx="1"/>
          </p:nvPr>
        </p:nvSpPr>
        <p:spPr>
          <a:xfrm>
            <a:off x="422031" y="379828"/>
            <a:ext cx="11451101" cy="6189784"/>
          </a:xfrm>
        </p:spPr>
        <p:txBody>
          <a:bodyPr/>
          <a:lstStyle/>
          <a:p>
            <a:pPr marL="0" indent="0">
              <a:buNone/>
            </a:pPr>
            <a:endParaRPr lang="pl-PL" dirty="0"/>
          </a:p>
          <a:p>
            <a:pPr marL="0" indent="0">
              <a:buNone/>
            </a:pPr>
            <a:endParaRPr lang="pl-PL" dirty="0"/>
          </a:p>
          <a:p>
            <a:pPr marL="0" indent="0">
              <a:buNone/>
            </a:pPr>
            <a:r>
              <a:rPr lang="pl-PL" dirty="0"/>
              <a:t>Z punktu widzenia czynności procesowych koordynacja  pomiędzy nimi a czynnościami operacyjnymi powinna polegać na:</a:t>
            </a:r>
          </a:p>
          <a:p>
            <a:pPr>
              <a:buFontTx/>
              <a:buChar char="-"/>
            </a:pPr>
            <a:r>
              <a:rPr lang="pl-PL" dirty="0"/>
              <a:t>wzbogacaniu materiału informacyjnego istotnego dla dalszej pracy operacyjnej,</a:t>
            </a:r>
          </a:p>
          <a:p>
            <a:pPr>
              <a:buFontTx/>
              <a:buChar char="-"/>
            </a:pPr>
            <a:r>
              <a:rPr lang="pl-PL" dirty="0"/>
              <a:t>dostarczaniu nowych informacji istotnych dla pracy operacyjnej,  lecz dostępnych przede wszystkim przez wyniki czynności dowodowych,</a:t>
            </a:r>
          </a:p>
          <a:p>
            <a:pPr>
              <a:buFontTx/>
              <a:buChar char="-"/>
            </a:pPr>
            <a:r>
              <a:rPr lang="pl-PL" dirty="0"/>
              <a:t>weryfikowaniu wyników pracy operacyjnej.</a:t>
            </a:r>
          </a:p>
          <a:p>
            <a:pPr marL="0" indent="0">
              <a:buNone/>
            </a:pPr>
            <a:endParaRPr lang="pl-PL" dirty="0"/>
          </a:p>
        </p:txBody>
      </p:sp>
    </p:spTree>
    <p:extLst>
      <p:ext uri="{BB962C8B-B14F-4D97-AF65-F5344CB8AC3E}">
        <p14:creationId xmlns:p14="http://schemas.microsoft.com/office/powerpoint/2010/main" val="416093927"/>
      </p:ext>
    </p:extLst>
  </p:cSld>
  <p:clrMapOvr>
    <a:masterClrMapping/>
  </p:clrMapOvr>
</p:sld>
</file>

<file path=ppt/theme/theme1.xml><?xml version="1.0" encoding="utf-8"?>
<a:theme xmlns:a="http://schemas.openxmlformats.org/drawingml/2006/main" name="Office Them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1715</TotalTime>
  <Words>1796</Words>
  <Application>Microsoft Office PowerPoint</Application>
  <PresentationFormat>Panoramiczny</PresentationFormat>
  <Paragraphs>169</Paragraphs>
  <Slides>48</Slides>
  <Notes>2</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48</vt:i4>
      </vt:variant>
    </vt:vector>
  </HeadingPairs>
  <TitlesOfParts>
    <vt:vector size="52" baseType="lpstr">
      <vt:lpstr>Arial</vt:lpstr>
      <vt:lpstr>Calibri</vt:lpstr>
      <vt:lpstr>Calibri Light</vt:lpstr>
      <vt:lpstr>Office Theme</vt:lpstr>
      <vt:lpstr>Wykrywanie sprawców przestępstw</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Iwona Zieniewicz</dc:creator>
  <cp:lastModifiedBy>Iwona Zieniewicz</cp:lastModifiedBy>
  <cp:revision>117</cp:revision>
  <dcterms:created xsi:type="dcterms:W3CDTF">2019-02-20T10:49:09Z</dcterms:created>
  <dcterms:modified xsi:type="dcterms:W3CDTF">2020-02-28T20:41:33Z</dcterms:modified>
</cp:coreProperties>
</file>