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D39C6A-3409-48B1-A317-F06BFFA73F21}" type="datetimeFigureOut">
              <a:rPr lang="pl-PL" smtClean="0"/>
              <a:t>2016-04-18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759ABB-6F3D-42D2-9925-4B9397EE742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D39C6A-3409-48B1-A317-F06BFFA73F21}" type="datetimeFigureOut">
              <a:rPr lang="pl-PL" smtClean="0"/>
              <a:t>2016-04-18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59ABB-6F3D-42D2-9925-4B9397EE742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D39C6A-3409-48B1-A317-F06BFFA73F21}" type="datetimeFigureOut">
              <a:rPr lang="pl-PL" smtClean="0"/>
              <a:t>2016-04-18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59ABB-6F3D-42D2-9925-4B9397EE742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D39C6A-3409-48B1-A317-F06BFFA73F21}" type="datetimeFigureOut">
              <a:rPr lang="pl-PL" smtClean="0"/>
              <a:t>2016-04-18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59ABB-6F3D-42D2-9925-4B9397EE7429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D39C6A-3409-48B1-A317-F06BFFA73F21}" type="datetimeFigureOut">
              <a:rPr lang="pl-PL" smtClean="0"/>
              <a:t>2016-04-18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59ABB-6F3D-42D2-9925-4B9397EE7429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D39C6A-3409-48B1-A317-F06BFFA73F21}" type="datetimeFigureOut">
              <a:rPr lang="pl-PL" smtClean="0"/>
              <a:t>2016-04-18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59ABB-6F3D-42D2-9925-4B9397EE7429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D39C6A-3409-48B1-A317-F06BFFA73F21}" type="datetimeFigureOut">
              <a:rPr lang="pl-PL" smtClean="0"/>
              <a:t>2016-04-18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59ABB-6F3D-42D2-9925-4B9397EE742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D39C6A-3409-48B1-A317-F06BFFA73F21}" type="datetimeFigureOut">
              <a:rPr lang="pl-PL" smtClean="0"/>
              <a:t>2016-04-18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59ABB-6F3D-42D2-9925-4B9397EE7429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D39C6A-3409-48B1-A317-F06BFFA73F21}" type="datetimeFigureOut">
              <a:rPr lang="pl-PL" smtClean="0"/>
              <a:t>2016-04-18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59ABB-6F3D-42D2-9925-4B9397EE742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6D39C6A-3409-48B1-A317-F06BFFA73F21}" type="datetimeFigureOut">
              <a:rPr lang="pl-PL" smtClean="0"/>
              <a:t>2016-04-18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59ABB-6F3D-42D2-9925-4B9397EE742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D39C6A-3409-48B1-A317-F06BFFA73F21}" type="datetimeFigureOut">
              <a:rPr lang="pl-PL" smtClean="0"/>
              <a:t>2016-04-18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759ABB-6F3D-42D2-9925-4B9397EE7429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6D39C6A-3409-48B1-A317-F06BFFA73F21}" type="datetimeFigureOut">
              <a:rPr lang="pl-PL" smtClean="0"/>
              <a:t>2016-04-18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9759ABB-6F3D-42D2-9925-4B9397EE7429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Wynagrodzenie socjalne i inne świadczenia związane ze stosunkiem pracy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Odprawa </a:t>
            </a:r>
            <a:r>
              <a:rPr lang="pl-PL" b="1" dirty="0" smtClean="0"/>
              <a:t>pośmiertna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Wysokość - </a:t>
            </a:r>
            <a:r>
              <a:rPr lang="pl-PL" dirty="0" smtClean="0"/>
              <a:t>uzależniona od okresu zatrudnienia pracownika </a:t>
            </a:r>
            <a:r>
              <a:rPr lang="pl-PL" b="1" dirty="0" smtClean="0"/>
              <a:t>u danego pracodawcy </a:t>
            </a:r>
            <a:r>
              <a:rPr lang="pl-PL" b="1" dirty="0" smtClean="0"/>
              <a:t>(staż zakładowy)</a:t>
            </a:r>
            <a:endParaRPr lang="pl-PL" b="1" dirty="0" smtClean="0"/>
          </a:p>
          <a:p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Odprawy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Odprawa </a:t>
            </a:r>
            <a:r>
              <a:rPr lang="pl-PL" b="1" dirty="0" smtClean="0"/>
              <a:t>pośmiertna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Kto to jest „rodzina” wg kodeksu pracy?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Odprawy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/>
              <a:t>Odprawa </a:t>
            </a:r>
            <a:r>
              <a:rPr lang="pl-PL" b="1" dirty="0" smtClean="0"/>
              <a:t>pośmiertna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	Co się dzieje w sytuacji gdy po zmarłym zostaje: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jeden członek rodziny</a:t>
            </a:r>
          </a:p>
          <a:p>
            <a:pPr algn="r">
              <a:buNone/>
            </a:pPr>
            <a:r>
              <a:rPr lang="pl-PL" dirty="0" smtClean="0"/>
              <a:t>	kilku członków rodziny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Odprawy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051720" y="3356992"/>
            <a:ext cx="252028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3356992"/>
            <a:ext cx="2808312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pl-PL" b="1" dirty="0" smtClean="0"/>
              <a:t>Odprawa pośmiertna</a:t>
            </a:r>
          </a:p>
          <a:p>
            <a:pPr algn="ctr"/>
            <a:endParaRPr lang="pl-PL" b="1" dirty="0" smtClean="0"/>
          </a:p>
          <a:p>
            <a:pPr algn="ctr">
              <a:buNone/>
            </a:pPr>
            <a:r>
              <a:rPr lang="pl-PL" dirty="0" smtClean="0"/>
              <a:t>Kiedy mimo spełnienia przesłanek </a:t>
            </a:r>
          </a:p>
          <a:p>
            <a:pPr algn="ctr">
              <a:buNone/>
            </a:pPr>
            <a:r>
              <a:rPr lang="pl-PL" dirty="0" smtClean="0"/>
              <a:t>z art. 93</a:t>
            </a:r>
            <a:r>
              <a:rPr lang="pl-PL" dirty="0" smtClean="0"/>
              <a:t>. § </a:t>
            </a:r>
            <a:r>
              <a:rPr lang="pl-PL" dirty="0" smtClean="0"/>
              <a:t>1 -2 </a:t>
            </a:r>
            <a:r>
              <a:rPr lang="pl-PL" dirty="0" err="1" smtClean="0"/>
              <a:t>k.p</a:t>
            </a:r>
            <a:r>
              <a:rPr lang="pl-PL" dirty="0" smtClean="0"/>
              <a:t>. odprawa pośmiertna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nie przysługuje?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b</a:t>
            </a:r>
            <a:r>
              <a:rPr lang="pl-PL" dirty="0" smtClean="0"/>
              <a:t>ędzie obniżona?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Odprawy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1835696" y="3212976"/>
            <a:ext cx="3096344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932040" y="3212976"/>
            <a:ext cx="2664296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/>
              <a:t>Odprawa emerytalno – rentowa</a:t>
            </a:r>
          </a:p>
          <a:p>
            <a:pPr algn="ctr"/>
            <a:endParaRPr lang="pl-PL" b="1" dirty="0" smtClean="0"/>
          </a:p>
          <a:p>
            <a:pPr algn="ctr">
              <a:buNone/>
            </a:pPr>
            <a:r>
              <a:rPr lang="pl-PL" dirty="0" smtClean="0"/>
              <a:t>Przysługuje pracownikowi:</a:t>
            </a:r>
          </a:p>
          <a:p>
            <a:pPr>
              <a:buNone/>
            </a:pPr>
            <a:r>
              <a:rPr lang="pl-PL" dirty="0" smtClean="0"/>
              <a:t>1/spełniającemu </a:t>
            </a:r>
            <a:r>
              <a:rPr lang="pl-PL" dirty="0" smtClean="0"/>
              <a:t>warunki uprawniające do renty z tytułu niezdolności do pracy lub emerytury,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2/którego </a:t>
            </a:r>
            <a:r>
              <a:rPr lang="pl-PL" dirty="0" smtClean="0"/>
              <a:t>stosunek pracy ustał w związku z przejściem na rentę lub emeryturę,</a:t>
            </a: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Odprawy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/>
              <a:t>Odprawa emerytalno – rentowa</a:t>
            </a:r>
          </a:p>
          <a:p>
            <a:pPr algn="ctr"/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Wysokość -</a:t>
            </a:r>
          </a:p>
          <a:p>
            <a:pPr algn="r">
              <a:buNone/>
            </a:pPr>
            <a:r>
              <a:rPr lang="pl-PL" dirty="0" smtClean="0"/>
              <a:t> -  jednomiesięczne wynagrodzenie.</a:t>
            </a:r>
            <a:endParaRPr lang="pl-PL" dirty="0" smtClean="0"/>
          </a:p>
          <a:p>
            <a:pPr algn="ctr"/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Odprawy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pl-PL" b="1" dirty="0" smtClean="0"/>
              <a:t>Odprawa emerytalno – rentowa</a:t>
            </a:r>
          </a:p>
          <a:p>
            <a:pPr algn="ctr"/>
            <a:endParaRPr lang="pl-PL" b="1" dirty="0" smtClean="0"/>
          </a:p>
          <a:p>
            <a:pPr algn="just">
              <a:buNone/>
            </a:pPr>
            <a:r>
              <a:rPr lang="pl-PL" b="1" dirty="0" smtClean="0"/>
              <a:t>	</a:t>
            </a:r>
            <a:r>
              <a:rPr lang="pl-PL" i="1" dirty="0" smtClean="0"/>
              <a:t>Zenon B. przeszedł na emeryturę i otrzymał od pracodawcy doprawę emerytalną. Po jakimś czasie stwierdzając ,że brak mu środków na życie ponownie podjął zatrudnienie na umowę o pracę u innego pracodawcy, godząc się z czasowym zawieszeniem emerytury. Po 2 latach ze względu na stan zdrowia rozwiązał tę umowę o pracę. </a:t>
            </a:r>
            <a:r>
              <a:rPr lang="pl-PL" i="1" smtClean="0"/>
              <a:t>Czy ten pracodawca </a:t>
            </a:r>
            <a:r>
              <a:rPr lang="pl-PL" i="1" dirty="0" smtClean="0"/>
              <a:t>powinien mu wypłacić odprawę emerytalną?</a:t>
            </a:r>
          </a:p>
          <a:p>
            <a:pPr algn="ctr">
              <a:buNone/>
            </a:pPr>
            <a:endParaRPr lang="pl-PL" b="1" dirty="0" smtClean="0"/>
          </a:p>
          <a:p>
            <a:pPr algn="ctr"/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Odprawy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Wynagrodzenie socjalne – przykład: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Świadczenia </a:t>
            </a:r>
            <a:r>
              <a:rPr lang="pl-PL" b="1" dirty="0"/>
              <a:t>przysługujące w okresie </a:t>
            </a: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czasowej </a:t>
            </a:r>
            <a:r>
              <a:rPr lang="pl-PL" b="1" dirty="0"/>
              <a:t>niezdolności do pracy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Wynagrodzenie chorobowe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Za </a:t>
            </a:r>
            <a:r>
              <a:rPr lang="pl-PL" dirty="0"/>
              <a:t>czas </a:t>
            </a:r>
            <a:r>
              <a:rPr lang="pl-PL" b="1" dirty="0"/>
              <a:t>niezdolności pracownika do pracy </a:t>
            </a:r>
            <a:r>
              <a:rPr lang="pl-PL" dirty="0" smtClean="0"/>
              <a:t>trwającej łącznie:</a:t>
            </a:r>
          </a:p>
          <a:p>
            <a:r>
              <a:rPr lang="pl-PL" dirty="0" smtClean="0"/>
              <a:t> </a:t>
            </a:r>
            <a:r>
              <a:rPr lang="pl-PL" dirty="0"/>
              <a:t>do 33 dni w ciągu roku kalendarzowego, </a:t>
            </a:r>
            <a:endParaRPr lang="pl-PL" dirty="0" smtClean="0"/>
          </a:p>
          <a:p>
            <a:r>
              <a:rPr lang="pl-PL" dirty="0" smtClean="0"/>
              <a:t>do 14 dni w ciągu roku kalendarzowego </a:t>
            </a:r>
            <a:r>
              <a:rPr lang="pl-PL" dirty="0" smtClean="0"/>
              <a:t>w </a:t>
            </a:r>
            <a:r>
              <a:rPr lang="pl-PL" dirty="0"/>
              <a:t>przypadku pracownika, który ukończył 50 rok </a:t>
            </a:r>
            <a:r>
              <a:rPr lang="pl-PL" dirty="0" smtClean="0"/>
              <a:t>życia</a:t>
            </a:r>
            <a:endParaRPr lang="pl-PL" dirty="0"/>
          </a:p>
          <a:p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Wynagrodzenie chorobowe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Kiedy wg K.P. uznajemy, że pracownik ukończył </a:t>
            </a:r>
            <a:r>
              <a:rPr lang="pl-PL" i="1" dirty="0"/>
              <a:t>50 rok </a:t>
            </a:r>
            <a:r>
              <a:rPr lang="pl-PL" i="1" dirty="0" smtClean="0"/>
              <a:t>życia?</a:t>
            </a:r>
            <a:endParaRPr lang="pl-PL" i="1" dirty="0"/>
          </a:p>
          <a:p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Wynagrodzenie chorobowe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/>
              <a:t>Za czas niezdolności pracownika do pracy wskutek:</a:t>
            </a:r>
          </a:p>
          <a:p>
            <a:r>
              <a:rPr lang="pl-PL" dirty="0" smtClean="0"/>
              <a:t>	</a:t>
            </a:r>
            <a:r>
              <a:rPr lang="pl-PL" b="1" dirty="0" smtClean="0"/>
              <a:t>choroby</a:t>
            </a:r>
            <a:r>
              <a:rPr lang="pl-PL" dirty="0" smtClean="0"/>
              <a:t> </a:t>
            </a:r>
            <a:r>
              <a:rPr lang="pl-PL" dirty="0"/>
              <a:t>lub </a:t>
            </a:r>
            <a:r>
              <a:rPr lang="pl-PL" b="1" dirty="0"/>
              <a:t>odosobnienia w związku z chorobą zakaźną </a:t>
            </a:r>
            <a:r>
              <a:rPr lang="pl-PL" dirty="0" smtClean="0"/>
              <a:t>pracownik </a:t>
            </a:r>
            <a:r>
              <a:rPr lang="pl-PL" dirty="0"/>
              <a:t>zachowuje prawo do </a:t>
            </a:r>
            <a:r>
              <a:rPr lang="pl-PL" b="1" dirty="0"/>
              <a:t>80 % wynagrodzenia</a:t>
            </a:r>
            <a:r>
              <a:rPr lang="pl-PL" dirty="0"/>
              <a:t>, </a:t>
            </a:r>
            <a:endParaRPr lang="pl-PL" dirty="0" smtClean="0"/>
          </a:p>
          <a:p>
            <a:pPr>
              <a:buNone/>
            </a:pPr>
            <a:r>
              <a:rPr lang="pl-PL" dirty="0"/>
              <a:t>	</a:t>
            </a:r>
            <a:r>
              <a:rPr lang="pl-PL" dirty="0" smtClean="0"/>
              <a:t>(chyba </a:t>
            </a:r>
            <a:r>
              <a:rPr lang="pl-PL" dirty="0"/>
              <a:t>że obowiązujące u danego pracodawcy przepisy prawa pracy przewidują wyższe wynagrodzenie z tego </a:t>
            </a:r>
            <a:r>
              <a:rPr lang="pl-PL" dirty="0" smtClean="0"/>
              <a:t>tytułu)</a:t>
            </a:r>
            <a:endParaRPr lang="pl-PL" dirty="0"/>
          </a:p>
          <a:p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Wynagrodzenie chorobowe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/>
              <a:t>Za czas niezdolności pracownika do pracy wskutek:</a:t>
            </a:r>
          </a:p>
          <a:p>
            <a:r>
              <a:rPr lang="pl-PL" dirty="0" smtClean="0"/>
              <a:t>	</a:t>
            </a:r>
            <a:r>
              <a:rPr lang="pl-PL" b="1" dirty="0"/>
              <a:t>wypadku w drodze do pracy lub z pracy albo choroby </a:t>
            </a:r>
            <a:r>
              <a:rPr lang="pl-PL" b="1" dirty="0" smtClean="0"/>
              <a:t>przypadającej w </a:t>
            </a:r>
            <a:r>
              <a:rPr lang="pl-PL" b="1" dirty="0" smtClean="0"/>
              <a:t>czasie ciąży</a:t>
            </a:r>
            <a:r>
              <a:rPr lang="pl-PL" dirty="0" smtClean="0"/>
              <a:t> </a:t>
            </a:r>
            <a:r>
              <a:rPr lang="pl-PL" b="1" dirty="0" smtClean="0"/>
              <a:t>- </a:t>
            </a:r>
          </a:p>
          <a:p>
            <a:pPr algn="r">
              <a:buNone/>
            </a:pPr>
            <a:r>
              <a:rPr lang="pl-PL" b="1" dirty="0"/>
              <a:t>	</a:t>
            </a:r>
            <a:r>
              <a:rPr lang="pl-PL" b="1" dirty="0" smtClean="0"/>
              <a:t>- </a:t>
            </a:r>
            <a:r>
              <a:rPr lang="pl-PL" dirty="0" smtClean="0"/>
              <a:t>pracownik </a:t>
            </a:r>
            <a:r>
              <a:rPr lang="pl-PL" dirty="0"/>
              <a:t>zachowuje </a:t>
            </a:r>
            <a:r>
              <a:rPr lang="pl-PL" dirty="0" smtClean="0"/>
              <a:t> </a:t>
            </a:r>
          </a:p>
          <a:p>
            <a:pPr algn="r">
              <a:buNone/>
            </a:pPr>
            <a:r>
              <a:rPr lang="pl-PL" dirty="0" smtClean="0"/>
              <a:t>prawo </a:t>
            </a:r>
            <a:r>
              <a:rPr lang="pl-PL" dirty="0"/>
              <a:t>do </a:t>
            </a:r>
            <a:r>
              <a:rPr lang="pl-PL" dirty="0" smtClean="0"/>
              <a:t> </a:t>
            </a:r>
          </a:p>
          <a:p>
            <a:pPr algn="r">
              <a:buNone/>
            </a:pPr>
            <a:r>
              <a:rPr lang="pl-PL" b="1" dirty="0" smtClean="0"/>
              <a:t>100</a:t>
            </a:r>
            <a:r>
              <a:rPr lang="pl-PL" b="1" dirty="0"/>
              <a:t>% wynagrodzenia</a:t>
            </a: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Wynagrodzenie chorobowe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/>
              <a:t>Za czas niezdolności pracownika do pracy wskutek:</a:t>
            </a:r>
          </a:p>
          <a:p>
            <a:r>
              <a:rPr lang="pl-PL" dirty="0" smtClean="0"/>
              <a:t>	</a:t>
            </a:r>
            <a:r>
              <a:rPr lang="pl-PL" dirty="0"/>
              <a:t>poddania się niezbędnym badaniom lekarskim przewidzianym dla </a:t>
            </a:r>
            <a:r>
              <a:rPr lang="pl-PL" b="1" dirty="0"/>
              <a:t>kandydatów na dawców komórek, tkanek i narządów</a:t>
            </a:r>
            <a:r>
              <a:rPr lang="pl-PL" dirty="0"/>
              <a:t> oraz poddania się zabiegowi </a:t>
            </a:r>
            <a:r>
              <a:rPr lang="pl-PL" b="1" dirty="0"/>
              <a:t>pobrania komórek, tkanek i </a:t>
            </a:r>
            <a:r>
              <a:rPr lang="pl-PL" b="1" dirty="0" smtClean="0"/>
              <a:t>narządów</a:t>
            </a:r>
            <a:r>
              <a:rPr lang="pl-PL" dirty="0" smtClean="0"/>
              <a:t> -  </a:t>
            </a:r>
          </a:p>
          <a:p>
            <a:pPr algn="r">
              <a:buNone/>
            </a:pPr>
            <a:r>
              <a:rPr lang="pl-PL" dirty="0" smtClean="0"/>
              <a:t>- pracownik </a:t>
            </a:r>
            <a:r>
              <a:rPr lang="pl-PL" dirty="0"/>
              <a:t>zachowuje </a:t>
            </a:r>
            <a:endParaRPr lang="pl-PL" dirty="0" smtClean="0"/>
          </a:p>
          <a:p>
            <a:pPr algn="r">
              <a:buNone/>
            </a:pPr>
            <a:r>
              <a:rPr lang="pl-PL" dirty="0" smtClean="0"/>
              <a:t>prawo </a:t>
            </a:r>
            <a:r>
              <a:rPr lang="pl-PL" dirty="0"/>
              <a:t>do </a:t>
            </a:r>
            <a:r>
              <a:rPr lang="pl-PL" b="1" dirty="0"/>
              <a:t>100% wynagrodzenia</a:t>
            </a:r>
            <a:r>
              <a:rPr lang="pl-PL" dirty="0"/>
              <a:t>.</a:t>
            </a:r>
          </a:p>
          <a:p>
            <a:pPr>
              <a:buNone/>
            </a:pPr>
            <a:endParaRPr lang="pl-PL" b="1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Wynagrodzenie chorobowe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4400" i="1" dirty="0" smtClean="0"/>
              <a:t>A co po upływie 33/14 dni </a:t>
            </a:r>
          </a:p>
          <a:p>
            <a:pPr algn="ctr">
              <a:buNone/>
            </a:pPr>
            <a:r>
              <a:rPr lang="pl-PL" sz="4400" i="1" dirty="0" smtClean="0"/>
              <a:t>niezdolności do pracy?</a:t>
            </a:r>
            <a:endParaRPr lang="pl-PL" sz="4400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Wynagrodzenie chorobowe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/>
              <a:t>Odprawa </a:t>
            </a:r>
            <a:r>
              <a:rPr lang="pl-PL" b="1" dirty="0" smtClean="0"/>
              <a:t>pośmiertna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W </a:t>
            </a:r>
            <a:r>
              <a:rPr lang="pl-PL" dirty="0" smtClean="0"/>
              <a:t>razie </a:t>
            </a:r>
            <a:r>
              <a:rPr lang="pl-PL" b="1" dirty="0" smtClean="0"/>
              <a:t>śmierci pracownika </a:t>
            </a:r>
            <a:r>
              <a:rPr lang="pl-PL" dirty="0" smtClean="0"/>
              <a:t>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1/w </a:t>
            </a:r>
            <a:r>
              <a:rPr lang="pl-PL" dirty="0" smtClean="0"/>
              <a:t>czasie trwania stosunku pracy lub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2</a:t>
            </a:r>
            <a:r>
              <a:rPr lang="pl-PL" dirty="0" smtClean="0"/>
              <a:t>/w </a:t>
            </a:r>
            <a:r>
              <a:rPr lang="pl-PL" dirty="0" smtClean="0"/>
              <a:t>czasie pobierania po jego rozwiązaniu zasiłku z tytułu niezdolności do pracy wskutek choroby,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3</a:t>
            </a:r>
            <a:r>
              <a:rPr lang="pl-PL" dirty="0" smtClean="0"/>
              <a:t>/ rodzinie </a:t>
            </a:r>
            <a:r>
              <a:rPr lang="pl-PL" dirty="0" smtClean="0"/>
              <a:t>przysługuje od pracodawcy odprawa pośmiertna.</a:t>
            </a:r>
          </a:p>
          <a:p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Odprawy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197</Words>
  <Application>Microsoft Office PowerPoint</Application>
  <PresentationFormat>Pokaz na ekranie (4:3)</PresentationFormat>
  <Paragraphs>93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Hol</vt:lpstr>
      <vt:lpstr>Wynagrodzenie socjalne i inne świadczenia związane ze stosunkiem pracy</vt:lpstr>
      <vt:lpstr>Wynagrodzenie chorobowe</vt:lpstr>
      <vt:lpstr>Wynagrodzenie chorobowe</vt:lpstr>
      <vt:lpstr>Wynagrodzenie chorobowe</vt:lpstr>
      <vt:lpstr>Wynagrodzenie chorobowe</vt:lpstr>
      <vt:lpstr>Wynagrodzenie chorobowe</vt:lpstr>
      <vt:lpstr>Wynagrodzenie chorobowe</vt:lpstr>
      <vt:lpstr>Wynagrodzenie chorobowe</vt:lpstr>
      <vt:lpstr>Odprawy</vt:lpstr>
      <vt:lpstr>Odprawy</vt:lpstr>
      <vt:lpstr>Odprawy</vt:lpstr>
      <vt:lpstr>Odprawy</vt:lpstr>
      <vt:lpstr>Odprawy</vt:lpstr>
      <vt:lpstr>Odprawy</vt:lpstr>
      <vt:lpstr>Odprawy</vt:lpstr>
      <vt:lpstr>Odprawy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borowicz</dc:creator>
  <cp:lastModifiedBy>borowicz</cp:lastModifiedBy>
  <cp:revision>4</cp:revision>
  <dcterms:created xsi:type="dcterms:W3CDTF">2016-04-18T12:31:59Z</dcterms:created>
  <dcterms:modified xsi:type="dcterms:W3CDTF">2016-04-18T13:01:31Z</dcterms:modified>
</cp:coreProperties>
</file>