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1" r:id="rId5"/>
    <p:sldId id="276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1" r:id="rId15"/>
    <p:sldId id="274" r:id="rId16"/>
    <p:sldId id="272" r:id="rId17"/>
    <p:sldId id="273" r:id="rId18"/>
    <p:sldId id="275" r:id="rId19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7" d="100"/>
          <a:sy n="77" d="100"/>
        </p:scale>
        <p:origin x="498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54A39F9-D493-42E5-B57A-F62F4A677A0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5EEB66B9-7FA5-4D3C-AB7E-1CB87423617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36F504D2-DB0C-439C-A7F9-5958F5FD05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00EA7-A970-4A75-9C1E-EC4222AA8C73}" type="datetimeFigureOut">
              <a:rPr lang="pl-PL" smtClean="0"/>
              <a:t>2020-03-20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6B15CA93-0398-4933-86A5-3D9D42D6DB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DBA27F4E-4426-4F88-82CF-FF49C9E613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CEBA5-8ADC-460E-B199-1723BE9F949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585884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DD72EED-8747-41C3-AC1E-4C2603304E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C73BC473-C516-40E8-9B54-907DB6935D8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06E54201-B1D4-474A-84E8-21EC0E842B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00EA7-A970-4A75-9C1E-EC4222AA8C73}" type="datetimeFigureOut">
              <a:rPr lang="pl-PL" smtClean="0"/>
              <a:t>2020-03-20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08EBEA59-24BB-4779-8879-AF19D9B21C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926DCE4E-2DA1-43E4-A1F8-82811F1A26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CEBA5-8ADC-460E-B199-1723BE9F949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154894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D33F5839-62E7-4DBA-9D52-AA8F12C6806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05130811-30E3-4D22-8784-C3986CAB77D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C03E98A9-EFC1-4CBD-B9A1-864676D0D5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00EA7-A970-4A75-9C1E-EC4222AA8C73}" type="datetimeFigureOut">
              <a:rPr lang="pl-PL" smtClean="0"/>
              <a:t>2020-03-20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7812F479-E716-486B-B567-B3D2A91417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FF4DA8AC-0E59-41B2-A890-ABF38106D9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CEBA5-8ADC-460E-B199-1723BE9F949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482288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A506DE3-B9E4-4259-81F4-B838A622BA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BAC7EF3-02D5-46CB-B7EE-EF309422E7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FC2BBE1E-A1C1-48BC-A9A6-4DCAC8ED2E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00EA7-A970-4A75-9C1E-EC4222AA8C73}" type="datetimeFigureOut">
              <a:rPr lang="pl-PL" smtClean="0"/>
              <a:t>2020-03-20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738D292B-3B73-489D-A4AD-C249426D1B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F7A72955-0E61-48C2-8354-792BCFF39B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CEBA5-8ADC-460E-B199-1723BE9F949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330036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136B0BF-8470-4078-B823-3D6864FEE9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09F20541-6C35-4167-8BB7-4854F278E6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3E4EF697-B125-4BC1-9F55-71591C7FB2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00EA7-A970-4A75-9C1E-EC4222AA8C73}" type="datetimeFigureOut">
              <a:rPr lang="pl-PL" smtClean="0"/>
              <a:t>2020-03-20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BCA8E145-C8F0-478F-98F9-BBA3316A54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78CC2B80-D721-4530-A288-BE17B64AA6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CEBA5-8ADC-460E-B199-1723BE9F949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14377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5BA53FC-A554-443A-AD02-1A05409246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1CC9859-C359-432A-8572-16D162AFEBB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D43BD568-41FD-4653-B800-8D6A1ACDC61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8A775813-4CC4-4914-AAFF-067784FD31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00EA7-A970-4A75-9C1E-EC4222AA8C73}" type="datetimeFigureOut">
              <a:rPr lang="pl-PL" smtClean="0"/>
              <a:t>2020-03-20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ED296B9E-29CA-4A9F-8B4E-A614BE849B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E0ACDB52-8524-4A74-A242-7D02E505C6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CEBA5-8ADC-460E-B199-1723BE9F949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617420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B4886C3-3E38-458D-A97F-A13D720075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37367394-D4B0-4A89-AE45-B5E9E919F3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D27B0E31-6476-4B16-9906-BA1C7E5F51C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388A1D09-9E01-42BF-9F8C-01953B8B155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91C901DE-CFF7-48CB-8290-F07047FC06C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8F7D245F-EA7E-404E-8431-1E6F6DCF52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00EA7-A970-4A75-9C1E-EC4222AA8C73}" type="datetimeFigureOut">
              <a:rPr lang="pl-PL" smtClean="0"/>
              <a:t>2020-03-20</a:t>
            </a:fld>
            <a:endParaRPr lang="pl-PL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43A1BAB5-3319-40CC-95B4-D73B85F1B8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56DA3C91-1B1E-4F8E-A5DB-5D7FB8C253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CEBA5-8ADC-460E-B199-1723BE9F949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623286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8B22308-33F3-4462-BA8B-E1900C7089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23250124-D7B1-4354-8375-0459C9CBD4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00EA7-A970-4A75-9C1E-EC4222AA8C73}" type="datetimeFigureOut">
              <a:rPr lang="pl-PL" smtClean="0"/>
              <a:t>2020-03-20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C8D986AE-3BEB-4749-877B-DAB36A86CC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4AD41BC0-0287-4F71-82A7-603F2FDB1B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CEBA5-8ADC-460E-B199-1723BE9F949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121348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B8D23452-364D-4E31-B5DF-FD8ECCB078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00EA7-A970-4A75-9C1E-EC4222AA8C73}" type="datetimeFigureOut">
              <a:rPr lang="pl-PL" smtClean="0"/>
              <a:t>2020-03-20</a:t>
            </a:fld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FBA410A9-DC24-4A6F-A3C3-25001AE291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B24A70AB-EE24-40B7-AFD3-A5BE8BE0DE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CEBA5-8ADC-460E-B199-1723BE9F949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180184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69DFF5C-0E43-4A77-B9F7-6E10E5EC09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238FCCF-2B8E-4223-A3F7-439AA519E6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76BCE60D-E2B2-4418-A6A5-32D8ED43CD1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4FDEC71C-06D0-4E8C-8B85-D117E91CF5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00EA7-A970-4A75-9C1E-EC4222AA8C73}" type="datetimeFigureOut">
              <a:rPr lang="pl-PL" smtClean="0"/>
              <a:t>2020-03-20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217F42D8-282C-45BE-97AD-B129C024AF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39ADD088-76AC-4AEB-BD08-699A1AEB3D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CEBA5-8ADC-460E-B199-1723BE9F949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733693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3E04FE5-4586-4203-8265-D071CF393D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307949AE-64A0-4C31-B849-3C5F8B7E037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DEBE0431-AB49-41B2-A60F-1D8CDEAD1E8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BE32CAB8-BA73-40D5-9909-CA8BA4AAB6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00EA7-A970-4A75-9C1E-EC4222AA8C73}" type="datetimeFigureOut">
              <a:rPr lang="pl-PL" smtClean="0"/>
              <a:t>2020-03-20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D755639F-E9E1-43BD-AE54-D3CFEB1379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5DABAC8A-B2D2-4C90-BF96-FAA62D2ED1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CEBA5-8ADC-460E-B199-1723BE9F949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128270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4273AED1-1E8E-4C03-BF6D-528EF3E2C1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84D69F78-61B0-48AA-95AC-1497376EEB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9F7D4898-ACBD-45EB-8668-ABDA49F95A8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700EA7-A970-4A75-9C1E-EC4222AA8C73}" type="datetimeFigureOut">
              <a:rPr lang="pl-PL" smtClean="0"/>
              <a:t>2020-03-20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2162BF76-AC08-4E22-B3FA-E709D522F5A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9DC6B9CA-A7BC-4A42-860A-880C002A235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ECEBA5-8ADC-460E-B199-1723BE9F949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715007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25E3583-A73D-4142-A446-ACD4AF562B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Pojęcie wynagrodzenia </a:t>
            </a:r>
            <a:r>
              <a:rPr lang="pl-PL"/>
              <a:t>za pracę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EBF1470-E80D-4679-97EE-2F93FAA79C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pl-PL" dirty="0"/>
              <a:t>Świadczenie majątkowe:</a:t>
            </a:r>
          </a:p>
          <a:p>
            <a:pPr>
              <a:buFontTx/>
              <a:buChar char="-"/>
            </a:pPr>
            <a:r>
              <a:rPr lang="pl-PL" dirty="0"/>
              <a:t>ze stosunku pracy,</a:t>
            </a:r>
          </a:p>
          <a:p>
            <a:pPr>
              <a:buFontTx/>
              <a:buChar char="-"/>
            </a:pPr>
            <a:r>
              <a:rPr lang="pl-PL" dirty="0"/>
              <a:t>przypadające od pracodawcy na rzecz pracownika,</a:t>
            </a:r>
          </a:p>
          <a:p>
            <a:pPr>
              <a:buFontTx/>
              <a:buChar char="-"/>
            </a:pPr>
            <a:r>
              <a:rPr lang="pl-PL" dirty="0"/>
              <a:t>o charakterze przysparzającym,</a:t>
            </a:r>
          </a:p>
          <a:p>
            <a:pPr>
              <a:buFontTx/>
              <a:buChar char="-"/>
            </a:pPr>
            <a:r>
              <a:rPr lang="pl-PL" dirty="0"/>
              <a:t>obowiązkowe (pracodawca ma obowiązek jego spełniania, a pracownik ma roszczenie o jego spełnienie),</a:t>
            </a:r>
          </a:p>
          <a:p>
            <a:pPr>
              <a:buFontTx/>
              <a:buChar char="-"/>
            </a:pPr>
            <a:r>
              <a:rPr lang="pl-PL" dirty="0"/>
              <a:t>przypadające za wykonaną pracę oraz okoliczności prawnie równoważne świadczeniu pracy, a wyjątkowo – za okresy niewykonywania pracy,</a:t>
            </a:r>
          </a:p>
          <a:p>
            <a:pPr>
              <a:buFontTx/>
              <a:buChar char="-"/>
            </a:pPr>
            <a:r>
              <a:rPr lang="pl-PL" dirty="0"/>
              <a:t>periodyczne, tj. spełniane okresowo; pewne składniki wynagrodzenia mogą mieć jednak charakter jednorazowy</a:t>
            </a:r>
          </a:p>
          <a:p>
            <a:pPr>
              <a:buFontTx/>
              <a:buChar char="-"/>
            </a:pPr>
            <a:endParaRPr lang="pl-PL" dirty="0"/>
          </a:p>
          <a:p>
            <a:pPr>
              <a:buFontTx/>
              <a:buChar char="-"/>
            </a:pPr>
            <a:endParaRPr lang="pl-PL" dirty="0"/>
          </a:p>
          <a:p>
            <a:pPr>
              <a:buFontTx/>
              <a:buChar char="-"/>
            </a:pPr>
            <a:endParaRPr lang="pl-PL" dirty="0"/>
          </a:p>
          <a:p>
            <a:pPr marL="514350" indent="-514350">
              <a:buAutoNum type="arabicParenR"/>
            </a:pPr>
            <a:endParaRPr lang="pl-PL" dirty="0"/>
          </a:p>
          <a:p>
            <a:pPr marL="514350" indent="-514350">
              <a:buAutoNum type="arabicParenR"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425584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AA3F3F8-43AF-45D7-970B-F3A4548191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4296" y="365125"/>
            <a:ext cx="10489504" cy="1325563"/>
          </a:xfrm>
        </p:spPr>
        <p:txBody>
          <a:bodyPr>
            <a:normAutofit/>
          </a:bodyPr>
          <a:lstStyle/>
          <a:p>
            <a:r>
              <a:rPr lang="pl-PL" dirty="0"/>
              <a:t>Treść i sposób wprowadzenia regulaminu wynagradzania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9C1A307-FE12-4AF0-B50C-458C8E08CA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pl-PL" dirty="0"/>
              <a:t>Regulamin wynagradzania wchodzi w życie po upływie dwóch tygodni od dnia podania go do wiadomości pracowników, w sposób przyjęty u danego pracodawcy.</a:t>
            </a:r>
          </a:p>
          <a:p>
            <a:pPr marL="0" indent="0">
              <a:buNone/>
            </a:pPr>
            <a:r>
              <a:rPr lang="pl-PL" dirty="0"/>
              <a:t>Wraz wejściem w życie regulamin wynagradzania zastępuje z mocy prawa wynikające z dotychczasowych przepisów prawa pracy warunki umowy o pracę lub innego aktu stanowiącego podstawę nawiązania stosunku pracy.</a:t>
            </a:r>
          </a:p>
          <a:p>
            <a:pPr marL="0" indent="0" algn="just">
              <a:buNone/>
            </a:pPr>
            <a:r>
              <a:rPr lang="pl-PL" dirty="0"/>
              <a:t>Natomiast postanowienia regulaminu mniej korzystne dla pracowników wprowadza się w drodze wypowiedzenia pracownikom dotychczasowych warunków umowy o pracę lub innego aktu stanowiącego podstawę nawiązania stosunku pracy, przy czym pomija się ochronę szczególną pracownika przed wypowiedzeniem. </a:t>
            </a:r>
          </a:p>
          <a:p>
            <a:pPr marL="0" indent="0" algn="just">
              <a:buNone/>
            </a:pPr>
            <a:r>
              <a:rPr lang="pl-PL" dirty="0"/>
              <a:t>Analogiczne zasady odnoszą się do wejścia w życie układu zbiorowego pracy, regulującego warunki wynagradzania pracowników i przyznawania innych świadczeń związanych z pracą.</a:t>
            </a:r>
          </a:p>
          <a:p>
            <a:pPr algn="just">
              <a:buFontTx/>
              <a:buChar char="-"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4236665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AA3F3F8-43AF-45D7-970B-F3A4548191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4296" y="365125"/>
            <a:ext cx="10489504" cy="1325563"/>
          </a:xfrm>
        </p:spPr>
        <p:txBody>
          <a:bodyPr>
            <a:normAutofit fontScale="90000"/>
          </a:bodyPr>
          <a:lstStyle/>
          <a:p>
            <a:r>
              <a:rPr lang="pl-PL" dirty="0"/>
              <a:t>Relacja pomiędzy aktami ustalającymi warunki wynagradzania pracowników i przyznawania innych świadczeń związanych z pracą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9C1A307-FE12-4AF0-B50C-458C8E08CA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pl-PL" dirty="0"/>
              <a:t>Z braku układu zbiorowego pracy i regulaminu wynagradzania, warunki wynagradzania pracowników i przyznawania innych świadczeń związanych z pracą są ustalane wyłącznie w umowie o pracę, z zastrzeżeniem mocy obowiązującej przepisów ustawowego prawa pracy.</a:t>
            </a:r>
          </a:p>
          <a:p>
            <a:pPr marL="0" indent="0" algn="just">
              <a:buNone/>
            </a:pPr>
            <a:r>
              <a:rPr lang="pl-PL" dirty="0"/>
              <a:t>Określenie obowiązującej treści warunków wynagradzania pracowników i przyznawania innych świadczeń związanych z pracą odbywa się przy uwzględnieniu zasady korzystności (art. 9 </a:t>
            </a:r>
            <a:r>
              <a:rPr lang="pl-PL" dirty="0" err="1"/>
              <a:t>k.p</a:t>
            </a:r>
            <a:r>
              <a:rPr lang="pl-PL" dirty="0"/>
              <a:t>.) i uprzywilejowania pracownika (art. 18 </a:t>
            </a:r>
            <a:r>
              <a:rPr lang="pl-PL" dirty="0" err="1"/>
              <a:t>k.p</a:t>
            </a:r>
            <a:r>
              <a:rPr lang="pl-PL" dirty="0"/>
              <a:t>.). </a:t>
            </a:r>
          </a:p>
        </p:txBody>
      </p:sp>
    </p:spTree>
    <p:extLst>
      <p:ext uri="{BB962C8B-B14F-4D97-AF65-F5344CB8AC3E}">
        <p14:creationId xmlns:p14="http://schemas.microsoft.com/office/powerpoint/2010/main" val="35983796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AA3F3F8-43AF-45D7-970B-F3A4548191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4296" y="365125"/>
            <a:ext cx="10489504" cy="1325563"/>
          </a:xfrm>
        </p:spPr>
        <p:txBody>
          <a:bodyPr>
            <a:normAutofit/>
          </a:bodyPr>
          <a:lstStyle/>
          <a:p>
            <a:r>
              <a:rPr lang="pl-PL" dirty="0"/>
              <a:t>System wynagradzania za pracę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9C1A307-FE12-4AF0-B50C-458C8E08CA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pl-PL" dirty="0"/>
              <a:t>System wynagradzania za pracę określa metodę ustalania wysokości wynagrodzenia. W układzie zbiorowym , regulaminie wynagradzania lub umowie o pracę można stosować różne systemy:</a:t>
            </a:r>
          </a:p>
          <a:p>
            <a:pPr algn="just">
              <a:buFontTx/>
              <a:buChar char="-"/>
            </a:pPr>
            <a:r>
              <a:rPr lang="pl-PL" dirty="0"/>
              <a:t>czasowy; przysługuje wynagrodzenie np. miesięczne lub godzinowe,</a:t>
            </a:r>
          </a:p>
          <a:p>
            <a:pPr algn="just">
              <a:buFontTx/>
              <a:buChar char="-"/>
            </a:pPr>
            <a:r>
              <a:rPr lang="pl-PL" dirty="0"/>
              <a:t>akordowy;  wynagrodzenie jest obliczane stosownie do ilości wykonanych produktów,</a:t>
            </a:r>
          </a:p>
          <a:p>
            <a:pPr algn="just">
              <a:buFontTx/>
              <a:buChar char="-"/>
            </a:pPr>
            <a:r>
              <a:rPr lang="pl-PL" dirty="0"/>
              <a:t>prowizyjny, oparty ma przychodach (obrotach), do których przyczynił się pracownik,</a:t>
            </a:r>
          </a:p>
          <a:p>
            <a:pPr algn="just">
              <a:buFontTx/>
              <a:buChar char="-"/>
            </a:pPr>
            <a:r>
              <a:rPr lang="pl-PL" dirty="0"/>
              <a:t>mieszany, np. czasowo-</a:t>
            </a:r>
            <a:r>
              <a:rPr lang="pl-PL" dirty="0" err="1"/>
              <a:t>powizyjny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10981550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AA3F3F8-43AF-45D7-970B-F3A4548191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4296" y="365125"/>
            <a:ext cx="10489504" cy="1325563"/>
          </a:xfrm>
        </p:spPr>
        <p:txBody>
          <a:bodyPr>
            <a:normAutofit/>
          </a:bodyPr>
          <a:lstStyle/>
          <a:p>
            <a:r>
              <a:rPr lang="pl-PL" dirty="0"/>
              <a:t>Struktura wynagradzania za pracę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9C1A307-FE12-4AF0-B50C-458C8E08CA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pl-PL" dirty="0"/>
              <a:t>Wynagrodzenie za pracę składa się z:</a:t>
            </a:r>
          </a:p>
          <a:p>
            <a:pPr algn="just">
              <a:buFontTx/>
              <a:buChar char="-"/>
            </a:pPr>
            <a:r>
              <a:rPr lang="pl-PL" dirty="0"/>
              <a:t>wynagrodzenia zasadniczego, tj. stawki podstawowej, </a:t>
            </a:r>
          </a:p>
          <a:p>
            <a:pPr algn="just">
              <a:buFontTx/>
              <a:buChar char="-"/>
            </a:pPr>
            <a:r>
              <a:rPr lang="pl-PL" dirty="0"/>
              <a:t>dodatków do wynagrodzenia zasadniczego, np. dodatku za pracę w godzinach nadliczbowych, dodatku za pracę nocną (są to dodatki przewidywane powszechnie przez przepisy kodeksu pracy), dodatku stażowego, dodatku funkcyjnego (mogą być wprowadzane przez przepisy szczególne, w tym zakładowe, oraz w umowie o pracę),</a:t>
            </a:r>
          </a:p>
          <a:p>
            <a:pPr algn="just">
              <a:buFontTx/>
              <a:buChar char="-"/>
            </a:pPr>
            <a:r>
              <a:rPr lang="pl-PL" dirty="0"/>
              <a:t>premii.</a:t>
            </a:r>
          </a:p>
          <a:p>
            <a:pPr marL="0" indent="0" algn="just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18412270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57B565D-0429-4CEB-8D8A-01F76298BE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Premia a nagroda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4673B8B6-C9FF-405D-8F45-C664CC67F5B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dirty="0"/>
              <a:t>Premia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31F3C461-BE63-41A2-98B5-B51DC9B7DB73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pl-PL" dirty="0"/>
              <a:t>składnik wynagrodzenia za pracę o charakterze uzupełniającym niemający charakteru powszechnego, wprowadzany w autonomicznych źródłach prawa pracy lub w umowie o pracę,</a:t>
            </a:r>
          </a:p>
          <a:p>
            <a:pPr algn="just"/>
            <a:r>
              <a:rPr lang="pl-PL" dirty="0"/>
              <a:t>przysługuje pracownikowi w razie ziszczenia się sprawdzalnych przesłanek, określonych w przepisie płacowym lub umowie o pracę,</a:t>
            </a:r>
          </a:p>
          <a:p>
            <a:pPr algn="just"/>
            <a:r>
              <a:rPr lang="pl-PL" dirty="0"/>
              <a:t>prawo do premii powstaje wraz ze spełnieniem powyższych przesłanek, w związku z czym „decyzja” pracodawcy o przyznaniu premii ma charakter deklaratoryjny.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7F3F7116-CAD8-46DF-8938-EEE211148FD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pl-PL" dirty="0"/>
              <a:t>Nagroda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37C2F295-B358-4DC5-BFB9-AB8614418929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rmAutofit fontScale="77500" lnSpcReduction="20000"/>
          </a:bodyPr>
          <a:lstStyle/>
          <a:p>
            <a:r>
              <a:rPr lang="pl-PL" dirty="0"/>
              <a:t>nie jest składnikiem wynagrodzenia za pracę</a:t>
            </a:r>
          </a:p>
          <a:p>
            <a:r>
              <a:rPr lang="pl-PL" dirty="0"/>
              <a:t>przesłanki nagradzania pracowników są niedookreślone (art. 105 </a:t>
            </a:r>
            <a:r>
              <a:rPr lang="pl-PL" dirty="0" err="1"/>
              <a:t>k.p</a:t>
            </a:r>
            <a:r>
              <a:rPr lang="pl-PL" dirty="0"/>
              <a:t>.)</a:t>
            </a:r>
          </a:p>
          <a:p>
            <a:r>
              <a:rPr lang="pl-PL" dirty="0"/>
              <a:t>decyzja pracodawcy o przyznaniu nagrody ma charakter uznaniowy; dlatego prawo pracownika do nagrody powstaje dopiero wraz z jej przyznaniem.  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21000603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C56C560-BC81-4BCC-AF5F-9394EF42EC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Zasada wzajemności wynagrodzenia i pracy (art. 80 </a:t>
            </a:r>
            <a:r>
              <a:rPr lang="pl-PL" dirty="0" err="1"/>
              <a:t>k.p</a:t>
            </a:r>
            <a:r>
              <a:rPr lang="pl-PL" dirty="0"/>
              <a:t>.)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7EA2096-FA78-4F83-851C-7F7EF62214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Wynagrodzenie przysługuje za </a:t>
            </a:r>
            <a:r>
              <a:rPr lang="pl-PL" b="1" dirty="0"/>
              <a:t>pracę wykonaną</a:t>
            </a:r>
            <a:r>
              <a:rPr lang="pl-PL" dirty="0"/>
              <a:t>. 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Za czas niewykonywania pracy pracownik zachowuje prawo do wynagrodzenia tylko wówczas, </a:t>
            </a:r>
            <a:r>
              <a:rPr lang="pl-PL" b="1" dirty="0"/>
              <a:t>gdy przepisy prawa pracy tak stanowią. </a:t>
            </a:r>
            <a:r>
              <a:rPr lang="pl-PL" dirty="0"/>
              <a:t>Przykładem są wynagrodzenia o charakterze gwarancyjnym lub socjalnym (zob. dalsze slajdy).</a:t>
            </a:r>
          </a:p>
        </p:txBody>
      </p:sp>
    </p:spTree>
    <p:extLst>
      <p:ext uri="{BB962C8B-B14F-4D97-AF65-F5344CB8AC3E}">
        <p14:creationId xmlns:p14="http://schemas.microsoft.com/office/powerpoint/2010/main" val="240731970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975F00C-36CA-4829-BDEF-1DFDAF1785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Wynagrodzenie gwarancyjne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945D155-BA8A-44F0-A106-B725556964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pl-PL" dirty="0"/>
              <a:t>Przysługuje pracownikowi:</a:t>
            </a:r>
          </a:p>
          <a:p>
            <a:pPr algn="just">
              <a:buFontTx/>
              <a:buChar char="-"/>
            </a:pPr>
            <a:r>
              <a:rPr lang="pl-PL" dirty="0"/>
              <a:t>za czas niewykonywania pracy, jeżeli doznał przeszkód z przyczyn dotyczących pracodawcy, a był gotowy do jej wykonywania (art. 81 § 1 </a:t>
            </a:r>
            <a:r>
              <a:rPr lang="pl-PL" dirty="0" err="1"/>
              <a:t>k.p</a:t>
            </a:r>
            <a:r>
              <a:rPr lang="pl-PL" dirty="0"/>
              <a:t>.), tj.: a) miał zamiar wykonywania pracy, b) był faktycznie zdolny do jej świadczenia, c) uzewnętrznił gotowość do pracy, d) pozostawał w dyspozycji pracodawcy,</a:t>
            </a:r>
          </a:p>
          <a:p>
            <a:pPr>
              <a:buFontTx/>
              <a:buChar char="-"/>
            </a:pPr>
            <a:r>
              <a:rPr lang="pl-PL" dirty="0"/>
              <a:t>za czas przestoju (art. 81 § 2 i 3 </a:t>
            </a:r>
            <a:r>
              <a:rPr lang="pl-PL" dirty="0" err="1"/>
              <a:t>k.p</a:t>
            </a:r>
            <a:r>
              <a:rPr lang="pl-PL" dirty="0"/>
              <a:t>.),  </a:t>
            </a:r>
          </a:p>
          <a:p>
            <a:pPr algn="just">
              <a:buFontTx/>
              <a:buChar char="-"/>
            </a:pPr>
            <a:r>
              <a:rPr lang="pl-PL" dirty="0"/>
              <a:t>za czas przestoju spowodowanego warunkami atmosferycznymi (art. 81 § 4 </a:t>
            </a:r>
            <a:r>
              <a:rPr lang="pl-PL" dirty="0" err="1"/>
              <a:t>k.p</a:t>
            </a:r>
            <a:r>
              <a:rPr lang="pl-PL" dirty="0"/>
              <a:t>.), tylko jeżeli przepisy prawa pracy tak stanowią.</a:t>
            </a:r>
          </a:p>
          <a:p>
            <a:pPr marL="0" indent="0" algn="just">
              <a:buNone/>
            </a:pPr>
            <a:r>
              <a:rPr lang="pl-PL" dirty="0"/>
              <a:t>Wynagrodzenie gwarancyjne przysługuje zwykle w </a:t>
            </a:r>
            <a:r>
              <a:rPr lang="pl-PL" b="1" dirty="0"/>
              <a:t>wysokości wynikającej z osobistego zaszeregowania pracownika</a:t>
            </a:r>
            <a:r>
              <a:rPr lang="pl-PL" dirty="0"/>
              <a:t>, przez co rozumie się wynagrodzenie zasadnicze wraz z ewentualnym  dodatkiem funkcyjnym (por. jednak wyrok SN z 23.5.2012 r., II PK 175/11, w którym przyjęto,  że dodatek funkcyjny uzależniony procentowo od płacy zasadniczej nie stanowi wynagrodzenia pracownika wynikającego z osobistego zaszeregowania określonego stawką miesięczną). </a:t>
            </a:r>
          </a:p>
        </p:txBody>
      </p:sp>
    </p:spTree>
    <p:extLst>
      <p:ext uri="{BB962C8B-B14F-4D97-AF65-F5344CB8AC3E}">
        <p14:creationId xmlns:p14="http://schemas.microsoft.com/office/powerpoint/2010/main" val="136667563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975F00C-36CA-4829-BDEF-1DFDAF1785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Wynagrodzenie socjalne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945D155-BA8A-44F0-A106-B725556964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pl-PL" dirty="0"/>
              <a:t>Wynagrodzenie socjalne występuje w przypadkach, gdy pracownikowi przysługuje wynagrodzenie mimo nieświadczenia pracy, z przyczyn leżących po stronie pracownika, np.:</a:t>
            </a:r>
          </a:p>
          <a:p>
            <a:pPr algn="just">
              <a:buFontTx/>
              <a:buChar char="-"/>
            </a:pPr>
            <a:r>
              <a:rPr lang="pl-PL" dirty="0"/>
              <a:t>za czas niezdolności do pracy wskutek choroby, odosobnienia z powodu choroby zakaźnej, wypadku przy pracy i choroby zawodowej (art. 92 </a:t>
            </a:r>
            <a:r>
              <a:rPr lang="pl-PL" dirty="0" err="1"/>
              <a:t>k.p</a:t>
            </a:r>
            <a:r>
              <a:rPr lang="pl-PL" dirty="0"/>
              <a:t>.),</a:t>
            </a:r>
          </a:p>
          <a:p>
            <a:pPr algn="just">
              <a:buFontTx/>
              <a:buChar char="-"/>
            </a:pPr>
            <a:r>
              <a:rPr lang="pl-PL" dirty="0"/>
              <a:t>za czas zwolnienia na poszukiwanie pracy (art. 37 </a:t>
            </a:r>
            <a:r>
              <a:rPr lang="pl-PL" dirty="0" err="1"/>
              <a:t>k.p</a:t>
            </a:r>
            <a:r>
              <a:rPr lang="pl-PL" dirty="0"/>
              <a:t>.),</a:t>
            </a:r>
          </a:p>
          <a:p>
            <a:pPr algn="just">
              <a:buFontTx/>
              <a:buChar char="-"/>
            </a:pPr>
            <a:r>
              <a:rPr lang="pl-PL" dirty="0"/>
              <a:t>za czas badań lekarskich (art. 185 § 2 </a:t>
            </a:r>
            <a:r>
              <a:rPr lang="pl-PL" dirty="0" err="1"/>
              <a:t>k.p</a:t>
            </a:r>
            <a:r>
              <a:rPr lang="pl-PL" dirty="0"/>
              <a:t>.).</a:t>
            </a:r>
          </a:p>
          <a:p>
            <a:pPr marL="0" indent="0" algn="just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69273656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975F00C-36CA-4829-BDEF-1DFDAF1785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Odprawy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945D155-BA8A-44F0-A106-B725556964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pl-PL" dirty="0"/>
              <a:t>Świadczenia jednorazowe przysługujące w razie spełnienia określonych przesłanek w związku z ustaniem stosunku pracy.</a:t>
            </a:r>
          </a:p>
          <a:p>
            <a:pPr marL="0" indent="0" algn="just">
              <a:buNone/>
            </a:pPr>
            <a:r>
              <a:rPr lang="pl-PL" dirty="0"/>
              <a:t>Pracownik jest uprawniony do:</a:t>
            </a:r>
          </a:p>
          <a:p>
            <a:pPr algn="just">
              <a:buFontTx/>
              <a:buChar char="-"/>
            </a:pPr>
            <a:r>
              <a:rPr lang="pl-PL" dirty="0"/>
              <a:t>odprawy rentowej lub emerytalnej (art. 92¹ </a:t>
            </a:r>
            <a:r>
              <a:rPr lang="pl-PL" dirty="0" err="1"/>
              <a:t>k.p</a:t>
            </a:r>
            <a:r>
              <a:rPr lang="pl-PL" dirty="0"/>
              <a:t>.),</a:t>
            </a:r>
          </a:p>
          <a:p>
            <a:pPr algn="just">
              <a:buFontTx/>
              <a:buChar char="-"/>
            </a:pPr>
            <a:r>
              <a:rPr lang="pl-PL" dirty="0"/>
              <a:t>odprawy określonej w art. 75 </a:t>
            </a:r>
            <a:r>
              <a:rPr lang="pl-PL" dirty="0" err="1"/>
              <a:t>k.p</a:t>
            </a:r>
            <a:r>
              <a:rPr lang="pl-PL" dirty="0"/>
              <a:t>.</a:t>
            </a:r>
          </a:p>
          <a:p>
            <a:pPr algn="just">
              <a:buFontTx/>
              <a:buChar char="-"/>
            </a:pPr>
            <a:r>
              <a:rPr lang="pl-PL" dirty="0"/>
              <a:t>odprawy pieniężnej z art. 8 ustawy z 13.3.2003 r. o szczególnych zasadach rozwiązywania z pracownikami stosunku pracy z przyczyn niedotyczących pracowników,</a:t>
            </a:r>
          </a:p>
          <a:p>
            <a:pPr algn="just">
              <a:buFontTx/>
              <a:buChar char="-"/>
            </a:pPr>
            <a:r>
              <a:rPr lang="pl-PL" dirty="0"/>
              <a:t>w innych przypadkach, określonych w przepisach szczególnych lub w umowie o pracę,</a:t>
            </a:r>
          </a:p>
          <a:p>
            <a:pPr marL="0" indent="0" algn="just">
              <a:buNone/>
            </a:pPr>
            <a:r>
              <a:rPr lang="pl-PL" dirty="0"/>
              <a:t>Członkowie rodziny pracownika są uprawnieni do odprawy pośmiertnej (art. 92 </a:t>
            </a:r>
            <a:r>
              <a:rPr lang="pl-PL" dirty="0" err="1"/>
              <a:t>k.p</a:t>
            </a:r>
            <a:r>
              <a:rPr lang="pl-PL" dirty="0"/>
              <a:t>.).</a:t>
            </a:r>
          </a:p>
        </p:txBody>
      </p:sp>
    </p:spTree>
    <p:extLst>
      <p:ext uri="{BB962C8B-B14F-4D97-AF65-F5344CB8AC3E}">
        <p14:creationId xmlns:p14="http://schemas.microsoft.com/office/powerpoint/2010/main" val="20090144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BC105FF-E93C-41B9-8392-96579A90D9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Inne świadczenia związane z pracą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2AD0EF8-146F-4A6D-BF82-1365FE6877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pl-PL" dirty="0"/>
              <a:t>Świadczenia majątkowe należne od pracodawcy, które nie spełniają cech wynagrodzenia za pracę:</a:t>
            </a:r>
          </a:p>
          <a:p>
            <a:pPr>
              <a:buFontTx/>
              <a:buChar char="-"/>
            </a:pPr>
            <a:r>
              <a:rPr lang="pl-PL" dirty="0"/>
              <a:t>odszkodowania; nie przysługują z tytułu pracy, ale są odwzajemnieniem poniesionego przez pracownika uszczerbku,</a:t>
            </a:r>
          </a:p>
          <a:p>
            <a:pPr>
              <a:buFontTx/>
              <a:buChar char="-"/>
            </a:pPr>
            <a:r>
              <a:rPr lang="pl-PL" dirty="0"/>
              <a:t> świadczenia wyrównawcze (np. zwrot kosztów podróży lub noclegu w związku z </a:t>
            </a:r>
            <a:r>
              <a:rPr lang="pl-PL" dirty="0" err="1"/>
              <a:t>z</a:t>
            </a:r>
            <a:r>
              <a:rPr lang="pl-PL" dirty="0"/>
              <a:t> podróżą służbową) – brak elementu przysporzenia, świadczenie ma na celu zwrot poniesionych przez pracownika nakładów,</a:t>
            </a:r>
          </a:p>
          <a:p>
            <a:pPr>
              <a:buFontTx/>
              <a:buChar char="-"/>
            </a:pPr>
            <a:r>
              <a:rPr lang="pl-PL" dirty="0"/>
              <a:t>odprawy należne pracownikowi – mają charakter jednorazowy, ich tytułem jest ustanie stosunku pracy,</a:t>
            </a:r>
          </a:p>
          <a:p>
            <a:pPr>
              <a:buFontTx/>
              <a:buChar char="-"/>
            </a:pPr>
            <a:r>
              <a:rPr lang="pl-PL" dirty="0"/>
              <a:t>odprawa pośmiertna – uprawnionym jest nie pracownik, ale pozostały  po nim członek rodziny,</a:t>
            </a:r>
          </a:p>
          <a:p>
            <a:pPr>
              <a:buFontTx/>
              <a:buChar char="-"/>
            </a:pPr>
            <a:r>
              <a:rPr lang="pl-PL" dirty="0"/>
              <a:t>nagroda pieniężna (art. 105 </a:t>
            </a:r>
            <a:r>
              <a:rPr lang="pl-PL" dirty="0" err="1"/>
              <a:t>k.p</a:t>
            </a:r>
            <a:r>
              <a:rPr lang="pl-PL" dirty="0"/>
              <a:t>.) – świadczenie ma charakter uznaniowy, a nie obowiązkowy.</a:t>
            </a:r>
          </a:p>
          <a:p>
            <a:pPr marL="0" indent="0" algn="just">
              <a:buNone/>
            </a:pPr>
            <a:r>
              <a:rPr lang="pl-PL" dirty="0"/>
              <a:t>     Ponadto pracownik ma prawo do świadczeń z ubezpieczenia społecznego (np. zasiłek chorobowy), które przysługują z Funduszu Ubezpieczeń Społecznych, a nie od pracodawcy (ze stosunku pracy).</a:t>
            </a:r>
          </a:p>
          <a:p>
            <a:pPr>
              <a:buFontTx/>
              <a:buChar char="-"/>
            </a:pPr>
            <a:endParaRPr lang="pl-PL" dirty="0"/>
          </a:p>
          <a:p>
            <a:pPr>
              <a:buFontTx/>
              <a:buChar char="-"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9954209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12502D2-5B86-49F2-93FB-6FC2F375DC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Regulacja wynagrodzenia za pracę na poziomie Konstytucji i zasad prawa pracy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3CADCD3-C59E-4DF8-A840-10328ECCC1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pl-PL" dirty="0"/>
              <a:t>Art. 65 ust. 4 Konstytucji i art. 10 § 2 </a:t>
            </a:r>
            <a:r>
              <a:rPr lang="pl-PL" dirty="0" err="1"/>
              <a:t>k.p</a:t>
            </a:r>
            <a:r>
              <a:rPr lang="pl-PL" dirty="0"/>
              <a:t>. – prawo do minimalnego wynagrodzenia za pracę.</a:t>
            </a:r>
          </a:p>
          <a:p>
            <a:pPr marL="0" indent="0" algn="just">
              <a:buNone/>
            </a:pPr>
            <a:r>
              <a:rPr lang="pl-PL" dirty="0"/>
              <a:t>Przeważa obecnie pogląd, że konstytucyjne prawo do wynagrodzenia minimalnego przysługuje nie tylko pracownikom, lecz również innym osobom utrzymującym się z pracy zarobkowej na rzecz podmiotu zatrudniającego.</a:t>
            </a:r>
          </a:p>
          <a:p>
            <a:pPr marL="0" indent="0" algn="just">
              <a:buNone/>
            </a:pPr>
            <a:r>
              <a:rPr lang="pl-PL" dirty="0"/>
              <a:t>Na poziomie ustawowym regulację minimalnego wynagrodzenia za pracę zawiera ustawa z 10.10.2002 r. o minimalnym wynagrodzeniu za pracę (tekst jedn. </a:t>
            </a:r>
            <a:r>
              <a:rPr lang="pl-PL" dirty="0" err="1"/>
              <a:t>DzU</a:t>
            </a:r>
            <a:r>
              <a:rPr lang="pl-PL" dirty="0"/>
              <a:t> z 2018 r., poz. 2177 ze zm.).</a:t>
            </a:r>
          </a:p>
          <a:p>
            <a:pPr marL="0" indent="0">
              <a:buNone/>
            </a:pPr>
            <a:r>
              <a:rPr lang="pl-PL" dirty="0"/>
              <a:t>Według tej ustawy:</a:t>
            </a:r>
          </a:p>
          <a:p>
            <a:pPr algn="just">
              <a:buFontTx/>
              <a:buChar char="-"/>
            </a:pPr>
            <a:r>
              <a:rPr lang="pl-PL" dirty="0"/>
              <a:t>wysokość wynagrodzenia pracownika zatrudnionego w pełnym miesięcznym wymiarze czasu pracy nie może być niższa od wysokości minimalnego wynagrodzenia ustalonego w trybie określonym w tej ustawie,</a:t>
            </a:r>
          </a:p>
          <a:p>
            <a:pPr algn="just">
              <a:buFontTx/>
              <a:buChar char="-"/>
            </a:pPr>
            <a:r>
              <a:rPr lang="pl-PL" dirty="0"/>
              <a:t>prawo do minimalnego wynagrodzenia według stawki godzinowej przysługuje cywilnoprawnym wykonawcom pracy: a) osobom samozatrudnionym, które </a:t>
            </a:r>
            <a:r>
              <a:rPr lang="pl-PL" dirty="0" err="1"/>
              <a:t>niezatrudniają</a:t>
            </a:r>
            <a:r>
              <a:rPr lang="pl-PL" dirty="0"/>
              <a:t> pracowników lub zleceniobiorców, oraz b) osobom fizycznym wykonującym zlecenie lub usługę (art. 750 k.c.) na rzecz przedsiębiorcy lub innej jednostki organizacyjnej, w ramach prowadzonej przez te podmioty działalności;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2992575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12502D2-5B86-49F2-93FB-6FC2F375DC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Regulacja wynagrodzenia za pracę na poziomie zasad prawa pracy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3CADCD3-C59E-4DF8-A840-10328ECCC1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dirty="0"/>
              <a:t>Równe traktowanie w zakresie wynagrodzenia (art. 18</a:t>
            </a:r>
            <a:r>
              <a:rPr lang="pl-PL" baseline="30000" dirty="0"/>
              <a:t>3c</a:t>
            </a:r>
            <a:r>
              <a:rPr lang="pl-PL" dirty="0"/>
              <a:t> </a:t>
            </a:r>
            <a:r>
              <a:rPr lang="pl-PL" dirty="0" err="1"/>
              <a:t>k.p</a:t>
            </a:r>
            <a:r>
              <a:rPr lang="pl-PL" dirty="0"/>
              <a:t>.)</a:t>
            </a:r>
          </a:p>
          <a:p>
            <a:pPr marL="514350" indent="-514350">
              <a:buAutoNum type="arabicParenR"/>
            </a:pPr>
            <a:r>
              <a:rPr lang="pl-PL" dirty="0"/>
              <a:t>Pracownicy mają prawo do jednakowego wynagrodzenia za </a:t>
            </a:r>
            <a:r>
              <a:rPr lang="pl-PL" b="1" dirty="0"/>
              <a:t>jednakową</a:t>
            </a:r>
            <a:r>
              <a:rPr lang="pl-PL" dirty="0"/>
              <a:t> pracę lub za pracę o </a:t>
            </a:r>
            <a:r>
              <a:rPr lang="pl-PL" b="1" dirty="0"/>
              <a:t>jednakowej wartości</a:t>
            </a:r>
            <a:r>
              <a:rPr lang="pl-PL" dirty="0"/>
              <a:t>.</a:t>
            </a:r>
          </a:p>
          <a:p>
            <a:pPr marL="514350" indent="-514350" algn="just">
              <a:buAutoNum type="arabicParenR"/>
            </a:pPr>
            <a:r>
              <a:rPr lang="pl-PL" dirty="0"/>
              <a:t>Pracami o </a:t>
            </a:r>
            <a:r>
              <a:rPr lang="pl-PL" b="1" dirty="0"/>
              <a:t>jednakowej wartości </a:t>
            </a:r>
            <a:r>
              <a:rPr lang="pl-PL" dirty="0"/>
              <a:t>są prace, których wykonywanie wymaga od pracowników porównywalnych kwalifikacji zawodowych, potwierdzonych dokumentami przewidzianymi w odrębnych przepisach lub praktyką i doświadczeniem zawodowym, a także porównywalnej odpowiedzialności i wysiłku.</a:t>
            </a:r>
          </a:p>
          <a:p>
            <a:pPr marL="514350" indent="-514350">
              <a:buAutoNum type="arabicParenR"/>
            </a:pPr>
            <a:r>
              <a:rPr lang="pl-PL" dirty="0"/>
              <a:t>Zasada ta obejmuje wszystkie składniki wynagrodzenia za pracę oraz inne świadczenia związane z pracą, niezależnie od formy wypłaty.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4005484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12502D2-5B86-49F2-93FB-6FC2F375DC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Regulacja wynagrodzenia za pracę na poziomie zasad prawa pracy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3CADCD3-C59E-4DF8-A840-10328ECCC1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pl-PL" dirty="0"/>
              <a:t>Pracownik ma prawo do godziwego wynagrodzenia za pracę. Warunki realizacji tego prawa określają przepisy prawa pracy oraz polityka państwa w dziedzinie płac, w szczególności poprzez ustalanie minimalnego wynagrodzenia za pracę (art. 13 </a:t>
            </a:r>
            <a:r>
              <a:rPr lang="pl-PL" dirty="0" err="1"/>
              <a:t>k.p</a:t>
            </a:r>
            <a:r>
              <a:rPr lang="pl-PL" dirty="0"/>
              <a:t>.).</a:t>
            </a:r>
          </a:p>
          <a:p>
            <a:pPr marL="0" indent="0" algn="just">
              <a:buNone/>
            </a:pPr>
            <a:r>
              <a:rPr lang="pl-PL" dirty="0"/>
              <a:t>Z prawa do godziwego wynagrodzenia (art. 13 </a:t>
            </a:r>
            <a:r>
              <a:rPr lang="pl-PL" dirty="0" err="1"/>
              <a:t>k.p</a:t>
            </a:r>
            <a:r>
              <a:rPr lang="pl-PL" dirty="0"/>
              <a:t>.) pracownik nie może wywodzić roszczenia o podwyższenie wynagrodzenia za pracę, poza żądaniem jego wyrównania do poziomu wynagrodzenia minimalnego (wyrok SN z 29.5.2006 r., I PK 230/05). Możliwa jest natomiast ocena, czy wynagrodzenie ustalone w przepisach </a:t>
            </a:r>
            <a:r>
              <a:rPr lang="pl-PL" dirty="0" err="1"/>
              <a:t>podustawowych</a:t>
            </a:r>
            <a:r>
              <a:rPr lang="pl-PL" dirty="0"/>
              <a:t> odpowiada powyższej zasadzie.</a:t>
            </a:r>
          </a:p>
          <a:p>
            <a:pPr marL="0" indent="0" algn="just">
              <a:buNone/>
            </a:pPr>
            <a:r>
              <a:rPr lang="pl-PL" dirty="0"/>
              <a:t>Wynagrodzenie lub innym świadczenie rażąco zawyżone może być ocenione jako nieważne w części przekraczającej granice godziwości - art. 58 § 2 k.c. w związku z art. 13, 18 i 300 </a:t>
            </a:r>
            <a:r>
              <a:rPr lang="pl-PL" dirty="0" err="1"/>
              <a:t>k.p</a:t>
            </a:r>
            <a:r>
              <a:rPr lang="pl-PL" dirty="0"/>
              <a:t>. (wyrok SN z 7.8.2001 r., I PKN 563/00)</a:t>
            </a:r>
          </a:p>
        </p:txBody>
      </p:sp>
    </p:spTree>
    <p:extLst>
      <p:ext uri="{BB962C8B-B14F-4D97-AF65-F5344CB8AC3E}">
        <p14:creationId xmlns:p14="http://schemas.microsoft.com/office/powerpoint/2010/main" val="40616850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FF984A7-4B8E-498B-AEC3-FCF13A915D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Kryteria ustalenia wysokości wynagrodzenia za pracę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E244515-9066-4C73-83EA-8AB7120770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pl-PL" dirty="0"/>
              <a:t>Wynagrodzenie za pracę powinno być tak ustalone, aby odpowiadało w szczególności:</a:t>
            </a:r>
          </a:p>
          <a:p>
            <a:pPr>
              <a:buFontTx/>
              <a:buChar char="-"/>
            </a:pPr>
            <a:r>
              <a:rPr lang="pl-PL" dirty="0"/>
              <a:t>rodzajowi wykonywanej pracy,</a:t>
            </a:r>
          </a:p>
          <a:p>
            <a:pPr>
              <a:buFontTx/>
              <a:buChar char="-"/>
            </a:pPr>
            <a:r>
              <a:rPr lang="pl-PL" dirty="0"/>
              <a:t>kwalifikacjom wymaganym przy jej wykonywaniu,</a:t>
            </a:r>
          </a:p>
          <a:p>
            <a:pPr>
              <a:buFontTx/>
              <a:buChar char="-"/>
            </a:pPr>
            <a:r>
              <a:rPr lang="pl-PL" dirty="0"/>
              <a:t>uwzględniało ilość i jakość świadczonej pracy (art. 78 § 1 </a:t>
            </a:r>
            <a:r>
              <a:rPr lang="pl-PL" dirty="0" err="1"/>
              <a:t>k.p</a:t>
            </a:r>
            <a:r>
              <a:rPr lang="pl-PL" dirty="0"/>
              <a:t>. ).</a:t>
            </a:r>
          </a:p>
          <a:p>
            <a:pPr marL="0" indent="0">
              <a:buNone/>
            </a:pPr>
            <a:r>
              <a:rPr lang="pl-PL" dirty="0"/>
              <a:t>Wyliczenie zasadnych kryteriów ustalania wynagrodzenia za pracę nie ma charakteru wyczerpującego (zwrot „w szczególności”). Natomiast kryteria te nie mogą być dyskryminujące (patrz art. 18</a:t>
            </a:r>
            <a:r>
              <a:rPr lang="pl-PL" baseline="30000" dirty="0"/>
              <a:t>3a</a:t>
            </a:r>
            <a:r>
              <a:rPr lang="pl-PL" dirty="0"/>
              <a:t> § 1 </a:t>
            </a:r>
            <a:r>
              <a:rPr lang="pl-PL" dirty="0" err="1"/>
              <a:t>k.p</a:t>
            </a:r>
            <a:r>
              <a:rPr lang="pl-PL" dirty="0"/>
              <a:t>.).</a:t>
            </a:r>
          </a:p>
          <a:p>
            <a:pPr marL="0" indent="0">
              <a:buNone/>
            </a:pPr>
            <a:r>
              <a:rPr lang="pl-PL" dirty="0"/>
              <a:t>Przepis art. 78 § 1 </a:t>
            </a:r>
            <a:r>
              <a:rPr lang="pl-PL" dirty="0" err="1"/>
              <a:t>k.p</a:t>
            </a:r>
            <a:r>
              <a:rPr lang="pl-PL" dirty="0"/>
              <a:t>. jest skierowany do stron, a nie do sądu, w związku z czym pracownik  nie może na jego podstawie żądać ustalenia wynagrodzenia określonego w umowie o pracę w sposób zgodny z przepisami prawa pracy. </a:t>
            </a:r>
          </a:p>
          <a:p>
            <a:pPr>
              <a:buFontTx/>
              <a:buChar char="-"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0504210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AA3F3F8-43AF-45D7-970B-F3A4548191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4296" y="365125"/>
            <a:ext cx="10489504" cy="1325563"/>
          </a:xfrm>
        </p:spPr>
        <p:txBody>
          <a:bodyPr/>
          <a:lstStyle/>
          <a:p>
            <a:r>
              <a:rPr lang="pl-PL" dirty="0"/>
              <a:t>Ustalanie warunków wynagradzania za pracę i innych świadczeń związanych z pracą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9C1A307-FE12-4AF0-B50C-458C8E08CA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 algn="just">
              <a:buNone/>
            </a:pPr>
            <a:r>
              <a:rPr lang="pl-PL" b="1" dirty="0"/>
              <a:t>Układy zbiorowe pracy </a:t>
            </a:r>
            <a:r>
              <a:rPr lang="pl-PL" dirty="0"/>
              <a:t>(dział XI </a:t>
            </a:r>
            <a:r>
              <a:rPr lang="pl-PL" dirty="0" err="1"/>
              <a:t>k.p</a:t>
            </a:r>
            <a:r>
              <a:rPr lang="pl-PL" dirty="0"/>
              <a:t>.) powinny ustalać warunki wynagradzania za pracę i przyznawania innych świadczeń związanych z pracą.</a:t>
            </a:r>
          </a:p>
          <a:p>
            <a:pPr marL="0" indent="0" algn="just">
              <a:buNone/>
            </a:pPr>
            <a:r>
              <a:rPr lang="pl-PL" dirty="0"/>
              <a:t>Układ jest umową zbiorową, do zawarcia której potrzebna jest zgodna wola stron, w tym wola pracowników reprezentowanych przez związek zawodowy. </a:t>
            </a:r>
          </a:p>
          <a:p>
            <a:pPr marL="0" indent="0" algn="just">
              <a:buNone/>
            </a:pPr>
            <a:r>
              <a:rPr lang="pl-PL" dirty="0"/>
              <a:t>Z braku układu zbiorowego pracy warunki wynagradzania za pracę  u danego pracodawcy powinny być określone w </a:t>
            </a:r>
            <a:r>
              <a:rPr lang="pl-PL" b="1" dirty="0"/>
              <a:t>regulaminie wynagradzania</a:t>
            </a:r>
            <a:r>
              <a:rPr lang="pl-PL" dirty="0"/>
              <a:t>.</a:t>
            </a:r>
          </a:p>
          <a:p>
            <a:pPr marL="0" indent="0" algn="just">
              <a:buNone/>
            </a:pPr>
            <a:r>
              <a:rPr lang="pl-PL" dirty="0"/>
              <a:t>Zarówno układ zbiorowy, jak i regulamin wynagradzania, są </a:t>
            </a:r>
            <a:r>
              <a:rPr lang="pl-PL" b="1" dirty="0"/>
              <a:t>źródłami prawa pracy</a:t>
            </a:r>
            <a:r>
              <a:rPr lang="pl-PL" dirty="0"/>
              <a:t>, a zatem zawierają normy generalne i abstrakcyjne, zabezpieczone przymusem państwowym.</a:t>
            </a:r>
          </a:p>
        </p:txBody>
      </p:sp>
    </p:spTree>
    <p:extLst>
      <p:ext uri="{BB962C8B-B14F-4D97-AF65-F5344CB8AC3E}">
        <p14:creationId xmlns:p14="http://schemas.microsoft.com/office/powerpoint/2010/main" val="6250349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AA3F3F8-43AF-45D7-970B-F3A4548191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4296" y="365125"/>
            <a:ext cx="10489504" cy="1325563"/>
          </a:xfrm>
        </p:spPr>
        <p:txBody>
          <a:bodyPr>
            <a:normAutofit/>
          </a:bodyPr>
          <a:lstStyle/>
          <a:p>
            <a:r>
              <a:rPr lang="pl-PL" dirty="0"/>
              <a:t>Obowiązek wprowadzenia regulaminu wynagradzania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9C1A307-FE12-4AF0-B50C-458C8E08CA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514350" indent="-514350" algn="just">
              <a:buFont typeface="Arial" panose="020B0604020202020204" pitchFamily="34" charset="0"/>
              <a:buAutoNum type="alphaLcParenR"/>
            </a:pPr>
            <a:r>
              <a:rPr lang="pl-PL" dirty="0"/>
              <a:t>Regulamin wynagradzania </a:t>
            </a:r>
            <a:r>
              <a:rPr lang="pl-PL" b="1" dirty="0"/>
              <a:t>wprowadza</a:t>
            </a:r>
            <a:r>
              <a:rPr lang="pl-PL" dirty="0"/>
              <a:t> pracodawca zatrudniający co najmniej 50 pracowników, nieobjętych układem zbiorowym pracy, ustalającym warunki wynagradzania za pracę oraz przyznawania innych świadczeń związanych z pracą, w zakresie i w sposób umożliwiający określanie, na jego podstawie, indywidualnych warunków umów o pracę,</a:t>
            </a:r>
          </a:p>
          <a:p>
            <a:pPr marL="514350" indent="-514350" algn="just">
              <a:buFont typeface="Arial" panose="020B0604020202020204" pitchFamily="34" charset="0"/>
              <a:buAutoNum type="alphaLcParenR"/>
            </a:pPr>
            <a:r>
              <a:rPr lang="pl-PL" dirty="0"/>
              <a:t>Pracodawca zatrudniający mniej niż 50 pracowników, nieobjętych układem zbiorowym pracy, </a:t>
            </a:r>
            <a:r>
              <a:rPr lang="pl-PL" b="1" dirty="0"/>
              <a:t>może</a:t>
            </a:r>
            <a:r>
              <a:rPr lang="pl-PL" dirty="0"/>
              <a:t> wprowadzić regulamin wynagradzania, ale:</a:t>
            </a:r>
          </a:p>
          <a:p>
            <a:pPr marL="514350" indent="-514350" algn="just">
              <a:buFont typeface="Arial" panose="020B0604020202020204" pitchFamily="34" charset="0"/>
              <a:buAutoNum type="alphaLcParenR"/>
            </a:pPr>
            <a:r>
              <a:rPr lang="pl-PL" dirty="0"/>
              <a:t>Pracodawca zatrudniający co najmniej 20 i mniej niż 50 pracowników nieobjętych układem zbiorowym pracy wprowadza regulamin wynagradzania, </a:t>
            </a:r>
            <a:r>
              <a:rPr lang="pl-PL" b="1" dirty="0"/>
              <a:t>jeżeli zakładowa organizacja związkowa wystąpi z wnioskiem o jego ustalenie</a:t>
            </a:r>
            <a:r>
              <a:rPr lang="pl-PL" dirty="0"/>
              <a:t>.</a:t>
            </a:r>
          </a:p>
          <a:p>
            <a:pPr marL="514350" indent="-514350" algn="just">
              <a:buFont typeface="Arial" panose="020B0604020202020204" pitchFamily="34" charset="0"/>
              <a:buAutoNum type="alphaLcParenR"/>
            </a:pPr>
            <a:r>
              <a:rPr lang="pl-PL" dirty="0"/>
              <a:t>U pracodawców stanowiących państwowe jednostki budżetowe regulaminu wynagradzania nie wprowadza się; warunki wynagradzania za pracę i przyznawania innych świadczeń związanych z pracą są regulowane przez przepisy </a:t>
            </a:r>
            <a:r>
              <a:rPr lang="pl-PL" dirty="0" err="1"/>
              <a:t>podustawowe</a:t>
            </a:r>
            <a:r>
              <a:rPr lang="pl-PL" dirty="0"/>
              <a:t>, powszechnie obowiązujące; natomiast możliwe jest zawarcie dla tych pracowników układu zbiorowego pracy.</a:t>
            </a:r>
          </a:p>
          <a:p>
            <a:pPr marL="0" indent="0">
              <a:buNone/>
            </a:pPr>
            <a:endParaRPr lang="pl-PL" dirty="0"/>
          </a:p>
          <a:p>
            <a:pPr algn="just">
              <a:buFontTx/>
              <a:buChar char="-"/>
            </a:pPr>
            <a:endParaRPr lang="pl-PL" dirty="0"/>
          </a:p>
          <a:p>
            <a:pPr algn="just">
              <a:buFontTx/>
              <a:buChar char="-"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7688107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AA3F3F8-43AF-45D7-970B-F3A4548191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4296" y="365125"/>
            <a:ext cx="10489504" cy="1325563"/>
          </a:xfrm>
        </p:spPr>
        <p:txBody>
          <a:bodyPr>
            <a:normAutofit/>
          </a:bodyPr>
          <a:lstStyle/>
          <a:p>
            <a:r>
              <a:rPr lang="pl-PL" dirty="0"/>
              <a:t>Treść i sposób wprowadzenia regulaminu wynagradzania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9C1A307-FE12-4AF0-B50C-458C8E08CA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>
              <a:buFontTx/>
              <a:buChar char="-"/>
            </a:pPr>
            <a:r>
              <a:rPr lang="pl-PL" dirty="0"/>
              <a:t>Regulamin wynagradzania ustala warunki wynagradzania za pracę. Fakultatywnie w regulaminie tym można ustalić warunki przyznawania innych świadczeń związanych z pracą.</a:t>
            </a:r>
          </a:p>
          <a:p>
            <a:pPr algn="just">
              <a:buFontTx/>
              <a:buChar char="-"/>
            </a:pPr>
            <a:r>
              <a:rPr lang="pl-PL" dirty="0"/>
              <a:t>Regulamin wynagradzania ustala pracodawca. </a:t>
            </a:r>
          </a:p>
          <a:p>
            <a:pPr algn="just">
              <a:buFontTx/>
              <a:buChar char="-"/>
            </a:pPr>
            <a:r>
              <a:rPr lang="pl-PL" dirty="0"/>
              <a:t>Jeżeli jednak u danego pracodawcy działa zakładowa organizacja związkowa, pracodawca uzgadnia z nią regulamin wynagradzania, co oznacza, że organizacji tej przyznano głos </a:t>
            </a:r>
            <a:r>
              <a:rPr lang="pl-PL" dirty="0" err="1"/>
              <a:t>współstanowiący</a:t>
            </a:r>
            <a:r>
              <a:rPr lang="pl-PL" dirty="0"/>
              <a:t> o treści regulaminu. W tym przypadku regulamin jest aktem formalnie jednostronnym, ale materialnie dwustronnym. Nie może być jednak traktowany jako porozumienie zbiorowe.  </a:t>
            </a:r>
          </a:p>
          <a:p>
            <a:pPr algn="just">
              <a:buFontTx/>
              <a:buChar char="-"/>
            </a:pPr>
            <a:r>
              <a:rPr lang="pl-PL" dirty="0"/>
              <a:t>W wyroku SN z 9.5.2018 r., II PK 60/17, dopuszczono możliwość jednostronnego uchylenia regulaminu wynagradzania przez pracodawcę znajdującego się w trudnej sytuacji ekonomicznej, mimo braku zgody zakładowej organizacji związkowej.</a:t>
            </a:r>
          </a:p>
          <a:p>
            <a:pPr marL="0" indent="0">
              <a:buNone/>
            </a:pPr>
            <a:endParaRPr lang="pl-PL" dirty="0"/>
          </a:p>
          <a:p>
            <a:pPr algn="just">
              <a:buFontTx/>
              <a:buChar char="-"/>
            </a:pPr>
            <a:endParaRPr lang="pl-PL" dirty="0"/>
          </a:p>
          <a:p>
            <a:pPr algn="just">
              <a:buFontTx/>
              <a:buChar char="-"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415112044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848</TotalTime>
  <Words>2004</Words>
  <Application>Microsoft Office PowerPoint</Application>
  <PresentationFormat>Panoramiczny</PresentationFormat>
  <Paragraphs>113</Paragraphs>
  <Slides>18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18</vt:i4>
      </vt:variant>
    </vt:vector>
  </HeadingPairs>
  <TitlesOfParts>
    <vt:vector size="22" baseType="lpstr">
      <vt:lpstr>Arial</vt:lpstr>
      <vt:lpstr>Calibri</vt:lpstr>
      <vt:lpstr>Calibri Light</vt:lpstr>
      <vt:lpstr>Motyw pakietu Office</vt:lpstr>
      <vt:lpstr>Pojęcie wynagrodzenia za pracę</vt:lpstr>
      <vt:lpstr>Inne świadczenia związane z pracą</vt:lpstr>
      <vt:lpstr>Regulacja wynagrodzenia za pracę na poziomie Konstytucji i zasad prawa pracy</vt:lpstr>
      <vt:lpstr>Regulacja wynagrodzenia za pracę na poziomie zasad prawa pracy</vt:lpstr>
      <vt:lpstr>Regulacja wynagrodzenia za pracę na poziomie zasad prawa pracy</vt:lpstr>
      <vt:lpstr>Kryteria ustalenia wysokości wynagrodzenia za pracę</vt:lpstr>
      <vt:lpstr>Ustalanie warunków wynagradzania za pracę i innych świadczeń związanych z pracą </vt:lpstr>
      <vt:lpstr>Obowiązek wprowadzenia regulaminu wynagradzania</vt:lpstr>
      <vt:lpstr>Treść i sposób wprowadzenia regulaminu wynagradzania</vt:lpstr>
      <vt:lpstr>Treść i sposób wprowadzenia regulaminu wynagradzania</vt:lpstr>
      <vt:lpstr>Relacja pomiędzy aktami ustalającymi warunki wynagradzania pracowników i przyznawania innych świadczeń związanych z pracą</vt:lpstr>
      <vt:lpstr>System wynagradzania za pracę</vt:lpstr>
      <vt:lpstr>Struktura wynagradzania za pracę</vt:lpstr>
      <vt:lpstr>Premia a nagroda</vt:lpstr>
      <vt:lpstr>Zasada wzajemności wynagrodzenia i pracy (art. 80 k.p.)</vt:lpstr>
      <vt:lpstr>Wynagrodzenie gwarancyjne</vt:lpstr>
      <vt:lpstr>Wynagrodzenie socjalne</vt:lpstr>
      <vt:lpstr>Odprawy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Pojęcie wynagrodzenia za praę</dc:title>
  <dc:creator>Artur Tomanek</dc:creator>
  <cp:lastModifiedBy>Artur Tomanek</cp:lastModifiedBy>
  <cp:revision>32</cp:revision>
  <dcterms:created xsi:type="dcterms:W3CDTF">2020-03-19T16:45:27Z</dcterms:created>
  <dcterms:modified xsi:type="dcterms:W3CDTF">2020-03-20T06:54:47Z</dcterms:modified>
</cp:coreProperties>
</file>