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1E96D7-2F7C-4148-8D36-C448F0C4BFEA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4136C14-88FC-4890-9F6A-E8C2E540EAFD}">
      <dgm:prSet custT="1"/>
      <dgm:spPr/>
      <dgm:t>
        <a:bodyPr/>
        <a:lstStyle/>
        <a:p>
          <a:pPr rtl="0"/>
          <a:r>
            <a:rPr lang="pl-PL" sz="2400" b="1" dirty="0" err="1">
              <a:latin typeface="Georgia" pitchFamily="18" charset="0"/>
            </a:rPr>
            <a:t>Jednostron-na</a:t>
          </a:r>
          <a:r>
            <a:rPr lang="pl-PL" sz="2400" b="1" dirty="0">
              <a:latin typeface="Georgia" pitchFamily="18" charset="0"/>
            </a:rPr>
            <a:t> czynność prawna dokonywana przez pracodawcę</a:t>
          </a:r>
        </a:p>
      </dgm:t>
    </dgm:pt>
    <dgm:pt modelId="{AB87A147-E822-4F2D-B5A9-CC2BBA85F0B9}" type="parTrans" cxnId="{8B949D96-F9B4-4F78-BF7D-EB484C213B84}">
      <dgm:prSet/>
      <dgm:spPr/>
      <dgm:t>
        <a:bodyPr/>
        <a:lstStyle/>
        <a:p>
          <a:endParaRPr lang="pl-PL"/>
        </a:p>
      </dgm:t>
    </dgm:pt>
    <dgm:pt modelId="{041281B9-C860-4CBE-A3B3-D5D8BC4BFF7E}" type="sibTrans" cxnId="{8B949D96-F9B4-4F78-BF7D-EB484C213B84}">
      <dgm:prSet/>
      <dgm:spPr/>
      <dgm:t>
        <a:bodyPr/>
        <a:lstStyle/>
        <a:p>
          <a:endParaRPr lang="pl-PL"/>
        </a:p>
      </dgm:t>
    </dgm:pt>
    <dgm:pt modelId="{8374A099-8661-4A60-8653-24EBCEECC7A5}">
      <dgm:prSet custT="1"/>
      <dgm:spPr/>
      <dgm:t>
        <a:bodyPr/>
        <a:lstStyle/>
        <a:p>
          <a:pPr rtl="0"/>
          <a:r>
            <a:rPr lang="pl-PL" sz="2000" b="1" dirty="0">
              <a:latin typeface="Georgia" pitchFamily="18" charset="0"/>
            </a:rPr>
            <a:t>Cel główny:</a:t>
          </a:r>
          <a:br>
            <a:rPr lang="pl-PL" sz="2000" b="1" dirty="0">
              <a:latin typeface="Georgia" pitchFamily="18" charset="0"/>
            </a:rPr>
          </a:br>
          <a:r>
            <a:rPr lang="pl-PL" sz="2000" b="1" dirty="0">
              <a:latin typeface="Georgia" pitchFamily="18" charset="0"/>
            </a:rPr>
            <a:t>zmiana stosunku pracy</a:t>
          </a:r>
        </a:p>
      </dgm:t>
    </dgm:pt>
    <dgm:pt modelId="{DD15490D-650D-4AA2-82D3-34FD48E7265A}" type="parTrans" cxnId="{F388CC98-BBEB-4C58-92C7-1F9C1DDBB11A}">
      <dgm:prSet/>
      <dgm:spPr/>
      <dgm:t>
        <a:bodyPr/>
        <a:lstStyle/>
        <a:p>
          <a:endParaRPr lang="pl-PL"/>
        </a:p>
      </dgm:t>
    </dgm:pt>
    <dgm:pt modelId="{67EF8500-054A-416B-8A92-70B53453FBAA}" type="sibTrans" cxnId="{F388CC98-BBEB-4C58-92C7-1F9C1DDBB11A}">
      <dgm:prSet/>
      <dgm:spPr/>
      <dgm:t>
        <a:bodyPr/>
        <a:lstStyle/>
        <a:p>
          <a:endParaRPr lang="pl-PL"/>
        </a:p>
      </dgm:t>
    </dgm:pt>
    <dgm:pt modelId="{D3C2AC49-19D9-4CA8-8BDF-CC44720634DF}">
      <dgm:prSet custT="1"/>
      <dgm:spPr/>
      <dgm:t>
        <a:bodyPr/>
        <a:lstStyle/>
        <a:p>
          <a:pPr rtl="0"/>
          <a:r>
            <a:rPr lang="pl-PL" sz="2000" b="1" dirty="0">
              <a:latin typeface="Georgia" pitchFamily="18" charset="0"/>
            </a:rPr>
            <a:t>Cel ewentualny:</a:t>
          </a:r>
          <a:br>
            <a:rPr lang="pl-PL" sz="2000" b="1" dirty="0">
              <a:latin typeface="Georgia" pitchFamily="18" charset="0"/>
            </a:rPr>
          </a:br>
          <a:r>
            <a:rPr lang="pl-PL" sz="2000" b="1" dirty="0">
              <a:latin typeface="Georgia" pitchFamily="18" charset="0"/>
            </a:rPr>
            <a:t>rozwiązanie stosunku pracy </a:t>
          </a:r>
        </a:p>
      </dgm:t>
    </dgm:pt>
    <dgm:pt modelId="{1CFE435B-EF49-4C97-A776-6B781DA96FFF}" type="parTrans" cxnId="{EA3D04D7-3E87-4903-AD6E-C3B1C5457BB0}">
      <dgm:prSet/>
      <dgm:spPr/>
      <dgm:t>
        <a:bodyPr/>
        <a:lstStyle/>
        <a:p>
          <a:endParaRPr lang="pl-PL"/>
        </a:p>
      </dgm:t>
    </dgm:pt>
    <dgm:pt modelId="{84CB65D2-D21B-420B-B9F2-3B389A23ED81}" type="sibTrans" cxnId="{EA3D04D7-3E87-4903-AD6E-C3B1C5457BB0}">
      <dgm:prSet/>
      <dgm:spPr/>
      <dgm:t>
        <a:bodyPr/>
        <a:lstStyle/>
        <a:p>
          <a:endParaRPr lang="pl-PL"/>
        </a:p>
      </dgm:t>
    </dgm:pt>
    <dgm:pt modelId="{7EF969BA-3F1A-4BD1-BD68-C390FAB6FC33}" type="pres">
      <dgm:prSet presAssocID="{8A1E96D7-2F7C-4148-8D36-C448F0C4BFEA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9C958D33-BF50-4A77-BFDB-7A3157B2C2AC}" type="pres">
      <dgm:prSet presAssocID="{8A1E96D7-2F7C-4148-8D36-C448F0C4BFEA}" presName="cycle" presStyleCnt="0"/>
      <dgm:spPr/>
    </dgm:pt>
    <dgm:pt modelId="{B447D437-DE66-425F-A033-1CB9D4F6DA6D}" type="pres">
      <dgm:prSet presAssocID="{8A1E96D7-2F7C-4148-8D36-C448F0C4BFEA}" presName="centerShape" presStyleCnt="0"/>
      <dgm:spPr/>
    </dgm:pt>
    <dgm:pt modelId="{7B1BBF28-DAE5-422E-AFC1-7FE03C9966A5}" type="pres">
      <dgm:prSet presAssocID="{8A1E96D7-2F7C-4148-8D36-C448F0C4BFEA}" presName="connSite" presStyleLbl="node1" presStyleIdx="0" presStyleCnt="4"/>
      <dgm:spPr/>
    </dgm:pt>
    <dgm:pt modelId="{34C3DF4C-347C-4DC6-B0DB-EB48092EA5D3}" type="pres">
      <dgm:prSet presAssocID="{8A1E96D7-2F7C-4148-8D36-C448F0C4BFEA}" presName="visible" presStyleLbl="node1" presStyleIdx="0" presStyleCnt="4" custFlipVert="1" custFlipHor="1" custScaleX="32166" custScaleY="17171" custLinFactNeighborX="20469" custLinFactNeighborY="-3242"/>
      <dgm:spPr/>
    </dgm:pt>
    <dgm:pt modelId="{DF91638B-D17F-4E5F-90AA-D1F9EAEE3692}" type="pres">
      <dgm:prSet presAssocID="{AB87A147-E822-4F2D-B5A9-CC2BBA85F0B9}" presName="Name25" presStyleLbl="parChTrans1D1" presStyleIdx="0" presStyleCnt="3"/>
      <dgm:spPr/>
    </dgm:pt>
    <dgm:pt modelId="{7616258A-5BA9-4990-BD32-7209F85A169B}" type="pres">
      <dgm:prSet presAssocID="{14136C14-88FC-4890-9F6A-E8C2E540EAFD}" presName="node" presStyleCnt="0"/>
      <dgm:spPr/>
    </dgm:pt>
    <dgm:pt modelId="{8F309E28-964A-4886-B5BE-BC5F662DABEF}" type="pres">
      <dgm:prSet presAssocID="{14136C14-88FC-4890-9F6A-E8C2E540EAFD}" presName="parentNode" presStyleLbl="node1" presStyleIdx="1" presStyleCnt="4" custScaleX="229479" custScaleY="212232" custLinFactX="-13110" custLinFactY="21387" custLinFactNeighborX="-100000" custLinFactNeighborY="100000">
        <dgm:presLayoutVars>
          <dgm:chMax val="1"/>
          <dgm:bulletEnabled val="1"/>
        </dgm:presLayoutVars>
      </dgm:prSet>
      <dgm:spPr/>
    </dgm:pt>
    <dgm:pt modelId="{C3A6C210-8CBA-448D-874B-DA5A771468F5}" type="pres">
      <dgm:prSet presAssocID="{14136C14-88FC-4890-9F6A-E8C2E540EAFD}" presName="childNode" presStyleLbl="revTx" presStyleIdx="0" presStyleCnt="0">
        <dgm:presLayoutVars>
          <dgm:bulletEnabled val="1"/>
        </dgm:presLayoutVars>
      </dgm:prSet>
      <dgm:spPr/>
    </dgm:pt>
    <dgm:pt modelId="{9E3D84D8-BC82-4E60-AF9F-F76BFD969017}" type="pres">
      <dgm:prSet presAssocID="{DD15490D-650D-4AA2-82D3-34FD48E7265A}" presName="Name25" presStyleLbl="parChTrans1D1" presStyleIdx="1" presStyleCnt="3"/>
      <dgm:spPr/>
    </dgm:pt>
    <dgm:pt modelId="{CDBE8547-A33B-4AB3-A853-568B1C0ABD58}" type="pres">
      <dgm:prSet presAssocID="{8374A099-8661-4A60-8653-24EBCEECC7A5}" presName="node" presStyleCnt="0"/>
      <dgm:spPr/>
    </dgm:pt>
    <dgm:pt modelId="{671A1EFE-E7E6-4561-A2CF-FB81DDD293AF}" type="pres">
      <dgm:prSet presAssocID="{8374A099-8661-4A60-8653-24EBCEECC7A5}" presName="parentNode" presStyleLbl="node1" presStyleIdx="2" presStyleCnt="4" custScaleX="165034" custScaleY="166552" custLinFactX="33389" custLinFactNeighborX="100000" custLinFactNeighborY="-99713">
        <dgm:presLayoutVars>
          <dgm:chMax val="1"/>
          <dgm:bulletEnabled val="1"/>
        </dgm:presLayoutVars>
      </dgm:prSet>
      <dgm:spPr/>
    </dgm:pt>
    <dgm:pt modelId="{5049FE99-3906-463C-BDB8-339A09D3F04F}" type="pres">
      <dgm:prSet presAssocID="{8374A099-8661-4A60-8653-24EBCEECC7A5}" presName="childNode" presStyleLbl="revTx" presStyleIdx="0" presStyleCnt="0">
        <dgm:presLayoutVars>
          <dgm:bulletEnabled val="1"/>
        </dgm:presLayoutVars>
      </dgm:prSet>
      <dgm:spPr/>
    </dgm:pt>
    <dgm:pt modelId="{DFF58F4F-3D63-4103-A624-BD92387609AC}" type="pres">
      <dgm:prSet presAssocID="{1CFE435B-EF49-4C97-A776-6B781DA96FFF}" presName="Name25" presStyleLbl="parChTrans1D1" presStyleIdx="2" presStyleCnt="3"/>
      <dgm:spPr/>
    </dgm:pt>
    <dgm:pt modelId="{3D465F2C-D98B-4B10-84B0-B2A38D0C0271}" type="pres">
      <dgm:prSet presAssocID="{D3C2AC49-19D9-4CA8-8BDF-CC44720634DF}" presName="node" presStyleCnt="0"/>
      <dgm:spPr/>
    </dgm:pt>
    <dgm:pt modelId="{E0BEFCEE-E4DB-4380-BC4F-AC6CA17B0ABC}" type="pres">
      <dgm:prSet presAssocID="{D3C2AC49-19D9-4CA8-8BDF-CC44720634DF}" presName="parentNode" presStyleLbl="node1" presStyleIdx="3" presStyleCnt="4" custScaleX="181325" custScaleY="164899" custLinFactX="70113" custLinFactNeighborX="100000" custLinFactNeighborY="-51170">
        <dgm:presLayoutVars>
          <dgm:chMax val="1"/>
          <dgm:bulletEnabled val="1"/>
        </dgm:presLayoutVars>
      </dgm:prSet>
      <dgm:spPr/>
    </dgm:pt>
    <dgm:pt modelId="{A4973ABA-BA4E-4E65-AE7D-28D68B38429D}" type="pres">
      <dgm:prSet presAssocID="{D3C2AC49-19D9-4CA8-8BDF-CC44720634D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4B0E56A-9164-4A3F-8655-B1DBE5A92EFB}" type="presOf" srcId="{AB87A147-E822-4F2D-B5A9-CC2BBA85F0B9}" destId="{DF91638B-D17F-4E5F-90AA-D1F9EAEE3692}" srcOrd="0" destOrd="0" presId="urn:microsoft.com/office/officeart/2005/8/layout/radial2"/>
    <dgm:cxn modelId="{93F01C51-5EDC-467F-9BC1-C84D2C82F01B}" type="presOf" srcId="{DD15490D-650D-4AA2-82D3-34FD48E7265A}" destId="{9E3D84D8-BC82-4E60-AF9F-F76BFD969017}" srcOrd="0" destOrd="0" presId="urn:microsoft.com/office/officeart/2005/8/layout/radial2"/>
    <dgm:cxn modelId="{BA8B1457-AD0C-4CEF-844D-3BBF95F2B087}" type="presOf" srcId="{1CFE435B-EF49-4C97-A776-6B781DA96FFF}" destId="{DFF58F4F-3D63-4103-A624-BD92387609AC}" srcOrd="0" destOrd="0" presId="urn:microsoft.com/office/officeart/2005/8/layout/radial2"/>
    <dgm:cxn modelId="{CEF4717C-148D-4006-8DB8-51DD9DDEDD9D}" type="presOf" srcId="{8374A099-8661-4A60-8653-24EBCEECC7A5}" destId="{671A1EFE-E7E6-4561-A2CF-FB81DDD293AF}" srcOrd="0" destOrd="0" presId="urn:microsoft.com/office/officeart/2005/8/layout/radial2"/>
    <dgm:cxn modelId="{8B949D96-F9B4-4F78-BF7D-EB484C213B84}" srcId="{8A1E96D7-2F7C-4148-8D36-C448F0C4BFEA}" destId="{14136C14-88FC-4890-9F6A-E8C2E540EAFD}" srcOrd="0" destOrd="0" parTransId="{AB87A147-E822-4F2D-B5A9-CC2BBA85F0B9}" sibTransId="{041281B9-C860-4CBE-A3B3-D5D8BC4BFF7E}"/>
    <dgm:cxn modelId="{F388CC98-BBEB-4C58-92C7-1F9C1DDBB11A}" srcId="{8A1E96D7-2F7C-4148-8D36-C448F0C4BFEA}" destId="{8374A099-8661-4A60-8653-24EBCEECC7A5}" srcOrd="1" destOrd="0" parTransId="{DD15490D-650D-4AA2-82D3-34FD48E7265A}" sibTransId="{67EF8500-054A-416B-8A92-70B53453FBAA}"/>
    <dgm:cxn modelId="{44F893B0-8965-40AB-AAA9-C1BFEFD26387}" type="presOf" srcId="{D3C2AC49-19D9-4CA8-8BDF-CC44720634DF}" destId="{E0BEFCEE-E4DB-4380-BC4F-AC6CA17B0ABC}" srcOrd="0" destOrd="0" presId="urn:microsoft.com/office/officeart/2005/8/layout/radial2"/>
    <dgm:cxn modelId="{1EFBB1BA-015E-406A-BCE7-5D133D6D2C6B}" type="presOf" srcId="{14136C14-88FC-4890-9F6A-E8C2E540EAFD}" destId="{8F309E28-964A-4886-B5BE-BC5F662DABEF}" srcOrd="0" destOrd="0" presId="urn:microsoft.com/office/officeart/2005/8/layout/radial2"/>
    <dgm:cxn modelId="{B9203ABC-6AEC-452B-9FF4-5210578F00B0}" type="presOf" srcId="{8A1E96D7-2F7C-4148-8D36-C448F0C4BFEA}" destId="{7EF969BA-3F1A-4BD1-BD68-C390FAB6FC33}" srcOrd="0" destOrd="0" presId="urn:microsoft.com/office/officeart/2005/8/layout/radial2"/>
    <dgm:cxn modelId="{EA3D04D7-3E87-4903-AD6E-C3B1C5457BB0}" srcId="{8A1E96D7-2F7C-4148-8D36-C448F0C4BFEA}" destId="{D3C2AC49-19D9-4CA8-8BDF-CC44720634DF}" srcOrd="2" destOrd="0" parTransId="{1CFE435B-EF49-4C97-A776-6B781DA96FFF}" sibTransId="{84CB65D2-D21B-420B-B9F2-3B389A23ED81}"/>
    <dgm:cxn modelId="{E1A4A7A7-F416-425F-920D-448AEB863FBB}" type="presParOf" srcId="{7EF969BA-3F1A-4BD1-BD68-C390FAB6FC33}" destId="{9C958D33-BF50-4A77-BFDB-7A3157B2C2AC}" srcOrd="0" destOrd="0" presId="urn:microsoft.com/office/officeart/2005/8/layout/radial2"/>
    <dgm:cxn modelId="{33118475-14C0-4F48-85AC-7892F4E833EF}" type="presParOf" srcId="{9C958D33-BF50-4A77-BFDB-7A3157B2C2AC}" destId="{B447D437-DE66-425F-A033-1CB9D4F6DA6D}" srcOrd="0" destOrd="0" presId="urn:microsoft.com/office/officeart/2005/8/layout/radial2"/>
    <dgm:cxn modelId="{B51941D9-7169-4DFE-AB32-CDADE3D8F794}" type="presParOf" srcId="{B447D437-DE66-425F-A033-1CB9D4F6DA6D}" destId="{7B1BBF28-DAE5-422E-AFC1-7FE03C9966A5}" srcOrd="0" destOrd="0" presId="urn:microsoft.com/office/officeart/2005/8/layout/radial2"/>
    <dgm:cxn modelId="{06BD04D8-4C03-4E7E-9114-6023DE316A11}" type="presParOf" srcId="{B447D437-DE66-425F-A033-1CB9D4F6DA6D}" destId="{34C3DF4C-347C-4DC6-B0DB-EB48092EA5D3}" srcOrd="1" destOrd="0" presId="urn:microsoft.com/office/officeart/2005/8/layout/radial2"/>
    <dgm:cxn modelId="{96679DA8-6A6C-49E9-91EE-7252169BB3E2}" type="presParOf" srcId="{9C958D33-BF50-4A77-BFDB-7A3157B2C2AC}" destId="{DF91638B-D17F-4E5F-90AA-D1F9EAEE3692}" srcOrd="1" destOrd="0" presId="urn:microsoft.com/office/officeart/2005/8/layout/radial2"/>
    <dgm:cxn modelId="{1A34C98D-C30A-47CD-8874-9B34F5628890}" type="presParOf" srcId="{9C958D33-BF50-4A77-BFDB-7A3157B2C2AC}" destId="{7616258A-5BA9-4990-BD32-7209F85A169B}" srcOrd="2" destOrd="0" presId="urn:microsoft.com/office/officeart/2005/8/layout/radial2"/>
    <dgm:cxn modelId="{0B52B4EE-C4CA-47A3-9E6D-9E456C5A8D09}" type="presParOf" srcId="{7616258A-5BA9-4990-BD32-7209F85A169B}" destId="{8F309E28-964A-4886-B5BE-BC5F662DABEF}" srcOrd="0" destOrd="0" presId="urn:microsoft.com/office/officeart/2005/8/layout/radial2"/>
    <dgm:cxn modelId="{764ED9D4-4686-4BA2-9214-991A6C267B9E}" type="presParOf" srcId="{7616258A-5BA9-4990-BD32-7209F85A169B}" destId="{C3A6C210-8CBA-448D-874B-DA5A771468F5}" srcOrd="1" destOrd="0" presId="urn:microsoft.com/office/officeart/2005/8/layout/radial2"/>
    <dgm:cxn modelId="{92FF694D-B41F-427D-B450-0ABDA6D973CC}" type="presParOf" srcId="{9C958D33-BF50-4A77-BFDB-7A3157B2C2AC}" destId="{9E3D84D8-BC82-4E60-AF9F-F76BFD969017}" srcOrd="3" destOrd="0" presId="urn:microsoft.com/office/officeart/2005/8/layout/radial2"/>
    <dgm:cxn modelId="{E6E0DC9A-7592-4915-B0A4-8D97D2410908}" type="presParOf" srcId="{9C958D33-BF50-4A77-BFDB-7A3157B2C2AC}" destId="{CDBE8547-A33B-4AB3-A853-568B1C0ABD58}" srcOrd="4" destOrd="0" presId="urn:microsoft.com/office/officeart/2005/8/layout/radial2"/>
    <dgm:cxn modelId="{772F6E38-94BB-440F-A69D-15F03F3030DC}" type="presParOf" srcId="{CDBE8547-A33B-4AB3-A853-568B1C0ABD58}" destId="{671A1EFE-E7E6-4561-A2CF-FB81DDD293AF}" srcOrd="0" destOrd="0" presId="urn:microsoft.com/office/officeart/2005/8/layout/radial2"/>
    <dgm:cxn modelId="{02AABFBA-12A1-4656-9FF1-E85946D97A17}" type="presParOf" srcId="{CDBE8547-A33B-4AB3-A853-568B1C0ABD58}" destId="{5049FE99-3906-463C-BDB8-339A09D3F04F}" srcOrd="1" destOrd="0" presId="urn:microsoft.com/office/officeart/2005/8/layout/radial2"/>
    <dgm:cxn modelId="{8C17CCB4-B276-432E-AD5D-0F523E895340}" type="presParOf" srcId="{9C958D33-BF50-4A77-BFDB-7A3157B2C2AC}" destId="{DFF58F4F-3D63-4103-A624-BD92387609AC}" srcOrd="5" destOrd="0" presId="urn:microsoft.com/office/officeart/2005/8/layout/radial2"/>
    <dgm:cxn modelId="{86D7C8CB-52C8-4303-9304-06968D945AA9}" type="presParOf" srcId="{9C958D33-BF50-4A77-BFDB-7A3157B2C2AC}" destId="{3D465F2C-D98B-4B10-84B0-B2A38D0C0271}" srcOrd="6" destOrd="0" presId="urn:microsoft.com/office/officeart/2005/8/layout/radial2"/>
    <dgm:cxn modelId="{AE9EA85B-C686-4BB9-B964-691DE8AF90A6}" type="presParOf" srcId="{3D465F2C-D98B-4B10-84B0-B2A38D0C0271}" destId="{E0BEFCEE-E4DB-4380-BC4F-AC6CA17B0ABC}" srcOrd="0" destOrd="0" presId="urn:microsoft.com/office/officeart/2005/8/layout/radial2"/>
    <dgm:cxn modelId="{181BDE6A-BD2A-42B7-80CE-E05B139D9879}" type="presParOf" srcId="{3D465F2C-D98B-4B10-84B0-B2A38D0C0271}" destId="{A4973ABA-BA4E-4E65-AE7D-28D68B38429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2D14DC-27D3-4AA7-B0C9-2DE1B19EC53E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8193B88-C58F-48EF-B9B1-3012302E2849}">
      <dgm:prSet/>
      <dgm:spPr/>
      <dgm:t>
        <a:bodyPr/>
        <a:lstStyle/>
        <a:p>
          <a:pPr rtl="0"/>
          <a:r>
            <a:rPr lang="pl-PL" dirty="0">
              <a:latin typeface="Times New Roman" pitchFamily="18" charset="0"/>
              <a:cs typeface="Times New Roman" pitchFamily="18" charset="0"/>
            </a:rPr>
            <a:t>Uznaje się, że wypowiedzenia wymagają  tzw. elementy istotne stosunku pracy, w tym: </a:t>
          </a:r>
        </a:p>
      </dgm:t>
    </dgm:pt>
    <dgm:pt modelId="{46F811A5-C9EA-4352-BF5C-111833DF74D5}" type="parTrans" cxnId="{D7502AFC-B4FF-4309-B39B-E56EFD014A21}">
      <dgm:prSet/>
      <dgm:spPr/>
      <dgm:t>
        <a:bodyPr/>
        <a:lstStyle/>
        <a:p>
          <a:endParaRPr lang="pl-PL"/>
        </a:p>
      </dgm:t>
    </dgm:pt>
    <dgm:pt modelId="{363CA8B2-9337-4035-9F36-D070A65B93AD}" type="sibTrans" cxnId="{D7502AFC-B4FF-4309-B39B-E56EFD014A21}">
      <dgm:prSet/>
      <dgm:spPr/>
      <dgm:t>
        <a:bodyPr/>
        <a:lstStyle/>
        <a:p>
          <a:endParaRPr lang="pl-PL"/>
        </a:p>
      </dgm:t>
    </dgm:pt>
    <dgm:pt modelId="{98490E73-F6E8-4381-BE88-48A604508D91}">
      <dgm:prSet custT="1"/>
      <dgm:spPr/>
      <dgm:t>
        <a:bodyPr/>
        <a:lstStyle/>
        <a:p>
          <a:pPr rtl="0"/>
          <a:r>
            <a:rPr lang="pl-PL" sz="2400" dirty="0">
              <a:latin typeface="Georgia" pitchFamily="18" charset="0"/>
            </a:rPr>
            <a:t>rodzaj pracy</a:t>
          </a:r>
        </a:p>
      </dgm:t>
    </dgm:pt>
    <dgm:pt modelId="{227CDA23-C08C-4C8B-AA84-16F6D3D447E8}" type="parTrans" cxnId="{164CCA1A-913F-4A71-9813-9CD95FCB7065}">
      <dgm:prSet/>
      <dgm:spPr/>
      <dgm:t>
        <a:bodyPr/>
        <a:lstStyle/>
        <a:p>
          <a:endParaRPr lang="pl-PL"/>
        </a:p>
      </dgm:t>
    </dgm:pt>
    <dgm:pt modelId="{29EF8743-4464-4B8A-99A7-4A469620DE8B}" type="sibTrans" cxnId="{164CCA1A-913F-4A71-9813-9CD95FCB7065}">
      <dgm:prSet/>
      <dgm:spPr/>
      <dgm:t>
        <a:bodyPr/>
        <a:lstStyle/>
        <a:p>
          <a:endParaRPr lang="pl-PL"/>
        </a:p>
      </dgm:t>
    </dgm:pt>
    <dgm:pt modelId="{1316EBA4-BCBF-4EDA-A90C-E2687547450A}">
      <dgm:prSet custT="1"/>
      <dgm:spPr/>
      <dgm:t>
        <a:bodyPr/>
        <a:lstStyle/>
        <a:p>
          <a:pPr rtl="0"/>
          <a:r>
            <a:rPr lang="pl-PL" sz="2400" dirty="0">
              <a:latin typeface="Georgia" pitchFamily="18" charset="0"/>
            </a:rPr>
            <a:t>miejsce pracy</a:t>
          </a:r>
        </a:p>
      </dgm:t>
    </dgm:pt>
    <dgm:pt modelId="{43F563B0-7E76-4F26-8E97-006002677B56}" type="parTrans" cxnId="{1703AD44-2D1A-40FC-96CC-9D247FA79D70}">
      <dgm:prSet/>
      <dgm:spPr/>
      <dgm:t>
        <a:bodyPr/>
        <a:lstStyle/>
        <a:p>
          <a:endParaRPr lang="pl-PL"/>
        </a:p>
      </dgm:t>
    </dgm:pt>
    <dgm:pt modelId="{ED089F5A-44BC-49C4-A9F1-5A60D61B31DF}" type="sibTrans" cxnId="{1703AD44-2D1A-40FC-96CC-9D247FA79D70}">
      <dgm:prSet/>
      <dgm:spPr/>
      <dgm:t>
        <a:bodyPr/>
        <a:lstStyle/>
        <a:p>
          <a:endParaRPr lang="pl-PL"/>
        </a:p>
      </dgm:t>
    </dgm:pt>
    <dgm:pt modelId="{35FC2A53-DC31-4A1D-A969-E580355E7C09}">
      <dgm:prSet custT="1"/>
      <dgm:spPr/>
      <dgm:t>
        <a:bodyPr/>
        <a:lstStyle/>
        <a:p>
          <a:pPr rtl="0"/>
          <a:r>
            <a:rPr lang="pl-PL" sz="2400" dirty="0">
              <a:latin typeface="Georgia" pitchFamily="18" charset="0"/>
            </a:rPr>
            <a:t>czas pracy</a:t>
          </a:r>
        </a:p>
      </dgm:t>
    </dgm:pt>
    <dgm:pt modelId="{806F6F8D-8E56-44F9-A94D-77C8218BF297}" type="parTrans" cxnId="{E2799BFB-5668-4361-A7F8-197266DDBB15}">
      <dgm:prSet/>
      <dgm:spPr/>
      <dgm:t>
        <a:bodyPr/>
        <a:lstStyle/>
        <a:p>
          <a:endParaRPr lang="pl-PL"/>
        </a:p>
      </dgm:t>
    </dgm:pt>
    <dgm:pt modelId="{C4525874-3EB3-4817-BB89-07693C09F700}" type="sibTrans" cxnId="{E2799BFB-5668-4361-A7F8-197266DDBB15}">
      <dgm:prSet/>
      <dgm:spPr/>
      <dgm:t>
        <a:bodyPr/>
        <a:lstStyle/>
        <a:p>
          <a:endParaRPr lang="pl-PL"/>
        </a:p>
      </dgm:t>
    </dgm:pt>
    <dgm:pt modelId="{3E03807F-B3EE-47B8-A28D-6FCAC44903C8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400" dirty="0">
              <a:latin typeface="Georgia" pitchFamily="18" charset="0"/>
            </a:rPr>
            <a:t>warunki wynagradzania (gdy prowadzą do pogorszenia sytuacji pracownika)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dirty="0"/>
        </a:p>
      </dgm:t>
    </dgm:pt>
    <dgm:pt modelId="{B0867CA4-BA1B-4861-B2CD-A09BD1D89561}" type="parTrans" cxnId="{49905F53-3628-44BC-A43E-1CC27509D845}">
      <dgm:prSet/>
      <dgm:spPr/>
      <dgm:t>
        <a:bodyPr/>
        <a:lstStyle/>
        <a:p>
          <a:endParaRPr lang="pl-PL"/>
        </a:p>
      </dgm:t>
    </dgm:pt>
    <dgm:pt modelId="{477431C9-9218-4704-9096-CC4E2CAF26CB}" type="sibTrans" cxnId="{49905F53-3628-44BC-A43E-1CC27509D845}">
      <dgm:prSet/>
      <dgm:spPr/>
      <dgm:t>
        <a:bodyPr/>
        <a:lstStyle/>
        <a:p>
          <a:endParaRPr lang="pl-PL"/>
        </a:p>
      </dgm:t>
    </dgm:pt>
    <dgm:pt modelId="{8610A683-1FC2-40B2-9024-50CE902A08A6}" type="pres">
      <dgm:prSet presAssocID="{BC2D14DC-27D3-4AA7-B0C9-2DE1B19EC53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A42755-CE0D-4A77-9778-47505AFE9508}" type="pres">
      <dgm:prSet presAssocID="{F8193B88-C58F-48EF-B9B1-3012302E2849}" presName="vertOne" presStyleCnt="0"/>
      <dgm:spPr/>
    </dgm:pt>
    <dgm:pt modelId="{4E2156CB-0FE0-472A-A764-57D85AF73B89}" type="pres">
      <dgm:prSet presAssocID="{F8193B88-C58F-48EF-B9B1-3012302E2849}" presName="txOne" presStyleLbl="node0" presStyleIdx="0" presStyleCnt="1" custLinFactY="-386" custLinFactNeighborX="-16" custLinFactNeighborY="-100000">
        <dgm:presLayoutVars>
          <dgm:chPref val="3"/>
        </dgm:presLayoutVars>
      </dgm:prSet>
      <dgm:spPr/>
    </dgm:pt>
    <dgm:pt modelId="{05230688-1BD7-4FD1-A110-1C347B5A60DD}" type="pres">
      <dgm:prSet presAssocID="{F8193B88-C58F-48EF-B9B1-3012302E2849}" presName="parTransOne" presStyleCnt="0"/>
      <dgm:spPr/>
    </dgm:pt>
    <dgm:pt modelId="{9FA31449-D663-4E0A-AA41-8BBA983A5D6E}" type="pres">
      <dgm:prSet presAssocID="{F8193B88-C58F-48EF-B9B1-3012302E2849}" presName="horzOne" presStyleCnt="0"/>
      <dgm:spPr/>
    </dgm:pt>
    <dgm:pt modelId="{D0C5ED87-A6C2-41E8-A1D2-C2276A4D5A4B}" type="pres">
      <dgm:prSet presAssocID="{98490E73-F6E8-4381-BE88-48A604508D91}" presName="vertTwo" presStyleCnt="0"/>
      <dgm:spPr/>
    </dgm:pt>
    <dgm:pt modelId="{EBDEB359-644D-43FF-A510-9F726AE90209}" type="pres">
      <dgm:prSet presAssocID="{98490E73-F6E8-4381-BE88-48A604508D91}" presName="txTwo" presStyleLbl="node2" presStyleIdx="0" presStyleCnt="4">
        <dgm:presLayoutVars>
          <dgm:chPref val="3"/>
        </dgm:presLayoutVars>
      </dgm:prSet>
      <dgm:spPr/>
    </dgm:pt>
    <dgm:pt modelId="{E98F418E-0FAD-4EFE-BD44-9A137C13CF4F}" type="pres">
      <dgm:prSet presAssocID="{98490E73-F6E8-4381-BE88-48A604508D91}" presName="horzTwo" presStyleCnt="0"/>
      <dgm:spPr/>
    </dgm:pt>
    <dgm:pt modelId="{2962C544-4558-455D-B623-9CA2EF7F3424}" type="pres">
      <dgm:prSet presAssocID="{29EF8743-4464-4B8A-99A7-4A469620DE8B}" presName="sibSpaceTwo" presStyleCnt="0"/>
      <dgm:spPr/>
    </dgm:pt>
    <dgm:pt modelId="{33D3F742-A7AB-4657-AE0C-3F24E2B7B6BC}" type="pres">
      <dgm:prSet presAssocID="{1316EBA4-BCBF-4EDA-A90C-E2687547450A}" presName="vertTwo" presStyleCnt="0"/>
      <dgm:spPr/>
    </dgm:pt>
    <dgm:pt modelId="{3EA44EF9-92BA-46B7-A2A7-74A368A22AA3}" type="pres">
      <dgm:prSet presAssocID="{1316EBA4-BCBF-4EDA-A90C-E2687547450A}" presName="txTwo" presStyleLbl="node2" presStyleIdx="1" presStyleCnt="4">
        <dgm:presLayoutVars>
          <dgm:chPref val="3"/>
        </dgm:presLayoutVars>
      </dgm:prSet>
      <dgm:spPr/>
    </dgm:pt>
    <dgm:pt modelId="{AFBC4C7E-53D0-44BF-906D-F61B0E133EEA}" type="pres">
      <dgm:prSet presAssocID="{1316EBA4-BCBF-4EDA-A90C-E2687547450A}" presName="horzTwo" presStyleCnt="0"/>
      <dgm:spPr/>
    </dgm:pt>
    <dgm:pt modelId="{9E4782FD-688E-4A3A-9599-C272C343673D}" type="pres">
      <dgm:prSet presAssocID="{ED089F5A-44BC-49C4-A9F1-5A60D61B31DF}" presName="sibSpaceTwo" presStyleCnt="0"/>
      <dgm:spPr/>
    </dgm:pt>
    <dgm:pt modelId="{97027F9F-5287-47BE-ADA6-352B357E7CDF}" type="pres">
      <dgm:prSet presAssocID="{35FC2A53-DC31-4A1D-A969-E580355E7C09}" presName="vertTwo" presStyleCnt="0"/>
      <dgm:spPr/>
    </dgm:pt>
    <dgm:pt modelId="{93347D68-662D-411D-A222-40CE0813E9B2}" type="pres">
      <dgm:prSet presAssocID="{35FC2A53-DC31-4A1D-A969-E580355E7C09}" presName="txTwo" presStyleLbl="node2" presStyleIdx="2" presStyleCnt="4">
        <dgm:presLayoutVars>
          <dgm:chPref val="3"/>
        </dgm:presLayoutVars>
      </dgm:prSet>
      <dgm:spPr/>
    </dgm:pt>
    <dgm:pt modelId="{0F31AC11-4D63-46AC-B03F-70A13DE832FB}" type="pres">
      <dgm:prSet presAssocID="{35FC2A53-DC31-4A1D-A969-E580355E7C09}" presName="horzTwo" presStyleCnt="0"/>
      <dgm:spPr/>
    </dgm:pt>
    <dgm:pt modelId="{BEA946D1-A2BB-4183-8FF3-8901F0E1856C}" type="pres">
      <dgm:prSet presAssocID="{C4525874-3EB3-4817-BB89-07693C09F700}" presName="sibSpaceTwo" presStyleCnt="0"/>
      <dgm:spPr/>
    </dgm:pt>
    <dgm:pt modelId="{2B5F2F94-9E0E-4601-B8B1-BE8507EAF976}" type="pres">
      <dgm:prSet presAssocID="{3E03807F-B3EE-47B8-A28D-6FCAC44903C8}" presName="vertTwo" presStyleCnt="0"/>
      <dgm:spPr/>
    </dgm:pt>
    <dgm:pt modelId="{622F934E-14F8-4876-8488-DE13FF0C9860}" type="pres">
      <dgm:prSet presAssocID="{3E03807F-B3EE-47B8-A28D-6FCAC44903C8}" presName="txTwo" presStyleLbl="node2" presStyleIdx="3" presStyleCnt="4" custLinFactNeighborX="-5207" custLinFactNeighborY="165">
        <dgm:presLayoutVars>
          <dgm:chPref val="3"/>
        </dgm:presLayoutVars>
      </dgm:prSet>
      <dgm:spPr/>
    </dgm:pt>
    <dgm:pt modelId="{95B34F1A-9E73-4FF7-8092-C19C77D9C6B5}" type="pres">
      <dgm:prSet presAssocID="{3E03807F-B3EE-47B8-A28D-6FCAC44903C8}" presName="horzTwo" presStyleCnt="0"/>
      <dgm:spPr/>
    </dgm:pt>
  </dgm:ptLst>
  <dgm:cxnLst>
    <dgm:cxn modelId="{8A550C12-6A65-431B-8386-FAC15CDD0AFA}" type="presOf" srcId="{BC2D14DC-27D3-4AA7-B0C9-2DE1B19EC53E}" destId="{8610A683-1FC2-40B2-9024-50CE902A08A6}" srcOrd="0" destOrd="0" presId="urn:microsoft.com/office/officeart/2005/8/layout/hierarchy4"/>
    <dgm:cxn modelId="{164CCA1A-913F-4A71-9813-9CD95FCB7065}" srcId="{F8193B88-C58F-48EF-B9B1-3012302E2849}" destId="{98490E73-F6E8-4381-BE88-48A604508D91}" srcOrd="0" destOrd="0" parTransId="{227CDA23-C08C-4C8B-AA84-16F6D3D447E8}" sibTransId="{29EF8743-4464-4B8A-99A7-4A469620DE8B}"/>
    <dgm:cxn modelId="{1703AD44-2D1A-40FC-96CC-9D247FA79D70}" srcId="{F8193B88-C58F-48EF-B9B1-3012302E2849}" destId="{1316EBA4-BCBF-4EDA-A90C-E2687547450A}" srcOrd="1" destOrd="0" parTransId="{43F563B0-7E76-4F26-8E97-006002677B56}" sibTransId="{ED089F5A-44BC-49C4-A9F1-5A60D61B31DF}"/>
    <dgm:cxn modelId="{49905F53-3628-44BC-A43E-1CC27509D845}" srcId="{F8193B88-C58F-48EF-B9B1-3012302E2849}" destId="{3E03807F-B3EE-47B8-A28D-6FCAC44903C8}" srcOrd="3" destOrd="0" parTransId="{B0867CA4-BA1B-4861-B2CD-A09BD1D89561}" sibTransId="{477431C9-9218-4704-9096-CC4E2CAF26CB}"/>
    <dgm:cxn modelId="{37FB3787-92C6-40A5-BFF9-01FD7F72103F}" type="presOf" srcId="{35FC2A53-DC31-4A1D-A969-E580355E7C09}" destId="{93347D68-662D-411D-A222-40CE0813E9B2}" srcOrd="0" destOrd="0" presId="urn:microsoft.com/office/officeart/2005/8/layout/hierarchy4"/>
    <dgm:cxn modelId="{6288369B-2348-4125-9C51-132860464796}" type="presOf" srcId="{98490E73-F6E8-4381-BE88-48A604508D91}" destId="{EBDEB359-644D-43FF-A510-9F726AE90209}" srcOrd="0" destOrd="0" presId="urn:microsoft.com/office/officeart/2005/8/layout/hierarchy4"/>
    <dgm:cxn modelId="{E9CE57BC-1F3C-4BA9-87C3-E60CB20207F5}" type="presOf" srcId="{3E03807F-B3EE-47B8-A28D-6FCAC44903C8}" destId="{622F934E-14F8-4876-8488-DE13FF0C9860}" srcOrd="0" destOrd="0" presId="urn:microsoft.com/office/officeart/2005/8/layout/hierarchy4"/>
    <dgm:cxn modelId="{B35EA9DA-F94A-4C01-9D92-C56CC153E429}" type="presOf" srcId="{F8193B88-C58F-48EF-B9B1-3012302E2849}" destId="{4E2156CB-0FE0-472A-A764-57D85AF73B89}" srcOrd="0" destOrd="0" presId="urn:microsoft.com/office/officeart/2005/8/layout/hierarchy4"/>
    <dgm:cxn modelId="{5FDD05F1-D80E-4412-8E7A-789A7CB8D678}" type="presOf" srcId="{1316EBA4-BCBF-4EDA-A90C-E2687547450A}" destId="{3EA44EF9-92BA-46B7-A2A7-74A368A22AA3}" srcOrd="0" destOrd="0" presId="urn:microsoft.com/office/officeart/2005/8/layout/hierarchy4"/>
    <dgm:cxn modelId="{E2799BFB-5668-4361-A7F8-197266DDBB15}" srcId="{F8193B88-C58F-48EF-B9B1-3012302E2849}" destId="{35FC2A53-DC31-4A1D-A969-E580355E7C09}" srcOrd="2" destOrd="0" parTransId="{806F6F8D-8E56-44F9-A94D-77C8218BF297}" sibTransId="{C4525874-3EB3-4817-BB89-07693C09F700}"/>
    <dgm:cxn modelId="{D7502AFC-B4FF-4309-B39B-E56EFD014A21}" srcId="{BC2D14DC-27D3-4AA7-B0C9-2DE1B19EC53E}" destId="{F8193B88-C58F-48EF-B9B1-3012302E2849}" srcOrd="0" destOrd="0" parTransId="{46F811A5-C9EA-4352-BF5C-111833DF74D5}" sibTransId="{363CA8B2-9337-4035-9F36-D070A65B93AD}"/>
    <dgm:cxn modelId="{65D40935-F8DC-43BF-A56A-FC5D9DAE2A97}" type="presParOf" srcId="{8610A683-1FC2-40B2-9024-50CE902A08A6}" destId="{A5A42755-CE0D-4A77-9778-47505AFE9508}" srcOrd="0" destOrd="0" presId="urn:microsoft.com/office/officeart/2005/8/layout/hierarchy4"/>
    <dgm:cxn modelId="{0E6E399B-C7E9-407C-9538-2AEA8AC7FE55}" type="presParOf" srcId="{A5A42755-CE0D-4A77-9778-47505AFE9508}" destId="{4E2156CB-0FE0-472A-A764-57D85AF73B89}" srcOrd="0" destOrd="0" presId="urn:microsoft.com/office/officeart/2005/8/layout/hierarchy4"/>
    <dgm:cxn modelId="{1FE5BEB1-67E0-4BA4-BB06-B26998CF4E96}" type="presParOf" srcId="{A5A42755-CE0D-4A77-9778-47505AFE9508}" destId="{05230688-1BD7-4FD1-A110-1C347B5A60DD}" srcOrd="1" destOrd="0" presId="urn:microsoft.com/office/officeart/2005/8/layout/hierarchy4"/>
    <dgm:cxn modelId="{C3AE2DDA-9EDB-47D6-8048-B431AF917C63}" type="presParOf" srcId="{A5A42755-CE0D-4A77-9778-47505AFE9508}" destId="{9FA31449-D663-4E0A-AA41-8BBA983A5D6E}" srcOrd="2" destOrd="0" presId="urn:microsoft.com/office/officeart/2005/8/layout/hierarchy4"/>
    <dgm:cxn modelId="{BB1DFA43-ED82-4BCE-B3CC-09473591670A}" type="presParOf" srcId="{9FA31449-D663-4E0A-AA41-8BBA983A5D6E}" destId="{D0C5ED87-A6C2-41E8-A1D2-C2276A4D5A4B}" srcOrd="0" destOrd="0" presId="urn:microsoft.com/office/officeart/2005/8/layout/hierarchy4"/>
    <dgm:cxn modelId="{DF3DEF94-3CA3-4D32-8656-1950787D1732}" type="presParOf" srcId="{D0C5ED87-A6C2-41E8-A1D2-C2276A4D5A4B}" destId="{EBDEB359-644D-43FF-A510-9F726AE90209}" srcOrd="0" destOrd="0" presId="urn:microsoft.com/office/officeart/2005/8/layout/hierarchy4"/>
    <dgm:cxn modelId="{173C72F6-1B99-4D0C-8B52-99FDA4C3947B}" type="presParOf" srcId="{D0C5ED87-A6C2-41E8-A1D2-C2276A4D5A4B}" destId="{E98F418E-0FAD-4EFE-BD44-9A137C13CF4F}" srcOrd="1" destOrd="0" presId="urn:microsoft.com/office/officeart/2005/8/layout/hierarchy4"/>
    <dgm:cxn modelId="{24A0D1E4-B8C5-497E-8E33-295BF4751C49}" type="presParOf" srcId="{9FA31449-D663-4E0A-AA41-8BBA983A5D6E}" destId="{2962C544-4558-455D-B623-9CA2EF7F3424}" srcOrd="1" destOrd="0" presId="urn:microsoft.com/office/officeart/2005/8/layout/hierarchy4"/>
    <dgm:cxn modelId="{8008D4EB-AA45-4814-9857-DBBDEE86046A}" type="presParOf" srcId="{9FA31449-D663-4E0A-AA41-8BBA983A5D6E}" destId="{33D3F742-A7AB-4657-AE0C-3F24E2B7B6BC}" srcOrd="2" destOrd="0" presId="urn:microsoft.com/office/officeart/2005/8/layout/hierarchy4"/>
    <dgm:cxn modelId="{711C0B97-2944-401B-AEDF-E53915692979}" type="presParOf" srcId="{33D3F742-A7AB-4657-AE0C-3F24E2B7B6BC}" destId="{3EA44EF9-92BA-46B7-A2A7-74A368A22AA3}" srcOrd="0" destOrd="0" presId="urn:microsoft.com/office/officeart/2005/8/layout/hierarchy4"/>
    <dgm:cxn modelId="{10046227-9097-4B51-8BF3-2E3D07F29F62}" type="presParOf" srcId="{33D3F742-A7AB-4657-AE0C-3F24E2B7B6BC}" destId="{AFBC4C7E-53D0-44BF-906D-F61B0E133EEA}" srcOrd="1" destOrd="0" presId="urn:microsoft.com/office/officeart/2005/8/layout/hierarchy4"/>
    <dgm:cxn modelId="{E642F174-4EED-4232-BBC1-E235F66A542E}" type="presParOf" srcId="{9FA31449-D663-4E0A-AA41-8BBA983A5D6E}" destId="{9E4782FD-688E-4A3A-9599-C272C343673D}" srcOrd="3" destOrd="0" presId="urn:microsoft.com/office/officeart/2005/8/layout/hierarchy4"/>
    <dgm:cxn modelId="{CF72803D-1772-4BE6-B16D-A6C6B3736DD5}" type="presParOf" srcId="{9FA31449-D663-4E0A-AA41-8BBA983A5D6E}" destId="{97027F9F-5287-47BE-ADA6-352B357E7CDF}" srcOrd="4" destOrd="0" presId="urn:microsoft.com/office/officeart/2005/8/layout/hierarchy4"/>
    <dgm:cxn modelId="{C1CD0ABD-DD27-4B75-AD65-0EFD03C00FFC}" type="presParOf" srcId="{97027F9F-5287-47BE-ADA6-352B357E7CDF}" destId="{93347D68-662D-411D-A222-40CE0813E9B2}" srcOrd="0" destOrd="0" presId="urn:microsoft.com/office/officeart/2005/8/layout/hierarchy4"/>
    <dgm:cxn modelId="{C2E5625E-B849-4330-9F48-DA16000D9005}" type="presParOf" srcId="{97027F9F-5287-47BE-ADA6-352B357E7CDF}" destId="{0F31AC11-4D63-46AC-B03F-70A13DE832FB}" srcOrd="1" destOrd="0" presId="urn:microsoft.com/office/officeart/2005/8/layout/hierarchy4"/>
    <dgm:cxn modelId="{8D4253DD-2ED6-41F5-A6AA-BE1F1777BF28}" type="presParOf" srcId="{9FA31449-D663-4E0A-AA41-8BBA983A5D6E}" destId="{BEA946D1-A2BB-4183-8FF3-8901F0E1856C}" srcOrd="5" destOrd="0" presId="urn:microsoft.com/office/officeart/2005/8/layout/hierarchy4"/>
    <dgm:cxn modelId="{095B7456-FF5B-43AD-8E88-31732506D4D0}" type="presParOf" srcId="{9FA31449-D663-4E0A-AA41-8BBA983A5D6E}" destId="{2B5F2F94-9E0E-4601-B8B1-BE8507EAF976}" srcOrd="6" destOrd="0" presId="urn:microsoft.com/office/officeart/2005/8/layout/hierarchy4"/>
    <dgm:cxn modelId="{CEEFA33C-5300-4392-BCA6-87FD215295FF}" type="presParOf" srcId="{2B5F2F94-9E0E-4601-B8B1-BE8507EAF976}" destId="{622F934E-14F8-4876-8488-DE13FF0C9860}" srcOrd="0" destOrd="0" presId="urn:microsoft.com/office/officeart/2005/8/layout/hierarchy4"/>
    <dgm:cxn modelId="{6CEF2236-30A2-4592-AA4C-09CF6B266F54}" type="presParOf" srcId="{2B5F2F94-9E0E-4601-B8B1-BE8507EAF976}" destId="{95B34F1A-9E73-4FF7-8092-C19C77D9C6B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8D7CDE-1006-48D5-9649-B2119B99FE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3983CBF-B08D-4FAB-8D5F-64B5A53D0851}">
      <dgm:prSet phldrT="[Tekst]" custT="1"/>
      <dgm:spPr/>
      <dgm:t>
        <a:bodyPr/>
        <a:lstStyle/>
        <a:p>
          <a:r>
            <a:rPr lang="pl-PL" sz="1600" dirty="0">
              <a:latin typeface="Georgia" pitchFamily="18" charset="0"/>
            </a:rPr>
            <a:t>o zamiarze wypowiedzenia pracodawca </a:t>
          </a:r>
          <a:r>
            <a:rPr lang="pl-PL" sz="1600" b="1" dirty="0">
              <a:latin typeface="Georgia" pitchFamily="18" charset="0"/>
            </a:rPr>
            <a:t>zawiadamia na piśmie </a:t>
          </a:r>
          <a:r>
            <a:rPr lang="pl-PL" sz="1600" dirty="0">
              <a:latin typeface="Georgia" pitchFamily="18" charset="0"/>
            </a:rPr>
            <a:t>reprezentującą pracownika </a:t>
          </a:r>
          <a:r>
            <a:rPr lang="pl-PL" sz="1600" b="1" dirty="0">
              <a:latin typeface="Georgia" pitchFamily="18" charset="0"/>
            </a:rPr>
            <a:t>zakładową organizację związkową</a:t>
          </a:r>
        </a:p>
      </dgm:t>
    </dgm:pt>
    <dgm:pt modelId="{F45E576D-5240-4F62-B708-E1D92DDAE95B}" type="parTrans" cxnId="{8085271A-317E-4B2B-9E85-29E6360E5EFD}">
      <dgm:prSet/>
      <dgm:spPr/>
      <dgm:t>
        <a:bodyPr/>
        <a:lstStyle/>
        <a:p>
          <a:endParaRPr lang="pl-PL"/>
        </a:p>
      </dgm:t>
    </dgm:pt>
    <dgm:pt modelId="{3C5C3740-25D3-4737-B6F5-A6202F33436C}" type="sibTrans" cxnId="{8085271A-317E-4B2B-9E85-29E6360E5EFD}">
      <dgm:prSet/>
      <dgm:spPr/>
      <dgm:t>
        <a:bodyPr/>
        <a:lstStyle/>
        <a:p>
          <a:endParaRPr lang="pl-PL"/>
        </a:p>
      </dgm:t>
    </dgm:pt>
    <dgm:pt modelId="{86712986-B079-41AE-B778-36022BEA5317}">
      <dgm:prSet phldrT="[Tekst]" custT="1"/>
      <dgm:spPr/>
      <dgm:t>
        <a:bodyPr/>
        <a:lstStyle/>
        <a:p>
          <a:r>
            <a:rPr lang="pl-PL" sz="1600" dirty="0">
              <a:latin typeface="Georgia" pitchFamily="18" charset="0"/>
            </a:rPr>
            <a:t>zakładowa organizacja związkowa  może </a:t>
          </a:r>
          <a:br>
            <a:rPr lang="pl-PL" sz="1600" dirty="0">
              <a:latin typeface="Georgia" pitchFamily="18" charset="0"/>
            </a:rPr>
          </a:br>
          <a:r>
            <a:rPr lang="pl-PL" sz="1600" dirty="0">
              <a:latin typeface="Georgia" pitchFamily="18" charset="0"/>
            </a:rPr>
            <a:t>w ciągu </a:t>
          </a:r>
          <a:br>
            <a:rPr lang="pl-PL" sz="1600" dirty="0">
              <a:latin typeface="Georgia" pitchFamily="18" charset="0"/>
            </a:rPr>
          </a:br>
          <a:r>
            <a:rPr lang="pl-PL" sz="1600" b="1" dirty="0">
              <a:latin typeface="Georgia" pitchFamily="18" charset="0"/>
            </a:rPr>
            <a:t>5 dni od otrzymania </a:t>
          </a:r>
          <a:r>
            <a:rPr lang="pl-PL" sz="1600" dirty="0">
              <a:latin typeface="Georgia" pitchFamily="18" charset="0"/>
            </a:rPr>
            <a:t>zawiadomienia zgłosić </a:t>
          </a:r>
          <a:r>
            <a:rPr lang="pl-PL" sz="1600" b="1" dirty="0">
              <a:latin typeface="Georgia" pitchFamily="18" charset="0"/>
            </a:rPr>
            <a:t>na piśmie </a:t>
          </a:r>
          <a:r>
            <a:rPr lang="pl-PL" sz="1600" dirty="0">
              <a:latin typeface="Georgia" pitchFamily="18" charset="0"/>
            </a:rPr>
            <a:t>pracodawcy </a:t>
          </a:r>
          <a:r>
            <a:rPr lang="pl-PL" sz="1600" b="1" dirty="0">
              <a:latin typeface="Georgia" pitchFamily="18" charset="0"/>
            </a:rPr>
            <a:t>umotywowane zastrzeżenia</a:t>
          </a:r>
        </a:p>
      </dgm:t>
    </dgm:pt>
    <dgm:pt modelId="{6E27D038-BF49-4A80-BFFB-C1BB84E0DC5E}" type="parTrans" cxnId="{DC4F1503-ABAA-4A39-AEFA-3F25112A18C4}">
      <dgm:prSet/>
      <dgm:spPr/>
      <dgm:t>
        <a:bodyPr/>
        <a:lstStyle/>
        <a:p>
          <a:endParaRPr lang="pl-PL"/>
        </a:p>
      </dgm:t>
    </dgm:pt>
    <dgm:pt modelId="{007F878B-00EE-477C-8C51-D8765830102D}" type="sibTrans" cxnId="{DC4F1503-ABAA-4A39-AEFA-3F25112A18C4}">
      <dgm:prSet/>
      <dgm:spPr/>
      <dgm:t>
        <a:bodyPr/>
        <a:lstStyle/>
        <a:p>
          <a:endParaRPr lang="pl-PL"/>
        </a:p>
      </dgm:t>
    </dgm:pt>
    <dgm:pt modelId="{97612596-3830-4803-93C4-9F24B6B44870}">
      <dgm:prSet phldrT="[Tekst]" custT="1"/>
      <dgm:spPr/>
      <dgm:t>
        <a:bodyPr/>
        <a:lstStyle/>
        <a:p>
          <a:r>
            <a:rPr lang="pl-PL" sz="1600" b="1" dirty="0">
              <a:latin typeface="Georgia" pitchFamily="18" charset="0"/>
            </a:rPr>
            <a:t>po rozpatrzeniu stanowiska , </a:t>
          </a:r>
          <a:r>
            <a:rPr lang="pl-PL" sz="1600" dirty="0">
              <a:latin typeface="Georgia" pitchFamily="18" charset="0"/>
            </a:rPr>
            <a:t>a także </a:t>
          </a:r>
          <a:br>
            <a:rPr lang="pl-PL" sz="1600" dirty="0">
              <a:latin typeface="Georgia" pitchFamily="18" charset="0"/>
            </a:rPr>
          </a:br>
          <a:r>
            <a:rPr lang="pl-PL" sz="1600" b="1" dirty="0">
              <a:latin typeface="Georgia" pitchFamily="18" charset="0"/>
            </a:rPr>
            <a:t>w razie niezajęcia stanowiska</a:t>
          </a:r>
          <a:r>
            <a:rPr lang="pl-PL" sz="1600" b="0" dirty="0">
              <a:latin typeface="Georgia" pitchFamily="18" charset="0"/>
            </a:rPr>
            <a:t> </a:t>
          </a:r>
          <a:br>
            <a:rPr lang="pl-PL" sz="1600" b="0" dirty="0">
              <a:latin typeface="Georgia" pitchFamily="18" charset="0"/>
            </a:rPr>
          </a:br>
          <a:r>
            <a:rPr lang="pl-PL" sz="1600" b="0" dirty="0">
              <a:latin typeface="Georgia" pitchFamily="18" charset="0"/>
            </a:rPr>
            <a:t>w </a:t>
          </a:r>
          <a:r>
            <a:rPr lang="pl-PL" sz="1600" b="1" dirty="0">
              <a:latin typeface="Georgia" pitchFamily="18" charset="0"/>
            </a:rPr>
            <a:t>terminie</a:t>
          </a:r>
          <a:r>
            <a:rPr lang="pl-PL" sz="1600" dirty="0">
              <a:latin typeface="Georgia" pitchFamily="18" charset="0"/>
            </a:rPr>
            <a:t>, pracodawca podejmuje decyzję w sprawie wypowiedzenia</a:t>
          </a:r>
        </a:p>
      </dgm:t>
    </dgm:pt>
    <dgm:pt modelId="{726686D2-3A4A-4A67-8003-5C3D48FF9E35}" type="parTrans" cxnId="{8688C085-CBF1-442D-83EF-9DCE3CBE84E8}">
      <dgm:prSet/>
      <dgm:spPr/>
      <dgm:t>
        <a:bodyPr/>
        <a:lstStyle/>
        <a:p>
          <a:endParaRPr lang="pl-PL"/>
        </a:p>
      </dgm:t>
    </dgm:pt>
    <dgm:pt modelId="{45ECBBD6-8CA5-4C49-8D69-779355D1101D}" type="sibTrans" cxnId="{8688C085-CBF1-442D-83EF-9DCE3CBE84E8}">
      <dgm:prSet/>
      <dgm:spPr/>
      <dgm:t>
        <a:bodyPr/>
        <a:lstStyle/>
        <a:p>
          <a:endParaRPr lang="pl-PL"/>
        </a:p>
      </dgm:t>
    </dgm:pt>
    <dgm:pt modelId="{C6DB2289-2283-4FC1-A7E8-9AF9A8F24EAA}" type="pres">
      <dgm:prSet presAssocID="{288D7CDE-1006-48D5-9649-B2119B99FEF3}" presName="CompostProcess" presStyleCnt="0">
        <dgm:presLayoutVars>
          <dgm:dir/>
          <dgm:resizeHandles val="exact"/>
        </dgm:presLayoutVars>
      </dgm:prSet>
      <dgm:spPr/>
    </dgm:pt>
    <dgm:pt modelId="{5B5CA97F-1DB1-48CA-8378-CE315A6C6718}" type="pres">
      <dgm:prSet presAssocID="{288D7CDE-1006-48D5-9649-B2119B99FEF3}" presName="arrow" presStyleLbl="bgShp" presStyleIdx="0" presStyleCnt="1"/>
      <dgm:spPr>
        <a:solidFill>
          <a:schemeClr val="bg1"/>
        </a:solidFill>
      </dgm:spPr>
    </dgm:pt>
    <dgm:pt modelId="{67273747-B2A0-4AC8-93D0-3B83D38A9AEB}" type="pres">
      <dgm:prSet presAssocID="{288D7CDE-1006-48D5-9649-B2119B99FEF3}" presName="linearProcess" presStyleCnt="0"/>
      <dgm:spPr/>
    </dgm:pt>
    <dgm:pt modelId="{90FE67D5-C408-4461-AC48-3476E752C0B0}" type="pres">
      <dgm:prSet presAssocID="{A3983CBF-B08D-4FAB-8D5F-64B5A53D0851}" presName="textNode" presStyleLbl="node1" presStyleIdx="0" presStyleCnt="3">
        <dgm:presLayoutVars>
          <dgm:bulletEnabled val="1"/>
        </dgm:presLayoutVars>
      </dgm:prSet>
      <dgm:spPr/>
    </dgm:pt>
    <dgm:pt modelId="{3A861EAE-976E-4E6B-8B5B-63EDA2422121}" type="pres">
      <dgm:prSet presAssocID="{3C5C3740-25D3-4737-B6F5-A6202F33436C}" presName="sibTrans" presStyleCnt="0"/>
      <dgm:spPr/>
    </dgm:pt>
    <dgm:pt modelId="{D413A83F-9537-4008-9E81-64104FD58552}" type="pres">
      <dgm:prSet presAssocID="{86712986-B079-41AE-B778-36022BEA5317}" presName="textNode" presStyleLbl="node1" presStyleIdx="1" presStyleCnt="3">
        <dgm:presLayoutVars>
          <dgm:bulletEnabled val="1"/>
        </dgm:presLayoutVars>
      </dgm:prSet>
      <dgm:spPr/>
    </dgm:pt>
    <dgm:pt modelId="{D3E35E6F-20E0-4F67-8552-FF139DCFDCA0}" type="pres">
      <dgm:prSet presAssocID="{007F878B-00EE-477C-8C51-D8765830102D}" presName="sibTrans" presStyleCnt="0"/>
      <dgm:spPr/>
    </dgm:pt>
    <dgm:pt modelId="{005E84F4-D269-416D-92F9-37F371906C22}" type="pres">
      <dgm:prSet presAssocID="{97612596-3830-4803-93C4-9F24B6B44870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C4F1503-ABAA-4A39-AEFA-3F25112A18C4}" srcId="{288D7CDE-1006-48D5-9649-B2119B99FEF3}" destId="{86712986-B079-41AE-B778-36022BEA5317}" srcOrd="1" destOrd="0" parTransId="{6E27D038-BF49-4A80-BFFB-C1BB84E0DC5E}" sibTransId="{007F878B-00EE-477C-8C51-D8765830102D}"/>
    <dgm:cxn modelId="{21F80116-8534-4727-9F61-0A05408E500C}" type="presOf" srcId="{A3983CBF-B08D-4FAB-8D5F-64B5A53D0851}" destId="{90FE67D5-C408-4461-AC48-3476E752C0B0}" srcOrd="0" destOrd="0" presId="urn:microsoft.com/office/officeart/2005/8/layout/hProcess9"/>
    <dgm:cxn modelId="{8085271A-317E-4B2B-9E85-29E6360E5EFD}" srcId="{288D7CDE-1006-48D5-9649-B2119B99FEF3}" destId="{A3983CBF-B08D-4FAB-8D5F-64B5A53D0851}" srcOrd="0" destOrd="0" parTransId="{F45E576D-5240-4F62-B708-E1D92DDAE95B}" sibTransId="{3C5C3740-25D3-4737-B6F5-A6202F33436C}"/>
    <dgm:cxn modelId="{0F16D681-CED6-416A-85F4-8F20DA6C8ACD}" type="presOf" srcId="{288D7CDE-1006-48D5-9649-B2119B99FEF3}" destId="{C6DB2289-2283-4FC1-A7E8-9AF9A8F24EAA}" srcOrd="0" destOrd="0" presId="urn:microsoft.com/office/officeart/2005/8/layout/hProcess9"/>
    <dgm:cxn modelId="{8688C085-CBF1-442D-83EF-9DCE3CBE84E8}" srcId="{288D7CDE-1006-48D5-9649-B2119B99FEF3}" destId="{97612596-3830-4803-93C4-9F24B6B44870}" srcOrd="2" destOrd="0" parTransId="{726686D2-3A4A-4A67-8003-5C3D48FF9E35}" sibTransId="{45ECBBD6-8CA5-4C49-8D69-779355D1101D}"/>
    <dgm:cxn modelId="{1FB16DE2-E554-458A-8ADC-1CCFEFF9DC2E}" type="presOf" srcId="{97612596-3830-4803-93C4-9F24B6B44870}" destId="{005E84F4-D269-416D-92F9-37F371906C22}" srcOrd="0" destOrd="0" presId="urn:microsoft.com/office/officeart/2005/8/layout/hProcess9"/>
    <dgm:cxn modelId="{0BB9F5F8-E54A-4901-B516-39E96652DF82}" type="presOf" srcId="{86712986-B079-41AE-B778-36022BEA5317}" destId="{D413A83F-9537-4008-9E81-64104FD58552}" srcOrd="0" destOrd="0" presId="urn:microsoft.com/office/officeart/2005/8/layout/hProcess9"/>
    <dgm:cxn modelId="{41BCEE85-02B4-4267-A7BC-95193B0F88AF}" type="presParOf" srcId="{C6DB2289-2283-4FC1-A7E8-9AF9A8F24EAA}" destId="{5B5CA97F-1DB1-48CA-8378-CE315A6C6718}" srcOrd="0" destOrd="0" presId="urn:microsoft.com/office/officeart/2005/8/layout/hProcess9"/>
    <dgm:cxn modelId="{39649682-F372-417D-A5E8-07953BAD39A5}" type="presParOf" srcId="{C6DB2289-2283-4FC1-A7E8-9AF9A8F24EAA}" destId="{67273747-B2A0-4AC8-93D0-3B83D38A9AEB}" srcOrd="1" destOrd="0" presId="urn:microsoft.com/office/officeart/2005/8/layout/hProcess9"/>
    <dgm:cxn modelId="{9D5D2E57-BC4A-4EA7-9AF3-447607A09F51}" type="presParOf" srcId="{67273747-B2A0-4AC8-93D0-3B83D38A9AEB}" destId="{90FE67D5-C408-4461-AC48-3476E752C0B0}" srcOrd="0" destOrd="0" presId="urn:microsoft.com/office/officeart/2005/8/layout/hProcess9"/>
    <dgm:cxn modelId="{FB4CA372-6DE5-4DE7-9E7D-F4261D1394EC}" type="presParOf" srcId="{67273747-B2A0-4AC8-93D0-3B83D38A9AEB}" destId="{3A861EAE-976E-4E6B-8B5B-63EDA2422121}" srcOrd="1" destOrd="0" presId="urn:microsoft.com/office/officeart/2005/8/layout/hProcess9"/>
    <dgm:cxn modelId="{05C404F4-18E7-4224-A137-2599A16258CA}" type="presParOf" srcId="{67273747-B2A0-4AC8-93D0-3B83D38A9AEB}" destId="{D413A83F-9537-4008-9E81-64104FD58552}" srcOrd="2" destOrd="0" presId="urn:microsoft.com/office/officeart/2005/8/layout/hProcess9"/>
    <dgm:cxn modelId="{139C2D50-610F-4C74-8792-1EA353A2BFB0}" type="presParOf" srcId="{67273747-B2A0-4AC8-93D0-3B83D38A9AEB}" destId="{D3E35E6F-20E0-4F67-8552-FF139DCFDCA0}" srcOrd="3" destOrd="0" presId="urn:microsoft.com/office/officeart/2005/8/layout/hProcess9"/>
    <dgm:cxn modelId="{2DA52C4B-B3A6-481E-9A2D-F8B7908C03CA}" type="presParOf" srcId="{67273747-B2A0-4AC8-93D0-3B83D38A9AEB}" destId="{005E84F4-D269-416D-92F9-37F371906C2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874CDB-39C4-4F01-B777-B90197B925E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6FDAF1F-B360-40C2-80BC-1551C91CB60B}">
      <dgm:prSet phldrT="[Tekst]" custT="1"/>
      <dgm:spPr/>
      <dgm:t>
        <a:bodyPr/>
        <a:lstStyle/>
        <a:p>
          <a:r>
            <a:rPr lang="pl-PL" sz="2000" b="1" dirty="0">
              <a:latin typeface="Georgia" pitchFamily="18" charset="0"/>
            </a:rPr>
            <a:t>przyjęcie nowych warunków</a:t>
          </a:r>
        </a:p>
      </dgm:t>
    </dgm:pt>
    <dgm:pt modelId="{7D05FC76-4951-4AF0-B13D-421C3ACAF900}" type="parTrans" cxnId="{B964029F-EBE1-440A-A351-715722C15936}">
      <dgm:prSet/>
      <dgm:spPr/>
      <dgm:t>
        <a:bodyPr/>
        <a:lstStyle/>
        <a:p>
          <a:endParaRPr lang="pl-PL"/>
        </a:p>
      </dgm:t>
    </dgm:pt>
    <dgm:pt modelId="{314C9EDE-7582-4338-A537-FD35A53C6ACC}" type="sibTrans" cxnId="{B964029F-EBE1-440A-A351-715722C15936}">
      <dgm:prSet/>
      <dgm:spPr/>
      <dgm:t>
        <a:bodyPr/>
        <a:lstStyle/>
        <a:p>
          <a:endParaRPr lang="pl-PL"/>
        </a:p>
      </dgm:t>
    </dgm:pt>
    <dgm:pt modelId="{3EB81389-B6D6-4BFA-9C2C-0A2548BECB0E}">
      <dgm:prSet phldrT="[Tekst]" custT="1"/>
      <dgm:spPr/>
      <dgm:t>
        <a:bodyPr/>
        <a:lstStyle/>
        <a:p>
          <a:r>
            <a:rPr lang="pl-PL" sz="1800" dirty="0">
              <a:latin typeface="Georgia" pitchFamily="18" charset="0"/>
            </a:rPr>
            <a:t>zmiana treści stosunku pracy </a:t>
          </a:r>
        </a:p>
      </dgm:t>
    </dgm:pt>
    <dgm:pt modelId="{EA7B8AA5-7A64-444F-AFE8-68B43B2A77BA}" type="parTrans" cxnId="{DF41EF3A-E1AD-4A79-8C3A-9CAC5946B615}">
      <dgm:prSet/>
      <dgm:spPr/>
      <dgm:t>
        <a:bodyPr/>
        <a:lstStyle/>
        <a:p>
          <a:endParaRPr lang="pl-PL"/>
        </a:p>
      </dgm:t>
    </dgm:pt>
    <dgm:pt modelId="{57FB7179-95EF-4EDE-BC01-325C2ED425AF}" type="sibTrans" cxnId="{DF41EF3A-E1AD-4A79-8C3A-9CAC5946B615}">
      <dgm:prSet/>
      <dgm:spPr/>
      <dgm:t>
        <a:bodyPr/>
        <a:lstStyle/>
        <a:p>
          <a:endParaRPr lang="pl-PL"/>
        </a:p>
      </dgm:t>
    </dgm:pt>
    <dgm:pt modelId="{3C4C13E5-B9F2-48A8-B038-20A3D8F6E2A1}">
      <dgm:prSet phldrT="[Tekst]" custT="1"/>
      <dgm:spPr/>
      <dgm:t>
        <a:bodyPr/>
        <a:lstStyle/>
        <a:p>
          <a:r>
            <a:rPr lang="pl-PL" sz="1600" b="1" dirty="0">
              <a:latin typeface="Georgia" pitchFamily="18" charset="0"/>
            </a:rPr>
            <a:t>przed upływem połowy okresu wypowiedzenia  brak oświadczenia </a:t>
          </a:r>
          <a:br>
            <a:rPr lang="pl-PL" sz="1600" b="1" dirty="0">
              <a:latin typeface="Georgia" pitchFamily="18" charset="0"/>
            </a:rPr>
          </a:br>
          <a:r>
            <a:rPr lang="pl-PL" sz="1600" b="1" dirty="0">
              <a:latin typeface="Georgia" pitchFamily="18" charset="0"/>
            </a:rPr>
            <a:t>o odmowie przyjęcia zaproponowanych warunków</a:t>
          </a:r>
        </a:p>
      </dgm:t>
    </dgm:pt>
    <dgm:pt modelId="{AB6B1216-844B-457F-BC76-5A94710D9B1A}" type="parTrans" cxnId="{9227295F-001A-49BE-820D-82CAE7362CAE}">
      <dgm:prSet/>
      <dgm:spPr/>
      <dgm:t>
        <a:bodyPr/>
        <a:lstStyle/>
        <a:p>
          <a:endParaRPr lang="pl-PL"/>
        </a:p>
      </dgm:t>
    </dgm:pt>
    <dgm:pt modelId="{94833178-1E75-47F4-94EE-7DB1D098B578}" type="sibTrans" cxnId="{9227295F-001A-49BE-820D-82CAE7362CAE}">
      <dgm:prSet/>
      <dgm:spPr/>
      <dgm:t>
        <a:bodyPr/>
        <a:lstStyle/>
        <a:p>
          <a:endParaRPr lang="pl-PL"/>
        </a:p>
      </dgm:t>
    </dgm:pt>
    <dgm:pt modelId="{7AE7642A-6DD4-4D38-A933-253B180567EA}">
      <dgm:prSet phldrT="[Tekst]" custT="1"/>
      <dgm:spPr/>
      <dgm:t>
        <a:bodyPr/>
        <a:lstStyle/>
        <a:p>
          <a:r>
            <a:rPr lang="pl-PL" sz="1800" dirty="0">
              <a:latin typeface="Georgia" pitchFamily="18" charset="0"/>
            </a:rPr>
            <a:t>uważa się, że wyraził zgodę na te warunki</a:t>
          </a:r>
        </a:p>
      </dgm:t>
    </dgm:pt>
    <dgm:pt modelId="{E9818F60-1D88-4F81-B540-530FEBA58D5C}" type="parTrans" cxnId="{96D57DCD-A0F5-460F-9CC8-B754117F03CB}">
      <dgm:prSet/>
      <dgm:spPr/>
      <dgm:t>
        <a:bodyPr/>
        <a:lstStyle/>
        <a:p>
          <a:endParaRPr lang="pl-PL"/>
        </a:p>
      </dgm:t>
    </dgm:pt>
    <dgm:pt modelId="{189167AA-3C94-4872-8920-2FC412018094}" type="sibTrans" cxnId="{96D57DCD-A0F5-460F-9CC8-B754117F03CB}">
      <dgm:prSet/>
      <dgm:spPr/>
      <dgm:t>
        <a:bodyPr/>
        <a:lstStyle/>
        <a:p>
          <a:endParaRPr lang="pl-PL"/>
        </a:p>
      </dgm:t>
    </dgm:pt>
    <dgm:pt modelId="{85F520D1-31D0-4D7D-977B-D824E970B4E1}">
      <dgm:prSet phldrT="[Tekst]" custT="1"/>
      <dgm:spPr/>
      <dgm:t>
        <a:bodyPr/>
        <a:lstStyle/>
        <a:p>
          <a:r>
            <a:rPr lang="pl-PL" sz="1800" dirty="0">
              <a:latin typeface="Georgia" pitchFamily="18" charset="0"/>
            </a:rPr>
            <a:t>zmiana treści stosunku pracy</a:t>
          </a:r>
        </a:p>
      </dgm:t>
    </dgm:pt>
    <dgm:pt modelId="{73FF4006-8251-4FFF-93C6-0861159BCE50}" type="parTrans" cxnId="{766F75CB-EE72-4B8A-976A-F392F2B69187}">
      <dgm:prSet/>
      <dgm:spPr/>
      <dgm:t>
        <a:bodyPr/>
        <a:lstStyle/>
        <a:p>
          <a:endParaRPr lang="pl-PL"/>
        </a:p>
      </dgm:t>
    </dgm:pt>
    <dgm:pt modelId="{903B727C-5DEC-4A75-96D1-23884552CF90}" type="sibTrans" cxnId="{766F75CB-EE72-4B8A-976A-F392F2B69187}">
      <dgm:prSet/>
      <dgm:spPr/>
      <dgm:t>
        <a:bodyPr/>
        <a:lstStyle/>
        <a:p>
          <a:endParaRPr lang="pl-PL"/>
        </a:p>
      </dgm:t>
    </dgm:pt>
    <dgm:pt modelId="{8E30166C-0D5B-4740-B9A4-743B52EE9CB3}">
      <dgm:prSet phldrT="[Tekst]"/>
      <dgm:spPr/>
      <dgm:t>
        <a:bodyPr/>
        <a:lstStyle/>
        <a:p>
          <a:r>
            <a:rPr lang="pl-PL" b="1" dirty="0">
              <a:latin typeface="Georgia" pitchFamily="18" charset="0"/>
            </a:rPr>
            <a:t>przed upływem połowy okresu wypowiedzenia odmowa przyjęcia zaproponowanych warunków</a:t>
          </a:r>
        </a:p>
      </dgm:t>
    </dgm:pt>
    <dgm:pt modelId="{040914CA-6C63-4107-AD5C-86ACF9D273A3}" type="parTrans" cxnId="{C9293CFF-69E2-4333-8406-086592A3441C}">
      <dgm:prSet/>
      <dgm:spPr/>
      <dgm:t>
        <a:bodyPr/>
        <a:lstStyle/>
        <a:p>
          <a:endParaRPr lang="pl-PL"/>
        </a:p>
      </dgm:t>
    </dgm:pt>
    <dgm:pt modelId="{B4230D8D-8883-4E09-BB4F-00F18C8BD3C3}" type="sibTrans" cxnId="{C9293CFF-69E2-4333-8406-086592A3441C}">
      <dgm:prSet/>
      <dgm:spPr/>
      <dgm:t>
        <a:bodyPr/>
        <a:lstStyle/>
        <a:p>
          <a:endParaRPr lang="pl-PL"/>
        </a:p>
      </dgm:t>
    </dgm:pt>
    <dgm:pt modelId="{07728DFF-464C-4F72-BCE2-8E37EBDE1452}">
      <dgm:prSet phldrT="[Tekst]" custT="1"/>
      <dgm:spPr/>
      <dgm:t>
        <a:bodyPr/>
        <a:lstStyle/>
        <a:p>
          <a:r>
            <a:rPr lang="pl-PL" sz="1600" dirty="0">
              <a:latin typeface="Georgia" pitchFamily="18" charset="0"/>
            </a:rPr>
            <a:t>stosunek pracy ulega rozwiązaniu po upływie okresu wypowiedzenia</a:t>
          </a:r>
        </a:p>
      </dgm:t>
    </dgm:pt>
    <dgm:pt modelId="{E39ED2D7-167B-4190-A82E-ABCC31D1CCDD}" type="parTrans" cxnId="{1C10344C-FB09-4667-A58B-4640DB419218}">
      <dgm:prSet/>
      <dgm:spPr/>
      <dgm:t>
        <a:bodyPr/>
        <a:lstStyle/>
        <a:p>
          <a:endParaRPr lang="pl-PL"/>
        </a:p>
      </dgm:t>
    </dgm:pt>
    <dgm:pt modelId="{C468E87B-3FDD-427C-9F96-38D0749E8F85}" type="sibTrans" cxnId="{1C10344C-FB09-4667-A58B-4640DB419218}">
      <dgm:prSet/>
      <dgm:spPr/>
      <dgm:t>
        <a:bodyPr/>
        <a:lstStyle/>
        <a:p>
          <a:endParaRPr lang="pl-PL"/>
        </a:p>
      </dgm:t>
    </dgm:pt>
    <dgm:pt modelId="{19A5EC0C-9E8E-4BA4-8272-F43167AC449C}">
      <dgm:prSet phldrT="[Tekst]" custT="1"/>
      <dgm:spPr/>
      <dgm:t>
        <a:bodyPr/>
        <a:lstStyle/>
        <a:p>
          <a:r>
            <a:rPr lang="pl-PL" sz="1600" dirty="0">
              <a:latin typeface="Georgia" pitchFamily="18" charset="0"/>
            </a:rPr>
            <a:t>brak pouczenia piśmie pracodawcy </a:t>
          </a:r>
          <a:r>
            <a:rPr lang="pl-PL" sz="1600" b="1" dirty="0">
              <a:latin typeface="Georgia" pitchFamily="18" charset="0"/>
            </a:rPr>
            <a:t>przedłużenie czasu do odmowy </a:t>
          </a:r>
          <a:r>
            <a:rPr lang="pl-PL" sz="1600" dirty="0">
              <a:latin typeface="Georgia" pitchFamily="18" charset="0"/>
            </a:rPr>
            <a:t>przyjęcia zaproponowanych warunków do końca okresu wypowiedzenia</a:t>
          </a:r>
        </a:p>
      </dgm:t>
    </dgm:pt>
    <dgm:pt modelId="{91779D31-E5EE-4B52-8CE0-A77272307957}" type="parTrans" cxnId="{6A11462C-B66F-4925-8BA4-95769688F124}">
      <dgm:prSet/>
      <dgm:spPr/>
      <dgm:t>
        <a:bodyPr/>
        <a:lstStyle/>
        <a:p>
          <a:endParaRPr lang="pl-PL"/>
        </a:p>
      </dgm:t>
    </dgm:pt>
    <dgm:pt modelId="{0374B754-21A9-4EDF-8D0B-8B27CF74DB79}" type="sibTrans" cxnId="{6A11462C-B66F-4925-8BA4-95769688F124}">
      <dgm:prSet/>
      <dgm:spPr/>
      <dgm:t>
        <a:bodyPr/>
        <a:lstStyle/>
        <a:p>
          <a:endParaRPr lang="pl-PL"/>
        </a:p>
      </dgm:t>
    </dgm:pt>
    <dgm:pt modelId="{064EB54F-8998-48F8-8B7E-90F8DF619C72}">
      <dgm:prSet phldrT="[Tekst]" custT="1"/>
      <dgm:spPr/>
      <dgm:t>
        <a:bodyPr/>
        <a:lstStyle/>
        <a:p>
          <a:endParaRPr lang="pl-PL" sz="1800" dirty="0">
            <a:latin typeface="Georgia" pitchFamily="18" charset="0"/>
          </a:endParaRPr>
        </a:p>
      </dgm:t>
    </dgm:pt>
    <dgm:pt modelId="{0E62753F-DDCC-4554-93F6-4230C634D40E}" type="sibTrans" cxnId="{31906C3C-9C70-4A06-A7CA-E2B3905B91D6}">
      <dgm:prSet/>
      <dgm:spPr/>
      <dgm:t>
        <a:bodyPr/>
        <a:lstStyle/>
        <a:p>
          <a:endParaRPr lang="pl-PL"/>
        </a:p>
      </dgm:t>
    </dgm:pt>
    <dgm:pt modelId="{4BD81A05-3C39-4DD2-96BB-2477566A03A5}" type="parTrans" cxnId="{31906C3C-9C70-4A06-A7CA-E2B3905B91D6}">
      <dgm:prSet/>
      <dgm:spPr/>
      <dgm:t>
        <a:bodyPr/>
        <a:lstStyle/>
        <a:p>
          <a:endParaRPr lang="pl-PL"/>
        </a:p>
      </dgm:t>
    </dgm:pt>
    <dgm:pt modelId="{A5643553-671D-4A21-B6B3-D2E0E675AFD3}" type="pres">
      <dgm:prSet presAssocID="{62874CDB-39C4-4F01-B777-B90197B925EC}" presName="Name0" presStyleCnt="0">
        <dgm:presLayoutVars>
          <dgm:dir/>
          <dgm:animLvl val="lvl"/>
          <dgm:resizeHandles val="exact"/>
        </dgm:presLayoutVars>
      </dgm:prSet>
      <dgm:spPr/>
    </dgm:pt>
    <dgm:pt modelId="{6C99898E-EA0A-4B02-90C7-CCB7A3A9E3DA}" type="pres">
      <dgm:prSet presAssocID="{06FDAF1F-B360-40C2-80BC-1551C91CB60B}" presName="linNode" presStyleCnt="0"/>
      <dgm:spPr/>
    </dgm:pt>
    <dgm:pt modelId="{230819C9-053F-468E-8F14-4CA3B37CABE8}" type="pres">
      <dgm:prSet presAssocID="{06FDAF1F-B360-40C2-80BC-1551C91CB60B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9092BC5-6F73-40FD-9258-62140CC8E13E}" type="pres">
      <dgm:prSet presAssocID="{06FDAF1F-B360-40C2-80BC-1551C91CB60B}" presName="descendantText" presStyleLbl="alignAccFollowNode1" presStyleIdx="0" presStyleCnt="3">
        <dgm:presLayoutVars>
          <dgm:bulletEnabled val="1"/>
        </dgm:presLayoutVars>
      </dgm:prSet>
      <dgm:spPr/>
    </dgm:pt>
    <dgm:pt modelId="{C41EC234-CA21-4EAE-B0F9-4D61834F24D7}" type="pres">
      <dgm:prSet presAssocID="{314C9EDE-7582-4338-A537-FD35A53C6ACC}" presName="sp" presStyleCnt="0"/>
      <dgm:spPr/>
    </dgm:pt>
    <dgm:pt modelId="{F6CC00D3-A3CC-4BBF-B989-889B75EE8C8D}" type="pres">
      <dgm:prSet presAssocID="{3C4C13E5-B9F2-48A8-B038-20A3D8F6E2A1}" presName="linNode" presStyleCnt="0"/>
      <dgm:spPr/>
    </dgm:pt>
    <dgm:pt modelId="{120D0BD3-A8D2-464F-97AB-6C658F88E821}" type="pres">
      <dgm:prSet presAssocID="{3C4C13E5-B9F2-48A8-B038-20A3D8F6E2A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5AA5196-2E49-4C15-BEEC-6519E7E8E5FD}" type="pres">
      <dgm:prSet presAssocID="{3C4C13E5-B9F2-48A8-B038-20A3D8F6E2A1}" presName="descendantText" presStyleLbl="alignAccFollowNode1" presStyleIdx="1" presStyleCnt="3">
        <dgm:presLayoutVars>
          <dgm:bulletEnabled val="1"/>
        </dgm:presLayoutVars>
      </dgm:prSet>
      <dgm:spPr/>
    </dgm:pt>
    <dgm:pt modelId="{3FDF4F5E-41DC-43DE-A64B-6AECEDD8E553}" type="pres">
      <dgm:prSet presAssocID="{94833178-1E75-47F4-94EE-7DB1D098B578}" presName="sp" presStyleCnt="0"/>
      <dgm:spPr/>
    </dgm:pt>
    <dgm:pt modelId="{46EFFF3F-B698-4D4B-85EF-278CC995F17E}" type="pres">
      <dgm:prSet presAssocID="{8E30166C-0D5B-4740-B9A4-743B52EE9CB3}" presName="linNode" presStyleCnt="0"/>
      <dgm:spPr/>
    </dgm:pt>
    <dgm:pt modelId="{12FCDF7B-A637-4CDD-A4DA-4F80480A5B5D}" type="pres">
      <dgm:prSet presAssocID="{8E30166C-0D5B-4740-B9A4-743B52EE9CB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0DDFBE5-F407-4CC2-8512-26B346FEB5E3}" type="pres">
      <dgm:prSet presAssocID="{8E30166C-0D5B-4740-B9A4-743B52EE9CB3}" presName="descendantText" presStyleLbl="alignAccFollowNode1" presStyleIdx="2" presStyleCnt="3" custScaleY="112004">
        <dgm:presLayoutVars>
          <dgm:bulletEnabled val="1"/>
        </dgm:presLayoutVars>
      </dgm:prSet>
      <dgm:spPr/>
    </dgm:pt>
  </dgm:ptLst>
  <dgm:cxnLst>
    <dgm:cxn modelId="{D73B5515-7941-4BA8-BEC8-587262EC111B}" type="presOf" srcId="{85F520D1-31D0-4D7D-977B-D824E970B4E1}" destId="{75AA5196-2E49-4C15-BEEC-6519E7E8E5FD}" srcOrd="0" destOrd="1" presId="urn:microsoft.com/office/officeart/2005/8/layout/vList5"/>
    <dgm:cxn modelId="{0A92F916-F34A-40CA-9D8C-E56B75615AFD}" type="presOf" srcId="{8E30166C-0D5B-4740-B9A4-743B52EE9CB3}" destId="{12FCDF7B-A637-4CDD-A4DA-4F80480A5B5D}" srcOrd="0" destOrd="0" presId="urn:microsoft.com/office/officeart/2005/8/layout/vList5"/>
    <dgm:cxn modelId="{BF8DEE1D-E74D-4873-B4E5-3038A2143737}" type="presOf" srcId="{07728DFF-464C-4F72-BCE2-8E37EBDE1452}" destId="{E0DDFBE5-F407-4CC2-8512-26B346FEB5E3}" srcOrd="0" destOrd="0" presId="urn:microsoft.com/office/officeart/2005/8/layout/vList5"/>
    <dgm:cxn modelId="{6A11462C-B66F-4925-8BA4-95769688F124}" srcId="{8E30166C-0D5B-4740-B9A4-743B52EE9CB3}" destId="{19A5EC0C-9E8E-4BA4-8272-F43167AC449C}" srcOrd="1" destOrd="0" parTransId="{91779D31-E5EE-4B52-8CE0-A77272307957}" sibTransId="{0374B754-21A9-4EDF-8D0B-8B27CF74DB79}"/>
    <dgm:cxn modelId="{A06E4830-BA3D-44B1-974E-05CE0FE45EE5}" type="presOf" srcId="{06FDAF1F-B360-40C2-80BC-1551C91CB60B}" destId="{230819C9-053F-468E-8F14-4CA3B37CABE8}" srcOrd="0" destOrd="0" presId="urn:microsoft.com/office/officeart/2005/8/layout/vList5"/>
    <dgm:cxn modelId="{DF41EF3A-E1AD-4A79-8C3A-9CAC5946B615}" srcId="{06FDAF1F-B360-40C2-80BC-1551C91CB60B}" destId="{3EB81389-B6D6-4BFA-9C2C-0A2548BECB0E}" srcOrd="0" destOrd="0" parTransId="{EA7B8AA5-7A64-444F-AFE8-68B43B2A77BA}" sibTransId="{57FB7179-95EF-4EDE-BC01-325C2ED425AF}"/>
    <dgm:cxn modelId="{31906C3C-9C70-4A06-A7CA-E2B3905B91D6}" srcId="{06FDAF1F-B360-40C2-80BC-1551C91CB60B}" destId="{064EB54F-8998-48F8-8B7E-90F8DF619C72}" srcOrd="1" destOrd="0" parTransId="{4BD81A05-3C39-4DD2-96BB-2477566A03A5}" sibTransId="{0E62753F-DDCC-4554-93F6-4230C634D40E}"/>
    <dgm:cxn modelId="{9227295F-001A-49BE-820D-82CAE7362CAE}" srcId="{62874CDB-39C4-4F01-B777-B90197B925EC}" destId="{3C4C13E5-B9F2-48A8-B038-20A3D8F6E2A1}" srcOrd="1" destOrd="0" parTransId="{AB6B1216-844B-457F-BC76-5A94710D9B1A}" sibTransId="{94833178-1E75-47F4-94EE-7DB1D098B578}"/>
    <dgm:cxn modelId="{8555EF42-23C6-4BD0-920C-A8F73A65B741}" type="presOf" srcId="{3C4C13E5-B9F2-48A8-B038-20A3D8F6E2A1}" destId="{120D0BD3-A8D2-464F-97AB-6C658F88E821}" srcOrd="0" destOrd="0" presId="urn:microsoft.com/office/officeart/2005/8/layout/vList5"/>
    <dgm:cxn modelId="{A5BF0E69-6C33-4EDC-A543-6EE84F39603D}" type="presOf" srcId="{7AE7642A-6DD4-4D38-A933-253B180567EA}" destId="{75AA5196-2E49-4C15-BEEC-6519E7E8E5FD}" srcOrd="0" destOrd="0" presId="urn:microsoft.com/office/officeart/2005/8/layout/vList5"/>
    <dgm:cxn modelId="{1C10344C-FB09-4667-A58B-4640DB419218}" srcId="{8E30166C-0D5B-4740-B9A4-743B52EE9CB3}" destId="{07728DFF-464C-4F72-BCE2-8E37EBDE1452}" srcOrd="0" destOrd="0" parTransId="{E39ED2D7-167B-4190-A82E-ABCC31D1CCDD}" sibTransId="{C468E87B-3FDD-427C-9F96-38D0749E8F85}"/>
    <dgm:cxn modelId="{B964029F-EBE1-440A-A351-715722C15936}" srcId="{62874CDB-39C4-4F01-B777-B90197B925EC}" destId="{06FDAF1F-B360-40C2-80BC-1551C91CB60B}" srcOrd="0" destOrd="0" parTransId="{7D05FC76-4951-4AF0-B13D-421C3ACAF900}" sibTransId="{314C9EDE-7582-4338-A537-FD35A53C6ACC}"/>
    <dgm:cxn modelId="{1C7BA3A5-0C02-4A3B-8A00-E28354CE0B95}" type="presOf" srcId="{62874CDB-39C4-4F01-B777-B90197B925EC}" destId="{A5643553-671D-4A21-B6B3-D2E0E675AFD3}" srcOrd="0" destOrd="0" presId="urn:microsoft.com/office/officeart/2005/8/layout/vList5"/>
    <dgm:cxn modelId="{652210C1-06F5-4156-A3E2-9D25C9E19CEB}" type="presOf" srcId="{3EB81389-B6D6-4BFA-9C2C-0A2548BECB0E}" destId="{A9092BC5-6F73-40FD-9258-62140CC8E13E}" srcOrd="0" destOrd="0" presId="urn:microsoft.com/office/officeart/2005/8/layout/vList5"/>
    <dgm:cxn modelId="{766F75CB-EE72-4B8A-976A-F392F2B69187}" srcId="{3C4C13E5-B9F2-48A8-B038-20A3D8F6E2A1}" destId="{85F520D1-31D0-4D7D-977B-D824E970B4E1}" srcOrd="1" destOrd="0" parTransId="{73FF4006-8251-4FFF-93C6-0861159BCE50}" sibTransId="{903B727C-5DEC-4A75-96D1-23884552CF90}"/>
    <dgm:cxn modelId="{96D57DCD-A0F5-460F-9CC8-B754117F03CB}" srcId="{3C4C13E5-B9F2-48A8-B038-20A3D8F6E2A1}" destId="{7AE7642A-6DD4-4D38-A933-253B180567EA}" srcOrd="0" destOrd="0" parTransId="{E9818F60-1D88-4F81-B540-530FEBA58D5C}" sibTransId="{189167AA-3C94-4872-8920-2FC412018094}"/>
    <dgm:cxn modelId="{0C9FF9D2-170A-40DF-9CAD-09669D4F61A0}" type="presOf" srcId="{064EB54F-8998-48F8-8B7E-90F8DF619C72}" destId="{A9092BC5-6F73-40FD-9258-62140CC8E13E}" srcOrd="0" destOrd="1" presId="urn:microsoft.com/office/officeart/2005/8/layout/vList5"/>
    <dgm:cxn modelId="{3268B3DE-D385-4CC8-8363-08321450A583}" type="presOf" srcId="{19A5EC0C-9E8E-4BA4-8272-F43167AC449C}" destId="{E0DDFBE5-F407-4CC2-8512-26B346FEB5E3}" srcOrd="0" destOrd="1" presId="urn:microsoft.com/office/officeart/2005/8/layout/vList5"/>
    <dgm:cxn modelId="{C9293CFF-69E2-4333-8406-086592A3441C}" srcId="{62874CDB-39C4-4F01-B777-B90197B925EC}" destId="{8E30166C-0D5B-4740-B9A4-743B52EE9CB3}" srcOrd="2" destOrd="0" parTransId="{040914CA-6C63-4107-AD5C-86ACF9D273A3}" sibTransId="{B4230D8D-8883-4E09-BB4F-00F18C8BD3C3}"/>
    <dgm:cxn modelId="{7A41A9A3-68EA-4DC1-922C-B5989DD2915C}" type="presParOf" srcId="{A5643553-671D-4A21-B6B3-D2E0E675AFD3}" destId="{6C99898E-EA0A-4B02-90C7-CCB7A3A9E3DA}" srcOrd="0" destOrd="0" presId="urn:microsoft.com/office/officeart/2005/8/layout/vList5"/>
    <dgm:cxn modelId="{373DF89E-D914-44DB-8591-5740EE524E3A}" type="presParOf" srcId="{6C99898E-EA0A-4B02-90C7-CCB7A3A9E3DA}" destId="{230819C9-053F-468E-8F14-4CA3B37CABE8}" srcOrd="0" destOrd="0" presId="urn:microsoft.com/office/officeart/2005/8/layout/vList5"/>
    <dgm:cxn modelId="{4404C4D2-A454-42A1-A51D-D56E61FC5D91}" type="presParOf" srcId="{6C99898E-EA0A-4B02-90C7-CCB7A3A9E3DA}" destId="{A9092BC5-6F73-40FD-9258-62140CC8E13E}" srcOrd="1" destOrd="0" presId="urn:microsoft.com/office/officeart/2005/8/layout/vList5"/>
    <dgm:cxn modelId="{8AAC74E0-80B9-4DAC-8D0F-733C3D472805}" type="presParOf" srcId="{A5643553-671D-4A21-B6B3-D2E0E675AFD3}" destId="{C41EC234-CA21-4EAE-B0F9-4D61834F24D7}" srcOrd="1" destOrd="0" presId="urn:microsoft.com/office/officeart/2005/8/layout/vList5"/>
    <dgm:cxn modelId="{3DF511D9-CE1E-49BC-A95C-A47FA25343C8}" type="presParOf" srcId="{A5643553-671D-4A21-B6B3-D2E0E675AFD3}" destId="{F6CC00D3-A3CC-4BBF-B989-889B75EE8C8D}" srcOrd="2" destOrd="0" presId="urn:microsoft.com/office/officeart/2005/8/layout/vList5"/>
    <dgm:cxn modelId="{28E1804B-8969-4732-986B-C2F0F5C3EABB}" type="presParOf" srcId="{F6CC00D3-A3CC-4BBF-B989-889B75EE8C8D}" destId="{120D0BD3-A8D2-464F-97AB-6C658F88E821}" srcOrd="0" destOrd="0" presId="urn:microsoft.com/office/officeart/2005/8/layout/vList5"/>
    <dgm:cxn modelId="{B20E6B4D-5FBC-43E4-9023-DCA86691936A}" type="presParOf" srcId="{F6CC00D3-A3CC-4BBF-B989-889B75EE8C8D}" destId="{75AA5196-2E49-4C15-BEEC-6519E7E8E5FD}" srcOrd="1" destOrd="0" presId="urn:microsoft.com/office/officeart/2005/8/layout/vList5"/>
    <dgm:cxn modelId="{48BFB1F1-F875-4C80-9F06-C7FD87F57924}" type="presParOf" srcId="{A5643553-671D-4A21-B6B3-D2E0E675AFD3}" destId="{3FDF4F5E-41DC-43DE-A64B-6AECEDD8E553}" srcOrd="3" destOrd="0" presId="urn:microsoft.com/office/officeart/2005/8/layout/vList5"/>
    <dgm:cxn modelId="{C6DF4FDA-46E3-42C6-935F-D597241471FF}" type="presParOf" srcId="{A5643553-671D-4A21-B6B3-D2E0E675AFD3}" destId="{46EFFF3F-B698-4D4B-85EF-278CC995F17E}" srcOrd="4" destOrd="0" presId="urn:microsoft.com/office/officeart/2005/8/layout/vList5"/>
    <dgm:cxn modelId="{C83D4991-1247-48A0-8B09-9913EA2F0B7E}" type="presParOf" srcId="{46EFFF3F-B698-4D4B-85EF-278CC995F17E}" destId="{12FCDF7B-A637-4CDD-A4DA-4F80480A5B5D}" srcOrd="0" destOrd="0" presId="urn:microsoft.com/office/officeart/2005/8/layout/vList5"/>
    <dgm:cxn modelId="{7FB73AEF-91F8-4FC2-BF0D-DDF96B4F9702}" type="presParOf" srcId="{46EFFF3F-B698-4D4B-85EF-278CC995F17E}" destId="{E0DDFBE5-F407-4CC2-8512-26B346FEB5E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285A95-86FE-4671-A8CE-A4F8B65955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217B2BC7-69B1-45F3-AD32-3CF832B9AEEA}">
      <dgm:prSet/>
      <dgm:spPr/>
      <dgm:t>
        <a:bodyPr/>
        <a:lstStyle/>
        <a:p>
          <a:pPr algn="ctr" rtl="0"/>
          <a:r>
            <a:rPr lang="pl-PL" b="1" dirty="0">
              <a:latin typeface="Georgia" pitchFamily="18" charset="0"/>
            </a:rPr>
            <a:t>uznanie wypowiedzenia za bezskuteczne</a:t>
          </a:r>
          <a:endParaRPr lang="pl-PL" dirty="0">
            <a:latin typeface="Georgia" pitchFamily="18" charset="0"/>
          </a:endParaRPr>
        </a:p>
      </dgm:t>
    </dgm:pt>
    <dgm:pt modelId="{35E2974D-A1A4-40C5-96CC-5310D516B215}" type="parTrans" cxnId="{4B35A993-FF68-4330-A076-5CC4A19142E1}">
      <dgm:prSet/>
      <dgm:spPr/>
      <dgm:t>
        <a:bodyPr/>
        <a:lstStyle/>
        <a:p>
          <a:endParaRPr lang="pl-PL"/>
        </a:p>
      </dgm:t>
    </dgm:pt>
    <dgm:pt modelId="{3D000406-38E3-4E53-AD27-FD2F299F408E}" type="sibTrans" cxnId="{4B35A993-FF68-4330-A076-5CC4A19142E1}">
      <dgm:prSet/>
      <dgm:spPr/>
      <dgm:t>
        <a:bodyPr/>
        <a:lstStyle/>
        <a:p>
          <a:endParaRPr lang="pl-PL"/>
        </a:p>
      </dgm:t>
    </dgm:pt>
    <dgm:pt modelId="{712DEE81-E61B-4154-A1A9-ABFB4954EC68}">
      <dgm:prSet/>
      <dgm:spPr/>
      <dgm:t>
        <a:bodyPr/>
        <a:lstStyle/>
        <a:p>
          <a:pPr algn="ctr" rtl="0"/>
          <a:r>
            <a:rPr lang="pl-PL" b="1" dirty="0">
              <a:latin typeface="Georgia" pitchFamily="18" charset="0"/>
            </a:rPr>
            <a:t>przywrócenie pracownika do pracy na poprzednich warunkach</a:t>
          </a:r>
          <a:endParaRPr lang="pl-PL" dirty="0">
            <a:latin typeface="Georgia" pitchFamily="18" charset="0"/>
          </a:endParaRPr>
        </a:p>
      </dgm:t>
    </dgm:pt>
    <dgm:pt modelId="{8A688FB8-5213-4E2E-9275-5E66FE70BDC5}" type="parTrans" cxnId="{E935E015-91E5-4F5C-91C2-46655999461F}">
      <dgm:prSet/>
      <dgm:spPr/>
      <dgm:t>
        <a:bodyPr/>
        <a:lstStyle/>
        <a:p>
          <a:endParaRPr lang="pl-PL"/>
        </a:p>
      </dgm:t>
    </dgm:pt>
    <dgm:pt modelId="{FA90C7A3-55A7-40BF-AADA-3A25809E95D9}" type="sibTrans" cxnId="{E935E015-91E5-4F5C-91C2-46655999461F}">
      <dgm:prSet/>
      <dgm:spPr/>
      <dgm:t>
        <a:bodyPr/>
        <a:lstStyle/>
        <a:p>
          <a:endParaRPr lang="pl-PL"/>
        </a:p>
      </dgm:t>
    </dgm:pt>
    <dgm:pt modelId="{86262864-17EE-44F7-B95D-82B682137CBA}">
      <dgm:prSet/>
      <dgm:spPr/>
      <dgm:t>
        <a:bodyPr/>
        <a:lstStyle/>
        <a:p>
          <a:pPr algn="ctr" rtl="0"/>
          <a:r>
            <a:rPr lang="pl-PL" b="1" dirty="0">
              <a:latin typeface="Georgia" pitchFamily="18" charset="0"/>
            </a:rPr>
            <a:t>odszkodowanie</a:t>
          </a:r>
          <a:endParaRPr lang="pl-PL" dirty="0">
            <a:latin typeface="Georgia" pitchFamily="18" charset="0"/>
          </a:endParaRPr>
        </a:p>
      </dgm:t>
    </dgm:pt>
    <dgm:pt modelId="{5D40B0D4-3949-43E0-92A9-35714CBAE6BC}" type="parTrans" cxnId="{BEC10DA3-E411-4084-BEA2-BC20DEF21C16}">
      <dgm:prSet/>
      <dgm:spPr/>
      <dgm:t>
        <a:bodyPr/>
        <a:lstStyle/>
        <a:p>
          <a:endParaRPr lang="pl-PL"/>
        </a:p>
      </dgm:t>
    </dgm:pt>
    <dgm:pt modelId="{549C6CDF-83B2-4CE1-9EA1-B42469911C96}" type="sibTrans" cxnId="{BEC10DA3-E411-4084-BEA2-BC20DEF21C16}">
      <dgm:prSet/>
      <dgm:spPr/>
      <dgm:t>
        <a:bodyPr/>
        <a:lstStyle/>
        <a:p>
          <a:endParaRPr lang="pl-PL"/>
        </a:p>
      </dgm:t>
    </dgm:pt>
    <dgm:pt modelId="{670CBA99-55CB-4DD1-903E-047AA28A1AC6}" type="pres">
      <dgm:prSet presAssocID="{7E285A95-86FE-4671-A8CE-A4F8B6595543}" presName="linear" presStyleCnt="0">
        <dgm:presLayoutVars>
          <dgm:animLvl val="lvl"/>
          <dgm:resizeHandles val="exact"/>
        </dgm:presLayoutVars>
      </dgm:prSet>
      <dgm:spPr/>
    </dgm:pt>
    <dgm:pt modelId="{389A0D97-F9A3-4DC2-88B2-E99F866B6255}" type="pres">
      <dgm:prSet presAssocID="{217B2BC7-69B1-45F3-AD32-3CF832B9AE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401AF8-6829-424A-AB32-3768E9376C05}" type="pres">
      <dgm:prSet presAssocID="{3D000406-38E3-4E53-AD27-FD2F299F408E}" presName="spacer" presStyleCnt="0"/>
      <dgm:spPr/>
    </dgm:pt>
    <dgm:pt modelId="{1B9417BC-5348-413B-83A1-275FDAD93BCA}" type="pres">
      <dgm:prSet presAssocID="{712DEE81-E61B-4154-A1A9-ABFB4954EC6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DB611C0-A0EE-46CE-B65B-D1E4ECD1DE4B}" type="pres">
      <dgm:prSet presAssocID="{FA90C7A3-55A7-40BF-AADA-3A25809E95D9}" presName="spacer" presStyleCnt="0"/>
      <dgm:spPr/>
    </dgm:pt>
    <dgm:pt modelId="{4F21B6D4-21A2-4B49-BBDE-303DF924C0A0}" type="pres">
      <dgm:prSet presAssocID="{86262864-17EE-44F7-B95D-82B682137CB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935E015-91E5-4F5C-91C2-46655999461F}" srcId="{7E285A95-86FE-4671-A8CE-A4F8B6595543}" destId="{712DEE81-E61B-4154-A1A9-ABFB4954EC68}" srcOrd="1" destOrd="0" parTransId="{8A688FB8-5213-4E2E-9275-5E66FE70BDC5}" sibTransId="{FA90C7A3-55A7-40BF-AADA-3A25809E95D9}"/>
    <dgm:cxn modelId="{E904613B-4C1A-4FDE-98CD-65684EBA35D2}" type="presOf" srcId="{712DEE81-E61B-4154-A1A9-ABFB4954EC68}" destId="{1B9417BC-5348-413B-83A1-275FDAD93BCA}" srcOrd="0" destOrd="0" presId="urn:microsoft.com/office/officeart/2005/8/layout/vList2"/>
    <dgm:cxn modelId="{130BA249-D5EE-492F-A2DB-9187C1D892FA}" type="presOf" srcId="{7E285A95-86FE-4671-A8CE-A4F8B6595543}" destId="{670CBA99-55CB-4DD1-903E-047AA28A1AC6}" srcOrd="0" destOrd="0" presId="urn:microsoft.com/office/officeart/2005/8/layout/vList2"/>
    <dgm:cxn modelId="{4B35A993-FF68-4330-A076-5CC4A19142E1}" srcId="{7E285A95-86FE-4671-A8CE-A4F8B6595543}" destId="{217B2BC7-69B1-45F3-AD32-3CF832B9AEEA}" srcOrd="0" destOrd="0" parTransId="{35E2974D-A1A4-40C5-96CC-5310D516B215}" sibTransId="{3D000406-38E3-4E53-AD27-FD2F299F408E}"/>
    <dgm:cxn modelId="{FEF14798-E203-4C46-95CC-11FB5CF75A0F}" type="presOf" srcId="{86262864-17EE-44F7-B95D-82B682137CBA}" destId="{4F21B6D4-21A2-4B49-BBDE-303DF924C0A0}" srcOrd="0" destOrd="0" presId="urn:microsoft.com/office/officeart/2005/8/layout/vList2"/>
    <dgm:cxn modelId="{BEC10DA3-E411-4084-BEA2-BC20DEF21C16}" srcId="{7E285A95-86FE-4671-A8CE-A4F8B6595543}" destId="{86262864-17EE-44F7-B95D-82B682137CBA}" srcOrd="2" destOrd="0" parTransId="{5D40B0D4-3949-43E0-92A9-35714CBAE6BC}" sibTransId="{549C6CDF-83B2-4CE1-9EA1-B42469911C96}"/>
    <dgm:cxn modelId="{5322D5EC-74AD-4DAC-8B5B-D29198E36EEC}" type="presOf" srcId="{217B2BC7-69B1-45F3-AD32-3CF832B9AEEA}" destId="{389A0D97-F9A3-4DC2-88B2-E99F866B6255}" srcOrd="0" destOrd="0" presId="urn:microsoft.com/office/officeart/2005/8/layout/vList2"/>
    <dgm:cxn modelId="{EED55C6C-BD94-41B2-AF4F-7623268816FD}" type="presParOf" srcId="{670CBA99-55CB-4DD1-903E-047AA28A1AC6}" destId="{389A0D97-F9A3-4DC2-88B2-E99F866B6255}" srcOrd="0" destOrd="0" presId="urn:microsoft.com/office/officeart/2005/8/layout/vList2"/>
    <dgm:cxn modelId="{8EBEA710-ABED-48F0-B66D-582200284047}" type="presParOf" srcId="{670CBA99-55CB-4DD1-903E-047AA28A1AC6}" destId="{16401AF8-6829-424A-AB32-3768E9376C05}" srcOrd="1" destOrd="0" presId="urn:microsoft.com/office/officeart/2005/8/layout/vList2"/>
    <dgm:cxn modelId="{B49E13B0-AEA4-4CF0-814C-162FE3D4F0E8}" type="presParOf" srcId="{670CBA99-55CB-4DD1-903E-047AA28A1AC6}" destId="{1B9417BC-5348-413B-83A1-275FDAD93BCA}" srcOrd="2" destOrd="0" presId="urn:microsoft.com/office/officeart/2005/8/layout/vList2"/>
    <dgm:cxn modelId="{CFC01CFE-A616-4888-B050-A84A99835E73}" type="presParOf" srcId="{670CBA99-55CB-4DD1-903E-047AA28A1AC6}" destId="{5DB611C0-A0EE-46CE-B65B-D1E4ECD1DE4B}" srcOrd="3" destOrd="0" presId="urn:microsoft.com/office/officeart/2005/8/layout/vList2"/>
    <dgm:cxn modelId="{95537319-1B41-496D-9571-B20BCA0D9DE0}" type="presParOf" srcId="{670CBA99-55CB-4DD1-903E-047AA28A1AC6}" destId="{4F21B6D4-21A2-4B49-BBDE-303DF924C0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F58F4F-3D63-4103-A624-BD92387609AC}">
      <dsp:nvSpPr>
        <dsp:cNvPr id="0" name=""/>
        <dsp:cNvSpPr/>
      </dsp:nvSpPr>
      <dsp:spPr>
        <a:xfrm rot="828396">
          <a:off x="1326741" y="2817408"/>
          <a:ext cx="1957084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1957084" y="32607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D84D8-BC82-4E60-AF9F-F76BFD969017}">
      <dsp:nvSpPr>
        <dsp:cNvPr id="0" name=""/>
        <dsp:cNvSpPr/>
      </dsp:nvSpPr>
      <dsp:spPr>
        <a:xfrm rot="20468228">
          <a:off x="1298267" y="1801201"/>
          <a:ext cx="2113322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2113322" y="32607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1638B-D17F-4E5F-90AA-D1F9EAEE3692}">
      <dsp:nvSpPr>
        <dsp:cNvPr id="0" name=""/>
        <dsp:cNvSpPr/>
      </dsp:nvSpPr>
      <dsp:spPr>
        <a:xfrm rot="10703160">
          <a:off x="416" y="2397283"/>
          <a:ext cx="1354867" cy="65214"/>
        </a:xfrm>
        <a:custGeom>
          <a:avLst/>
          <a:gdLst/>
          <a:ahLst/>
          <a:cxnLst/>
          <a:rect l="0" t="0" r="0" b="0"/>
          <a:pathLst>
            <a:path>
              <a:moveTo>
                <a:pt x="0" y="32607"/>
              </a:moveTo>
              <a:lnTo>
                <a:pt x="1354867" y="32607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3DF4C-347C-4DC6-B0DB-EB48092EA5D3}">
      <dsp:nvSpPr>
        <dsp:cNvPr id="0" name=""/>
        <dsp:cNvSpPr/>
      </dsp:nvSpPr>
      <dsp:spPr>
        <a:xfrm flipH="1" flipV="1">
          <a:off x="698239" y="2178227"/>
          <a:ext cx="690070" cy="3683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309E28-964A-4886-B5BE-BC5F662DABEF}">
      <dsp:nvSpPr>
        <dsp:cNvPr id="0" name=""/>
        <dsp:cNvSpPr/>
      </dsp:nvSpPr>
      <dsp:spPr>
        <a:xfrm>
          <a:off x="0" y="1041444"/>
          <a:ext cx="2953865" cy="273186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 err="1">
              <a:latin typeface="Georgia" pitchFamily="18" charset="0"/>
            </a:rPr>
            <a:t>Jednostron-na</a:t>
          </a:r>
          <a:r>
            <a:rPr lang="pl-PL" sz="2400" b="1" kern="1200" dirty="0">
              <a:latin typeface="Georgia" pitchFamily="18" charset="0"/>
            </a:rPr>
            <a:t> czynność prawna dokonywana przez pracodawcę</a:t>
          </a:r>
        </a:p>
      </dsp:txBody>
      <dsp:txXfrm>
        <a:off x="432584" y="1441516"/>
        <a:ext cx="2088697" cy="1931717"/>
      </dsp:txXfrm>
    </dsp:sp>
    <dsp:sp modelId="{671A1EFE-E7E6-4561-A2CF-FB81DDD293AF}">
      <dsp:nvSpPr>
        <dsp:cNvPr id="0" name=""/>
        <dsp:cNvSpPr/>
      </dsp:nvSpPr>
      <dsp:spPr>
        <a:xfrm>
          <a:off x="3298752" y="76524"/>
          <a:ext cx="2124326" cy="214386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Georgia" pitchFamily="18" charset="0"/>
            </a:rPr>
            <a:t>Cel główny:</a:t>
          </a:r>
          <a:br>
            <a:rPr lang="pl-PL" sz="2000" b="1" kern="1200" dirty="0">
              <a:latin typeface="Georgia" pitchFamily="18" charset="0"/>
            </a:rPr>
          </a:br>
          <a:r>
            <a:rPr lang="pl-PL" sz="2000" b="1" kern="1200" dirty="0">
              <a:latin typeface="Georgia" pitchFamily="18" charset="0"/>
            </a:rPr>
            <a:t>zmiana stosunku pracy</a:t>
          </a:r>
        </a:p>
      </dsp:txBody>
      <dsp:txXfrm>
        <a:off x="3609852" y="390486"/>
        <a:ext cx="1502126" cy="1515941"/>
      </dsp:txXfrm>
    </dsp:sp>
    <dsp:sp modelId="{E0BEFCEE-E4DB-4380-BC4F-AC6CA17B0ABC}">
      <dsp:nvSpPr>
        <dsp:cNvPr id="0" name=""/>
        <dsp:cNvSpPr/>
      </dsp:nvSpPr>
      <dsp:spPr>
        <a:xfrm>
          <a:off x="3215144" y="2299103"/>
          <a:ext cx="2334024" cy="21225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Georgia" pitchFamily="18" charset="0"/>
            </a:rPr>
            <a:t>Cel ewentualny:</a:t>
          </a:r>
          <a:br>
            <a:rPr lang="pl-PL" sz="2000" b="1" kern="1200" dirty="0">
              <a:latin typeface="Georgia" pitchFamily="18" charset="0"/>
            </a:rPr>
          </a:br>
          <a:r>
            <a:rPr lang="pl-PL" sz="2000" b="1" kern="1200" dirty="0">
              <a:latin typeface="Georgia" pitchFamily="18" charset="0"/>
            </a:rPr>
            <a:t>rozwiązanie stosunku pracy </a:t>
          </a:r>
        </a:p>
      </dsp:txBody>
      <dsp:txXfrm>
        <a:off x="3556954" y="2609949"/>
        <a:ext cx="1650404" cy="15008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156CB-0FE0-472A-A764-57D85AF73B89}">
      <dsp:nvSpPr>
        <dsp:cNvPr id="0" name=""/>
        <dsp:cNvSpPr/>
      </dsp:nvSpPr>
      <dsp:spPr>
        <a:xfrm>
          <a:off x="13" y="0"/>
          <a:ext cx="8226939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kern="1200" dirty="0">
              <a:latin typeface="Times New Roman" pitchFamily="18" charset="0"/>
              <a:cs typeface="Times New Roman" pitchFamily="18" charset="0"/>
            </a:rPr>
            <a:t>Uznaje się, że wypowiedzenia wymagają  tzw. elementy istotne stosunku pracy, w tym: </a:t>
          </a:r>
        </a:p>
      </dsp:txBody>
      <dsp:txXfrm>
        <a:off x="35906" y="35893"/>
        <a:ext cx="8155153" cy="1153686"/>
      </dsp:txXfrm>
    </dsp:sp>
    <dsp:sp modelId="{EBDEB359-644D-43FF-A510-9F726AE90209}">
      <dsp:nvSpPr>
        <dsp:cNvPr id="0" name=""/>
        <dsp:cNvSpPr/>
      </dsp:nvSpPr>
      <dsp:spPr>
        <a:xfrm>
          <a:off x="1330" y="1438136"/>
          <a:ext cx="1934840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Georgia" pitchFamily="18" charset="0"/>
            </a:rPr>
            <a:t>rodzaj pracy</a:t>
          </a:r>
        </a:p>
      </dsp:txBody>
      <dsp:txXfrm>
        <a:off x="37223" y="1474029"/>
        <a:ext cx="1863054" cy="1153686"/>
      </dsp:txXfrm>
    </dsp:sp>
    <dsp:sp modelId="{3EA44EF9-92BA-46B7-A2A7-74A368A22AA3}">
      <dsp:nvSpPr>
        <dsp:cNvPr id="0" name=""/>
        <dsp:cNvSpPr/>
      </dsp:nvSpPr>
      <dsp:spPr>
        <a:xfrm>
          <a:off x="2098696" y="1438136"/>
          <a:ext cx="1934840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Georgia" pitchFamily="18" charset="0"/>
            </a:rPr>
            <a:t>miejsce pracy</a:t>
          </a:r>
        </a:p>
      </dsp:txBody>
      <dsp:txXfrm>
        <a:off x="2134589" y="1474029"/>
        <a:ext cx="1863054" cy="1153686"/>
      </dsp:txXfrm>
    </dsp:sp>
    <dsp:sp modelId="{93347D68-662D-411D-A222-40CE0813E9B2}">
      <dsp:nvSpPr>
        <dsp:cNvPr id="0" name=""/>
        <dsp:cNvSpPr/>
      </dsp:nvSpPr>
      <dsp:spPr>
        <a:xfrm>
          <a:off x="4196063" y="1438136"/>
          <a:ext cx="1934840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Georgia" pitchFamily="18" charset="0"/>
            </a:rPr>
            <a:t>czas pracy</a:t>
          </a:r>
        </a:p>
      </dsp:txBody>
      <dsp:txXfrm>
        <a:off x="4231956" y="1474029"/>
        <a:ext cx="1863054" cy="1153686"/>
      </dsp:txXfrm>
    </dsp:sp>
    <dsp:sp modelId="{622F934E-14F8-4876-8488-DE13FF0C9860}">
      <dsp:nvSpPr>
        <dsp:cNvPr id="0" name=""/>
        <dsp:cNvSpPr/>
      </dsp:nvSpPr>
      <dsp:spPr>
        <a:xfrm>
          <a:off x="6192682" y="1438823"/>
          <a:ext cx="1934840" cy="1225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400" kern="1200" dirty="0">
              <a:latin typeface="Georgia" pitchFamily="18" charset="0"/>
            </a:rPr>
            <a:t>warunki wynagradzania (gdy prowadzą do pogorszenia sytuacji pracownika)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 dirty="0"/>
        </a:p>
      </dsp:txBody>
      <dsp:txXfrm>
        <a:off x="6228575" y="1474716"/>
        <a:ext cx="1863054" cy="11536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CA97F-1DB1-48CA-8378-CE315A6C6718}">
      <dsp:nvSpPr>
        <dsp:cNvPr id="0" name=""/>
        <dsp:cNvSpPr/>
      </dsp:nvSpPr>
      <dsp:spPr>
        <a:xfrm>
          <a:off x="617219" y="0"/>
          <a:ext cx="6995160" cy="4123928"/>
        </a:xfrm>
        <a:prstGeom prst="rightArrow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E67D5-C408-4461-AC48-3476E752C0B0}">
      <dsp:nvSpPr>
        <dsp:cNvPr id="0" name=""/>
        <dsp:cNvSpPr/>
      </dsp:nvSpPr>
      <dsp:spPr>
        <a:xfrm>
          <a:off x="2947" y="1237178"/>
          <a:ext cx="2558533" cy="1649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Georgia" pitchFamily="18" charset="0"/>
            </a:rPr>
            <a:t>o zamiarze wypowiedzenia pracodawca </a:t>
          </a:r>
          <a:r>
            <a:rPr lang="pl-PL" sz="1600" b="1" kern="1200" dirty="0">
              <a:latin typeface="Georgia" pitchFamily="18" charset="0"/>
            </a:rPr>
            <a:t>zawiadamia na piśmie </a:t>
          </a:r>
          <a:r>
            <a:rPr lang="pl-PL" sz="1600" kern="1200" dirty="0">
              <a:latin typeface="Georgia" pitchFamily="18" charset="0"/>
            </a:rPr>
            <a:t>reprezentującą pracownika </a:t>
          </a:r>
          <a:r>
            <a:rPr lang="pl-PL" sz="1600" b="1" kern="1200" dirty="0">
              <a:latin typeface="Georgia" pitchFamily="18" charset="0"/>
            </a:rPr>
            <a:t>zakładową organizację związkową</a:t>
          </a:r>
        </a:p>
      </dsp:txBody>
      <dsp:txXfrm>
        <a:off x="83472" y="1317703"/>
        <a:ext cx="2397483" cy="1488521"/>
      </dsp:txXfrm>
    </dsp:sp>
    <dsp:sp modelId="{D413A83F-9537-4008-9E81-64104FD58552}">
      <dsp:nvSpPr>
        <dsp:cNvPr id="0" name=""/>
        <dsp:cNvSpPr/>
      </dsp:nvSpPr>
      <dsp:spPr>
        <a:xfrm>
          <a:off x="2835533" y="1237178"/>
          <a:ext cx="2558533" cy="1649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Georgia" pitchFamily="18" charset="0"/>
            </a:rPr>
            <a:t>zakładowa organizacja związkowa  może </a:t>
          </a:r>
          <a:br>
            <a:rPr lang="pl-PL" sz="1600" kern="1200" dirty="0">
              <a:latin typeface="Georgia" pitchFamily="18" charset="0"/>
            </a:rPr>
          </a:br>
          <a:r>
            <a:rPr lang="pl-PL" sz="1600" kern="1200" dirty="0">
              <a:latin typeface="Georgia" pitchFamily="18" charset="0"/>
            </a:rPr>
            <a:t>w ciągu </a:t>
          </a:r>
          <a:br>
            <a:rPr lang="pl-PL" sz="1600" kern="1200" dirty="0">
              <a:latin typeface="Georgia" pitchFamily="18" charset="0"/>
            </a:rPr>
          </a:br>
          <a:r>
            <a:rPr lang="pl-PL" sz="1600" b="1" kern="1200" dirty="0">
              <a:latin typeface="Georgia" pitchFamily="18" charset="0"/>
            </a:rPr>
            <a:t>5 dni od otrzymania </a:t>
          </a:r>
          <a:r>
            <a:rPr lang="pl-PL" sz="1600" kern="1200" dirty="0">
              <a:latin typeface="Georgia" pitchFamily="18" charset="0"/>
            </a:rPr>
            <a:t>zawiadomienia zgłosić </a:t>
          </a:r>
          <a:r>
            <a:rPr lang="pl-PL" sz="1600" b="1" kern="1200" dirty="0">
              <a:latin typeface="Georgia" pitchFamily="18" charset="0"/>
            </a:rPr>
            <a:t>na piśmie </a:t>
          </a:r>
          <a:r>
            <a:rPr lang="pl-PL" sz="1600" kern="1200" dirty="0">
              <a:latin typeface="Georgia" pitchFamily="18" charset="0"/>
            </a:rPr>
            <a:t>pracodawcy </a:t>
          </a:r>
          <a:r>
            <a:rPr lang="pl-PL" sz="1600" b="1" kern="1200" dirty="0">
              <a:latin typeface="Georgia" pitchFamily="18" charset="0"/>
            </a:rPr>
            <a:t>umotywowane zastrzeżenia</a:t>
          </a:r>
        </a:p>
      </dsp:txBody>
      <dsp:txXfrm>
        <a:off x="2916058" y="1317703"/>
        <a:ext cx="2397483" cy="1488521"/>
      </dsp:txXfrm>
    </dsp:sp>
    <dsp:sp modelId="{005E84F4-D269-416D-92F9-37F371906C22}">
      <dsp:nvSpPr>
        <dsp:cNvPr id="0" name=""/>
        <dsp:cNvSpPr/>
      </dsp:nvSpPr>
      <dsp:spPr>
        <a:xfrm>
          <a:off x="5668118" y="1237178"/>
          <a:ext cx="2558533" cy="1649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Georgia" pitchFamily="18" charset="0"/>
            </a:rPr>
            <a:t>po rozpatrzeniu stanowiska , </a:t>
          </a:r>
          <a:r>
            <a:rPr lang="pl-PL" sz="1600" kern="1200" dirty="0">
              <a:latin typeface="Georgia" pitchFamily="18" charset="0"/>
            </a:rPr>
            <a:t>a także </a:t>
          </a:r>
          <a:br>
            <a:rPr lang="pl-PL" sz="1600" kern="1200" dirty="0">
              <a:latin typeface="Georgia" pitchFamily="18" charset="0"/>
            </a:rPr>
          </a:br>
          <a:r>
            <a:rPr lang="pl-PL" sz="1600" b="1" kern="1200" dirty="0">
              <a:latin typeface="Georgia" pitchFamily="18" charset="0"/>
            </a:rPr>
            <a:t>w razie niezajęcia stanowiska</a:t>
          </a:r>
          <a:r>
            <a:rPr lang="pl-PL" sz="1600" b="0" kern="1200" dirty="0">
              <a:latin typeface="Georgia" pitchFamily="18" charset="0"/>
            </a:rPr>
            <a:t> </a:t>
          </a:r>
          <a:br>
            <a:rPr lang="pl-PL" sz="1600" b="0" kern="1200" dirty="0">
              <a:latin typeface="Georgia" pitchFamily="18" charset="0"/>
            </a:rPr>
          </a:br>
          <a:r>
            <a:rPr lang="pl-PL" sz="1600" b="0" kern="1200" dirty="0">
              <a:latin typeface="Georgia" pitchFamily="18" charset="0"/>
            </a:rPr>
            <a:t>w </a:t>
          </a:r>
          <a:r>
            <a:rPr lang="pl-PL" sz="1600" b="1" kern="1200" dirty="0">
              <a:latin typeface="Georgia" pitchFamily="18" charset="0"/>
            </a:rPr>
            <a:t>terminie</a:t>
          </a:r>
          <a:r>
            <a:rPr lang="pl-PL" sz="1600" kern="1200" dirty="0">
              <a:latin typeface="Georgia" pitchFamily="18" charset="0"/>
            </a:rPr>
            <a:t>, pracodawca podejmuje decyzję w sprawie wypowiedzenia</a:t>
          </a:r>
        </a:p>
      </dsp:txBody>
      <dsp:txXfrm>
        <a:off x="5748643" y="1317703"/>
        <a:ext cx="2397483" cy="14885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92BC5-6F73-40FD-9258-62140CC8E13E}">
      <dsp:nvSpPr>
        <dsp:cNvPr id="0" name=""/>
        <dsp:cNvSpPr/>
      </dsp:nvSpPr>
      <dsp:spPr>
        <a:xfrm rot="5400000">
          <a:off x="5043687" y="-1951847"/>
          <a:ext cx="1076744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latin typeface="Georgia" pitchFamily="18" charset="0"/>
            </a:rPr>
            <a:t>zmiana treści stosunku pracy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800" kern="1200" dirty="0">
            <a:latin typeface="Georgia" pitchFamily="18" charset="0"/>
          </a:endParaRPr>
        </a:p>
      </dsp:txBody>
      <dsp:txXfrm rot="-5400000">
        <a:off x="2955208" y="189194"/>
        <a:ext cx="5201141" cy="971620"/>
      </dsp:txXfrm>
    </dsp:sp>
    <dsp:sp modelId="{230819C9-053F-468E-8F14-4CA3B37CABE8}">
      <dsp:nvSpPr>
        <dsp:cNvPr id="0" name=""/>
        <dsp:cNvSpPr/>
      </dsp:nvSpPr>
      <dsp:spPr>
        <a:xfrm>
          <a:off x="0" y="2039"/>
          <a:ext cx="2955208" cy="1345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Georgia" pitchFamily="18" charset="0"/>
            </a:rPr>
            <a:t>przyjęcie nowych warunków</a:t>
          </a:r>
        </a:p>
      </dsp:txBody>
      <dsp:txXfrm>
        <a:off x="65703" y="67742"/>
        <a:ext cx="2823802" cy="1214524"/>
      </dsp:txXfrm>
    </dsp:sp>
    <dsp:sp modelId="{75AA5196-2E49-4C15-BEEC-6519E7E8E5FD}">
      <dsp:nvSpPr>
        <dsp:cNvPr id="0" name=""/>
        <dsp:cNvSpPr/>
      </dsp:nvSpPr>
      <dsp:spPr>
        <a:xfrm rot="5400000">
          <a:off x="5043687" y="-538619"/>
          <a:ext cx="1076744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latin typeface="Georgia" pitchFamily="18" charset="0"/>
            </a:rPr>
            <a:t>uważa się, że wyraził zgodę na te warunki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>
              <a:latin typeface="Georgia" pitchFamily="18" charset="0"/>
            </a:rPr>
            <a:t>zmiana treści stosunku pracy</a:t>
          </a:r>
        </a:p>
      </dsp:txBody>
      <dsp:txXfrm rot="-5400000">
        <a:off x="2955208" y="1602422"/>
        <a:ext cx="5201141" cy="971620"/>
      </dsp:txXfrm>
    </dsp:sp>
    <dsp:sp modelId="{120D0BD3-A8D2-464F-97AB-6C658F88E821}">
      <dsp:nvSpPr>
        <dsp:cNvPr id="0" name=""/>
        <dsp:cNvSpPr/>
      </dsp:nvSpPr>
      <dsp:spPr>
        <a:xfrm>
          <a:off x="0" y="1415266"/>
          <a:ext cx="2955208" cy="1345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Georgia" pitchFamily="18" charset="0"/>
            </a:rPr>
            <a:t>przed upływem połowy okresu wypowiedzenia  brak oświadczenia </a:t>
          </a:r>
          <a:br>
            <a:rPr lang="pl-PL" sz="1600" b="1" kern="1200" dirty="0">
              <a:latin typeface="Georgia" pitchFamily="18" charset="0"/>
            </a:rPr>
          </a:br>
          <a:r>
            <a:rPr lang="pl-PL" sz="1600" b="1" kern="1200" dirty="0">
              <a:latin typeface="Georgia" pitchFamily="18" charset="0"/>
            </a:rPr>
            <a:t>o odmowie przyjęcia zaproponowanych warunków</a:t>
          </a:r>
        </a:p>
      </dsp:txBody>
      <dsp:txXfrm>
        <a:off x="65703" y="1480969"/>
        <a:ext cx="2823802" cy="1214524"/>
      </dsp:txXfrm>
    </dsp:sp>
    <dsp:sp modelId="{E0DDFBE5-F407-4CC2-8512-26B346FEB5E3}">
      <dsp:nvSpPr>
        <dsp:cNvPr id="0" name=""/>
        <dsp:cNvSpPr/>
      </dsp:nvSpPr>
      <dsp:spPr>
        <a:xfrm rot="5400000">
          <a:off x="4979061" y="874607"/>
          <a:ext cx="1205997" cy="52537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>
              <a:latin typeface="Georgia" pitchFamily="18" charset="0"/>
            </a:rPr>
            <a:t>stosunek pracy ulega rozwiązaniu po upływie okresu wypowiedzenia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>
              <a:latin typeface="Georgia" pitchFamily="18" charset="0"/>
            </a:rPr>
            <a:t>brak pouczenia piśmie pracodawcy </a:t>
          </a:r>
          <a:r>
            <a:rPr lang="pl-PL" sz="1600" b="1" kern="1200" dirty="0">
              <a:latin typeface="Georgia" pitchFamily="18" charset="0"/>
            </a:rPr>
            <a:t>przedłużenie czasu do odmowy </a:t>
          </a:r>
          <a:r>
            <a:rPr lang="pl-PL" sz="1600" kern="1200" dirty="0">
              <a:latin typeface="Georgia" pitchFamily="18" charset="0"/>
            </a:rPr>
            <a:t>przyjęcia zaproponowanych warunków do końca okresu wypowiedzenia</a:t>
          </a:r>
        </a:p>
      </dsp:txBody>
      <dsp:txXfrm rot="-5400000">
        <a:off x="2955208" y="2957332"/>
        <a:ext cx="5194831" cy="1088253"/>
      </dsp:txXfrm>
    </dsp:sp>
    <dsp:sp modelId="{12FCDF7B-A637-4CDD-A4DA-4F80480A5B5D}">
      <dsp:nvSpPr>
        <dsp:cNvPr id="0" name=""/>
        <dsp:cNvSpPr/>
      </dsp:nvSpPr>
      <dsp:spPr>
        <a:xfrm>
          <a:off x="0" y="2828493"/>
          <a:ext cx="2955208" cy="1345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latin typeface="Georgia" pitchFamily="18" charset="0"/>
            </a:rPr>
            <a:t>przed upływem połowy okresu wypowiedzenia odmowa przyjęcia zaproponowanych warunków</a:t>
          </a:r>
        </a:p>
      </dsp:txBody>
      <dsp:txXfrm>
        <a:off x="65703" y="2894196"/>
        <a:ext cx="2823802" cy="12145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A0D97-F9A3-4DC2-88B2-E99F866B6255}">
      <dsp:nvSpPr>
        <dsp:cNvPr id="0" name=""/>
        <dsp:cNvSpPr/>
      </dsp:nvSpPr>
      <dsp:spPr>
        <a:xfrm>
          <a:off x="0" y="57411"/>
          <a:ext cx="2468880" cy="145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Georgia" pitchFamily="18" charset="0"/>
            </a:rPr>
            <a:t>uznanie wypowiedzenia za bezskuteczne</a:t>
          </a:r>
          <a:endParaRPr lang="pl-PL" sz="1800" kern="1200" dirty="0">
            <a:latin typeface="Georgia" pitchFamily="18" charset="0"/>
          </a:endParaRPr>
        </a:p>
      </dsp:txBody>
      <dsp:txXfrm>
        <a:off x="70840" y="128251"/>
        <a:ext cx="2327200" cy="1309485"/>
      </dsp:txXfrm>
    </dsp:sp>
    <dsp:sp modelId="{1B9417BC-5348-413B-83A1-275FDAD93BCA}">
      <dsp:nvSpPr>
        <dsp:cNvPr id="0" name=""/>
        <dsp:cNvSpPr/>
      </dsp:nvSpPr>
      <dsp:spPr>
        <a:xfrm>
          <a:off x="0" y="1560417"/>
          <a:ext cx="2468880" cy="145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Georgia" pitchFamily="18" charset="0"/>
            </a:rPr>
            <a:t>przywrócenie pracownika do pracy na poprzednich warunkach</a:t>
          </a:r>
          <a:endParaRPr lang="pl-PL" sz="1800" kern="1200" dirty="0">
            <a:latin typeface="Georgia" pitchFamily="18" charset="0"/>
          </a:endParaRPr>
        </a:p>
      </dsp:txBody>
      <dsp:txXfrm>
        <a:off x="70840" y="1631257"/>
        <a:ext cx="2327200" cy="1309485"/>
      </dsp:txXfrm>
    </dsp:sp>
    <dsp:sp modelId="{4F21B6D4-21A2-4B49-BBDE-303DF924C0A0}">
      <dsp:nvSpPr>
        <dsp:cNvPr id="0" name=""/>
        <dsp:cNvSpPr/>
      </dsp:nvSpPr>
      <dsp:spPr>
        <a:xfrm>
          <a:off x="0" y="3063422"/>
          <a:ext cx="2468880" cy="145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Georgia" pitchFamily="18" charset="0"/>
            </a:rPr>
            <a:t>odszkodowanie</a:t>
          </a:r>
          <a:endParaRPr lang="pl-PL" sz="1800" kern="1200" dirty="0">
            <a:latin typeface="Georgia" pitchFamily="18" charset="0"/>
          </a:endParaRPr>
        </a:p>
      </dsp:txBody>
      <dsp:txXfrm>
        <a:off x="70840" y="3134262"/>
        <a:ext cx="2327200" cy="1309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0EFE87-3D97-484B-BB9F-C79A0AFBD451}" type="datetimeFigureOut">
              <a:rPr lang="pl-PL" smtClean="0"/>
              <a:pPr/>
              <a:t>08.11.2018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237667-8559-4127-9D00-BD36A4FEED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Georgia" pitchFamily="18" charset="0"/>
                <a:cs typeface="Times New Roman" pitchFamily="18" charset="0"/>
              </a:rPr>
              <a:t>Wypowiedzenie warunków pracy i płacy</a:t>
            </a:r>
          </a:p>
        </p:txBody>
      </p:sp>
      <p:pic>
        <p:nvPicPr>
          <p:cNvPr id="14" name="Symbol zastępczy zawartości 13" descr="doku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628800"/>
            <a:ext cx="5932883" cy="5085184"/>
          </a:xfrm>
        </p:spPr>
      </p:pic>
      <p:sp>
        <p:nvSpPr>
          <p:cNvPr id="15" name="pole tekstowe 14"/>
          <p:cNvSpPr txBox="1"/>
          <p:nvPr/>
        </p:nvSpPr>
        <p:spPr>
          <a:xfrm rot="813373">
            <a:off x="3260185" y="3139975"/>
            <a:ext cx="3714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rgbClr val="FF0000"/>
                </a:solidFill>
                <a:latin typeface="Georgia" pitchFamily="18" charset="0"/>
              </a:rPr>
              <a:t>WYPOWIEDZENIE ZMIENIAJĄCE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Georgia" pitchFamily="18" charset="0"/>
              </a:rPr>
              <a:t>Zmiana treści umownego stosunku pracy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800" dirty="0">
                <a:latin typeface="Georgia" pitchFamily="18" charset="0"/>
              </a:rPr>
              <a:t>na podstawie porozumienia stron (porozumienie zmieniające)</a:t>
            </a:r>
          </a:p>
          <a:p>
            <a:endParaRPr lang="pl-PL" sz="2800" dirty="0">
              <a:latin typeface="Georgia" pitchFamily="18" charset="0"/>
            </a:endParaRPr>
          </a:p>
          <a:p>
            <a:r>
              <a:rPr lang="pl-PL" sz="2800" dirty="0">
                <a:latin typeface="Georgia" pitchFamily="18" charset="0"/>
              </a:rPr>
              <a:t>na podstawie oświadczenia woli pracodawcy (wypowiedzenie zmieniające)</a:t>
            </a:r>
          </a:p>
          <a:p>
            <a:endParaRPr lang="pl-PL" sz="2800" dirty="0">
              <a:latin typeface="Georgia" pitchFamily="18" charset="0"/>
            </a:endParaRPr>
          </a:p>
          <a:p>
            <a:r>
              <a:rPr lang="pl-PL" sz="2800" dirty="0">
                <a:latin typeface="Georgia" pitchFamily="18" charset="0"/>
              </a:rPr>
              <a:t>na podstawie zmian normatywnych (231a, 24127 </a:t>
            </a:r>
            <a:r>
              <a:rPr lang="pl-PL" sz="2800" dirty="0" err="1">
                <a:latin typeface="Georgia" pitchFamily="18" charset="0"/>
              </a:rPr>
              <a:t>kp</a:t>
            </a:r>
            <a:r>
              <a:rPr lang="pl-PL" sz="2800">
                <a:latin typeface="Georgia" pitchFamily="18" charset="0"/>
              </a:rPr>
              <a:t>)</a:t>
            </a:r>
            <a:endParaRPr lang="pl-PL" sz="2800" dirty="0">
              <a:latin typeface="Georgia" pitchFamily="18" charset="0"/>
            </a:endParaRPr>
          </a:p>
          <a:p>
            <a:endParaRPr lang="pl-PL" sz="2800" dirty="0">
              <a:latin typeface="Georgia" pitchFamily="18" charset="0"/>
            </a:endParaRPr>
          </a:p>
          <a:p>
            <a:r>
              <a:rPr lang="pl-PL" sz="2800" dirty="0">
                <a:latin typeface="Georgia" pitchFamily="18" charset="0"/>
              </a:rPr>
              <a:t>w wyniku czasowego powierzenia pracownikowi innej pracy (42 § 4 , 81 § 3 </a:t>
            </a:r>
            <a:r>
              <a:rPr lang="pl-PL" sz="2800" dirty="0" err="1">
                <a:latin typeface="Georgia" pitchFamily="18" charset="0"/>
              </a:rPr>
              <a:t>kp</a:t>
            </a:r>
            <a:r>
              <a:rPr lang="pl-PL" sz="2800" dirty="0">
                <a:latin typeface="Georgia" pitchFamily="18" charset="0"/>
              </a:rPr>
              <a:t>)</a:t>
            </a:r>
          </a:p>
          <a:p>
            <a:endParaRPr lang="pl-PL" sz="2800" dirty="0">
              <a:latin typeface="Georgia" pitchFamily="18" charset="0"/>
            </a:endParaRPr>
          </a:p>
          <a:p>
            <a:r>
              <a:rPr lang="pl-PL" sz="2800" dirty="0">
                <a:latin typeface="Georgia" pitchFamily="18" charset="0"/>
              </a:rPr>
              <a:t>w wyniku obligatoryjnego przeniesienie pracownika do innej pracy (np. 55 § 1, 179 § 2 i 3, 201 §  2, 230 § 1, 231 </a:t>
            </a:r>
            <a:r>
              <a:rPr lang="pl-PL" sz="2800" dirty="0" err="1">
                <a:latin typeface="Georgia" pitchFamily="18" charset="0"/>
              </a:rPr>
              <a:t>kp</a:t>
            </a:r>
            <a:r>
              <a:rPr lang="pl-PL" sz="2800" dirty="0">
                <a:latin typeface="Georgia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19872" y="188640"/>
            <a:ext cx="5400600" cy="1122424"/>
          </a:xfrm>
        </p:spPr>
        <p:txBody>
          <a:bodyPr>
            <a:noAutofit/>
          </a:bodyPr>
          <a:lstStyle/>
          <a:p>
            <a:pPr algn="ctr"/>
            <a:r>
              <a:rPr lang="pl-PL" sz="3600" dirty="0">
                <a:latin typeface="Georgia" pitchFamily="18" charset="0"/>
              </a:rPr>
              <a:t>Wypowiedzenie warunków pracy i płacy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019425" y="1743075"/>
          <a:ext cx="5921375" cy="455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251520" y="1628800"/>
            <a:ext cx="2592288" cy="45720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b="1" dirty="0">
                <a:latin typeface="Georgia" pitchFamily="18" charset="0"/>
              </a:rPr>
              <a:t> instytucja regulowana </a:t>
            </a:r>
            <a:br>
              <a:rPr lang="pl-PL" sz="2400" b="1" dirty="0">
                <a:latin typeface="Georgia" pitchFamily="18" charset="0"/>
              </a:rPr>
            </a:br>
            <a:r>
              <a:rPr lang="pl-PL" sz="2400" b="1" dirty="0">
                <a:latin typeface="Georgia" pitchFamily="18" charset="0"/>
              </a:rPr>
              <a:t>w art. 42 </a:t>
            </a:r>
            <a:r>
              <a:rPr lang="pl-PL" sz="2400" b="1" dirty="0" err="1">
                <a:latin typeface="Georgia" pitchFamily="18" charset="0"/>
              </a:rPr>
              <a:t>kp</a:t>
            </a:r>
            <a:endParaRPr lang="pl-PL" sz="2400" b="1" dirty="0">
              <a:latin typeface="Georgia" pitchFamily="18" charset="0"/>
            </a:endParaRPr>
          </a:p>
          <a:p>
            <a:endParaRPr lang="pl-PL" sz="2400" b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pl-PL" sz="2400" b="1" dirty="0">
                <a:latin typeface="Georgia" pitchFamily="18" charset="0"/>
              </a:rPr>
              <a:t> z odesłania ustawodawcy stosujemy odpowiednio przepisy o wypowiedzeniu definitywnym (w tym art. 38, 39, 41 </a:t>
            </a:r>
            <a:r>
              <a:rPr lang="pl-PL" sz="2400" b="1" dirty="0" err="1">
                <a:latin typeface="Georgia" pitchFamily="18" charset="0"/>
              </a:rPr>
              <a:t>kp</a:t>
            </a:r>
            <a:r>
              <a:rPr lang="pl-PL" sz="2400" b="1" dirty="0">
                <a:latin typeface="Georgia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l-PL" sz="3600" dirty="0">
                <a:latin typeface="Georgia" pitchFamily="18" charset="0"/>
              </a:rPr>
              <a:t>Forma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85421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sz="2800" dirty="0">
                <a:latin typeface="Georgia" pitchFamily="18" charset="0"/>
              </a:rPr>
              <a:t>przedmiotem mogą być wszystkie elementy treści stosunku pracy uzgodnione przez strony</a:t>
            </a:r>
          </a:p>
          <a:p>
            <a:pPr>
              <a:buNone/>
            </a:pPr>
            <a:endParaRPr lang="pl-PL" sz="28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2800" dirty="0">
                <a:latin typeface="Georgia" pitchFamily="18" charset="0"/>
              </a:rPr>
              <a:t>pracodawca nie może wypowiedzieć warunków, które wynikają  z przepisów o charakterze bezwzględnym</a:t>
            </a:r>
          </a:p>
          <a:p>
            <a:pPr>
              <a:buFont typeface="Wingdings" pitchFamily="2" charset="2"/>
              <a:buChar char="Ø"/>
            </a:pPr>
            <a:endParaRPr lang="pl-PL" sz="28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2800" dirty="0">
                <a:latin typeface="Georgia" pitchFamily="18" charset="0"/>
              </a:rPr>
              <a:t>przepisy </a:t>
            </a:r>
            <a:r>
              <a:rPr lang="pl-PL" sz="2800" dirty="0" err="1">
                <a:latin typeface="Georgia" pitchFamily="18" charset="0"/>
              </a:rPr>
              <a:t>semiimperatywne</a:t>
            </a:r>
            <a:r>
              <a:rPr lang="pl-PL" sz="2800" dirty="0">
                <a:latin typeface="Georgia" pitchFamily="18" charset="0"/>
              </a:rPr>
              <a:t>  nie mogą prowadzić do zmiany  poniżej standardów minimalnych</a:t>
            </a:r>
          </a:p>
          <a:p>
            <a:pPr>
              <a:buFont typeface="Wingdings" pitchFamily="2" charset="2"/>
              <a:buChar char="Ø"/>
            </a:pPr>
            <a:endParaRPr lang="pl-PL" sz="28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2800" dirty="0">
                <a:latin typeface="Georgia" pitchFamily="18" charset="0"/>
              </a:rPr>
              <a:t>wypowiedzenia nie wymagają  elementy, które mogą być kształtowane w ramach uprawnień kierowniczych pracodawcy</a:t>
            </a:r>
          </a:p>
          <a:p>
            <a:endParaRPr lang="pl-PL" sz="2800" b="1" dirty="0">
              <a:latin typeface="Georgia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512" y="1844824"/>
            <a:ext cx="2747978" cy="475252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pl-PL" sz="2500" b="1" dirty="0">
                <a:latin typeface="Georgia" pitchFamily="18" charset="0"/>
              </a:rPr>
              <a:t> </a:t>
            </a:r>
            <a:r>
              <a:rPr lang="pl-PL" sz="2500" dirty="0">
                <a:latin typeface="Georgia" pitchFamily="18" charset="0"/>
              </a:rPr>
              <a:t>§2</a:t>
            </a:r>
          </a:p>
          <a:p>
            <a:pPr algn="ctr"/>
            <a:r>
              <a:rPr lang="pl-PL" sz="2500" dirty="0">
                <a:latin typeface="Georgia" pitchFamily="18" charset="0"/>
              </a:rPr>
              <a:t>wypowiedzenie warunków pracy lub płacy uważa się za dokonane, jeżeli pracownikowi zaproponowano </a:t>
            </a:r>
            <a:r>
              <a:rPr lang="pl-PL" sz="2500" b="1" u="sng" dirty="0">
                <a:latin typeface="Georgia" pitchFamily="18" charset="0"/>
              </a:rPr>
              <a:t>na piśmie</a:t>
            </a:r>
            <a:r>
              <a:rPr lang="pl-PL" sz="2500" dirty="0">
                <a:latin typeface="Georgia" pitchFamily="18" charset="0"/>
              </a:rPr>
              <a:t> nowe warunki</a:t>
            </a:r>
          </a:p>
          <a:p>
            <a:pPr algn="ctr"/>
            <a:r>
              <a:rPr lang="pl-PL" sz="2500" dirty="0">
                <a:latin typeface="Georgia" pitchFamily="18" charset="0"/>
              </a:rPr>
              <a:t>(+ przyczyna </a:t>
            </a:r>
          </a:p>
          <a:p>
            <a:pPr algn="ctr"/>
            <a:r>
              <a:rPr lang="pl-PL" sz="2500" dirty="0">
                <a:latin typeface="Georgia" pitchFamily="18" charset="0"/>
              </a:rPr>
              <a:t>i pouczenie)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3419872" y="18864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>
                <a:solidFill>
                  <a:srgbClr val="FFC000"/>
                </a:solidFill>
                <a:latin typeface="Georgia" pitchFamily="18" charset="0"/>
              </a:rPr>
              <a:t>Wypowiedzenie warunków pracy i płacy</a:t>
            </a:r>
            <a:endParaRPr lang="pl-PL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2296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323528" y="4919008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Georgia" pitchFamily="18" charset="0"/>
              </a:rPr>
              <a:t>Jeżeli strony włączyły do treści umowy o pracę określone warunki zatrudnienia (inne niż obligatoryjne) stają się one przedmiotowo istotne </a:t>
            </a:r>
          </a:p>
          <a:p>
            <a:pPr algn="ctr"/>
            <a:r>
              <a:rPr lang="pl-PL" sz="2400" b="1" dirty="0">
                <a:solidFill>
                  <a:schemeClr val="bg1"/>
                </a:solidFill>
                <a:latin typeface="Georgia" pitchFamily="18" charset="0"/>
              </a:rPr>
              <a:t>i </a:t>
            </a:r>
            <a:r>
              <a:rPr lang="pl-PL" sz="2400" b="1" u="sng" dirty="0">
                <a:solidFill>
                  <a:schemeClr val="bg1"/>
                </a:solidFill>
                <a:latin typeface="Georgia" pitchFamily="18" charset="0"/>
              </a:rPr>
              <a:t>wymagają wypowiedzenia zmieniającego</a:t>
            </a:r>
          </a:p>
          <a:p>
            <a:pPr algn="ctr"/>
            <a:endParaRPr lang="pl-PL" sz="2400" b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>
                <a:latin typeface="Georgia" pitchFamily="18" charset="0"/>
              </a:rPr>
              <a:t>przyczyna wypowiedzenia musi być uzasadniona – przy umowach na czas nieokreślony wskazana </a:t>
            </a:r>
            <a:br>
              <a:rPr lang="pl-PL" dirty="0">
                <a:latin typeface="Georgia" pitchFamily="18" charset="0"/>
              </a:rPr>
            </a:br>
            <a:r>
              <a:rPr lang="pl-PL" dirty="0">
                <a:latin typeface="Georgia" pitchFamily="18" charset="0"/>
              </a:rPr>
              <a:t>w oświadczeniu </a:t>
            </a:r>
          </a:p>
          <a:p>
            <a:pPr>
              <a:buNone/>
            </a:pPr>
            <a:endParaRPr lang="pl-PL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dirty="0">
                <a:latin typeface="Georgia" pitchFamily="18" charset="0"/>
              </a:rPr>
              <a:t>okresy i terminy wypowiadania warunków  pracy </a:t>
            </a:r>
          </a:p>
          <a:p>
            <a:pPr>
              <a:buNone/>
            </a:pPr>
            <a:r>
              <a:rPr lang="pl-PL" dirty="0">
                <a:latin typeface="Georgia" pitchFamily="18" charset="0"/>
              </a:rPr>
              <a:t>	i płacy są takie same, jak okresy wypowiedzenia umowy o pracę </a:t>
            </a:r>
          </a:p>
          <a:p>
            <a:pPr>
              <a:buNone/>
            </a:pPr>
            <a:endParaRPr lang="pl-PL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dirty="0">
                <a:latin typeface="Georgia" pitchFamily="18" charset="0"/>
              </a:rPr>
              <a:t>ograniczenia  wypowiadania umów o pracę przewidziane w obowiązujących przepisach odnoszą się </a:t>
            </a:r>
            <a:r>
              <a:rPr lang="pl-PL" b="1" dirty="0">
                <a:latin typeface="Georgia" pitchFamily="18" charset="0"/>
              </a:rPr>
              <a:t>w zasadzie </a:t>
            </a:r>
            <a:r>
              <a:rPr lang="pl-PL" dirty="0">
                <a:latin typeface="Georgia" pitchFamily="18" charset="0"/>
              </a:rPr>
              <a:t>także do wypowiadania warunków pracy i płacy (wyjątek np. 43 </a:t>
            </a:r>
            <a:r>
              <a:rPr lang="pl-PL" dirty="0" err="1">
                <a:latin typeface="Georgia" pitchFamily="18" charset="0"/>
              </a:rPr>
              <a:t>kp</a:t>
            </a:r>
            <a:r>
              <a:rPr lang="pl-PL" dirty="0">
                <a:latin typeface="Georgia" pitchFamily="18" charset="0"/>
              </a:rPr>
              <a:t>)</a:t>
            </a:r>
          </a:p>
          <a:p>
            <a:pPr lvl="0">
              <a:buFont typeface="Wingdings" pitchFamily="2" charset="2"/>
              <a:buChar char="Ø"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7544" y="2564904"/>
          <a:ext cx="8229600" cy="412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899592" y="184482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Georgia" pitchFamily="18" charset="0"/>
              </a:rPr>
              <a:t>Obowiązek konsultacji związkowej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Georgia" pitchFamily="18" charset="0"/>
                <a:cs typeface="Times New Roman" pitchFamily="18" charset="0"/>
              </a:rPr>
              <a:t>Wypowiedzenie warunków pracy i płacy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5"/>
          </a:xfrm>
        </p:spPr>
        <p:txBody>
          <a:bodyPr/>
          <a:lstStyle/>
          <a:p>
            <a:pPr algn="ctr">
              <a:buNone/>
            </a:pPr>
            <a:r>
              <a:rPr lang="pl-PL" sz="2400" dirty="0">
                <a:solidFill>
                  <a:schemeClr val="bg1"/>
                </a:solidFill>
                <a:latin typeface="Georgia" pitchFamily="18" charset="0"/>
              </a:rPr>
              <a:t>Skutki prawne wypowiedzenia warunków pracy i płacy </a:t>
            </a:r>
            <a:r>
              <a:rPr lang="pl-PL" sz="2400" b="1" dirty="0">
                <a:solidFill>
                  <a:schemeClr val="bg1"/>
                </a:solidFill>
                <a:latin typeface="Georgia" pitchFamily="18" charset="0"/>
              </a:rPr>
              <a:t>zależą od pracownika</a:t>
            </a:r>
          </a:p>
          <a:p>
            <a:pPr algn="ctr">
              <a:buNone/>
            </a:pPr>
            <a:endParaRPr lang="pl-PL" sz="2400" b="1" dirty="0">
              <a:solidFill>
                <a:schemeClr val="bg1"/>
              </a:solidFill>
              <a:latin typeface="Georgia" pitchFamily="18" charset="0"/>
            </a:endParaRPr>
          </a:p>
          <a:p>
            <a:pPr algn="just">
              <a:buNone/>
            </a:pPr>
            <a:endParaRPr lang="pl-PL" sz="2400" b="1" dirty="0">
              <a:latin typeface="Georgia" pitchFamily="18" charset="0"/>
            </a:endParaRPr>
          </a:p>
          <a:p>
            <a:pPr algn="just">
              <a:buNone/>
            </a:pPr>
            <a:endParaRPr lang="pl-PL" sz="2400" dirty="0">
              <a:solidFill>
                <a:schemeClr val="bg1"/>
              </a:solidFill>
              <a:latin typeface="Georgia" pitchFamily="18" charset="0"/>
            </a:endParaRPr>
          </a:p>
          <a:p>
            <a:pPr algn="just">
              <a:buNone/>
            </a:pPr>
            <a:endParaRPr lang="pl-PL" sz="2400" dirty="0">
              <a:solidFill>
                <a:schemeClr val="bg1"/>
              </a:solidFill>
              <a:latin typeface="Georgia" pitchFamily="18" charset="0"/>
            </a:endParaRPr>
          </a:p>
          <a:p>
            <a:pPr>
              <a:buNone/>
            </a:pPr>
            <a:endParaRPr lang="pl-PL" sz="2400" dirty="0">
              <a:solidFill>
                <a:schemeClr val="bg1"/>
              </a:solidFill>
              <a:latin typeface="Georgia" pitchFamily="18" charset="0"/>
            </a:endParaRPr>
          </a:p>
          <a:p>
            <a:endParaRPr lang="pl-PL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67544" y="2420888"/>
          <a:ext cx="8208912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latin typeface="Georgia" pitchFamily="18" charset="0"/>
              </a:rPr>
              <a:t>Roszczenia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2400" b="1" dirty="0">
              <a:latin typeface="Georgia" pitchFamily="18" charset="0"/>
            </a:endParaRPr>
          </a:p>
          <a:p>
            <a:pPr algn="ctr">
              <a:buNone/>
            </a:pPr>
            <a:r>
              <a:rPr lang="pl-PL" sz="2400" b="1" dirty="0">
                <a:latin typeface="Georgia" pitchFamily="18" charset="0"/>
              </a:rPr>
              <a:t>264 § 1 </a:t>
            </a:r>
            <a:r>
              <a:rPr lang="pl-PL" sz="2400" b="1" dirty="0" err="1">
                <a:latin typeface="Georgia" pitchFamily="18" charset="0"/>
              </a:rPr>
              <a:t>kp</a:t>
            </a:r>
            <a:endParaRPr lang="pl-PL" sz="2400" b="1" dirty="0">
              <a:latin typeface="Georgia" pitchFamily="18" charset="0"/>
            </a:endParaRPr>
          </a:p>
          <a:p>
            <a:pPr algn="ctr">
              <a:buNone/>
            </a:pPr>
            <a:endParaRPr lang="pl-PL" sz="2400" b="1" dirty="0">
              <a:latin typeface="Georgia" pitchFamily="18" charset="0"/>
            </a:endParaRPr>
          </a:p>
          <a:p>
            <a:pPr algn="ctr">
              <a:buNone/>
            </a:pPr>
            <a:r>
              <a:rPr lang="pl-PL" sz="2400" b="1" dirty="0">
                <a:latin typeface="Georgia" pitchFamily="18" charset="0"/>
              </a:rPr>
              <a:t>w razie niezgodnego z prawem wypowiedzenia warunków pracy </a:t>
            </a:r>
            <a:br>
              <a:rPr lang="pl-PL" sz="2400" b="1" dirty="0">
                <a:latin typeface="Georgia" pitchFamily="18" charset="0"/>
              </a:rPr>
            </a:br>
            <a:r>
              <a:rPr lang="pl-PL" sz="2400" b="1" dirty="0">
                <a:latin typeface="Georgia" pitchFamily="18" charset="0"/>
              </a:rPr>
              <a:t>i płacy  odwołanie od wypowiedzenia umowy o pracę wnosi się do sądu pracy w ciągu </a:t>
            </a:r>
            <a:br>
              <a:rPr lang="pl-PL" sz="2400" b="1" dirty="0">
                <a:latin typeface="Georgia" pitchFamily="18" charset="0"/>
              </a:rPr>
            </a:br>
            <a:r>
              <a:rPr lang="pl-PL" sz="2400" b="1" dirty="0">
                <a:latin typeface="Georgia" pitchFamily="18" charset="0"/>
              </a:rPr>
              <a:t>21 dni od dnia doręczenia pisma wypowiadającego umowę o pracę</a:t>
            </a:r>
          </a:p>
          <a:p>
            <a:pPr algn="ctr">
              <a:buNone/>
            </a:pPr>
            <a:endParaRPr lang="pl-PL" sz="2400" dirty="0">
              <a:latin typeface="Georgia" pitchFamily="18" charset="0"/>
            </a:endParaRPr>
          </a:p>
          <a:p>
            <a:pPr marL="633222" indent="-514350" algn="just">
              <a:buNone/>
            </a:pPr>
            <a:endParaRPr lang="pl-PL" sz="2400" dirty="0">
              <a:latin typeface="Georgia" pitchFamily="18" charset="0"/>
            </a:endParaRPr>
          </a:p>
          <a:p>
            <a:pPr marL="633222" indent="-514350" algn="just">
              <a:buFont typeface="+mj-lt"/>
              <a:buAutoNum type="arabicParenR"/>
            </a:pPr>
            <a:endParaRPr lang="pl-PL" sz="2400" dirty="0">
              <a:latin typeface="Georgia" pitchFamily="18" charset="0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167838" y="1730018"/>
          <a:ext cx="24688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491880" y="260648"/>
            <a:ext cx="54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FFC000"/>
                </a:solidFill>
                <a:latin typeface="Georgia" pitchFamily="18" charset="0"/>
              </a:rPr>
              <a:t>Wypowiedzenie warunków pracy i płacy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207</TotalTime>
  <Words>400</Words>
  <Application>Microsoft Office PowerPoint</Application>
  <PresentationFormat>Pokaz na ekranie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7" baseType="lpstr">
      <vt:lpstr>Arial</vt:lpstr>
      <vt:lpstr>Corbel</vt:lpstr>
      <vt:lpstr>Georgia</vt:lpstr>
      <vt:lpstr>Times New Roman</vt:lpstr>
      <vt:lpstr>Wingdings</vt:lpstr>
      <vt:lpstr>Wingdings 2</vt:lpstr>
      <vt:lpstr>Wingdings 3</vt:lpstr>
      <vt:lpstr>Moduł</vt:lpstr>
      <vt:lpstr>Wypowiedzenie warunków pracy i płacy</vt:lpstr>
      <vt:lpstr>Zmiana treści umownego stosunku pracy</vt:lpstr>
      <vt:lpstr>Wypowiedzenie warunków pracy i płacy</vt:lpstr>
      <vt:lpstr>Forma </vt:lpstr>
      <vt:lpstr>Wypowiedzenie warunków pracy i płacy</vt:lpstr>
      <vt:lpstr>Wypowiedzenie warunków pracy i płacy</vt:lpstr>
      <vt:lpstr>Wypowiedzenie warunków pracy i płacy</vt:lpstr>
      <vt:lpstr>Wypowiedzenie warunków pracy i płacy</vt:lpstr>
      <vt:lpstr>Roszczenia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Kamila</dc:creator>
  <cp:lastModifiedBy>Kamila Siejka</cp:lastModifiedBy>
  <cp:revision>23</cp:revision>
  <dcterms:created xsi:type="dcterms:W3CDTF">2016-12-01T20:18:25Z</dcterms:created>
  <dcterms:modified xsi:type="dcterms:W3CDTF">2018-11-07T23:55:08Z</dcterms:modified>
</cp:coreProperties>
</file>