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6" r:id="rId45"/>
    <p:sldId id="307" r:id="rId46"/>
    <p:sldId id="308" r:id="rId47"/>
    <p:sldId id="309" r:id="rId48"/>
    <p:sldId id="318" r:id="rId49"/>
    <p:sldId id="317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B2AC4-C3E1-407D-8A9F-B83364A83A95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F0F15-E710-4074-BBBD-D48CB108AA9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50722-724F-46EF-9CB6-AA4C2D1FDB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35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50722-724F-46EF-9CB6-AA4C2D1FDB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35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D5799B-44FD-4800-A82D-F349DD66BECA}" type="datetimeFigureOut">
              <a:rPr lang="pl-PL" smtClean="0"/>
              <a:t>13.03.2019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8324BC-4681-47D6-BA98-59564F34731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285752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Występowanie przedsiębiorcy w obrocie za pośrednictwem innych osób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4000504"/>
            <a:ext cx="7854696" cy="1214446"/>
          </a:xfrm>
        </p:spPr>
        <p:txBody>
          <a:bodyPr/>
          <a:lstStyle/>
          <a:p>
            <a:pPr algn="ctr"/>
            <a:r>
              <a:rPr lang="pl-PL" dirty="0" smtClean="0"/>
              <a:t>PEŁNOMOCNICTWO</a:t>
            </a:r>
          </a:p>
          <a:p>
            <a:pPr algn="ctr"/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929322" y="614364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mgr Barbara </a:t>
            </a:r>
            <a:r>
              <a:rPr lang="pl-PL" i="1" dirty="0" err="1" smtClean="0"/>
              <a:t>Trybulińska</a:t>
            </a:r>
            <a:endParaRPr lang="pl-PL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4"/>
          <p:cNvGrpSpPr/>
          <p:nvPr/>
        </p:nvGrpSpPr>
        <p:grpSpPr>
          <a:xfrm>
            <a:off x="1314173" y="1802325"/>
            <a:ext cx="1834670" cy="1598291"/>
            <a:chOff x="58551" y="2096852"/>
            <a:chExt cx="2438400" cy="2124236"/>
          </a:xfrm>
        </p:grpSpPr>
        <p:pic>
          <p:nvPicPr>
            <p:cNvPr id="6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43" y="2096852"/>
              <a:ext cx="1944216" cy="19442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Prostokąt zaokrąglony 6"/>
            <p:cNvSpPr/>
            <p:nvPr/>
          </p:nvSpPr>
          <p:spPr>
            <a:xfrm>
              <a:off x="58551" y="3789040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PRAWNA</a:t>
              </a:r>
              <a:endParaRPr lang="pl-PL" dirty="0"/>
            </a:p>
          </p:txBody>
        </p:sp>
      </p:grpSp>
      <p:sp>
        <p:nvSpPr>
          <p:cNvPr id="10" name="Pięciokąt 9"/>
          <p:cNvSpPr/>
          <p:nvPr/>
        </p:nvSpPr>
        <p:spPr>
          <a:xfrm>
            <a:off x="3143240" y="2174385"/>
            <a:ext cx="2563421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a 16"/>
          <p:cNvGrpSpPr/>
          <p:nvPr/>
        </p:nvGrpSpPr>
        <p:grpSpPr>
          <a:xfrm>
            <a:off x="5715008" y="1571612"/>
            <a:ext cx="2000264" cy="1785950"/>
            <a:chOff x="5691857" y="1802325"/>
            <a:chExt cx="2000264" cy="1625381"/>
          </a:xfrm>
        </p:grpSpPr>
        <p:pic>
          <p:nvPicPr>
            <p:cNvPr id="8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rostokąt zaokrąglony 11"/>
            <p:cNvSpPr/>
            <p:nvPr/>
          </p:nvSpPr>
          <p:spPr>
            <a:xfrm>
              <a:off x="5691857" y="3037615"/>
              <a:ext cx="2000264" cy="390091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PEŁNOMOCNIK</a:t>
              </a:r>
              <a:endParaRPr lang="pl-PL" dirty="0"/>
            </a:p>
          </p:txBody>
        </p:sp>
      </p:grpSp>
      <p:pic>
        <p:nvPicPr>
          <p:cNvPr id="3074" name="Picture 2" descr="D:\Pobrane\Boss-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3893" y="4820275"/>
            <a:ext cx="1808237" cy="18082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rostokąt zaokrąglony 13"/>
          <p:cNvSpPr/>
          <p:nvPr/>
        </p:nvSpPr>
        <p:spPr>
          <a:xfrm>
            <a:off x="5500694" y="6215082"/>
            <a:ext cx="2250417" cy="500065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UCZESTNIK OBROTU</a:t>
            </a:r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 rot="5400000">
            <a:off x="6127798" y="2851350"/>
            <a:ext cx="1103244" cy="2500331"/>
          </a:xfrm>
          <a:prstGeom prst="homePlate">
            <a:avLst>
              <a:gd name="adj" fmla="val 2933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CZYNNOŚĆ KONWENCJONALNA</a:t>
            </a:r>
            <a:endParaRPr lang="pl-P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trzałka w lewo i prawo 15"/>
          <p:cNvSpPr/>
          <p:nvPr/>
        </p:nvSpPr>
        <p:spPr>
          <a:xfrm rot="1979248">
            <a:off x="1978368" y="4349249"/>
            <a:ext cx="3761883" cy="936104"/>
          </a:xfrm>
          <a:prstGeom prst="leftRightArrow">
            <a:avLst>
              <a:gd name="adj1" fmla="val 69582"/>
              <a:gd name="adj2" fmla="val 70770"/>
            </a:avLst>
          </a:prstGeom>
          <a:solidFill>
            <a:srgbClr val="FF00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STOSUNEK PRAWNY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Konstrukcja teoretyczna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042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anchor="ctr"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Zasada </a:t>
            </a:r>
            <a:r>
              <a:rPr lang="pl-PL" dirty="0"/>
              <a:t>braku formalizmu przy składaniu oświadczeń </a:t>
            </a:r>
            <a:r>
              <a:rPr lang="pl-PL" dirty="0" smtClean="0"/>
              <a:t>woli - </a:t>
            </a:r>
            <a:r>
              <a:rPr lang="pl-PL" b="1" dirty="0"/>
              <a:t>pełnomocnictwo może być udzielone w dowolnej formie</a:t>
            </a:r>
            <a:r>
              <a:rPr lang="pl-PL" b="1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Pełnomocnictwo </a:t>
            </a:r>
            <a:r>
              <a:rPr lang="pl-PL" dirty="0"/>
              <a:t>do dokonania czynności prawnej, do ważności której potrzebna </a:t>
            </a:r>
            <a:r>
              <a:rPr lang="pl-PL" b="1" dirty="0"/>
              <a:t>jest forma szczególna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i="1" dirty="0" smtClean="0"/>
              <a:t>ad </a:t>
            </a:r>
            <a:r>
              <a:rPr lang="pl-PL" i="1" dirty="0"/>
              <a:t>solemnitatem</a:t>
            </a:r>
            <a:r>
              <a:rPr lang="pl-PL" dirty="0"/>
              <a:t>), powinno być udzielone w tej samej </a:t>
            </a:r>
            <a:r>
              <a:rPr lang="pl-PL" dirty="0" smtClean="0"/>
              <a:t>formie </a:t>
            </a:r>
            <a:r>
              <a:rPr lang="pl-PL" dirty="0" smtClean="0"/>
              <a:t>(art. 99 § 1 KC</a:t>
            </a:r>
            <a:r>
              <a:rPr lang="pl-PL" dirty="0" smtClean="0"/>
              <a:t>).</a:t>
            </a:r>
            <a:endParaRPr lang="pl-PL" dirty="0" smtClean="0"/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Określona forma wymagana </a:t>
            </a:r>
            <a:r>
              <a:rPr lang="pl-PL" i="1" dirty="0"/>
              <a:t>ad </a:t>
            </a:r>
            <a:r>
              <a:rPr lang="pl-PL" i="1" dirty="0" smtClean="0"/>
              <a:t>solemnitatem </a:t>
            </a:r>
            <a:r>
              <a:rPr lang="pl-PL" dirty="0" smtClean="0"/>
              <a:t>przez </a:t>
            </a:r>
            <a:r>
              <a:rPr lang="pl-PL" dirty="0" smtClean="0"/>
              <a:t>ustawę.</a:t>
            </a:r>
            <a:endParaRPr lang="pl-PL" i="1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Forma oświadczenia woli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935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pełnomocnictwo </a:t>
            </a:r>
            <a:r>
              <a:rPr lang="pl-PL" dirty="0" smtClean="0"/>
              <a:t>ogólne (art. 99 § 2 KC)</a:t>
            </a:r>
          </a:p>
          <a:p>
            <a:pPr algn="just"/>
            <a:r>
              <a:rPr lang="pl-PL" dirty="0" smtClean="0"/>
              <a:t>prokura </a:t>
            </a:r>
            <a:r>
              <a:rPr lang="pl-PL" dirty="0" smtClean="0"/>
              <a:t>(art. 109</a:t>
            </a:r>
            <a:r>
              <a:rPr lang="pl-PL" baseline="30000" dirty="0"/>
              <a:t>2</a:t>
            </a:r>
            <a:r>
              <a:rPr lang="pl-PL" dirty="0" smtClean="0"/>
              <a:t> § 1 KC)</a:t>
            </a:r>
          </a:p>
          <a:p>
            <a:pPr algn="just"/>
            <a:r>
              <a:rPr lang="pl-PL" dirty="0"/>
              <a:t>pełnomocnictwo udzielane przez wspólnika spółki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o.o. do uczestniczenia w zgromadzeniu wspólników oraz wykonywania prawa </a:t>
            </a:r>
            <a:r>
              <a:rPr lang="pl-PL" dirty="0" smtClean="0"/>
              <a:t>głosu (art</a:t>
            </a:r>
            <a:r>
              <a:rPr lang="pl-PL" dirty="0"/>
              <a:t>. 243 § 2 KSH</a:t>
            </a:r>
            <a:r>
              <a:rPr lang="pl-PL" dirty="0" smtClean="0"/>
              <a:t>) </a:t>
            </a:r>
            <a:endParaRPr lang="pl-PL" dirty="0"/>
          </a:p>
          <a:p>
            <a:pPr algn="just"/>
            <a:r>
              <a:rPr lang="pl-PL" dirty="0"/>
              <a:t>pełnomocnictwo udzielane przez akcjonariusza do uczestniczenia w walnym zgromadzeniu oraz wykonywania prawa głosu (art. </a:t>
            </a:r>
            <a:r>
              <a:rPr lang="pl-PL" dirty="0" smtClean="0"/>
              <a:t>412</a:t>
            </a:r>
            <a:r>
              <a:rPr lang="pl-PL" baseline="30000" dirty="0" smtClean="0"/>
              <a:t>1</a:t>
            </a:r>
            <a:r>
              <a:rPr lang="pl-PL" dirty="0" smtClean="0"/>
              <a:t> </a:t>
            </a:r>
            <a:r>
              <a:rPr lang="pl-PL" dirty="0"/>
              <a:t>§ </a:t>
            </a:r>
            <a:r>
              <a:rPr lang="pl-PL" dirty="0" smtClean="0"/>
              <a:t>1 </a:t>
            </a:r>
            <a:r>
              <a:rPr lang="pl-PL" dirty="0"/>
              <a:t>KSH</a:t>
            </a:r>
            <a:r>
              <a:rPr lang="pl-PL" dirty="0" smtClean="0"/>
              <a:t>) </a:t>
            </a:r>
            <a:endParaRPr lang="pl-PL" dirty="0"/>
          </a:p>
          <a:p>
            <a:pPr algn="just"/>
            <a:r>
              <a:rPr lang="pl-PL" dirty="0"/>
              <a:t>pełnomocnictwo ustanowione przez dyrektora przedsiębiorstwa państwowego (art. 51 </a:t>
            </a:r>
            <a:r>
              <a:rPr lang="pl-PL" dirty="0" smtClean="0"/>
              <a:t>PPU)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Forma pisemna </a:t>
            </a:r>
            <a:r>
              <a:rPr lang="pl-PL" sz="4200" i="1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ad </a:t>
            </a:r>
            <a:r>
              <a:rPr lang="pl-PL" sz="4200" i="1" dirty="0" err="1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solemnitatem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2689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PODMIOTY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34" y="4214818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Pełnomocnictwo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58517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42307"/>
            <a:ext cx="8229600" cy="1669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Pełnomocnictwa ogólnego, rodzajowego</a:t>
            </a:r>
            <a:br>
              <a:rPr lang="pl-PL" dirty="0" smtClean="0"/>
            </a:br>
            <a:r>
              <a:rPr lang="pl-PL" dirty="0" smtClean="0"/>
              <a:t>i szczególnego może udzielić osoba fizyczna, osoba prawna a także osoba ustawowa.</a:t>
            </a:r>
            <a:endParaRPr lang="pl-PL" dirty="0"/>
          </a:p>
        </p:txBody>
      </p:sp>
      <p:grpSp>
        <p:nvGrpSpPr>
          <p:cNvPr id="4" name="Grupa 3"/>
          <p:cNvGrpSpPr/>
          <p:nvPr/>
        </p:nvGrpSpPr>
        <p:grpSpPr>
          <a:xfrm>
            <a:off x="3537891" y="3269515"/>
            <a:ext cx="1834670" cy="1598291"/>
            <a:chOff x="58551" y="2096852"/>
            <a:chExt cx="2438400" cy="2124236"/>
          </a:xfrm>
        </p:grpSpPr>
        <p:pic>
          <p:nvPicPr>
            <p:cNvPr id="5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43" y="2096852"/>
              <a:ext cx="1944216" cy="19442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zaokrąglony 5"/>
            <p:cNvSpPr/>
            <p:nvPr/>
          </p:nvSpPr>
          <p:spPr>
            <a:xfrm>
              <a:off x="58551" y="3789040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PRAWNA</a:t>
              </a:r>
              <a:endParaRPr lang="pl-PL" dirty="0"/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1286627" y="3211622"/>
            <a:ext cx="1834670" cy="1656184"/>
            <a:chOff x="1614010" y="4437112"/>
            <a:chExt cx="2438400" cy="2201180"/>
          </a:xfrm>
        </p:grpSpPr>
        <p:pic>
          <p:nvPicPr>
            <p:cNvPr id="8" name="Picture 2" descr="D:\Pobrane\Boss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rostokąt zaokrąglony 8"/>
            <p:cNvSpPr/>
            <p:nvPr/>
          </p:nvSpPr>
          <p:spPr>
            <a:xfrm>
              <a:off x="1614010" y="6206244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FIZYCZNA</a:t>
              </a:r>
              <a:endParaRPr lang="pl-PL" dirty="0"/>
            </a:p>
          </p:txBody>
        </p:sp>
      </p:grpSp>
      <p:pic>
        <p:nvPicPr>
          <p:cNvPr id="12" name="Picture 2" descr="D:\Pobrane\clown_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8801" y="3199602"/>
            <a:ext cx="1655564" cy="165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ostokąt zaokrąglony 10"/>
          <p:cNvSpPr/>
          <p:nvPr/>
        </p:nvSpPr>
        <p:spPr>
          <a:xfrm>
            <a:off x="5929322" y="4543030"/>
            <a:ext cx="2071702" cy="325076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OS. USTAWOWA</a:t>
            </a:r>
            <a:endParaRPr lang="pl-PL" dirty="0"/>
          </a:p>
        </p:txBody>
      </p:sp>
      <p:sp>
        <p:nvSpPr>
          <p:cNvPr id="16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Mocodawca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90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42307"/>
            <a:ext cx="8229600" cy="1315189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Prokury może udzielić </a:t>
            </a:r>
            <a:r>
              <a:rPr lang="pl-PL" dirty="0" smtClean="0"/>
              <a:t>także</a:t>
            </a:r>
            <a:r>
              <a:rPr lang="pl-PL" dirty="0" smtClean="0"/>
              <a:t> </a:t>
            </a:r>
            <a:r>
              <a:rPr lang="pl-PL" dirty="0"/>
              <a:t>przedsiębiorca </a:t>
            </a:r>
            <a:r>
              <a:rPr lang="pl-PL" dirty="0" smtClean="0"/>
              <a:t>prowadzący jednoosobową działalność gospodarczą</a:t>
            </a:r>
            <a:r>
              <a:rPr lang="pl-PL" dirty="0" smtClean="0"/>
              <a:t>.</a:t>
            </a:r>
            <a:endParaRPr lang="pl-PL" dirty="0"/>
          </a:p>
        </p:txBody>
      </p:sp>
      <p:grpSp>
        <p:nvGrpSpPr>
          <p:cNvPr id="4" name="Grupa 3"/>
          <p:cNvGrpSpPr/>
          <p:nvPr/>
        </p:nvGrpSpPr>
        <p:grpSpPr>
          <a:xfrm>
            <a:off x="2368684" y="3219570"/>
            <a:ext cx="4234330" cy="2146097"/>
            <a:chOff x="-915026" y="2113305"/>
            <a:chExt cx="5627708" cy="2852305"/>
          </a:xfrm>
        </p:grpSpPr>
        <p:pic>
          <p:nvPicPr>
            <p:cNvPr id="5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15026" y="2113305"/>
              <a:ext cx="2852307" cy="285230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zaokrąglony 5"/>
            <p:cNvSpPr/>
            <p:nvPr/>
          </p:nvSpPr>
          <p:spPr>
            <a:xfrm>
              <a:off x="693137" y="3954912"/>
              <a:ext cx="4019545" cy="1010698"/>
            </a:xfrm>
            <a:prstGeom prst="roundRect">
              <a:avLst>
                <a:gd name="adj" fmla="val 34417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b="1" dirty="0" smtClean="0"/>
                <a:t>PRZEDSIĘBIORCA</a:t>
              </a:r>
            </a:p>
            <a:p>
              <a:pPr algn="ctr"/>
              <a:r>
                <a:rPr lang="pl-PL" sz="1400" b="1" dirty="0" smtClean="0"/>
                <a:t>PODLEGAJĄCY </a:t>
              </a:r>
              <a:r>
                <a:rPr lang="pl-PL" sz="1400" b="1" dirty="0" smtClean="0"/>
                <a:t>WPISOWI</a:t>
              </a:r>
              <a:endParaRPr lang="pl-PL" sz="1400" b="1" dirty="0"/>
            </a:p>
          </p:txBody>
        </p:sp>
      </p:grp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612832" y="5633864"/>
            <a:ext cx="6069360" cy="963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400" dirty="0" smtClean="0"/>
              <a:t>Czy przedsiębiorca indywidualny może udzielić prokury? Czy CEIDG jest rejestrem przedsiębiorców?</a:t>
            </a:r>
            <a:endParaRPr lang="pl-PL" sz="2400" dirty="0"/>
          </a:p>
        </p:txBody>
      </p:sp>
      <p:pic>
        <p:nvPicPr>
          <p:cNvPr id="13" name="Picture 4" descr="D:\Pobrane\Judge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92518"/>
            <a:ext cx="900100" cy="9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ęciokąt 11"/>
          <p:cNvSpPr/>
          <p:nvPr/>
        </p:nvSpPr>
        <p:spPr>
          <a:xfrm>
            <a:off x="4341158" y="3719747"/>
            <a:ext cx="648072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ięciokąt 14"/>
          <p:cNvSpPr/>
          <p:nvPr/>
        </p:nvSpPr>
        <p:spPr>
          <a:xfrm>
            <a:off x="5857884" y="3143248"/>
            <a:ext cx="648072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6643702" y="2786058"/>
            <a:ext cx="1443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3"/>
                </a:solidFill>
                <a:effectLst/>
                <a:latin typeface="Aller Display" pitchFamily="2" charset="-18"/>
              </a:rPr>
              <a:t>KRS</a:t>
            </a:r>
            <a:endParaRPr lang="pl-PL" sz="5400" b="1" cap="none" spc="0" dirty="0">
              <a:ln/>
              <a:solidFill>
                <a:schemeClr val="accent3"/>
              </a:solidFill>
              <a:effectLst/>
              <a:latin typeface="Aller Display" pitchFamily="2" charset="-18"/>
            </a:endParaRPr>
          </a:p>
        </p:txBody>
      </p:sp>
      <p:sp>
        <p:nvSpPr>
          <p:cNvPr id="17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Mocodawca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18" name="Pięciokąt 17"/>
          <p:cNvSpPr/>
          <p:nvPr/>
        </p:nvSpPr>
        <p:spPr>
          <a:xfrm>
            <a:off x="5857884" y="3929066"/>
            <a:ext cx="648072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643702" y="3643314"/>
            <a:ext cx="2186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err="1" smtClean="0">
                <a:ln/>
                <a:solidFill>
                  <a:schemeClr val="accent3"/>
                </a:solidFill>
                <a:effectLst/>
                <a:latin typeface="Aller Display" pitchFamily="2" charset="-18"/>
              </a:rPr>
              <a:t>CEiDG</a:t>
            </a:r>
            <a:endParaRPr lang="pl-PL" sz="5400" b="1" cap="none" spc="0" dirty="0" smtClean="0">
              <a:ln/>
              <a:solidFill>
                <a:schemeClr val="accent3"/>
              </a:solidFill>
              <a:effectLst/>
              <a:latin typeface="Aller Display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75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800" dirty="0" smtClean="0">
                <a:solidFill>
                  <a:schemeClr val="tx1"/>
                </a:solidFill>
                <a:latin typeface="+mn-lt"/>
              </a:rPr>
              <a:t>Nie jest wymagana pełna zdolność do czynności prawnych, ale zakres umocowania musi się mieścić w granicach posiadanej zdolności.</a:t>
            </a:r>
          </a:p>
          <a:p>
            <a:pPr algn="just"/>
            <a:r>
              <a:rPr lang="pl-PL" sz="2800" dirty="0">
                <a:solidFill>
                  <a:schemeClr val="tx1"/>
                </a:solidFill>
                <a:latin typeface="+mn-lt"/>
              </a:rPr>
              <a:t>Pełnomocnictwa ogólnego oraz prokury ograniczony w zdolności do czynności prawnych może udzielić tylko za zgodą przedstawiciela ustawowego.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Mocodawca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623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 smtClean="0"/>
              <a:t>PEŁNOMOCNIK</a:t>
            </a:r>
            <a:endParaRPr lang="pl-PL" dirty="0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grpSp>
        <p:nvGrpSpPr>
          <p:cNvPr id="3" name="Grupa 3"/>
          <p:cNvGrpSpPr/>
          <p:nvPr/>
        </p:nvGrpSpPr>
        <p:grpSpPr>
          <a:xfrm>
            <a:off x="2230736" y="3562913"/>
            <a:ext cx="2358930" cy="2055005"/>
            <a:chOff x="58551" y="2096852"/>
            <a:chExt cx="2438400" cy="2124236"/>
          </a:xfrm>
        </p:grpSpPr>
        <p:pic>
          <p:nvPicPr>
            <p:cNvPr id="5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43" y="2096852"/>
              <a:ext cx="1944216" cy="19442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zaokrąglony 5"/>
            <p:cNvSpPr/>
            <p:nvPr/>
          </p:nvSpPr>
          <p:spPr>
            <a:xfrm>
              <a:off x="58551" y="3789040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PRAWNA</a:t>
              </a:r>
              <a:endParaRPr lang="pl-PL" dirty="0"/>
            </a:p>
          </p:txBody>
        </p:sp>
      </p:grpSp>
      <p:grpSp>
        <p:nvGrpSpPr>
          <p:cNvPr id="4" name="Grupa 6"/>
          <p:cNvGrpSpPr/>
          <p:nvPr/>
        </p:nvGrpSpPr>
        <p:grpSpPr>
          <a:xfrm>
            <a:off x="470756" y="2460975"/>
            <a:ext cx="2358930" cy="2129441"/>
            <a:chOff x="1614010" y="4437112"/>
            <a:chExt cx="2438400" cy="2201180"/>
          </a:xfrm>
        </p:grpSpPr>
        <p:pic>
          <p:nvPicPr>
            <p:cNvPr id="8" name="Picture 2" descr="D:\Pobrane\Boss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Prostokąt zaokrąglony 8"/>
            <p:cNvSpPr/>
            <p:nvPr/>
          </p:nvSpPr>
          <p:spPr>
            <a:xfrm>
              <a:off x="1614010" y="6206244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FIZYCZNA</a:t>
              </a:r>
              <a:endParaRPr lang="pl-PL" dirty="0"/>
            </a:p>
          </p:txBody>
        </p:sp>
      </p:grpSp>
      <p:pic>
        <p:nvPicPr>
          <p:cNvPr id="6146" name="Picture 2" descr="D:\Pobrane\Supervisor-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8" y="2357430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5715008" y="4071942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OS. FIZYCZNA</a:t>
            </a:r>
            <a:endParaRPr lang="pl-PL" dirty="0"/>
          </a:p>
        </p:txBody>
      </p:sp>
      <p:sp>
        <p:nvSpPr>
          <p:cNvPr id="20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Pełnomocnik / Prokurent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45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 smtClean="0">
                <a:solidFill>
                  <a:schemeClr val="tx1"/>
                </a:solidFill>
                <a:latin typeface="+mn-lt"/>
              </a:rPr>
              <a:t>Osoba fizyczna, aby być pełnomocnikiem, może posiadać 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ograniczoną 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zdolność do czynności prawnych.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  <a:latin typeface="+mn-lt"/>
              </a:rPr>
              <a:t>Ważny jest stan na chwilę dokonania czynności prawnej przez pełnomocnika, a nie ustanowienia pełnomocnictwa.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Pełnomocnik - wymogi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66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5598339" y="1544347"/>
            <a:ext cx="2739955" cy="2526644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ZDOLNOŚCI DO </a:t>
            </a:r>
            <a:r>
              <a:rPr lang="pl-PL" sz="1600" b="1" dirty="0" smtClean="0"/>
              <a:t>CZYNNOŚCI PRAWNYCH</a:t>
            </a:r>
            <a:endParaRPr lang="pl-PL" sz="1600" b="1" dirty="0"/>
          </a:p>
        </p:txBody>
      </p:sp>
      <p:sp>
        <p:nvSpPr>
          <p:cNvPr id="12" name="Prostokąt 11"/>
          <p:cNvSpPr/>
          <p:nvPr/>
        </p:nvSpPr>
        <p:spPr>
          <a:xfrm>
            <a:off x="557092" y="1544347"/>
            <a:ext cx="2739955" cy="3681040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ZAKRES ZDOLNOŚCI DO </a:t>
            </a:r>
            <a:r>
              <a:rPr lang="pl-PL" sz="1600" b="1" dirty="0" smtClean="0"/>
              <a:t>CZYNNOŚCI PRAWNYCH</a:t>
            </a:r>
            <a:endParaRPr lang="pl-PL" sz="16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31451" y="5561856"/>
            <a:ext cx="8229600" cy="10354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dirty="0" smtClean="0"/>
              <a:t>Art. 100 KC: </a:t>
            </a:r>
            <a:r>
              <a:rPr lang="pl-PL" dirty="0"/>
              <a:t>O</a:t>
            </a:r>
            <a:r>
              <a:rPr lang="pl-PL" dirty="0" smtClean="0"/>
              <a:t>koliczność</a:t>
            </a:r>
            <a:r>
              <a:rPr lang="pl-PL" dirty="0"/>
              <a:t>, że pełnomocnik jest </a:t>
            </a:r>
            <a:r>
              <a:rPr lang="pl-PL" dirty="0" smtClean="0"/>
              <a:t>ograniczony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zdolności do czynności prawnych, nie ma wpływu na ważność czynności dokonanej przez niego w imieniu </a:t>
            </a:r>
            <a:r>
              <a:rPr lang="pl-PL" dirty="0" smtClean="0"/>
              <a:t>mocodawcy.</a:t>
            </a:r>
            <a:endParaRPr lang="pl-PL" dirty="0"/>
          </a:p>
        </p:txBody>
      </p:sp>
      <p:grpSp>
        <p:nvGrpSpPr>
          <p:cNvPr id="3" name="Grupa 4"/>
          <p:cNvGrpSpPr/>
          <p:nvPr/>
        </p:nvGrpSpPr>
        <p:grpSpPr>
          <a:xfrm>
            <a:off x="951262" y="1665633"/>
            <a:ext cx="1889408" cy="1331108"/>
            <a:chOff x="1271006" y="4437112"/>
            <a:chExt cx="3124410" cy="2201180"/>
          </a:xfrm>
        </p:grpSpPr>
        <p:pic>
          <p:nvPicPr>
            <p:cNvPr id="6" name="Picture 2" descr="D:\Pobrane\Boss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Prostokąt zaokrąglony 6"/>
            <p:cNvSpPr/>
            <p:nvPr/>
          </p:nvSpPr>
          <p:spPr>
            <a:xfrm>
              <a:off x="1271006" y="6206244"/>
              <a:ext cx="312441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MOCODAWCA</a:t>
              </a:r>
              <a:endParaRPr lang="pl-PL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5940152" y="1678742"/>
            <a:ext cx="2160239" cy="1822265"/>
            <a:chOff x="5550104" y="1802325"/>
            <a:chExt cx="2160239" cy="1822265"/>
          </a:xfrm>
        </p:grpSpPr>
        <p:pic>
          <p:nvPicPr>
            <p:cNvPr id="9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5550104" y="3102629"/>
              <a:ext cx="2160239" cy="521961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PEŁNOMOCNIK</a:t>
              </a:r>
              <a:br>
                <a:rPr lang="pl-PL" sz="1600" dirty="0" smtClean="0"/>
              </a:br>
              <a:r>
                <a:rPr lang="pl-PL" sz="1600" dirty="0" smtClean="0"/>
                <a:t>(OS. FIZYCZNA)</a:t>
              </a:r>
              <a:endParaRPr lang="pl-PL" sz="1600" dirty="0"/>
            </a:p>
          </p:txBody>
        </p:sp>
      </p:grpSp>
      <p:cxnSp>
        <p:nvCxnSpPr>
          <p:cNvPr id="16" name="Łącznik prosty ze strzałką 15"/>
          <p:cNvCxnSpPr>
            <a:stCxn id="19" idx="3"/>
            <a:endCxn id="25" idx="1"/>
          </p:cNvCxnSpPr>
          <p:nvPr/>
        </p:nvCxnSpPr>
        <p:spPr>
          <a:xfrm flipV="1">
            <a:off x="3183315" y="4652837"/>
            <a:ext cx="2538367" cy="2"/>
          </a:xfrm>
          <a:prstGeom prst="straightConnector1">
            <a:avLst/>
          </a:prstGeom>
          <a:ln w="57150">
            <a:solidFill>
              <a:schemeClr val="bg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>
          <a:xfrm>
            <a:off x="670822" y="4213201"/>
            <a:ext cx="2512493" cy="879275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ZAKRES PEŁNOMOCNICTWA</a:t>
            </a:r>
            <a:endParaRPr lang="pl-PL" b="1" dirty="0"/>
          </a:p>
        </p:txBody>
      </p:sp>
      <p:sp>
        <p:nvSpPr>
          <p:cNvPr id="25" name="Prostokąt 24"/>
          <p:cNvSpPr/>
          <p:nvPr/>
        </p:nvSpPr>
        <p:spPr>
          <a:xfrm>
            <a:off x="5721682" y="4213199"/>
            <a:ext cx="2512493" cy="879275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sp>
        <p:nvSpPr>
          <p:cNvPr id="11" name="Pięciokąt 10"/>
          <p:cNvSpPr/>
          <p:nvPr/>
        </p:nvSpPr>
        <p:spPr>
          <a:xfrm>
            <a:off x="3214678" y="2500306"/>
            <a:ext cx="2643205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PEŁNOMOCNICTWO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Pełnomocnik 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6325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pl-PL" sz="4200" b="1" dirty="0" smtClean="0"/>
              <a:t>Gdzie </a:t>
            </a:r>
            <a:r>
              <a:rPr lang="pl-PL" sz="4200" b="1" dirty="0" smtClean="0"/>
              <a:t>jesteśmy, czym </a:t>
            </a:r>
            <a:r>
              <a:rPr lang="pl-PL" sz="4200" b="1" dirty="0" smtClean="0"/>
              <a:t>się zajmujemy?</a:t>
            </a:r>
            <a:endParaRPr lang="pl-PL" sz="4200" b="1" dirty="0"/>
          </a:p>
        </p:txBody>
      </p:sp>
      <p:sp>
        <p:nvSpPr>
          <p:cNvPr id="6" name="Elipsa 5"/>
          <p:cNvSpPr/>
          <p:nvPr/>
        </p:nvSpPr>
        <p:spPr>
          <a:xfrm>
            <a:off x="666800" y="2060848"/>
            <a:ext cx="7704856" cy="3816424"/>
          </a:xfrm>
          <a:prstGeom prst="ellipse">
            <a:avLst/>
          </a:prstGeom>
          <a:solidFill>
            <a:schemeClr val="accent1">
              <a:lumMod val="75000"/>
              <a:alpha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SYSTEM PRAWA W </a:t>
            </a:r>
            <a:r>
              <a:rPr lang="pl-PL" b="1" dirty="0" smtClean="0"/>
              <a:t>POLSCE</a:t>
            </a:r>
            <a:endParaRPr lang="pl-PL" b="1" dirty="0"/>
          </a:p>
        </p:txBody>
      </p:sp>
      <p:sp>
        <p:nvSpPr>
          <p:cNvPr id="7" name="Elipsa 6"/>
          <p:cNvSpPr/>
          <p:nvPr/>
        </p:nvSpPr>
        <p:spPr>
          <a:xfrm>
            <a:off x="1062844" y="2590779"/>
            <a:ext cx="3456384" cy="2740496"/>
          </a:xfrm>
          <a:prstGeom prst="ellipse">
            <a:avLst/>
          </a:prstGeom>
          <a:solidFill>
            <a:schemeClr val="accent4">
              <a:alpha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PRAWO PRYWATNE</a:t>
            </a:r>
            <a:endParaRPr lang="pl-PL" b="1" dirty="0"/>
          </a:p>
        </p:txBody>
      </p:sp>
      <p:sp>
        <p:nvSpPr>
          <p:cNvPr id="8" name="Elipsa 7"/>
          <p:cNvSpPr/>
          <p:nvPr/>
        </p:nvSpPr>
        <p:spPr>
          <a:xfrm rot="745304">
            <a:off x="2163066" y="3169911"/>
            <a:ext cx="2384648" cy="983263"/>
          </a:xfrm>
          <a:prstGeom prst="ellipse">
            <a:avLst/>
          </a:prstGeom>
          <a:solidFill>
            <a:schemeClr val="accent2">
              <a:alpha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CZ. OGÓLNA PRAWA CYWILNEGO</a:t>
            </a:r>
            <a:endParaRPr lang="pl-PL" sz="1600" b="1" dirty="0"/>
          </a:p>
        </p:txBody>
      </p:sp>
      <p:sp>
        <p:nvSpPr>
          <p:cNvPr id="11" name="Elipsa 10"/>
          <p:cNvSpPr/>
          <p:nvPr/>
        </p:nvSpPr>
        <p:spPr>
          <a:xfrm>
            <a:off x="4512670" y="2590779"/>
            <a:ext cx="3456384" cy="2740496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PRAWO PUBLICZNE</a:t>
            </a:r>
            <a:endParaRPr lang="pl-PL" b="1" dirty="0"/>
          </a:p>
        </p:txBody>
      </p:sp>
      <p:sp>
        <p:nvSpPr>
          <p:cNvPr id="12" name="Elipsa 11"/>
          <p:cNvSpPr/>
          <p:nvPr/>
        </p:nvSpPr>
        <p:spPr>
          <a:xfrm rot="20604299">
            <a:off x="4497320" y="3131255"/>
            <a:ext cx="2560226" cy="920450"/>
          </a:xfrm>
          <a:prstGeom prst="ellipse">
            <a:avLst/>
          </a:prstGeom>
          <a:solidFill>
            <a:srgbClr val="002060">
              <a:alpha val="50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PUBL. PRAWO </a:t>
            </a:r>
            <a:r>
              <a:rPr lang="pl-PL" sz="1600" b="1" dirty="0" smtClean="0"/>
              <a:t>GOSPODARCZE</a:t>
            </a:r>
            <a:endParaRPr lang="pl-PL" sz="1600" b="1" dirty="0"/>
          </a:p>
        </p:txBody>
      </p:sp>
      <p:sp>
        <p:nvSpPr>
          <p:cNvPr id="14" name="Elipsa 13"/>
          <p:cNvSpPr/>
          <p:nvPr/>
        </p:nvSpPr>
        <p:spPr>
          <a:xfrm>
            <a:off x="4069756" y="3748691"/>
            <a:ext cx="574252" cy="399517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xmlns="" val="2870994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Aller" pitchFamily="2" charset="-18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 smtClean="0">
                <a:solidFill>
                  <a:schemeClr val="tx1"/>
                </a:solidFill>
                <a:latin typeface="+mn-lt"/>
              </a:rPr>
              <a:t>Osoba fizyczna, aby być prokurentem, musi posiadać pełną zdolność do czynności prawnych.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  <a:latin typeface="+mn-lt"/>
              </a:rPr>
              <a:t>Prokurentem nie może być </a:t>
            </a:r>
            <a:r>
              <a:rPr lang="pl-PL" dirty="0">
                <a:solidFill>
                  <a:schemeClr val="tx1"/>
                </a:solidFill>
                <a:latin typeface="+mn-lt"/>
              </a:rPr>
              <a:t>osoba będąca członkiem organu nadzorczego przedsiębiorcy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.</a:t>
            </a:r>
            <a:endParaRPr lang="pl-PL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4500570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zaokrąglony 5"/>
          <p:cNvSpPr/>
          <p:nvPr/>
        </p:nvSpPr>
        <p:spPr>
          <a:xfrm>
            <a:off x="6286512" y="6286520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Prokurent – wymogi</a:t>
            </a:r>
          </a:p>
        </p:txBody>
      </p:sp>
    </p:spTree>
    <p:extLst>
      <p:ext uri="{BB962C8B-B14F-4D97-AF65-F5344CB8AC3E}">
        <p14:creationId xmlns:p14="http://schemas.microsoft.com/office/powerpoint/2010/main" xmlns="" val="1721530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pl-PL" dirty="0" smtClean="0"/>
              <a:t>Mocodawca może ustanowić kilku pełnomocników/prokurentów, którzy działać będą samodzielnie.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l-PL" dirty="0" smtClean="0"/>
              <a:t>Jednakże, jeżeli to wynika z treści udzielonego </a:t>
            </a:r>
            <a:r>
              <a:rPr lang="pl-PL" dirty="0" smtClean="0"/>
              <a:t>pełnomocnictwa/prokury</a:t>
            </a:r>
            <a:r>
              <a:rPr lang="pl-PL" dirty="0" smtClean="0"/>
              <a:t>, czynność prawna dochodzi do skutku, jeżeli zostanie dokonana przez wszystkich </a:t>
            </a:r>
            <a:r>
              <a:rPr lang="pl-PL" dirty="0" smtClean="0"/>
              <a:t>pełnomocników/prokurentów</a:t>
            </a:r>
            <a:r>
              <a:rPr lang="pl-PL" dirty="0" smtClean="0"/>
              <a:t>, których dotyczy umocowanie łączne.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Pełnomocnictwa i prokury łączne 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6016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ęciokąt 6"/>
          <p:cNvSpPr/>
          <p:nvPr/>
        </p:nvSpPr>
        <p:spPr>
          <a:xfrm>
            <a:off x="3995936" y="5013176"/>
            <a:ext cx="4752528" cy="1301546"/>
          </a:xfrm>
          <a:prstGeom prst="homePlate">
            <a:avLst>
              <a:gd name="adj" fmla="val 442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tabLst>
                <a:tab pos="355600" algn="l"/>
              </a:tabLst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Czynność ma skutek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95536" y="5013176"/>
            <a:ext cx="3600400" cy="130154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pl-PL" b="1" dirty="0"/>
          </a:p>
        </p:txBody>
      </p:sp>
      <p:sp>
        <p:nvSpPr>
          <p:cNvPr id="15" name="Pięciokąt 14"/>
          <p:cNvSpPr/>
          <p:nvPr/>
        </p:nvSpPr>
        <p:spPr>
          <a:xfrm rot="5400000">
            <a:off x="3783025" y="4655879"/>
            <a:ext cx="425821" cy="432048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łamany 16"/>
          <p:cNvCxnSpPr>
            <a:stCxn id="15" idx="1"/>
            <a:endCxn id="22" idx="2"/>
          </p:cNvCxnSpPr>
          <p:nvPr/>
        </p:nvCxnSpPr>
        <p:spPr>
          <a:xfrm rot="16200000" flipV="1">
            <a:off x="2424551" y="3087607"/>
            <a:ext cx="1261093" cy="1881679"/>
          </a:xfrm>
          <a:prstGeom prst="bentConnector3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łamany 17"/>
          <p:cNvCxnSpPr>
            <a:endCxn id="25" idx="2"/>
          </p:cNvCxnSpPr>
          <p:nvPr/>
        </p:nvCxnSpPr>
        <p:spPr>
          <a:xfrm rot="5400000" flipH="1" flipV="1">
            <a:off x="3729426" y="3670141"/>
            <a:ext cx="1250158" cy="71714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20"/>
          <p:cNvCxnSpPr>
            <a:stCxn id="15" idx="1"/>
            <a:endCxn id="28" idx="2"/>
          </p:cNvCxnSpPr>
          <p:nvPr/>
        </p:nvCxnSpPr>
        <p:spPr>
          <a:xfrm rot="5400000" flipH="1" flipV="1">
            <a:off x="5024440" y="2375129"/>
            <a:ext cx="1255361" cy="331236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18"/>
          <p:cNvGrpSpPr/>
          <p:nvPr/>
        </p:nvGrpSpPr>
        <p:grpSpPr>
          <a:xfrm>
            <a:off x="1034137" y="1756344"/>
            <a:ext cx="2160239" cy="1641556"/>
            <a:chOff x="5550104" y="1983034"/>
            <a:chExt cx="2160239" cy="1641556"/>
          </a:xfrm>
        </p:grpSpPr>
        <p:pic>
          <p:nvPicPr>
            <p:cNvPr id="20" name="Picture 4" descr="D:\Pobrane\Chief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6168" y="1983034"/>
              <a:ext cx="1268397" cy="12683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Prostokąt zaokrąglony 21"/>
            <p:cNvSpPr/>
            <p:nvPr/>
          </p:nvSpPr>
          <p:spPr>
            <a:xfrm>
              <a:off x="5550104" y="3102629"/>
              <a:ext cx="2160239" cy="521961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PEŁNOMOCNIK 1</a:t>
              </a:r>
            </a:p>
          </p:txBody>
        </p:sp>
      </p:grpSp>
      <p:grpSp>
        <p:nvGrpSpPr>
          <p:cNvPr id="4" name="Grupa 22"/>
          <p:cNvGrpSpPr/>
          <p:nvPr/>
        </p:nvGrpSpPr>
        <p:grpSpPr>
          <a:xfrm>
            <a:off x="3632956" y="1762076"/>
            <a:ext cx="2160239" cy="1641556"/>
            <a:chOff x="5550104" y="1983034"/>
            <a:chExt cx="2160239" cy="1641556"/>
          </a:xfrm>
        </p:grpSpPr>
        <p:pic>
          <p:nvPicPr>
            <p:cNvPr id="24" name="Picture 4" descr="D:\Pobrane\Chief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6168" y="1983034"/>
              <a:ext cx="1268397" cy="12683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Prostokąt zaokrąglony 24"/>
            <p:cNvSpPr/>
            <p:nvPr/>
          </p:nvSpPr>
          <p:spPr>
            <a:xfrm>
              <a:off x="5550104" y="3102629"/>
              <a:ext cx="2160239" cy="521961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PEŁNOMOCNIK 2</a:t>
              </a:r>
            </a:p>
          </p:txBody>
        </p:sp>
      </p:grpSp>
      <p:grpSp>
        <p:nvGrpSpPr>
          <p:cNvPr id="5" name="Grupa 25"/>
          <p:cNvGrpSpPr/>
          <p:nvPr/>
        </p:nvGrpSpPr>
        <p:grpSpPr>
          <a:xfrm>
            <a:off x="6228184" y="1762076"/>
            <a:ext cx="2160239" cy="1641556"/>
            <a:chOff x="5550104" y="1983034"/>
            <a:chExt cx="2160239" cy="1641556"/>
          </a:xfrm>
        </p:grpSpPr>
        <p:pic>
          <p:nvPicPr>
            <p:cNvPr id="27" name="Picture 4" descr="D:\Pobrane\Chief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6168" y="1983034"/>
              <a:ext cx="1268397" cy="12683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Prostokąt zaokrąglony 27"/>
            <p:cNvSpPr/>
            <p:nvPr/>
          </p:nvSpPr>
          <p:spPr>
            <a:xfrm>
              <a:off x="5550104" y="3102629"/>
              <a:ext cx="2160239" cy="521961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PEŁNOMOCNIK 3</a:t>
              </a:r>
            </a:p>
          </p:txBody>
        </p:sp>
      </p:grpSp>
      <p:sp>
        <p:nvSpPr>
          <p:cNvPr id="23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Pełnomocnictwa i prokury łączne 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77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669" y="1970301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zaokrąglony 5"/>
          <p:cNvSpPr/>
          <p:nvPr/>
        </p:nvSpPr>
        <p:spPr>
          <a:xfrm>
            <a:off x="322646" y="3543218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 1</a:t>
            </a:r>
            <a:endParaRPr lang="pl-PL" dirty="0"/>
          </a:p>
        </p:txBody>
      </p:sp>
      <p:sp>
        <p:nvSpPr>
          <p:cNvPr id="7" name="Pięciokąt 6"/>
          <p:cNvSpPr/>
          <p:nvPr/>
        </p:nvSpPr>
        <p:spPr>
          <a:xfrm>
            <a:off x="5652120" y="5013176"/>
            <a:ext cx="3096344" cy="1301546"/>
          </a:xfrm>
          <a:prstGeom prst="homePlate">
            <a:avLst>
              <a:gd name="adj" fmla="val 442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tabLst>
                <a:tab pos="355600" algn="l"/>
              </a:tabLst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Czynność odnosi skutek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034136" y="5013176"/>
            <a:ext cx="4617983" cy="130154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 smtClean="0"/>
              <a:t>Czynność nie wywiera skutku</a:t>
            </a:r>
            <a:endParaRPr lang="pl-PL" b="1" dirty="0"/>
          </a:p>
        </p:txBody>
      </p:sp>
      <p:pic>
        <p:nvPicPr>
          <p:cNvPr id="9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1346" y="1970301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rostokąt zaokrąglony 9"/>
          <p:cNvSpPr/>
          <p:nvPr/>
        </p:nvSpPr>
        <p:spPr>
          <a:xfrm>
            <a:off x="3267323" y="3543218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 2</a:t>
            </a:r>
            <a:endParaRPr lang="pl-PL" dirty="0"/>
          </a:p>
        </p:txBody>
      </p:sp>
      <p:pic>
        <p:nvPicPr>
          <p:cNvPr id="11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5012" y="1970301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rostokąt zaokrąglony 11"/>
          <p:cNvSpPr/>
          <p:nvPr/>
        </p:nvSpPr>
        <p:spPr>
          <a:xfrm>
            <a:off x="6410989" y="3543218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 3</a:t>
            </a:r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 rot="5400000">
            <a:off x="821227" y="4655877"/>
            <a:ext cx="425821" cy="432048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ięciokąt 13"/>
          <p:cNvSpPr/>
          <p:nvPr/>
        </p:nvSpPr>
        <p:spPr>
          <a:xfrm rot="5400000">
            <a:off x="2747496" y="4650677"/>
            <a:ext cx="425821" cy="432048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ięciokąt 14"/>
          <p:cNvSpPr/>
          <p:nvPr/>
        </p:nvSpPr>
        <p:spPr>
          <a:xfrm rot="5400000">
            <a:off x="5439210" y="4650677"/>
            <a:ext cx="425821" cy="432048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łamany 16"/>
          <p:cNvCxnSpPr>
            <a:stCxn id="13" idx="1"/>
            <a:endCxn id="6" idx="2"/>
          </p:cNvCxnSpPr>
          <p:nvPr/>
        </p:nvCxnSpPr>
        <p:spPr>
          <a:xfrm rot="5400000" flipH="1" flipV="1">
            <a:off x="919221" y="4076102"/>
            <a:ext cx="697806" cy="467973"/>
          </a:xfrm>
          <a:prstGeom prst="bentConnector3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łamany 17"/>
          <p:cNvCxnSpPr>
            <a:stCxn id="14" idx="1"/>
            <a:endCxn id="10" idx="2"/>
          </p:cNvCxnSpPr>
          <p:nvPr/>
        </p:nvCxnSpPr>
        <p:spPr>
          <a:xfrm rot="5400000" flipH="1" flipV="1">
            <a:off x="3357294" y="3564298"/>
            <a:ext cx="692606" cy="1486381"/>
          </a:xfrm>
          <a:prstGeom prst="bentConnector3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20"/>
          <p:cNvCxnSpPr>
            <a:stCxn id="15" idx="1"/>
            <a:endCxn id="12" idx="2"/>
          </p:cNvCxnSpPr>
          <p:nvPr/>
        </p:nvCxnSpPr>
        <p:spPr>
          <a:xfrm rot="5400000" flipH="1" flipV="1">
            <a:off x="6274984" y="3338322"/>
            <a:ext cx="692606" cy="193833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Pełnomocnictwa i prokury łączne 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039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071678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ZAKRES UMOCOWANIA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34" y="4286256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Pełnomocnictwo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9605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a 11"/>
          <p:cNvSpPr/>
          <p:nvPr/>
        </p:nvSpPr>
        <p:spPr>
          <a:xfrm>
            <a:off x="5561343" y="1826302"/>
            <a:ext cx="3456384" cy="2880320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908301"/>
            <a:ext cx="8229600" cy="17610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można udzielić </a:t>
            </a:r>
            <a:r>
              <a:rPr lang="pl-PL" dirty="0"/>
              <a:t>pełnomocnictwa do dokonywania wszelkich czynności prawnych. Pełnomocnictwo takie stwarzałoby zbyt duże niebezpieczeństwo dla mocodawcy. </a:t>
            </a:r>
            <a:endParaRPr lang="pl-PL" dirty="0" smtClean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dirty="0" smtClean="0"/>
              <a:t>Pełnomocnictwo musi posiadać swój zakres, który kształtuje sam mocodawca.</a:t>
            </a:r>
            <a:endParaRPr lang="pl-PL" dirty="0"/>
          </a:p>
        </p:txBody>
      </p:sp>
      <p:sp>
        <p:nvSpPr>
          <p:cNvPr id="7" name="Elipsa 6"/>
          <p:cNvSpPr/>
          <p:nvPr/>
        </p:nvSpPr>
        <p:spPr>
          <a:xfrm>
            <a:off x="232751" y="1714488"/>
            <a:ext cx="3456384" cy="3071834"/>
          </a:xfrm>
          <a:prstGeom prst="ellipse">
            <a:avLst/>
          </a:prstGeom>
          <a:solidFill>
            <a:schemeClr val="accent4">
              <a:alpha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ZAKRES ZDOLNOŚCI DO CZYNNOŚCI</a:t>
            </a:r>
            <a:br>
              <a:rPr lang="pl-PL" b="1" dirty="0" smtClean="0"/>
            </a:br>
            <a:r>
              <a:rPr lang="pl-PL" b="1" dirty="0" smtClean="0"/>
              <a:t>PRAWNYCH</a:t>
            </a:r>
            <a:endParaRPr lang="pl-PL" b="1" dirty="0"/>
          </a:p>
        </p:txBody>
      </p:sp>
      <p:grpSp>
        <p:nvGrpSpPr>
          <p:cNvPr id="4" name="Grupa 3"/>
          <p:cNvGrpSpPr/>
          <p:nvPr/>
        </p:nvGrpSpPr>
        <p:grpSpPr>
          <a:xfrm>
            <a:off x="1043608" y="1826302"/>
            <a:ext cx="1834670" cy="1656184"/>
            <a:chOff x="1614010" y="4437112"/>
            <a:chExt cx="2438400" cy="2201180"/>
          </a:xfrm>
        </p:grpSpPr>
        <p:pic>
          <p:nvPicPr>
            <p:cNvPr id="5" name="Picture 2" descr="D:\Pobrane\Boss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zaokrąglony 5"/>
            <p:cNvSpPr/>
            <p:nvPr/>
          </p:nvSpPr>
          <p:spPr>
            <a:xfrm>
              <a:off x="1614010" y="6206244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MOCODAWCA</a:t>
              </a:r>
              <a:endParaRPr lang="pl-PL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6372200" y="2012452"/>
            <a:ext cx="2057452" cy="1625381"/>
            <a:chOff x="5691857" y="1802325"/>
            <a:chExt cx="2057452" cy="1625381"/>
          </a:xfrm>
        </p:grpSpPr>
        <p:pic>
          <p:nvPicPr>
            <p:cNvPr id="10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rostokąt zaokrąglony 10"/>
            <p:cNvSpPr/>
            <p:nvPr/>
          </p:nvSpPr>
          <p:spPr>
            <a:xfrm>
              <a:off x="5691857" y="3102630"/>
              <a:ext cx="2057452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PEŁNOMOCNIK</a:t>
              </a:r>
              <a:endParaRPr lang="pl-PL" dirty="0"/>
            </a:p>
          </p:txBody>
        </p:sp>
      </p:grpSp>
      <p:sp>
        <p:nvSpPr>
          <p:cNvPr id="8" name="Pięciokąt 7"/>
          <p:cNvSpPr/>
          <p:nvPr/>
        </p:nvSpPr>
        <p:spPr>
          <a:xfrm>
            <a:off x="3342110" y="2213764"/>
            <a:ext cx="2566257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Łącznik prosty ze strzałką 12"/>
          <p:cNvCxnSpPr>
            <a:stCxn id="7" idx="6"/>
            <a:endCxn id="12" idx="2"/>
          </p:cNvCxnSpPr>
          <p:nvPr/>
        </p:nvCxnSpPr>
        <p:spPr>
          <a:xfrm>
            <a:off x="3689135" y="3250405"/>
            <a:ext cx="1872208" cy="16057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Mnożenie 14"/>
          <p:cNvSpPr/>
          <p:nvPr/>
        </p:nvSpPr>
        <p:spPr>
          <a:xfrm>
            <a:off x="-1039217" y="1154207"/>
            <a:ext cx="11009374" cy="4006405"/>
          </a:xfrm>
          <a:prstGeom prst="mathMultiply">
            <a:avLst>
              <a:gd name="adj1" fmla="val 9414"/>
            </a:avLst>
          </a:prstGeom>
          <a:solidFill>
            <a:srgbClr val="CC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Zakres pełnomocnictwa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87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Ze względu na zakres wyróżnić można:</a:t>
            </a:r>
          </a:p>
          <a:p>
            <a:pPr marL="715963" indent="-450850"/>
            <a:r>
              <a:rPr lang="pl-PL" dirty="0" smtClean="0"/>
              <a:t>Pełnomocnictwo ogólne</a:t>
            </a:r>
          </a:p>
          <a:p>
            <a:pPr marL="715963" indent="-450850"/>
            <a:r>
              <a:rPr lang="pl-PL" dirty="0" smtClean="0"/>
              <a:t>Pełnomocnictwo rodzajowe</a:t>
            </a:r>
          </a:p>
          <a:p>
            <a:pPr marL="715963" indent="-450850"/>
            <a:r>
              <a:rPr lang="pl-PL" dirty="0" smtClean="0"/>
              <a:t>Pełnomocnictwo szczególne</a:t>
            </a:r>
          </a:p>
          <a:p>
            <a:pPr marL="715963" indent="-450850"/>
            <a:r>
              <a:rPr lang="pl-PL" dirty="0" smtClean="0"/>
              <a:t>Prokurę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Zakres pełnomocnictwa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28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607909" y="1550428"/>
            <a:ext cx="2592287" cy="3681040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/>
              <a:t>ZAKRES ZDOLNOŚCI DO CZYNNOŚCI</a:t>
            </a:r>
            <a:br>
              <a:rPr lang="pl-PL" b="1" dirty="0"/>
            </a:br>
            <a:r>
              <a:rPr lang="pl-PL" b="1" dirty="0" smtClean="0"/>
              <a:t>PRAWNYCH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122413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Obejmuje umocowanie do czynności zwykłego zarządu (art. 98 </a:t>
            </a:r>
            <a:r>
              <a:rPr lang="pl-PL" dirty="0" err="1" smtClean="0"/>
              <a:t>zd</a:t>
            </a:r>
            <a:r>
              <a:rPr lang="pl-PL" dirty="0" smtClean="0"/>
              <a:t>. 1 KC)</a:t>
            </a:r>
            <a:endParaRPr lang="pl-PL" dirty="0"/>
          </a:p>
        </p:txBody>
      </p:sp>
      <p:grpSp>
        <p:nvGrpSpPr>
          <p:cNvPr id="3" name="Grupa 4"/>
          <p:cNvGrpSpPr/>
          <p:nvPr/>
        </p:nvGrpSpPr>
        <p:grpSpPr>
          <a:xfrm>
            <a:off x="967949" y="1737032"/>
            <a:ext cx="1834670" cy="1656184"/>
            <a:chOff x="1614010" y="4437112"/>
            <a:chExt cx="2438400" cy="2201180"/>
          </a:xfrm>
        </p:grpSpPr>
        <p:pic>
          <p:nvPicPr>
            <p:cNvPr id="6" name="Picture 2" descr="D:\Pobrane\Boss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Prostokąt zaokrąglony 6"/>
            <p:cNvSpPr/>
            <p:nvPr/>
          </p:nvSpPr>
          <p:spPr>
            <a:xfrm>
              <a:off x="1614010" y="6206244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MOCODAWCA</a:t>
              </a:r>
              <a:endParaRPr lang="pl-PL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6296540" y="1923182"/>
            <a:ext cx="1990235" cy="1625381"/>
            <a:chOff x="5691856" y="1802325"/>
            <a:chExt cx="1990235" cy="1625381"/>
          </a:xfrm>
        </p:grpSpPr>
        <p:pic>
          <p:nvPicPr>
            <p:cNvPr id="9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5691856" y="3102630"/>
              <a:ext cx="1990235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PEŁNOMOCNIK</a:t>
              </a:r>
              <a:endParaRPr lang="pl-PL" dirty="0"/>
            </a:p>
          </p:txBody>
        </p:sp>
      </p:grpSp>
      <p:sp>
        <p:nvSpPr>
          <p:cNvPr id="11" name="Pięciokąt 10"/>
          <p:cNvSpPr/>
          <p:nvPr/>
        </p:nvSpPr>
        <p:spPr>
          <a:xfrm>
            <a:off x="3560236" y="2721490"/>
            <a:ext cx="2511961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751925" y="3500438"/>
            <a:ext cx="2304256" cy="857256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 smtClean="0"/>
              <a:t>CZYNNOŚCI ZWYKŁEGO ZARZĄDU</a:t>
            </a:r>
            <a:endParaRPr lang="pl-PL" b="1" dirty="0"/>
          </a:p>
        </p:txBody>
      </p:sp>
      <p:sp>
        <p:nvSpPr>
          <p:cNvPr id="14" name="Prostokąt 13"/>
          <p:cNvSpPr/>
          <p:nvPr/>
        </p:nvSpPr>
        <p:spPr>
          <a:xfrm>
            <a:off x="6061748" y="3670687"/>
            <a:ext cx="2439342" cy="648072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cxnSp>
        <p:nvCxnSpPr>
          <p:cNvPr id="16" name="Łącznik prosty ze strzałką 15"/>
          <p:cNvCxnSpPr/>
          <p:nvPr/>
        </p:nvCxnSpPr>
        <p:spPr>
          <a:xfrm>
            <a:off x="3071802" y="3929066"/>
            <a:ext cx="3005567" cy="65657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ogólne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313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u="sng" dirty="0" smtClean="0"/>
              <a:t>Czym są czynności zwykłego zarządu?</a:t>
            </a:r>
          </a:p>
          <a:p>
            <a:pPr marL="0" indent="0" algn="ctr">
              <a:buNone/>
            </a:pPr>
            <a:r>
              <a:rPr lang="pl-PL" sz="3000" dirty="0" smtClean="0"/>
              <a:t>Kodeks Handlowy wyłączał m.in:</a:t>
            </a:r>
          </a:p>
          <a:p>
            <a:pPr lvl="1"/>
            <a:r>
              <a:rPr lang="pl-PL" sz="2600" dirty="0" smtClean="0"/>
              <a:t>zbywanie </a:t>
            </a:r>
            <a:r>
              <a:rPr lang="pl-PL" sz="2600" dirty="0"/>
              <a:t>i </a:t>
            </a:r>
            <a:r>
              <a:rPr lang="pl-PL" sz="2600" dirty="0" smtClean="0"/>
              <a:t>obciążanie nieruchomości,</a:t>
            </a:r>
          </a:p>
          <a:p>
            <a:pPr lvl="1"/>
            <a:r>
              <a:rPr lang="pl-PL" sz="2600" dirty="0" smtClean="0"/>
              <a:t>zaciąganie </a:t>
            </a:r>
            <a:r>
              <a:rPr lang="pl-PL" sz="2600" dirty="0"/>
              <a:t>pożyczek i zobowiązań </a:t>
            </a:r>
            <a:r>
              <a:rPr lang="pl-PL" sz="2600" dirty="0" smtClean="0"/>
              <a:t>wekslowych,</a:t>
            </a:r>
          </a:p>
          <a:p>
            <a:pPr lvl="1"/>
            <a:r>
              <a:rPr lang="pl-PL" sz="2600" dirty="0" smtClean="0"/>
              <a:t>czynienie darowizn,</a:t>
            </a:r>
          </a:p>
          <a:p>
            <a:pPr lvl="1"/>
            <a:r>
              <a:rPr lang="pl-PL" sz="2600" dirty="0" smtClean="0"/>
              <a:t>przyjmowanie </a:t>
            </a:r>
            <a:r>
              <a:rPr lang="pl-PL" sz="2600" dirty="0"/>
              <a:t>lub </a:t>
            </a:r>
            <a:r>
              <a:rPr lang="pl-PL" sz="2600" dirty="0" smtClean="0"/>
              <a:t>zrzekanie </a:t>
            </a:r>
            <a:r>
              <a:rPr lang="pl-PL" sz="2600" dirty="0"/>
              <a:t>się </a:t>
            </a:r>
            <a:r>
              <a:rPr lang="pl-PL" sz="2600" dirty="0" smtClean="0"/>
              <a:t>spadków,</a:t>
            </a:r>
          </a:p>
          <a:p>
            <a:pPr lvl="1"/>
            <a:r>
              <a:rPr lang="pl-PL" sz="2600" dirty="0" smtClean="0"/>
              <a:t>zawieranie ugód,</a:t>
            </a:r>
          </a:p>
          <a:p>
            <a:pPr lvl="1"/>
            <a:r>
              <a:rPr lang="pl-PL" sz="2600" dirty="0" smtClean="0"/>
              <a:t>wytaczanie powództw,</a:t>
            </a:r>
          </a:p>
          <a:p>
            <a:pPr lvl="1"/>
            <a:r>
              <a:rPr lang="pl-PL" sz="2600" dirty="0" smtClean="0"/>
              <a:t>czynienie </a:t>
            </a:r>
            <a:r>
              <a:rPr lang="pl-PL" sz="2600" dirty="0"/>
              <a:t>zapisów na sąd </a:t>
            </a:r>
            <a:r>
              <a:rPr lang="pl-PL" sz="2600" dirty="0" smtClean="0"/>
              <a:t>polubowny</a:t>
            </a:r>
            <a:endParaRPr lang="pl-PL" sz="2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ogólne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386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u="sng" dirty="0" smtClean="0"/>
              <a:t>Czym są czynności zwykłego zarządu</a:t>
            </a:r>
            <a:r>
              <a:rPr lang="pl-PL" b="1" u="sng" dirty="0" smtClean="0"/>
              <a:t>?</a:t>
            </a:r>
          </a:p>
          <a:p>
            <a:pPr marL="0" indent="0" algn="ctr">
              <a:buNone/>
            </a:pPr>
            <a:endParaRPr lang="pl-PL" b="1" u="sng" dirty="0" smtClean="0"/>
          </a:p>
          <a:p>
            <a:pPr marL="0" indent="0" algn="just">
              <a:buNone/>
            </a:pPr>
            <a:r>
              <a:rPr lang="pl-PL" sz="2800" dirty="0"/>
              <a:t>O tym, czy czynność mieści się w granicach umocowania pełnomocnika ogólnego, rozstrzygać należy na tle każdej sytuacji oddzielnie, uwzględniając przedmiot zarządu oraz dyrektywę prawidłowego wykonywania zarządu (zgodnego z zasadami prawidłowej gospodarki). </a:t>
            </a:r>
            <a:endParaRPr lang="pl-PL" sz="2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ogólne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042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pl-PL" sz="4200" b="1" dirty="0" smtClean="0"/>
              <a:t>Podstawa prawna</a:t>
            </a:r>
            <a:endParaRPr lang="pl-PL" sz="4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PRZEPISY OGÓLNE</a:t>
            </a:r>
          </a:p>
          <a:p>
            <a:pPr marL="0" indent="0" algn="ctr">
              <a:buClr>
                <a:schemeClr val="accent2"/>
              </a:buClr>
              <a:buFont typeface="Wingdings" pitchFamily="2" charset="2"/>
              <a:buChar char="§"/>
            </a:pPr>
            <a:r>
              <a:rPr lang="pl-PL" dirty="0" smtClean="0"/>
              <a:t> Art. 95 – 97 KC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PEŁNOMOCNICTWO</a:t>
            </a:r>
            <a:endParaRPr lang="pl-PL" dirty="0" smtClean="0"/>
          </a:p>
          <a:p>
            <a:pPr lvl="1" algn="ctr">
              <a:buFont typeface="Wingdings" pitchFamily="2" charset="2"/>
              <a:buChar char="§"/>
            </a:pPr>
            <a:r>
              <a:rPr lang="pl-PL" dirty="0" smtClean="0"/>
              <a:t>Art. </a:t>
            </a:r>
            <a:r>
              <a:rPr lang="pl-PL" dirty="0" smtClean="0"/>
              <a:t>98 </a:t>
            </a:r>
            <a:r>
              <a:rPr lang="pl-PL" dirty="0" smtClean="0"/>
              <a:t>– 109 KC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PROKURA</a:t>
            </a:r>
          </a:p>
          <a:p>
            <a:pPr algn="ctr">
              <a:buFont typeface="Wingdings" pitchFamily="2" charset="2"/>
              <a:buChar char="§"/>
            </a:pPr>
            <a:r>
              <a:rPr lang="pl-PL" dirty="0" smtClean="0"/>
              <a:t>Art. 109</a:t>
            </a:r>
            <a:r>
              <a:rPr lang="pl-PL" baseline="30000" dirty="0" smtClean="0"/>
              <a:t>1 </a:t>
            </a:r>
            <a:r>
              <a:rPr lang="pl-PL" dirty="0" smtClean="0"/>
              <a:t>– </a:t>
            </a:r>
            <a:r>
              <a:rPr lang="pl-PL" dirty="0" smtClean="0"/>
              <a:t>109</a:t>
            </a:r>
            <a:r>
              <a:rPr lang="pl-PL" baseline="30000" dirty="0" smtClean="0"/>
              <a:t>8</a:t>
            </a:r>
            <a:r>
              <a:rPr lang="pl-PL" dirty="0" smtClean="0"/>
              <a:t> KC</a:t>
            </a:r>
          </a:p>
        </p:txBody>
      </p:sp>
    </p:spTree>
    <p:extLst>
      <p:ext uri="{BB962C8B-B14F-4D97-AF65-F5344CB8AC3E}">
        <p14:creationId xmlns:p14="http://schemas.microsoft.com/office/powerpoint/2010/main" xmlns="" val="1739129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607909" y="1550428"/>
            <a:ext cx="2739955" cy="3681040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ZDOLNOŚCI DO </a:t>
            </a:r>
            <a:r>
              <a:rPr lang="pl-PL" sz="1600" b="1" dirty="0" smtClean="0"/>
              <a:t>CZYNNOŚCI PRAWNYCH</a:t>
            </a:r>
            <a:endParaRPr lang="pl-PL" sz="16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Obejmuje umocowanie do czynności </a:t>
            </a:r>
            <a:r>
              <a:rPr lang="pl-PL" dirty="0"/>
              <a:t>mieszczących </a:t>
            </a:r>
            <a:r>
              <a:rPr lang="pl-PL" dirty="0" smtClean="0"/>
              <a:t>się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określonej klasie (grupie) czynności prawnych (stanowiących określoną kategorię czynności prawnych</a:t>
            </a:r>
            <a:r>
              <a:rPr lang="pl-PL" dirty="0" smtClean="0"/>
              <a:t>) </a:t>
            </a:r>
            <a:endParaRPr lang="pl-PL" dirty="0"/>
          </a:p>
        </p:txBody>
      </p:sp>
      <p:grpSp>
        <p:nvGrpSpPr>
          <p:cNvPr id="3" name="Grupa 4"/>
          <p:cNvGrpSpPr/>
          <p:nvPr/>
        </p:nvGrpSpPr>
        <p:grpSpPr>
          <a:xfrm>
            <a:off x="1002079" y="1671714"/>
            <a:ext cx="1889408" cy="1331108"/>
            <a:chOff x="1271006" y="4437112"/>
            <a:chExt cx="3124410" cy="2201180"/>
          </a:xfrm>
        </p:grpSpPr>
        <p:pic>
          <p:nvPicPr>
            <p:cNvPr id="6" name="Picture 2" descr="D:\Pobrane\Boss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Prostokąt zaokrąglony 6"/>
            <p:cNvSpPr/>
            <p:nvPr/>
          </p:nvSpPr>
          <p:spPr>
            <a:xfrm>
              <a:off x="1271006" y="6206244"/>
              <a:ext cx="312441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MOCODAWCA</a:t>
              </a:r>
              <a:endParaRPr lang="pl-PL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6215074" y="1814831"/>
            <a:ext cx="2000263" cy="1625381"/>
            <a:chOff x="5610390" y="1802325"/>
            <a:chExt cx="2000263" cy="1625381"/>
          </a:xfrm>
        </p:grpSpPr>
        <p:pic>
          <p:nvPicPr>
            <p:cNvPr id="9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5610390" y="3102630"/>
              <a:ext cx="2000263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PEŁNOMOCNIK</a:t>
              </a:r>
              <a:endParaRPr lang="pl-PL" dirty="0"/>
            </a:p>
          </p:txBody>
        </p:sp>
      </p:grpSp>
      <p:sp>
        <p:nvSpPr>
          <p:cNvPr id="11" name="Pięciokąt 10"/>
          <p:cNvSpPr/>
          <p:nvPr/>
        </p:nvSpPr>
        <p:spPr>
          <a:xfrm>
            <a:off x="3560236" y="2721490"/>
            <a:ext cx="2511961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RODZAJOWE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785786" y="3071810"/>
            <a:ext cx="2304256" cy="649529"/>
          </a:xfrm>
          <a:prstGeom prst="rect">
            <a:avLst/>
          </a:prstGeom>
          <a:solidFill>
            <a:srgbClr val="FFC000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sz="1400" b="1" dirty="0" smtClean="0"/>
              <a:t>CZYNNOŚCI ZW. ZARZĄDU</a:t>
            </a:r>
            <a:endParaRPr lang="pl-PL" sz="1400" b="1" dirty="0"/>
          </a:p>
        </p:txBody>
      </p:sp>
      <p:cxnSp>
        <p:nvCxnSpPr>
          <p:cNvPr id="16" name="Łącznik prosty ze strzałką 15"/>
          <p:cNvCxnSpPr>
            <a:stCxn id="19" idx="3"/>
            <a:endCxn id="25" idx="1"/>
          </p:cNvCxnSpPr>
          <p:nvPr/>
        </p:nvCxnSpPr>
        <p:spPr>
          <a:xfrm flipV="1">
            <a:off x="3226841" y="3956390"/>
            <a:ext cx="2834907" cy="55124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>
          <a:xfrm>
            <a:off x="714348" y="3571876"/>
            <a:ext cx="2512493" cy="879275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 smtClean="0"/>
              <a:t>CZYNNOŚCI DANEGO RODZAJU</a:t>
            </a:r>
            <a:endParaRPr lang="pl-PL" b="1" dirty="0"/>
          </a:p>
        </p:txBody>
      </p:sp>
      <p:sp>
        <p:nvSpPr>
          <p:cNvPr id="25" name="Prostokąt 24"/>
          <p:cNvSpPr/>
          <p:nvPr/>
        </p:nvSpPr>
        <p:spPr>
          <a:xfrm>
            <a:off x="6061748" y="3555085"/>
            <a:ext cx="2512493" cy="802609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rodzajowe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526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PRZYKŁAD:</a:t>
            </a:r>
          </a:p>
        </p:txBody>
      </p:sp>
      <p:pic>
        <p:nvPicPr>
          <p:cNvPr id="4098" name="Picture 2" descr="D:\Pobrane\Company-256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54061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Pobrane\Chief-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97281" y="16288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zaokrąglony 5"/>
          <p:cNvSpPr/>
          <p:nvPr/>
        </p:nvSpPr>
        <p:spPr>
          <a:xfrm>
            <a:off x="6228185" y="3475262"/>
            <a:ext cx="2285718" cy="617199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PRZEDSIĘBIORCA </a:t>
            </a:r>
            <a:r>
              <a:rPr lang="pl-PL" sz="1200" dirty="0" smtClean="0"/>
              <a:t>(AGENT UBEZPIECZENIOWY)</a:t>
            </a:r>
            <a:endParaRPr lang="pl-PL" sz="12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543885" y="3475262"/>
            <a:ext cx="2285718" cy="617199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TOWARZYSTWO UBEZPIECZEŃ</a:t>
            </a:r>
            <a:endParaRPr lang="pl-PL" dirty="0"/>
          </a:p>
        </p:txBody>
      </p:sp>
      <p:sp>
        <p:nvSpPr>
          <p:cNvPr id="4" name="Strzałka w lewo i prawo 3"/>
          <p:cNvSpPr/>
          <p:nvPr/>
        </p:nvSpPr>
        <p:spPr>
          <a:xfrm>
            <a:off x="3000231" y="2323134"/>
            <a:ext cx="3168353" cy="1152128"/>
          </a:xfrm>
          <a:prstGeom prst="leftRightArrow">
            <a:avLst>
              <a:gd name="adj1" fmla="val 66103"/>
              <a:gd name="adj2" fmla="val 50000"/>
            </a:avLst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UMOWA AGENCYJNA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571472" y="4143380"/>
            <a:ext cx="2285718" cy="857256"/>
          </a:xfrm>
          <a:prstGeom prst="roundRect">
            <a:avLst>
              <a:gd name="adj" fmla="val 47340"/>
            </a:avLst>
          </a:prstGeom>
          <a:solidFill>
            <a:srgbClr val="FF0066">
              <a:alpha val="38824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ZAWIERANIE UMÓW UBEZPIECZENIA</a:t>
            </a:r>
            <a:endParaRPr lang="pl-PL" dirty="0"/>
          </a:p>
        </p:txBody>
      </p:sp>
      <p:sp>
        <p:nvSpPr>
          <p:cNvPr id="10" name="Pięciokąt 9"/>
          <p:cNvSpPr/>
          <p:nvPr/>
        </p:nvSpPr>
        <p:spPr>
          <a:xfrm>
            <a:off x="3357554" y="3643314"/>
            <a:ext cx="2500330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RODZAJOWE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85720" y="5072074"/>
            <a:ext cx="8568952" cy="1742361"/>
          </a:xfrm>
          <a:prstGeom prst="round2SameRect">
            <a:avLst/>
          </a:prstGeom>
          <a:solidFill>
            <a:srgbClr val="000000">
              <a:alpha val="58039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700" b="1" dirty="0" smtClean="0">
                <a:solidFill>
                  <a:schemeClr val="bg1"/>
                </a:solidFill>
              </a:rPr>
              <a:t>Ustawa </a:t>
            </a:r>
            <a:r>
              <a:rPr lang="pl-PL" sz="1700" b="1" dirty="0" smtClean="0">
                <a:solidFill>
                  <a:schemeClr val="bg1"/>
                </a:solidFill>
              </a:rPr>
              <a:t> o dystrybucji ubezpieczeń</a:t>
            </a:r>
            <a:endParaRPr lang="pl-PL" sz="1700" b="1" dirty="0" smtClean="0">
              <a:solidFill>
                <a:schemeClr val="bg1"/>
              </a:solidFill>
            </a:endParaRPr>
          </a:p>
          <a:p>
            <a:r>
              <a:rPr lang="pl-PL" sz="1700" b="1" dirty="0" smtClean="0">
                <a:solidFill>
                  <a:schemeClr val="bg1"/>
                </a:solidFill>
              </a:rPr>
              <a:t>Art</a:t>
            </a:r>
            <a:r>
              <a:rPr lang="pl-PL" sz="1700" b="1" dirty="0">
                <a:solidFill>
                  <a:schemeClr val="bg1"/>
                </a:solidFill>
              </a:rPr>
              <a:t>. </a:t>
            </a:r>
            <a:r>
              <a:rPr lang="pl-PL" sz="1700" b="1" dirty="0" smtClean="0">
                <a:solidFill>
                  <a:schemeClr val="bg1"/>
                </a:solidFill>
              </a:rPr>
              <a:t>21.</a:t>
            </a:r>
            <a:r>
              <a:rPr lang="pl-PL" sz="1700" b="1" dirty="0">
                <a:solidFill>
                  <a:schemeClr val="bg1"/>
                </a:solidFill>
              </a:rPr>
              <a:t> </a:t>
            </a:r>
            <a:r>
              <a:rPr lang="pl-PL" sz="1700" dirty="0" smtClean="0">
                <a:solidFill>
                  <a:schemeClr val="bg1"/>
                </a:solidFill>
              </a:rPr>
              <a:t>1</a:t>
            </a:r>
            <a:r>
              <a:rPr lang="pl-PL" sz="1700" dirty="0">
                <a:solidFill>
                  <a:schemeClr val="bg1"/>
                </a:solidFill>
              </a:rPr>
              <a:t>. </a:t>
            </a:r>
            <a:r>
              <a:rPr lang="pl-PL" sz="1700" dirty="0">
                <a:solidFill>
                  <a:schemeClr val="bg1"/>
                </a:solidFill>
              </a:rPr>
              <a:t>Zakład ubezpieczeń udziela agentowi ubezpieczeniowemu oraz agentowi oferującemu ubezpieczenia uzupełniające upoważnionym do zawierania w jego imieniu umów ubezpieczenia lub umów gwarancji ubezpieczeniowych, w formie pisemnej, pod rygorem nieważności, pełnomocnictw do dokonywania czynności agencyjnych w imieniu tego zakładu</a:t>
            </a:r>
            <a:r>
              <a:rPr lang="pl-PL" sz="1700" dirty="0" smtClean="0">
                <a:solidFill>
                  <a:schemeClr val="bg1"/>
                </a:solidFill>
              </a:rPr>
              <a:t>.</a:t>
            </a:r>
            <a:endParaRPr lang="pl-PL" sz="1700" dirty="0">
              <a:solidFill>
                <a:schemeClr val="bg1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6215074" y="4214818"/>
            <a:ext cx="2285718" cy="707175"/>
          </a:xfrm>
          <a:prstGeom prst="roundRect">
            <a:avLst>
              <a:gd name="adj" fmla="val 47340"/>
            </a:avLst>
          </a:prstGeom>
          <a:solidFill>
            <a:srgbClr val="FF0066">
              <a:alpha val="38824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ZAKRES KOMPETENCJI</a:t>
            </a:r>
            <a:endParaRPr lang="pl-PL" dirty="0"/>
          </a:p>
        </p:txBody>
      </p:sp>
      <p:cxnSp>
        <p:nvCxnSpPr>
          <p:cNvPr id="13" name="Łącznik prosty ze strzałką 12"/>
          <p:cNvCxnSpPr>
            <a:stCxn id="9" idx="3"/>
            <a:endCxn id="12" idx="1"/>
          </p:cNvCxnSpPr>
          <p:nvPr/>
        </p:nvCxnSpPr>
        <p:spPr>
          <a:xfrm flipV="1">
            <a:off x="2857190" y="4568406"/>
            <a:ext cx="3357884" cy="3602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rodzajowe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107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607909" y="1550428"/>
            <a:ext cx="2739955" cy="3681040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ZDOLNOŚCI DO </a:t>
            </a:r>
            <a:r>
              <a:rPr lang="pl-PL" sz="1600" b="1" dirty="0" smtClean="0"/>
              <a:t>CZYNNOŚCI PRAWNYCH</a:t>
            </a:r>
            <a:endParaRPr lang="pl-PL" sz="16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Pełnomocnictwo szczególne to pełnomocnictwo dla dokonania konkretnej czynności prawnej. </a:t>
            </a:r>
          </a:p>
        </p:txBody>
      </p:sp>
      <p:grpSp>
        <p:nvGrpSpPr>
          <p:cNvPr id="3" name="Grupa 4"/>
          <p:cNvGrpSpPr/>
          <p:nvPr/>
        </p:nvGrpSpPr>
        <p:grpSpPr>
          <a:xfrm>
            <a:off x="1002079" y="1671714"/>
            <a:ext cx="1889408" cy="1331108"/>
            <a:chOff x="1271006" y="4437112"/>
            <a:chExt cx="3124410" cy="2201180"/>
          </a:xfrm>
        </p:grpSpPr>
        <p:pic>
          <p:nvPicPr>
            <p:cNvPr id="6" name="Picture 2" descr="D:\Pobrane\Boss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Prostokąt zaokrąglony 6"/>
            <p:cNvSpPr/>
            <p:nvPr/>
          </p:nvSpPr>
          <p:spPr>
            <a:xfrm>
              <a:off x="1271006" y="6206244"/>
              <a:ext cx="312441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MOCODAWCA</a:t>
              </a:r>
              <a:endParaRPr lang="pl-PL" dirty="0"/>
            </a:p>
          </p:txBody>
        </p:sp>
      </p:grpSp>
      <p:grpSp>
        <p:nvGrpSpPr>
          <p:cNvPr id="5" name="Grupa 7"/>
          <p:cNvGrpSpPr/>
          <p:nvPr/>
        </p:nvGrpSpPr>
        <p:grpSpPr>
          <a:xfrm>
            <a:off x="6215074" y="1814831"/>
            <a:ext cx="2143139" cy="1625381"/>
            <a:chOff x="5610390" y="1802325"/>
            <a:chExt cx="2143139" cy="1625381"/>
          </a:xfrm>
        </p:grpSpPr>
        <p:pic>
          <p:nvPicPr>
            <p:cNvPr id="9" name="Picture 4" descr="D:\Pobrane\Chief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5610390" y="3102630"/>
              <a:ext cx="2143139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PEŁNOMOCNIK</a:t>
              </a:r>
              <a:endParaRPr lang="pl-PL" dirty="0"/>
            </a:p>
          </p:txBody>
        </p:sp>
      </p:grpSp>
      <p:sp>
        <p:nvSpPr>
          <p:cNvPr id="11" name="Pięciokąt 10"/>
          <p:cNvSpPr/>
          <p:nvPr/>
        </p:nvSpPr>
        <p:spPr>
          <a:xfrm>
            <a:off x="3560236" y="2721490"/>
            <a:ext cx="2440523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SZCZEGÓLNE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Łącznik prosty ze strzałką 15"/>
          <p:cNvCxnSpPr/>
          <p:nvPr/>
        </p:nvCxnSpPr>
        <p:spPr>
          <a:xfrm flipV="1">
            <a:off x="2141852" y="4386360"/>
            <a:ext cx="4902911" cy="2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>
          <a:xfrm>
            <a:off x="721639" y="3331861"/>
            <a:ext cx="2512493" cy="1321275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b="1" dirty="0" smtClean="0"/>
              <a:t>CZYNNOŚCI ZASTRZEŻONE PRZEZ USTAWĘ</a:t>
            </a:r>
            <a:endParaRPr lang="pl-PL" b="1" dirty="0"/>
          </a:p>
        </p:txBody>
      </p:sp>
      <p:sp>
        <p:nvSpPr>
          <p:cNvPr id="15" name="Elipsa 14"/>
          <p:cNvSpPr/>
          <p:nvPr/>
        </p:nvSpPr>
        <p:spPr>
          <a:xfrm>
            <a:off x="1813919" y="4237996"/>
            <a:ext cx="327933" cy="29672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7044763" y="4242031"/>
            <a:ext cx="327933" cy="296729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Pełnomocnictwo szczególne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118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323528" y="2571744"/>
            <a:ext cx="3600399" cy="2857520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ZDOLNOŚCI DO </a:t>
            </a:r>
            <a:r>
              <a:rPr lang="pl-PL" sz="1600" b="1" dirty="0" smtClean="0"/>
              <a:t>CZYNNOŚCI PRAWNYCH</a:t>
            </a:r>
            <a:endParaRPr lang="pl-PL" sz="16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28596" y="5429264"/>
            <a:ext cx="8229600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Obejmuje </a:t>
            </a:r>
            <a:r>
              <a:rPr lang="pl-PL" dirty="0"/>
              <a:t>umocowanie do czynności sądowych i pozasądowych, </a:t>
            </a:r>
            <a:r>
              <a:rPr lang="pl-PL" dirty="0" smtClean="0"/>
              <a:t>związanych</a:t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prowadzeniem działalności gospodarczej. 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4114997" y="2289093"/>
            <a:ext cx="2304256" cy="71872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PROKURA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500034" y="3214686"/>
            <a:ext cx="3312367" cy="1643074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b="1" dirty="0" smtClean="0"/>
              <a:t>CZYNNOŚCI ZWIĄZANE Z PROWADZENIEM DZIAŁALNOŚCI GOSPODARCZEJ</a:t>
            </a:r>
            <a:br>
              <a:rPr lang="pl-PL" b="1" dirty="0" smtClean="0"/>
            </a:br>
            <a:r>
              <a:rPr lang="pl-PL" b="1" dirty="0" smtClean="0"/>
              <a:t>(sądowe + pozasądowe)</a:t>
            </a:r>
            <a:endParaRPr lang="pl-PL" b="1" dirty="0"/>
          </a:p>
        </p:txBody>
      </p:sp>
      <p:pic>
        <p:nvPicPr>
          <p:cNvPr id="17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5651" y="1340977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6515282" y="2916731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grpSp>
        <p:nvGrpSpPr>
          <p:cNvPr id="3" name="Grupa 19"/>
          <p:cNvGrpSpPr/>
          <p:nvPr/>
        </p:nvGrpSpPr>
        <p:grpSpPr>
          <a:xfrm>
            <a:off x="642910" y="1500174"/>
            <a:ext cx="3024336" cy="1598291"/>
            <a:chOff x="-756110" y="2096852"/>
            <a:chExt cx="4019546" cy="2124236"/>
          </a:xfrm>
        </p:grpSpPr>
        <p:pic>
          <p:nvPicPr>
            <p:cNvPr id="22" name="Picture 3" descr="D:\Pobrane\Company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43" y="2096852"/>
              <a:ext cx="1944216" cy="19442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Prostokąt zaokrąglony 22"/>
            <p:cNvSpPr/>
            <p:nvPr/>
          </p:nvSpPr>
          <p:spPr>
            <a:xfrm>
              <a:off x="-756110" y="3789040"/>
              <a:ext cx="4019546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PRZEDSIĘBIORCA*</a:t>
              </a:r>
              <a:endParaRPr lang="pl-PL" dirty="0"/>
            </a:p>
          </p:txBody>
        </p:sp>
      </p:grpSp>
      <p:sp>
        <p:nvSpPr>
          <p:cNvPr id="24" name="Prostokąt 23"/>
          <p:cNvSpPr/>
          <p:nvPr/>
        </p:nvSpPr>
        <p:spPr>
          <a:xfrm>
            <a:off x="5561845" y="3440766"/>
            <a:ext cx="3312367" cy="1212370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cxnSp>
        <p:nvCxnSpPr>
          <p:cNvPr id="16" name="Łącznik prosty ze strzałką 15"/>
          <p:cNvCxnSpPr/>
          <p:nvPr/>
        </p:nvCxnSpPr>
        <p:spPr>
          <a:xfrm>
            <a:off x="3857620" y="4071942"/>
            <a:ext cx="1749444" cy="10728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204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635896" y="1428736"/>
            <a:ext cx="5400600" cy="52406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 smtClean="0"/>
              <a:t>Prokura nie zawiera</a:t>
            </a:r>
            <a:br>
              <a:rPr lang="pl-PL" dirty="0" smtClean="0"/>
            </a:br>
            <a:r>
              <a:rPr lang="pl-PL" dirty="0" smtClean="0"/>
              <a:t>umocowaniem do: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zbywania i nabywania przedsiębiorstwa lub jego zorganizowanej części;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dokonywania czynności prawnej, na podstawie której następuje oddanie przedsiębiorstwa lub jego zorganizowanej części do czasowego korzystania;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dokonywania czynności zastrzeżonych ustawą wyłącznie dla organu przedsiębiorcy lub innych osób uprawnionych ustawowo do jego </a:t>
            </a:r>
            <a:r>
              <a:rPr lang="pl-PL" dirty="0" smtClean="0"/>
              <a:t>reprezentacji.</a:t>
            </a:r>
            <a:endParaRPr lang="pl-PL" dirty="0"/>
          </a:p>
        </p:txBody>
      </p:sp>
      <p:pic>
        <p:nvPicPr>
          <p:cNvPr id="17" name="Picture 2" descr="D:\Pobrane\Supervisor-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541" y="1566669"/>
            <a:ext cx="1990884" cy="19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656230" y="3348570"/>
            <a:ext cx="2358930" cy="41796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sp>
        <p:nvSpPr>
          <p:cNvPr id="24" name="Prostokąt 23"/>
          <p:cNvSpPr/>
          <p:nvPr/>
        </p:nvSpPr>
        <p:spPr>
          <a:xfrm>
            <a:off x="179512" y="3933056"/>
            <a:ext cx="3312367" cy="1212370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Zakres kompetencji</a:t>
            </a:r>
            <a:endParaRPr lang="pl-PL" b="1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02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71472" y="4500570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Odrębności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3973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Pojawiła się już w dekrecie Naczelnika Państwa z 7.2.1919 r. o rejestrze </a:t>
            </a:r>
            <a:r>
              <a:rPr lang="pl-PL" dirty="0" smtClean="0"/>
              <a:t>handlowym.</a:t>
            </a:r>
            <a:endParaRPr lang="pl-PL" dirty="0" smtClean="0"/>
          </a:p>
          <a:p>
            <a:r>
              <a:rPr lang="pl-PL" dirty="0" smtClean="0"/>
              <a:t>Regulowana była przez Kodeks Handlowy, KSH utrzymał te przepisy w mocy.</a:t>
            </a:r>
          </a:p>
          <a:p>
            <a:r>
              <a:rPr lang="pl-PL" dirty="0" smtClean="0"/>
              <a:t>W 2003 r. nowa regulacja w części ogólnej Kodeksu Cywilnego – w myśl zasady jedności prawa cywilnego.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 – rys historyczny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231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1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§"/>
            </a:pPr>
            <a:r>
              <a:rPr lang="pl-PL" dirty="0" smtClean="0"/>
              <a:t> Prokura </a:t>
            </a:r>
            <a:r>
              <a:rPr lang="pl-PL" dirty="0" smtClean="0"/>
              <a:t>to szczególna odmiana pełnomocnictwa. 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pl-PL" dirty="0" smtClean="0"/>
              <a:t> Prokurent </a:t>
            </a:r>
            <a:r>
              <a:rPr lang="pl-PL" dirty="0"/>
              <a:t>– podobnie jak każdy inny przedstawiciel – swoim zachowaniem </a:t>
            </a:r>
            <a:r>
              <a:rPr lang="pl-PL" dirty="0" smtClean="0"/>
              <a:t>wywołuje </a:t>
            </a:r>
            <a:r>
              <a:rPr lang="pl-PL" dirty="0"/>
              <a:t>skutki prawne bezpośrednio w sferze prawnej reprezentowanego</a:t>
            </a:r>
            <a:r>
              <a:rPr lang="pl-PL" dirty="0" smtClean="0"/>
              <a:t>.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pl-PL" dirty="0" smtClean="0"/>
              <a:t> Prokura </a:t>
            </a:r>
            <a:r>
              <a:rPr lang="pl-PL" dirty="0"/>
              <a:t>stanowi instrument ułatwiający obrót, użyteczny dla mocodawców, bezpieczny dla ich </a:t>
            </a:r>
            <a:r>
              <a:rPr lang="pl-PL" dirty="0" smtClean="0"/>
              <a:t>kontrahentów. </a:t>
            </a:r>
            <a:r>
              <a:rPr lang="pl-PL" dirty="0"/>
              <a:t>Jej niewątpliwą zaletę stanowi ustawowe określenie zakresu umocowania prokurenta oraz zakaz ograniczenia przez mocodawcę tego zakresu ze skutkami wobec osób trzecich. Cechy te zapewniają bezpieczeństwo obrotu i ochronę osób trzecich.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Istota prokury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46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6208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Udzielenie i wygaśnięcie prokury przedsiębiorca zgłasza do sądu rejestrowego celem wpisu do rejestru </a:t>
            </a:r>
            <a:r>
              <a:rPr lang="pl-PL" dirty="0" smtClean="0"/>
              <a:t>przedsiębiorców albo do Centralnej Ewidencji </a:t>
            </a:r>
            <a:r>
              <a:rPr lang="pl-PL" dirty="0" smtClean="0"/>
              <a:t>i Informacji o Działalności Gospodarczej </a:t>
            </a:r>
            <a:r>
              <a:rPr lang="pl-PL" dirty="0" smtClean="0"/>
              <a:t>. </a:t>
            </a:r>
            <a:endParaRPr lang="pl-PL" dirty="0"/>
          </a:p>
          <a:p>
            <a:pPr algn="just"/>
            <a:r>
              <a:rPr lang="pl-PL" dirty="0"/>
              <a:t>Zgłoszenie o udzieleniu prokury powinno określać jej rodzaj, a w przypadku prokury łącznej oraz łącznej mieszanej także sposób jej wykonywania</a:t>
            </a:r>
            <a:r>
              <a:rPr lang="pl-PL" dirty="0" smtClean="0"/>
              <a:t>.</a:t>
            </a:r>
          </a:p>
          <a:p>
            <a:pPr algn="just"/>
            <a:r>
              <a:rPr lang="pl-PL" b="1" u="sng" dirty="0" smtClean="0"/>
              <a:t>Wpis ma charakter deklaratoryjny.</a:t>
            </a:r>
            <a:endParaRPr lang="pl-PL" b="1" u="sng" dirty="0"/>
          </a:p>
        </p:txBody>
      </p:sp>
      <p:grpSp>
        <p:nvGrpSpPr>
          <p:cNvPr id="4" name="Grupa 3"/>
          <p:cNvGrpSpPr/>
          <p:nvPr/>
        </p:nvGrpSpPr>
        <p:grpSpPr>
          <a:xfrm>
            <a:off x="251520" y="4567988"/>
            <a:ext cx="4234330" cy="2146097"/>
            <a:chOff x="-915026" y="2113305"/>
            <a:chExt cx="5627708" cy="2852305"/>
          </a:xfrm>
        </p:grpSpPr>
        <p:pic>
          <p:nvPicPr>
            <p:cNvPr id="5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15026" y="2113305"/>
              <a:ext cx="2852307" cy="285230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zaokrąglony 5"/>
            <p:cNvSpPr/>
            <p:nvPr/>
          </p:nvSpPr>
          <p:spPr>
            <a:xfrm>
              <a:off x="693137" y="3954912"/>
              <a:ext cx="4019545" cy="1010698"/>
            </a:xfrm>
            <a:prstGeom prst="roundRect">
              <a:avLst>
                <a:gd name="adj" fmla="val 34417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b="1" dirty="0" smtClean="0"/>
                <a:t>PRZEDSIĘBIORCA</a:t>
              </a:r>
            </a:p>
            <a:p>
              <a:pPr algn="ctr"/>
              <a:r>
                <a:rPr lang="pl-PL" sz="1400" b="1" dirty="0" smtClean="0"/>
                <a:t>PODLEGAJĄCY WPISOWI</a:t>
              </a:r>
              <a:br>
                <a:rPr lang="pl-PL" sz="1400" b="1" dirty="0" smtClean="0"/>
              </a:br>
              <a:r>
                <a:rPr lang="pl-PL" sz="1400" b="1" dirty="0" smtClean="0"/>
                <a:t>DO </a:t>
              </a:r>
              <a:r>
                <a:rPr lang="pl-PL" sz="1400" b="1" dirty="0" smtClean="0"/>
                <a:t>KRS / </a:t>
              </a:r>
              <a:r>
                <a:rPr lang="pl-PL" sz="1400" b="1" dirty="0" err="1" smtClean="0"/>
                <a:t>CEiDG</a:t>
              </a:r>
              <a:endParaRPr lang="pl-PL" sz="1400" b="1" dirty="0"/>
            </a:p>
          </p:txBody>
        </p:sp>
      </p:grpSp>
      <p:pic>
        <p:nvPicPr>
          <p:cNvPr id="13" name="Picture 4" descr="D:\Pobrane\Judge-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5143512"/>
            <a:ext cx="900100" cy="9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ęciokąt 11"/>
          <p:cNvSpPr/>
          <p:nvPr/>
        </p:nvSpPr>
        <p:spPr>
          <a:xfrm>
            <a:off x="2123728" y="5275576"/>
            <a:ext cx="2185757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ięciokąt 14"/>
          <p:cNvSpPr/>
          <p:nvPr/>
        </p:nvSpPr>
        <p:spPr>
          <a:xfrm>
            <a:off x="5224403" y="5283960"/>
            <a:ext cx="648072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5967376" y="4936732"/>
            <a:ext cx="1443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3"/>
                </a:solidFill>
                <a:effectLst/>
                <a:latin typeface="Aller Display" pitchFamily="2" charset="-18"/>
              </a:rPr>
              <a:t>KRS</a:t>
            </a:r>
            <a:endParaRPr lang="pl-PL" sz="5400" b="1" cap="none" spc="0" dirty="0">
              <a:ln/>
              <a:solidFill>
                <a:schemeClr val="accent3"/>
              </a:solidFill>
              <a:effectLst/>
              <a:latin typeface="Aller Display" pitchFamily="2" charset="-18"/>
            </a:endParaRPr>
          </a:p>
        </p:txBody>
      </p:sp>
      <p:sp>
        <p:nvSpPr>
          <p:cNvPr id="16" name="Pięciokąt 15"/>
          <p:cNvSpPr/>
          <p:nvPr/>
        </p:nvSpPr>
        <p:spPr>
          <a:xfrm>
            <a:off x="2123728" y="4313742"/>
            <a:ext cx="1511762" cy="50037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PROKURA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2" descr="D:\Pobrane\Supervisor-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490" y="3897519"/>
            <a:ext cx="1083127" cy="108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4485850" y="4422494"/>
            <a:ext cx="1709958" cy="29098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sp>
        <p:nvSpPr>
          <p:cNvPr id="20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Wpis do rejestru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21" name="Pięciokąt 20"/>
          <p:cNvSpPr/>
          <p:nvPr/>
        </p:nvSpPr>
        <p:spPr>
          <a:xfrm>
            <a:off x="5214942" y="5857892"/>
            <a:ext cx="648072" cy="288032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6000760" y="5572140"/>
            <a:ext cx="2186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err="1" smtClean="0">
                <a:ln/>
                <a:solidFill>
                  <a:schemeClr val="accent3"/>
                </a:solidFill>
                <a:effectLst/>
                <a:latin typeface="Aller Display" pitchFamily="2" charset="-18"/>
              </a:rPr>
              <a:t>CEiDG</a:t>
            </a:r>
            <a:endParaRPr lang="pl-PL" sz="5400" b="1" dirty="0">
              <a:ln/>
              <a:solidFill>
                <a:schemeClr val="accent3"/>
              </a:solidFill>
              <a:latin typeface="Aller Display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447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Prokurent nie może ustanawiać dalszych prokurentów.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3526" y="3445010"/>
            <a:ext cx="2304257" cy="2984386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</a:t>
            </a:r>
            <a:r>
              <a:rPr lang="pl-PL" sz="1600" b="1" dirty="0" smtClean="0"/>
              <a:t>ZDOLNOŚCI</a:t>
            </a:r>
            <a:br>
              <a:rPr lang="pl-PL" sz="1600" b="1" dirty="0" smtClean="0"/>
            </a:br>
            <a:r>
              <a:rPr lang="pl-PL" sz="1600" b="1" dirty="0" smtClean="0"/>
              <a:t>DO Cz. Pr.</a:t>
            </a:r>
            <a:endParaRPr lang="pl-PL" sz="1600" b="1" dirty="0"/>
          </a:p>
        </p:txBody>
      </p:sp>
      <p:sp>
        <p:nvSpPr>
          <p:cNvPr id="5" name="Pięciokąt 4"/>
          <p:cNvSpPr/>
          <p:nvPr/>
        </p:nvSpPr>
        <p:spPr>
          <a:xfrm>
            <a:off x="2717538" y="2972535"/>
            <a:ext cx="1354396" cy="435680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PROKURA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67542" y="4163732"/>
            <a:ext cx="2016225" cy="1551284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sz="1400" b="1" dirty="0" smtClean="0"/>
              <a:t>CZYNNOŚCI ZWIĄZANE Z PROWADZENIEM DZIAŁALNOŚCI GOSPODARCZEJ</a:t>
            </a:r>
            <a:br>
              <a:rPr lang="pl-PL" sz="1400" b="1" dirty="0" smtClean="0"/>
            </a:br>
            <a:r>
              <a:rPr lang="pl-PL" sz="1400" b="1" dirty="0" smtClean="0"/>
              <a:t>(sądowe + pozasądowe)</a:t>
            </a:r>
            <a:endParaRPr lang="pl-PL" sz="1400" b="1" dirty="0"/>
          </a:p>
        </p:txBody>
      </p:sp>
      <p:grpSp>
        <p:nvGrpSpPr>
          <p:cNvPr id="7" name="Grupa 7"/>
          <p:cNvGrpSpPr/>
          <p:nvPr/>
        </p:nvGrpSpPr>
        <p:grpSpPr>
          <a:xfrm>
            <a:off x="233770" y="2458955"/>
            <a:ext cx="2483768" cy="1552262"/>
            <a:chOff x="-445412" y="2314723"/>
            <a:chExt cx="3301095" cy="2063061"/>
          </a:xfrm>
        </p:grpSpPr>
        <p:pic>
          <p:nvPicPr>
            <p:cNvPr id="9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28" y="2314723"/>
              <a:ext cx="1944216" cy="194421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-445412" y="3945736"/>
              <a:ext cx="3301095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PRZEDSIĘBIORCA</a:t>
              </a:r>
              <a:endParaRPr lang="pl-PL" dirty="0"/>
            </a:p>
          </p:txBody>
        </p:sp>
      </p:grpSp>
      <p:cxnSp>
        <p:nvCxnSpPr>
          <p:cNvPr id="12" name="Łącznik prosty ze strzałką 11"/>
          <p:cNvCxnSpPr>
            <a:stCxn id="6" idx="3"/>
            <a:endCxn id="20" idx="1"/>
          </p:cNvCxnSpPr>
          <p:nvPr/>
        </p:nvCxnSpPr>
        <p:spPr>
          <a:xfrm flipV="1">
            <a:off x="2483767" y="4769917"/>
            <a:ext cx="1248666" cy="169457"/>
          </a:xfrm>
          <a:prstGeom prst="straightConnector1">
            <a:avLst/>
          </a:prstGeom>
          <a:ln w="57150">
            <a:solidFill>
              <a:schemeClr val="bg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2" descr="D:\Pobrane\Supervisor-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7612" y="2587441"/>
            <a:ext cx="1205868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3946210" y="3686141"/>
            <a:ext cx="1709958" cy="29098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sp>
        <p:nvSpPr>
          <p:cNvPr id="20" name="Prostokąt 19"/>
          <p:cNvSpPr/>
          <p:nvPr/>
        </p:nvSpPr>
        <p:spPr>
          <a:xfrm>
            <a:off x="3732433" y="4163732"/>
            <a:ext cx="2016225" cy="1212370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ZAKRES KOMPETENCJI</a:t>
            </a:r>
            <a:endParaRPr lang="pl-PL" sz="1400" b="1" dirty="0"/>
          </a:p>
        </p:txBody>
      </p:sp>
      <p:sp>
        <p:nvSpPr>
          <p:cNvPr id="24" name="Pięciokąt 23"/>
          <p:cNvSpPr/>
          <p:nvPr/>
        </p:nvSpPr>
        <p:spPr>
          <a:xfrm>
            <a:off x="5715008" y="2972535"/>
            <a:ext cx="1386396" cy="435680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PROKURA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Picture 2" descr="D:\Pobrane\Supervisor-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9040" y="2587441"/>
            <a:ext cx="1205868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Prostokąt zaokrąglony 25"/>
          <p:cNvSpPr/>
          <p:nvPr/>
        </p:nvSpPr>
        <p:spPr>
          <a:xfrm>
            <a:off x="7000892" y="3686141"/>
            <a:ext cx="1857388" cy="29098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 </a:t>
            </a:r>
            <a:r>
              <a:rPr lang="pl-PL" dirty="0"/>
              <a:t> </a:t>
            </a:r>
            <a:r>
              <a:rPr lang="pl-PL" dirty="0" smtClean="0"/>
              <a:t>2</a:t>
            </a:r>
            <a:endParaRPr lang="pl-PL" dirty="0"/>
          </a:p>
        </p:txBody>
      </p:sp>
      <p:sp>
        <p:nvSpPr>
          <p:cNvPr id="27" name="Prostokąt 26"/>
          <p:cNvSpPr/>
          <p:nvPr/>
        </p:nvSpPr>
        <p:spPr>
          <a:xfrm>
            <a:off x="6843861" y="4163732"/>
            <a:ext cx="2085857" cy="1212370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ZAKRES KOMPETENCJI</a:t>
            </a:r>
            <a:endParaRPr lang="pl-PL" sz="1400" b="1" dirty="0"/>
          </a:p>
        </p:txBody>
      </p:sp>
      <p:cxnSp>
        <p:nvCxnSpPr>
          <p:cNvPr id="34" name="Łącznik zakrzywiony 33"/>
          <p:cNvCxnSpPr/>
          <p:nvPr/>
        </p:nvCxnSpPr>
        <p:spPr>
          <a:xfrm>
            <a:off x="2483768" y="4941168"/>
            <a:ext cx="2256778" cy="1611411"/>
          </a:xfrm>
          <a:prstGeom prst="curvedConnector3">
            <a:avLst/>
          </a:prstGeom>
          <a:ln>
            <a:solidFill>
              <a:schemeClr val="accent1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zakrzywiony 35"/>
          <p:cNvCxnSpPr/>
          <p:nvPr/>
        </p:nvCxnSpPr>
        <p:spPr>
          <a:xfrm rot="10800000" flipV="1">
            <a:off x="4740546" y="4941167"/>
            <a:ext cx="2103316" cy="1611411"/>
          </a:xfrm>
          <a:prstGeom prst="curvedConnector3">
            <a:avLst/>
          </a:prstGeom>
          <a:ln>
            <a:solidFill>
              <a:schemeClr val="accent1"/>
            </a:solidFill>
            <a:prstDash val="dash"/>
            <a:headEnd type="arrow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Mnożenie 39"/>
          <p:cNvSpPr/>
          <p:nvPr/>
        </p:nvSpPr>
        <p:spPr>
          <a:xfrm>
            <a:off x="-764142" y="2388039"/>
            <a:ext cx="11009374" cy="4006405"/>
          </a:xfrm>
          <a:prstGeom prst="mathMultiply">
            <a:avLst>
              <a:gd name="adj1" fmla="val 9414"/>
            </a:avLst>
          </a:prstGeom>
          <a:solidFill>
            <a:srgbClr val="CC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Zakaz pełnej substytucji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775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WYSTĘPOWANIE ZA POMOCĄ OSÓB TRZECICH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71472" y="4214818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Wiadomości ogólne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32615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Prokurent może ustanowić pełnomocnika do poszczególnej czynności lub pewnego rodzaju czynności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3526" y="3786190"/>
            <a:ext cx="2304257" cy="2928958"/>
          </a:xfrm>
          <a:prstGeom prst="rect">
            <a:avLst/>
          </a:prstGeom>
          <a:solidFill>
            <a:srgbClr val="10CF9B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600" b="1" dirty="0"/>
              <a:t>ZAKRES </a:t>
            </a:r>
            <a:r>
              <a:rPr lang="pl-PL" sz="1600" b="1" dirty="0" smtClean="0"/>
              <a:t>ZDOLNOŚCI</a:t>
            </a:r>
            <a:br>
              <a:rPr lang="pl-PL" sz="1600" b="1" dirty="0" smtClean="0"/>
            </a:br>
            <a:r>
              <a:rPr lang="pl-PL" sz="1600" b="1" dirty="0" smtClean="0"/>
              <a:t>DO Cz. Pr.</a:t>
            </a:r>
            <a:endParaRPr lang="pl-PL" sz="1600" b="1" dirty="0"/>
          </a:p>
        </p:txBody>
      </p:sp>
      <p:sp>
        <p:nvSpPr>
          <p:cNvPr id="5" name="Pięciokąt 4"/>
          <p:cNvSpPr/>
          <p:nvPr/>
        </p:nvSpPr>
        <p:spPr>
          <a:xfrm>
            <a:off x="2714612" y="3571876"/>
            <a:ext cx="1307624" cy="435680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PROKURA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00034" y="4572008"/>
            <a:ext cx="2016225" cy="1571636"/>
          </a:xfrm>
          <a:prstGeom prst="rect">
            <a:avLst/>
          </a:prstGeom>
          <a:solidFill>
            <a:srgbClr val="FF0066">
              <a:alpha val="34902"/>
            </a:srgb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sz="1400" b="1" dirty="0" smtClean="0"/>
              <a:t>CZYNNOŚCI ZWIĄZANE Z PROWADZENIEM DZIAŁALNOŚCI GOSPODARCZEJ</a:t>
            </a:r>
            <a:br>
              <a:rPr lang="pl-PL" sz="1400" b="1" dirty="0" smtClean="0"/>
            </a:br>
            <a:r>
              <a:rPr lang="pl-PL" sz="1400" b="1" dirty="0" smtClean="0"/>
              <a:t>(sądowe + pozasądowe)</a:t>
            </a:r>
            <a:endParaRPr lang="pl-PL" sz="1400" b="1" dirty="0"/>
          </a:p>
        </p:txBody>
      </p:sp>
      <p:grpSp>
        <p:nvGrpSpPr>
          <p:cNvPr id="7" name="Grupa 7"/>
          <p:cNvGrpSpPr/>
          <p:nvPr/>
        </p:nvGrpSpPr>
        <p:grpSpPr>
          <a:xfrm>
            <a:off x="214282" y="3135335"/>
            <a:ext cx="2483768" cy="1462841"/>
            <a:chOff x="-471313" y="2314723"/>
            <a:chExt cx="3301095" cy="1944215"/>
          </a:xfrm>
        </p:grpSpPr>
        <p:pic>
          <p:nvPicPr>
            <p:cNvPr id="9" name="Picture 3" descr="D:\Pobrane\Company-25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28" y="2314723"/>
              <a:ext cx="1944216" cy="194421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zaokrąglony 9"/>
            <p:cNvSpPr/>
            <p:nvPr/>
          </p:nvSpPr>
          <p:spPr>
            <a:xfrm>
              <a:off x="-471313" y="3749429"/>
              <a:ext cx="3301095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PRZEDSIĘBIORCA</a:t>
              </a:r>
              <a:endParaRPr lang="pl-PL" dirty="0"/>
            </a:p>
          </p:txBody>
        </p:sp>
      </p:grpSp>
      <p:cxnSp>
        <p:nvCxnSpPr>
          <p:cNvPr id="12" name="Łącznik prosty ze strzałką 11"/>
          <p:cNvCxnSpPr>
            <a:stCxn id="6" idx="3"/>
            <a:endCxn id="20" idx="1"/>
          </p:cNvCxnSpPr>
          <p:nvPr/>
        </p:nvCxnSpPr>
        <p:spPr>
          <a:xfrm>
            <a:off x="2516259" y="5357826"/>
            <a:ext cx="1156972" cy="169771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2" descr="D:\Pobrane\Supervisor-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8409" y="3319191"/>
            <a:ext cx="1205868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rostokąt zaokrąglony 17"/>
          <p:cNvSpPr/>
          <p:nvPr/>
        </p:nvSpPr>
        <p:spPr>
          <a:xfrm>
            <a:off x="3882235" y="4379566"/>
            <a:ext cx="1709958" cy="290987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PROKURENT</a:t>
            </a:r>
            <a:endParaRPr lang="pl-PL" dirty="0"/>
          </a:p>
        </p:txBody>
      </p:sp>
      <p:sp>
        <p:nvSpPr>
          <p:cNvPr id="20" name="Prostokąt 19"/>
          <p:cNvSpPr/>
          <p:nvPr/>
        </p:nvSpPr>
        <p:spPr>
          <a:xfrm>
            <a:off x="3673231" y="4840112"/>
            <a:ext cx="2016225" cy="1374970"/>
          </a:xfrm>
          <a:prstGeom prst="rect">
            <a:avLst/>
          </a:prstGeom>
          <a:solidFill>
            <a:srgbClr val="FF0066">
              <a:alpha val="34902"/>
            </a:srgb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sz="1400" b="1" dirty="0" smtClean="0"/>
              <a:t>ZAKRES KOMPETENCJI</a:t>
            </a:r>
            <a:endParaRPr lang="pl-PL" sz="1400" b="1" dirty="0"/>
          </a:p>
        </p:txBody>
      </p:sp>
      <p:grpSp>
        <p:nvGrpSpPr>
          <p:cNvPr id="8" name="Grupa 21"/>
          <p:cNvGrpSpPr/>
          <p:nvPr/>
        </p:nvGrpSpPr>
        <p:grpSpPr>
          <a:xfrm>
            <a:off x="7286645" y="2961447"/>
            <a:ext cx="1672841" cy="1379364"/>
            <a:chOff x="5555326" y="1802325"/>
            <a:chExt cx="1971201" cy="1625381"/>
          </a:xfrm>
        </p:grpSpPr>
        <p:pic>
          <p:nvPicPr>
            <p:cNvPr id="23" name="Picture 4" descr="D:\Pobrane\Chief-256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Prostokąt zaokrąglony 27"/>
            <p:cNvSpPr/>
            <p:nvPr/>
          </p:nvSpPr>
          <p:spPr>
            <a:xfrm>
              <a:off x="5555326" y="3102630"/>
              <a:ext cx="1971201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 smtClean="0"/>
                <a:t>PEŁNOMOCNIK</a:t>
              </a:r>
              <a:endParaRPr lang="pl-PL" sz="1400" dirty="0"/>
            </a:p>
          </p:txBody>
        </p:sp>
      </p:grpSp>
      <p:sp>
        <p:nvSpPr>
          <p:cNvPr id="29" name="Pięciokąt 28"/>
          <p:cNvSpPr/>
          <p:nvPr/>
        </p:nvSpPr>
        <p:spPr>
          <a:xfrm rot="19759401">
            <a:off x="5570753" y="3531466"/>
            <a:ext cx="2012419" cy="57934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SZCZEGÓLNE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Łącznik prosty ze strzałką 29"/>
          <p:cNvCxnSpPr/>
          <p:nvPr/>
        </p:nvCxnSpPr>
        <p:spPr>
          <a:xfrm flipV="1">
            <a:off x="5448243" y="4390396"/>
            <a:ext cx="1596520" cy="857736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8" name="Pięciokąt 37"/>
          <p:cNvSpPr/>
          <p:nvPr/>
        </p:nvSpPr>
        <p:spPr>
          <a:xfrm rot="1386060">
            <a:off x="5863675" y="5382340"/>
            <a:ext cx="1786084" cy="478765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PEŁNOMOCNITWO</a:t>
            </a:r>
            <a:b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RODZAJOWE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9" name="Łącznik prosty ze strzałką 38"/>
          <p:cNvCxnSpPr>
            <a:stCxn id="40" idx="3"/>
            <a:endCxn id="50" idx="0"/>
          </p:cNvCxnSpPr>
          <p:nvPr/>
        </p:nvCxnSpPr>
        <p:spPr>
          <a:xfrm>
            <a:off x="5557575" y="5742873"/>
            <a:ext cx="1078849" cy="472209"/>
          </a:xfrm>
          <a:prstGeom prst="straightConnector1">
            <a:avLst/>
          </a:prstGeom>
          <a:ln w="57150">
            <a:solidFill>
              <a:schemeClr val="accent1"/>
            </a:solidFill>
            <a:prstDash val="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Prostokąt 39"/>
          <p:cNvSpPr/>
          <p:nvPr/>
        </p:nvSpPr>
        <p:spPr>
          <a:xfrm>
            <a:off x="3857620" y="5429264"/>
            <a:ext cx="1699955" cy="627218"/>
          </a:xfrm>
          <a:prstGeom prst="rect">
            <a:avLst/>
          </a:prstGeom>
          <a:solidFill>
            <a:schemeClr val="accent1">
              <a:lumMod val="60000"/>
              <a:lumOff val="40000"/>
              <a:alpha val="34902"/>
            </a:scheme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200" b="1" dirty="0" smtClean="0"/>
              <a:t>KOMP. DO CZYNNOŚCI DANEGO RODZAJU</a:t>
            </a:r>
            <a:endParaRPr lang="pl-PL" sz="1200" b="1" dirty="0"/>
          </a:p>
        </p:txBody>
      </p:sp>
      <p:grpSp>
        <p:nvGrpSpPr>
          <p:cNvPr id="11" name="Grupa 45"/>
          <p:cNvGrpSpPr/>
          <p:nvPr/>
        </p:nvGrpSpPr>
        <p:grpSpPr>
          <a:xfrm>
            <a:off x="7461392" y="4957008"/>
            <a:ext cx="1682608" cy="1391071"/>
            <a:chOff x="5691856" y="1802325"/>
            <a:chExt cx="1982710" cy="1639176"/>
          </a:xfrm>
        </p:grpSpPr>
        <p:pic>
          <p:nvPicPr>
            <p:cNvPr id="47" name="Picture 4" descr="D:\Pobrane\Chief-256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9497" y="1802325"/>
              <a:ext cx="1517030" cy="1517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Prostokąt zaokrąglony 47"/>
            <p:cNvSpPr/>
            <p:nvPr/>
          </p:nvSpPr>
          <p:spPr>
            <a:xfrm>
              <a:off x="5691856" y="3116425"/>
              <a:ext cx="1982710" cy="325076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 smtClean="0"/>
                <a:t>PEŁNOMOCNIK</a:t>
              </a:r>
              <a:endParaRPr lang="pl-PL" sz="1400" dirty="0"/>
            </a:p>
          </p:txBody>
        </p:sp>
      </p:grpSp>
      <p:sp>
        <p:nvSpPr>
          <p:cNvPr id="50" name="Prostokąt 49"/>
          <p:cNvSpPr/>
          <p:nvPr/>
        </p:nvSpPr>
        <p:spPr>
          <a:xfrm>
            <a:off x="5786446" y="6215082"/>
            <a:ext cx="1699955" cy="484342"/>
          </a:xfrm>
          <a:prstGeom prst="rect">
            <a:avLst/>
          </a:prstGeom>
          <a:solidFill>
            <a:schemeClr val="accent1">
              <a:lumMod val="60000"/>
              <a:lumOff val="40000"/>
              <a:alpha val="34902"/>
            </a:schemeClr>
          </a:solidFill>
          <a:ln>
            <a:prstDash val="sysDot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l-PL" sz="1400" b="1" dirty="0" smtClean="0"/>
              <a:t>ZAKRES KOMPETENCJI</a:t>
            </a:r>
            <a:endParaRPr lang="pl-PL" sz="1400" b="1" dirty="0"/>
          </a:p>
        </p:txBody>
      </p:sp>
      <p:sp>
        <p:nvSpPr>
          <p:cNvPr id="34" name="Tytuł 1"/>
          <p:cNvSpPr txBox="1">
            <a:spLocks/>
          </p:cNvSpPr>
          <p:nvPr/>
        </p:nvSpPr>
        <p:spPr>
          <a:xfrm>
            <a:off x="214282" y="285728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Substytucja szczególna lub rodzajowa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5229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4000" dirty="0" smtClean="0"/>
              <a:t>Prokura może być udzielona kilku osobom łącznie (prokura łączna) lub oddzielnie. </a:t>
            </a:r>
            <a:endParaRPr lang="pl-PL" sz="4000" dirty="0" smtClean="0"/>
          </a:p>
          <a:p>
            <a:pPr marL="0" indent="0" algn="ctr">
              <a:buNone/>
            </a:pPr>
            <a:r>
              <a:rPr lang="pl-PL" sz="4000" dirty="0" smtClean="0"/>
              <a:t>Czy </a:t>
            </a:r>
            <a:r>
              <a:rPr lang="pl-PL" sz="4000" dirty="0" smtClean="0"/>
              <a:t>można udzielić</a:t>
            </a:r>
            <a:br>
              <a:rPr lang="pl-PL" sz="4000" dirty="0" smtClean="0"/>
            </a:br>
            <a:r>
              <a:rPr lang="pl-PL" sz="4000" dirty="0" smtClean="0"/>
              <a:t>prokury łącznej jednej osobie?</a:t>
            </a:r>
            <a:endParaRPr lang="pl-PL" sz="40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 łączna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58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2800" dirty="0"/>
              <a:t>Uchwała</a:t>
            </a:r>
          </a:p>
          <a:p>
            <a:pPr marL="0" indent="0" algn="ctr">
              <a:buNone/>
            </a:pPr>
            <a:r>
              <a:rPr lang="pl-PL" sz="2800" dirty="0"/>
              <a:t>Sądu Najwyższego - Izba Cywilna</a:t>
            </a:r>
          </a:p>
          <a:p>
            <a:pPr marL="0" indent="0" algn="ctr">
              <a:buNone/>
            </a:pPr>
            <a:r>
              <a:rPr lang="pl-PL" sz="2800" dirty="0"/>
              <a:t>z dnia 27 kwietnia 2001 r.</a:t>
            </a:r>
          </a:p>
          <a:p>
            <a:pPr marL="0" indent="0" algn="ctr">
              <a:buNone/>
            </a:pPr>
            <a:r>
              <a:rPr lang="pl-PL" sz="2800" dirty="0"/>
              <a:t>III CZP 6/01</a:t>
            </a:r>
          </a:p>
          <a:p>
            <a:pPr marL="0" indent="0">
              <a:buNone/>
            </a:pPr>
            <a:r>
              <a:rPr lang="pl-PL" sz="4000" dirty="0"/>
              <a:t> </a:t>
            </a:r>
          </a:p>
          <a:p>
            <a:pPr marL="0" indent="0" algn="ctr">
              <a:buNone/>
            </a:pPr>
            <a:r>
              <a:rPr lang="pl-PL" sz="4000" dirty="0"/>
              <a:t>Dopuszczalne jest udzielenie prokury jednej osobie z zastrzeżeniem, że może ona działać tylko łącznie z członkiem zarządu spółki lub wspólnikiem.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 łączna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193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Prokura łączna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Od 2016 r. art. 109</a:t>
            </a:r>
            <a:r>
              <a:rPr lang="pl-PL" baseline="30000" dirty="0" smtClean="0"/>
              <a:t>4 </a:t>
            </a:r>
            <a:r>
              <a:rPr lang="pl-PL" dirty="0" smtClean="0"/>
              <a:t>§ 1</a:t>
            </a:r>
            <a:r>
              <a:rPr lang="pl-PL" baseline="30000" dirty="0" smtClean="0"/>
              <a:t>1</a:t>
            </a:r>
            <a:r>
              <a:rPr lang="pl-PL" dirty="0" smtClean="0"/>
              <a:t> KC:</a:t>
            </a:r>
          </a:p>
          <a:p>
            <a:pPr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Prokura może obejmować umocowanie także albo wyłącznie do dokonywania czynności wspólnie z członkiem organu zarządzającego lub wspólnikiem uprawnionym do reprezentowania handlowej spółki osobowej.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975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072494" cy="1362456"/>
          </a:xfrm>
        </p:spPr>
        <p:txBody>
          <a:bodyPr/>
          <a:lstStyle/>
          <a:p>
            <a:pPr algn="ctr"/>
            <a:r>
              <a:rPr lang="pl-PL" dirty="0" smtClean="0"/>
              <a:t>WYGAŚNIĘCIE UMOCOWANIA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34" y="4071942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Pełnomocnictwo i prokura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4345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odwołanie </a:t>
            </a:r>
            <a:r>
              <a:rPr lang="pl-PL" dirty="0"/>
              <a:t>pełnomocnictwa przez mocodawcę;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zrzeczenie </a:t>
            </a:r>
            <a:r>
              <a:rPr lang="pl-PL" dirty="0"/>
              <a:t>się umocowania przez pełnomocnika;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śmierć </a:t>
            </a:r>
            <a:r>
              <a:rPr lang="pl-PL" dirty="0"/>
              <a:t>mocodawcy lub pełnomocnika;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upływ </a:t>
            </a:r>
            <a:r>
              <a:rPr lang="pl-PL" dirty="0"/>
              <a:t>czasu lub ziszczenie się warunku rozwiązującego, jeśli pełnomocnictwo było ograniczone terminem lub warunkiem;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dokonanie </a:t>
            </a:r>
            <a:r>
              <a:rPr lang="pl-PL" dirty="0"/>
              <a:t>przez pełnomocnika czynności prawnej, do której został umocowany, jeżeli pełnomocnictwo było udzielone do określonej czynności </a:t>
            </a:r>
            <a:r>
              <a:rPr lang="pl-PL" dirty="0" smtClean="0"/>
              <a:t>prawnej (skonsumowanie pełnomocnictwa szczególnego); </a:t>
            </a:r>
            <a:endParaRPr lang="pl-PL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wygaśnięcie </a:t>
            </a:r>
            <a:r>
              <a:rPr lang="pl-PL" dirty="0"/>
              <a:t>stosunku będącego podstawą pełnomocnictwa, jeżeli umocowanie stanowiło uboczny skutek tego stosunku przewidziany ustawą (por. art. 734 § 2 KC).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Wygaśnięcie pełnomocnictwa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090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Po wygaśnięciu umocowania – zgodnie z art. 102 KC – pełnomocnik obowiązany jest </a:t>
            </a:r>
            <a:r>
              <a:rPr lang="pl-PL" b="1" dirty="0"/>
              <a:t>zwrócić mocodawcy dokument </a:t>
            </a:r>
            <a:r>
              <a:rPr lang="pl-PL" b="1" dirty="0" smtClean="0"/>
              <a:t>pełnomocnictwa</a:t>
            </a:r>
            <a:r>
              <a:rPr lang="pl-PL" dirty="0" smtClean="0"/>
              <a:t>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/>
              <a:t>Może </a:t>
            </a:r>
            <a:r>
              <a:rPr lang="pl-PL" dirty="0"/>
              <a:t>jednak żądać poświadczonego odpisu tego dokumentu. Wygaśnięcie umocowania powinno być na odpisie zaznaczone.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Wygaśnięcie pełnomocnictwa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051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928802"/>
            <a:ext cx="8286808" cy="438912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odwołanie prokury przez </a:t>
            </a:r>
            <a:r>
              <a:rPr lang="pl-PL" dirty="0"/>
              <a:t>mocodawcę;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wykreślenie przedsiębiorcy-mocodawcy</a:t>
            </a:r>
            <a:br>
              <a:rPr lang="pl-PL" dirty="0" smtClean="0"/>
            </a:br>
            <a:r>
              <a:rPr lang="pl-PL" dirty="0" smtClean="0"/>
              <a:t>z</a:t>
            </a:r>
            <a:r>
              <a:rPr lang="pl-PL" dirty="0" smtClean="0"/>
              <a:t>  Centralnej Ewidencji i Informacji o Działalności </a:t>
            </a:r>
            <a:r>
              <a:rPr lang="pl-PL" dirty="0" smtClean="0"/>
              <a:t>Gospodarczej albo</a:t>
            </a:r>
            <a:r>
              <a:rPr lang="pl-PL" dirty="0" smtClean="0"/>
              <a:t> rejestru przedsiębiorców; 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ogłoszenie </a:t>
            </a:r>
            <a:r>
              <a:rPr lang="pl-PL" dirty="0"/>
              <a:t>przez przedsiębiorcę upadłości;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otwarcie </a:t>
            </a:r>
            <a:r>
              <a:rPr lang="pl-PL" dirty="0"/>
              <a:t>likwidacji; </a:t>
            </a: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przekształcenie </a:t>
            </a:r>
            <a:r>
              <a:rPr lang="pl-PL" dirty="0" smtClean="0"/>
              <a:t>przedsiębiorcy (art</a:t>
            </a:r>
            <a:r>
              <a:rPr lang="pl-PL" dirty="0"/>
              <a:t>. 109</a:t>
            </a:r>
            <a:r>
              <a:rPr lang="pl-PL" baseline="30000" dirty="0"/>
              <a:t>7</a:t>
            </a:r>
            <a:r>
              <a:rPr lang="pl-PL" dirty="0"/>
              <a:t> § 2 KC); </a:t>
            </a: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wskutek ustanowienia kuratora na podstawie art. 42 § </a:t>
            </a:r>
            <a:r>
              <a:rPr lang="pl-PL" dirty="0" smtClean="0"/>
              <a:t>1 KC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śmierć </a:t>
            </a:r>
            <a:r>
              <a:rPr lang="pl-PL" dirty="0"/>
              <a:t>prokurenta (art. 109</a:t>
            </a:r>
            <a:r>
              <a:rPr lang="pl-PL" baseline="30000" dirty="0"/>
              <a:t>7</a:t>
            </a:r>
            <a:r>
              <a:rPr lang="pl-PL" dirty="0"/>
              <a:t> § 3 KC). 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Wygaśnięcie prokury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51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500306"/>
            <a:ext cx="5643602" cy="314327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3600" dirty="0" smtClean="0">
                <a:solidFill>
                  <a:srgbClr val="FF0000"/>
                </a:solidFill>
              </a:rPr>
              <a:t>Utrata przez przedsiębiorcę zdolności do czynności prawnych nie powoduje wygaśnięcia prokury.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Wygaśnięcie prokury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pic>
        <p:nvPicPr>
          <p:cNvPr id="1026" name="Picture 2" descr="C:\Users\MSI\AppData\Local\Microsoft\Windows\INetCache\IE\1MOM7HVY\1920px-Achtung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7360" y="3214686"/>
            <a:ext cx="4016640" cy="3518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2851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71538" y="2285992"/>
            <a:ext cx="7315200" cy="2357454"/>
          </a:xfrm>
        </p:spPr>
        <p:txBody>
          <a:bodyPr>
            <a:noAutofit/>
          </a:bodyPr>
          <a:lstStyle/>
          <a:p>
            <a:pPr algn="ctr"/>
            <a:r>
              <a:rPr lang="pl-PL" sz="6000" dirty="0" smtClean="0"/>
              <a:t>Dziękuję za uwagę!</a:t>
            </a:r>
            <a:br>
              <a:rPr lang="pl-PL" sz="6000" dirty="0" smtClean="0"/>
            </a:br>
            <a:r>
              <a:rPr lang="pl-PL" sz="6000" dirty="0" smtClean="0">
                <a:sym typeface="Wingdings" pitchFamily="2" charset="2"/>
              </a:rPr>
              <a:t></a:t>
            </a:r>
            <a:endParaRPr lang="pl-PL" sz="6000" dirty="0"/>
          </a:p>
        </p:txBody>
      </p:sp>
    </p:spTree>
    <p:extLst>
      <p:ext uri="{BB962C8B-B14F-4D97-AF65-F5344CB8AC3E}">
        <p14:creationId xmlns:p14="http://schemas.microsoft.com/office/powerpoint/2010/main" xmlns="" val="1527376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u="sng" dirty="0" smtClean="0"/>
              <a:t>USTAWOWE</a:t>
            </a:r>
          </a:p>
          <a:p>
            <a:pPr algn="ctr"/>
            <a:endParaRPr lang="pl-PL" dirty="0"/>
          </a:p>
        </p:txBody>
      </p:sp>
      <p:sp>
        <p:nvSpPr>
          <p:cNvPr id="7" name="Pięciokąt 6"/>
          <p:cNvSpPr/>
          <p:nvPr/>
        </p:nvSpPr>
        <p:spPr>
          <a:xfrm>
            <a:off x="2915816" y="2924944"/>
            <a:ext cx="2990598" cy="792088"/>
          </a:xfrm>
          <a:prstGeom prst="homePlat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OKREŚLONE W USTAWIE OKOLICZNOŚCI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a 8"/>
          <p:cNvGrpSpPr/>
          <p:nvPr/>
        </p:nvGrpSpPr>
        <p:grpSpPr>
          <a:xfrm>
            <a:off x="240364" y="2034716"/>
            <a:ext cx="2459428" cy="2618420"/>
            <a:chOff x="58551" y="2034716"/>
            <a:chExt cx="2459428" cy="2618420"/>
          </a:xfrm>
        </p:grpSpPr>
        <p:pic>
          <p:nvPicPr>
            <p:cNvPr id="1027" name="Picture 3" descr="D:\Pobrane\Company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79" y="2034716"/>
              <a:ext cx="2438400" cy="2438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Prostokąt zaokrąglony 7"/>
            <p:cNvSpPr/>
            <p:nvPr/>
          </p:nvSpPr>
          <p:spPr>
            <a:xfrm>
              <a:off x="58551" y="4221088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PRAWNA</a:t>
              </a:r>
              <a:endParaRPr lang="pl-PL" dirty="0"/>
            </a:p>
          </p:txBody>
        </p:sp>
      </p:grpSp>
      <p:pic>
        <p:nvPicPr>
          <p:cNvPr id="1028" name="Picture 4" descr="D:\Pobrane\Judge-2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0393" y="2250740"/>
            <a:ext cx="2222376" cy="2222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ostokąt zaokrąglony 10"/>
          <p:cNvSpPr/>
          <p:nvPr/>
        </p:nvSpPr>
        <p:spPr>
          <a:xfrm>
            <a:off x="5868144" y="4221088"/>
            <a:ext cx="3024336" cy="636672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ORGAN PAŃSTWOWY (SĄD)</a:t>
            </a:r>
            <a:endParaRPr lang="pl-PL" dirty="0"/>
          </a:p>
        </p:txBody>
      </p:sp>
      <p:pic>
        <p:nvPicPr>
          <p:cNvPr id="1029" name="Picture 5" descr="D:\Pobrane\Chief-25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3147" y="4725144"/>
            <a:ext cx="1239491" cy="123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trzałka zakrzywiona w górę 11"/>
          <p:cNvSpPr/>
          <p:nvPr/>
        </p:nvSpPr>
        <p:spPr>
          <a:xfrm flipH="1">
            <a:off x="1115616" y="4869160"/>
            <a:ext cx="6492924" cy="1728192"/>
          </a:xfrm>
          <a:prstGeom prst="curvedUpArrow">
            <a:avLst>
              <a:gd name="adj1" fmla="val 38588"/>
              <a:gd name="adj2" fmla="val 60048"/>
              <a:gd name="adj3" fmla="val 25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2930724" y="5834142"/>
            <a:ext cx="3024336" cy="595254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USTANOWIENIE KURATORA</a:t>
            </a:r>
            <a:endParaRPr lang="pl-PL" dirty="0"/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214282" y="11663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Rodzaje przedstawicielstw (art. 96 KC)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658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u="sng" dirty="0" smtClean="0"/>
              <a:t>PRZYKŁADY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Kurator os. prawnej pozbawionej organów</a:t>
            </a:r>
          </a:p>
          <a:p>
            <a:pPr algn="just"/>
            <a:r>
              <a:rPr lang="pl-PL" dirty="0" smtClean="0"/>
              <a:t>Kurator </a:t>
            </a:r>
            <a:r>
              <a:rPr lang="pl-PL" dirty="0" smtClean="0"/>
              <a:t>sp. z </a:t>
            </a:r>
            <a:r>
              <a:rPr lang="pl-PL" dirty="0" smtClean="0"/>
              <a:t>o.o.</a:t>
            </a:r>
            <a:r>
              <a:rPr lang="pl-PL" dirty="0" smtClean="0"/>
              <a:t> </a:t>
            </a:r>
            <a:r>
              <a:rPr lang="pl-PL" dirty="0" smtClean="0"/>
              <a:t>w </a:t>
            </a:r>
            <a:r>
              <a:rPr lang="pl-PL" dirty="0" smtClean="0"/>
              <a:t>sytuacjach określonych</a:t>
            </a:r>
            <a:br>
              <a:rPr lang="pl-PL" dirty="0" smtClean="0"/>
            </a:br>
            <a:r>
              <a:rPr lang="pl-PL" dirty="0" smtClean="0"/>
              <a:t>w art. 253 § </a:t>
            </a:r>
            <a:r>
              <a:rPr lang="pl-PL" dirty="0" smtClean="0"/>
              <a:t>2 KSH</a:t>
            </a:r>
            <a:endParaRPr lang="pl-PL" dirty="0" smtClean="0"/>
          </a:p>
          <a:p>
            <a:pPr algn="just"/>
            <a:r>
              <a:rPr lang="pl-PL" dirty="0" smtClean="0"/>
              <a:t>Kurator </a:t>
            </a:r>
            <a:r>
              <a:rPr lang="pl-PL" dirty="0" smtClean="0"/>
              <a:t>sp</a:t>
            </a:r>
            <a:r>
              <a:rPr lang="pl-PL" dirty="0" smtClean="0"/>
              <a:t>. </a:t>
            </a:r>
            <a:r>
              <a:rPr lang="pl-PL" dirty="0" smtClean="0"/>
              <a:t>akcyjnej w </a:t>
            </a:r>
            <a:r>
              <a:rPr lang="pl-PL" dirty="0" smtClean="0"/>
              <a:t>sytuacjach określonych</a:t>
            </a:r>
            <a:br>
              <a:rPr lang="pl-PL" dirty="0" smtClean="0"/>
            </a:br>
            <a:r>
              <a:rPr lang="pl-PL" dirty="0" smtClean="0"/>
              <a:t>w art. </a:t>
            </a:r>
            <a:r>
              <a:rPr lang="pl-PL" dirty="0" smtClean="0"/>
              <a:t>426 </a:t>
            </a:r>
            <a:r>
              <a:rPr lang="pl-PL" dirty="0" smtClean="0"/>
              <a:t>§ 2 </a:t>
            </a:r>
            <a:r>
              <a:rPr lang="pl-PL" dirty="0" smtClean="0"/>
              <a:t>KSH</a:t>
            </a:r>
            <a:endParaRPr lang="pl-PL" dirty="0" smtClean="0"/>
          </a:p>
          <a:p>
            <a:pPr algn="ctr"/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Rodzaje przedstawicielstw (art. 96 KC)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76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508484" y="1484785"/>
            <a:ext cx="822960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u="sng" dirty="0" smtClean="0"/>
              <a:t>PEŁNOMOCNICTWO</a:t>
            </a:r>
          </a:p>
          <a:p>
            <a:pPr algn="ctr"/>
            <a:endParaRPr lang="pl-PL" dirty="0"/>
          </a:p>
        </p:txBody>
      </p:sp>
      <p:sp>
        <p:nvSpPr>
          <p:cNvPr id="7" name="Pięciokąt 6"/>
          <p:cNvSpPr/>
          <p:nvPr/>
        </p:nvSpPr>
        <p:spPr>
          <a:xfrm>
            <a:off x="2124189" y="2816399"/>
            <a:ext cx="614334" cy="39604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a 8"/>
          <p:cNvGrpSpPr/>
          <p:nvPr/>
        </p:nvGrpSpPr>
        <p:grpSpPr>
          <a:xfrm>
            <a:off x="261392" y="2390901"/>
            <a:ext cx="1834670" cy="1598291"/>
            <a:chOff x="58551" y="2096852"/>
            <a:chExt cx="2438400" cy="2124236"/>
          </a:xfrm>
        </p:grpSpPr>
        <p:pic>
          <p:nvPicPr>
            <p:cNvPr id="1027" name="Picture 3" descr="D:\Pobrane\Company-25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43" y="2096852"/>
              <a:ext cx="1944216" cy="19442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Prostokąt zaokrąglony 7"/>
            <p:cNvSpPr/>
            <p:nvPr/>
          </p:nvSpPr>
          <p:spPr>
            <a:xfrm>
              <a:off x="58551" y="3789040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PRAWNA</a:t>
              </a:r>
              <a:endParaRPr lang="pl-PL" dirty="0"/>
            </a:p>
          </p:txBody>
        </p:sp>
      </p:grpSp>
      <p:grpSp>
        <p:nvGrpSpPr>
          <p:cNvPr id="5" name="Grupa 4"/>
          <p:cNvGrpSpPr/>
          <p:nvPr/>
        </p:nvGrpSpPr>
        <p:grpSpPr>
          <a:xfrm>
            <a:off x="1357290" y="4357694"/>
            <a:ext cx="1834670" cy="1656184"/>
            <a:chOff x="1614010" y="4437112"/>
            <a:chExt cx="2438400" cy="2201180"/>
          </a:xfrm>
        </p:grpSpPr>
        <p:pic>
          <p:nvPicPr>
            <p:cNvPr id="2050" name="Picture 2" descr="D:\Pobrane\Boss-256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7254" y="4437112"/>
              <a:ext cx="1985156" cy="19851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rostokąt zaokrąglony 13"/>
            <p:cNvSpPr/>
            <p:nvPr/>
          </p:nvSpPr>
          <p:spPr>
            <a:xfrm>
              <a:off x="1614010" y="6206244"/>
              <a:ext cx="2438400" cy="432048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OS. FIZYCZNA</a:t>
              </a:r>
              <a:endParaRPr lang="pl-PL" dirty="0"/>
            </a:p>
          </p:txBody>
        </p:sp>
      </p:grpSp>
      <p:grpSp>
        <p:nvGrpSpPr>
          <p:cNvPr id="6" name="Grupa 2"/>
          <p:cNvGrpSpPr/>
          <p:nvPr/>
        </p:nvGrpSpPr>
        <p:grpSpPr>
          <a:xfrm>
            <a:off x="2500298" y="2397497"/>
            <a:ext cx="2545826" cy="1817321"/>
            <a:chOff x="2927591" y="1930028"/>
            <a:chExt cx="3383574" cy="2415341"/>
          </a:xfrm>
        </p:grpSpPr>
        <p:pic>
          <p:nvPicPr>
            <p:cNvPr id="2051" name="Picture 3" descr="D:\Pobrane\Old-Boss-256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2697" y="1930028"/>
              <a:ext cx="2003902" cy="200390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rostokąt zaokrąglony 10"/>
            <p:cNvSpPr/>
            <p:nvPr/>
          </p:nvSpPr>
          <p:spPr>
            <a:xfrm>
              <a:off x="2927591" y="3585802"/>
              <a:ext cx="3383574" cy="759567"/>
            </a:xfrm>
            <a:prstGeom prst="roundRect">
              <a:avLst>
                <a:gd name="adj" fmla="val 47340"/>
              </a:avLst>
            </a:prstGeom>
            <a:solidFill>
              <a:srgbClr val="000000">
                <a:alpha val="58039"/>
              </a:srgb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ORGAN OS. PRAWNEJ</a:t>
              </a:r>
              <a:endParaRPr lang="pl-PL" dirty="0"/>
            </a:p>
          </p:txBody>
        </p:sp>
      </p:grpSp>
      <p:pic>
        <p:nvPicPr>
          <p:cNvPr id="2052" name="Picture 4" descr="D:\Pobrane\Chief-25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2679" y="2844526"/>
            <a:ext cx="24384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Prostokąt zaokrąglony 18"/>
          <p:cNvSpPr/>
          <p:nvPr/>
        </p:nvSpPr>
        <p:spPr>
          <a:xfrm>
            <a:off x="6811550" y="4998320"/>
            <a:ext cx="2064872" cy="432048"/>
          </a:xfrm>
          <a:prstGeom prst="roundRect">
            <a:avLst>
              <a:gd name="adj" fmla="val 47340"/>
            </a:avLst>
          </a:prstGeom>
          <a:solidFill>
            <a:srgbClr val="000000">
              <a:alpha val="58039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PEŁNOMOCNIK</a:t>
            </a:r>
            <a:endParaRPr lang="pl-PL" dirty="0"/>
          </a:p>
        </p:txBody>
      </p:sp>
      <p:sp>
        <p:nvSpPr>
          <p:cNvPr id="20" name="Pięciokąt 19"/>
          <p:cNvSpPr/>
          <p:nvPr/>
        </p:nvSpPr>
        <p:spPr>
          <a:xfrm>
            <a:off x="5143504" y="3429000"/>
            <a:ext cx="1920365" cy="1654072"/>
          </a:xfrm>
          <a:prstGeom prst="homePlate">
            <a:avLst>
              <a:gd name="adj" fmla="val 306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PEŁNO-MOCNITWO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Rodzaje przedstawicielstw (art. 96 KC)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259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PEŁNOMOCNICTWO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71472" y="4214818"/>
            <a:ext cx="7772400" cy="1509712"/>
          </a:xfrm>
        </p:spPr>
        <p:txBody>
          <a:bodyPr/>
          <a:lstStyle/>
          <a:p>
            <a:pPr algn="ctr"/>
            <a:r>
              <a:rPr lang="pl-PL" dirty="0" smtClean="0"/>
              <a:t>Wiadomości ogólne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7600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b="1" dirty="0"/>
              <a:t>Udzielenie pełnomocnictwa</a:t>
            </a:r>
            <a:r>
              <a:rPr lang="pl-PL" dirty="0"/>
              <a:t> następuje </a:t>
            </a:r>
            <a:r>
              <a:rPr lang="pl-PL" dirty="0" smtClean="0"/>
              <a:t>w </a:t>
            </a:r>
            <a:r>
              <a:rPr lang="pl-PL" dirty="0"/>
              <a:t>drodze </a:t>
            </a:r>
            <a:r>
              <a:rPr lang="pl-PL" b="1" dirty="0"/>
              <a:t>jednostronnej czynności prawnej</a:t>
            </a:r>
            <a:r>
              <a:rPr lang="pl-PL" dirty="0"/>
              <a:t> dokonanej przez mocodawcę. </a:t>
            </a:r>
            <a:r>
              <a:rPr lang="pl-PL" dirty="0" smtClean="0"/>
              <a:t>(</a:t>
            </a:r>
            <a:r>
              <a:rPr lang="pl-PL" b="1" dirty="0" smtClean="0"/>
              <a:t>czynność prawna upoważniająca)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Pełnomocnictwo </a:t>
            </a:r>
            <a:r>
              <a:rPr lang="pl-PL" dirty="0"/>
              <a:t>wyznacza „innym podmiotom kompetencję do dokonania czynności konwencjonalnych ze skutkiem dla osoby udzielającej upoważnienia”. </a:t>
            </a:r>
            <a:r>
              <a:rPr lang="pl-PL" dirty="0" smtClean="0"/>
              <a:t>Czynność </a:t>
            </a:r>
            <a:r>
              <a:rPr lang="pl-PL" dirty="0"/>
              <a:t>prawna dokonana przez przedstawiciela (pełnomocnika) w granicach umocowania pociąga za sobą skutki bezpośrednio dla reprezentowanego (mocodawcy).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Nie </a:t>
            </a:r>
            <a:r>
              <a:rPr lang="pl-PL" dirty="0"/>
              <a:t>rodzi po stronie pełnomocnika obowiązku wykonania umocowania.  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Od </a:t>
            </a:r>
            <a:r>
              <a:rPr lang="pl-PL" dirty="0"/>
              <a:t>pełnomocnika nie wymaga się </a:t>
            </a:r>
            <a:r>
              <a:rPr lang="pl-PL" b="1" dirty="0"/>
              <a:t>przyjęcia </a:t>
            </a:r>
            <a:r>
              <a:rPr lang="pl-PL" b="1" dirty="0" smtClean="0"/>
              <a:t>pełnomocnictwa</a:t>
            </a:r>
            <a:r>
              <a:rPr lang="pl-PL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 smtClean="0"/>
              <a:t>Wyrażenie </a:t>
            </a:r>
            <a:r>
              <a:rPr lang="pl-PL" dirty="0"/>
              <a:t>przez niego gotowości do bycia pełnomocnikiem przed udzieleniem pełnomocnictwa lub zgody po udzieleniu pełnomocnictwa z reguły nie stanowi zachowania zmierzającego do zawarcia umowy pełnomocnictwa.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4282" y="500042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ller" pitchFamily="2" charset="-18"/>
                <a:ea typeface="+mj-ea"/>
                <a:cs typeface="Arial" pitchFamily="34" charset="0"/>
              </a:defRPr>
            </a:lvl1pPr>
          </a:lstStyle>
          <a:p>
            <a:r>
              <a:rPr lang="pl-PL" sz="420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Konstrukcja teoretyczna</a:t>
            </a:r>
            <a:endParaRPr lang="pl-PL" sz="4200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82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1316</Words>
  <Application>Microsoft Office PowerPoint</Application>
  <PresentationFormat>Pokaz na ekranie (4:3)</PresentationFormat>
  <Paragraphs>320</Paragraphs>
  <Slides>49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0" baseType="lpstr">
      <vt:lpstr>Przepływ</vt:lpstr>
      <vt:lpstr>Występowanie przedsiębiorcy w obrocie za pośrednictwem innych osób</vt:lpstr>
      <vt:lpstr>Gdzie jesteśmy, czym się zajmujemy?</vt:lpstr>
      <vt:lpstr>Podstawa prawna</vt:lpstr>
      <vt:lpstr>WYSTĘPOWANIE ZA POMOCĄ OSÓB TRZECICH</vt:lpstr>
      <vt:lpstr>Slajd 5</vt:lpstr>
      <vt:lpstr>Slajd 6</vt:lpstr>
      <vt:lpstr>Slajd 7</vt:lpstr>
      <vt:lpstr>PEŁNOMOCNICTWO</vt:lpstr>
      <vt:lpstr>Slajd 9</vt:lpstr>
      <vt:lpstr>Slajd 10</vt:lpstr>
      <vt:lpstr>Slajd 11</vt:lpstr>
      <vt:lpstr>Slajd 12</vt:lpstr>
      <vt:lpstr>PODMIOTY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ZAKRES UMOCOWANIA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PROKURA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WYGAŚNIĘCIE UMOCOWANIA</vt:lpstr>
      <vt:lpstr>Slajd 45</vt:lpstr>
      <vt:lpstr>Slajd 46</vt:lpstr>
      <vt:lpstr>Slajd 47</vt:lpstr>
      <vt:lpstr>Slajd 48</vt:lpstr>
      <vt:lpstr>Dziękuję za uwagę!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Występowanie przedsiębiorcy w obrocie za pośrednictwem innych osób</dc:title>
  <dc:creator>MSI</dc:creator>
  <cp:lastModifiedBy>MSI</cp:lastModifiedBy>
  <cp:revision>6</cp:revision>
  <dcterms:created xsi:type="dcterms:W3CDTF">2019-03-13T17:56:43Z</dcterms:created>
  <dcterms:modified xsi:type="dcterms:W3CDTF">2019-03-13T20:13:57Z</dcterms:modified>
</cp:coreProperties>
</file>