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7"/>
  </p:notesMasterIdLst>
  <p:sldIdLst>
    <p:sldId id="256" r:id="rId2"/>
    <p:sldId id="257" r:id="rId3"/>
    <p:sldId id="258" r:id="rId4"/>
    <p:sldId id="259" r:id="rId5"/>
    <p:sldId id="260" r:id="rId6"/>
    <p:sldId id="261" r:id="rId7"/>
    <p:sldId id="263" r:id="rId8"/>
    <p:sldId id="264" r:id="rId9"/>
    <p:sldId id="268" r:id="rId10"/>
    <p:sldId id="265" r:id="rId11"/>
    <p:sldId id="266" r:id="rId12"/>
    <p:sldId id="267" r:id="rId13"/>
    <p:sldId id="269" r:id="rId14"/>
    <p:sldId id="270" r:id="rId15"/>
    <p:sldId id="271" r:id="rId16"/>
    <p:sldId id="272" r:id="rId17"/>
    <p:sldId id="273" r:id="rId18"/>
    <p:sldId id="274" r:id="rId19"/>
    <p:sldId id="285" r:id="rId20"/>
    <p:sldId id="275" r:id="rId21"/>
    <p:sldId id="286" r:id="rId22"/>
    <p:sldId id="276" r:id="rId23"/>
    <p:sldId id="277" r:id="rId24"/>
    <p:sldId id="278" r:id="rId25"/>
    <p:sldId id="279" r:id="rId26"/>
    <p:sldId id="280" r:id="rId27"/>
    <p:sldId id="281" r:id="rId28"/>
    <p:sldId id="282" r:id="rId29"/>
    <p:sldId id="283" r:id="rId30"/>
    <p:sldId id="284" r:id="rId31"/>
    <p:sldId id="311" r:id="rId32"/>
    <p:sldId id="313" r:id="rId33"/>
    <p:sldId id="314" r:id="rId34"/>
    <p:sldId id="312" r:id="rId35"/>
    <p:sldId id="315"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5C9003-DADE-4543-99F3-AA281204998C}" type="datetimeFigureOut">
              <a:rPr lang="pl-PL" smtClean="0"/>
              <a:t>18.03.2019</a:t>
            </a:fld>
            <a:endParaRPr lang="pl-PL"/>
          </a:p>
        </p:txBody>
      </p:sp>
      <p:sp>
        <p:nvSpPr>
          <p:cNvPr id="4" name="Symbol zastępczy obrazu slajd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DC669F-5395-41EE-A4E4-20842E37E116}" type="slidenum">
              <a:rPr lang="pl-PL" smtClean="0"/>
              <a:t>‹#›</a:t>
            </a:fld>
            <a:endParaRPr lang="pl-PL"/>
          </a:p>
        </p:txBody>
      </p:sp>
    </p:spTree>
    <p:extLst>
      <p:ext uri="{BB962C8B-B14F-4D97-AF65-F5344CB8AC3E}">
        <p14:creationId xmlns:p14="http://schemas.microsoft.com/office/powerpoint/2010/main" val="815226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2DC669F-5395-41EE-A4E4-20842E37E116}" type="slidenum">
              <a:rPr lang="pl-PL" smtClean="0"/>
              <a:t>28</a:t>
            </a:fld>
            <a:endParaRPr lang="pl-PL"/>
          </a:p>
        </p:txBody>
      </p:sp>
    </p:spTree>
    <p:extLst>
      <p:ext uri="{BB962C8B-B14F-4D97-AF65-F5344CB8AC3E}">
        <p14:creationId xmlns:p14="http://schemas.microsoft.com/office/powerpoint/2010/main" val="41667822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pl-PL"/>
              <a:t>Kliknij, aby edytować styl</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a:xfrm>
            <a:off x="6065417" y="5054602"/>
            <a:ext cx="673276" cy="279400"/>
          </a:xfrm>
        </p:spPr>
        <p:txBody>
          <a:bodyPr/>
          <a:lstStyle/>
          <a:p>
            <a:fld id="{96251C37-C9CB-4753-A975-F10E73E3F695}" type="datetimeFigureOut">
              <a:rPr lang="pl-PL" smtClean="0"/>
              <a:pPr/>
              <a:t>18.03.2019</a:t>
            </a:fld>
            <a:endParaRPr lang="pl-PL"/>
          </a:p>
        </p:txBody>
      </p:sp>
      <p:sp>
        <p:nvSpPr>
          <p:cNvPr id="5" name="Footer Placeholder 4"/>
          <p:cNvSpPr>
            <a:spLocks noGrp="1"/>
          </p:cNvSpPr>
          <p:nvPr>
            <p:ph type="ftr" sz="quarter" idx="11"/>
          </p:nvPr>
        </p:nvSpPr>
        <p:spPr>
          <a:xfrm>
            <a:off x="1921934" y="5054602"/>
            <a:ext cx="4064860" cy="279400"/>
          </a:xfrm>
        </p:spPr>
        <p:txBody>
          <a:bodyPr/>
          <a:lstStyle/>
          <a:p>
            <a:endParaRPr lang="pl-PL"/>
          </a:p>
        </p:txBody>
      </p:sp>
      <p:sp>
        <p:nvSpPr>
          <p:cNvPr id="6" name="Slide Number Placeholder 5"/>
          <p:cNvSpPr>
            <a:spLocks noGrp="1"/>
          </p:cNvSpPr>
          <p:nvPr>
            <p:ph type="sldNum" sz="quarter" idx="12"/>
          </p:nvPr>
        </p:nvSpPr>
        <p:spPr>
          <a:xfrm>
            <a:off x="6817317" y="5054602"/>
            <a:ext cx="413483" cy="279400"/>
          </a:xfrm>
        </p:spPr>
        <p:txBody>
          <a:bodyPr/>
          <a:lstStyle/>
          <a:p>
            <a:fld id="{DA51AC2B-7BCF-4F69-BDC6-B236A62FECFC}" type="slidenum">
              <a:rPr lang="pl-PL" smtClean="0"/>
              <a:pPr/>
              <a:t>‹#›</a:t>
            </a:fld>
            <a:endParaRPr lang="pl-PL"/>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05978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96251C37-C9CB-4753-A975-F10E73E3F695}" type="datetimeFigureOut">
              <a:rPr lang="pl-PL" smtClean="0"/>
              <a:pPr/>
              <a:t>18.03.2019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A51AC2B-7BCF-4F69-BDC6-B236A62FECFC}" type="slidenum">
              <a:rPr lang="pl-PL" smtClean="0"/>
              <a:pPr/>
              <a:t>‹#›</a:t>
            </a:fld>
            <a:endParaRPr lang="pl-PL"/>
          </a:p>
        </p:txBody>
      </p:sp>
    </p:spTree>
    <p:extLst>
      <p:ext uri="{BB962C8B-B14F-4D97-AF65-F5344CB8AC3E}">
        <p14:creationId xmlns:p14="http://schemas.microsoft.com/office/powerpoint/2010/main" val="1546587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pl-PL"/>
              <a:t>Kliknij, aby edytować styl</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96251C37-C9CB-4753-A975-F10E73E3F695}" type="datetimeFigureOut">
              <a:rPr lang="pl-PL" smtClean="0"/>
              <a:pPr/>
              <a:t>18.03.2019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A51AC2B-7BCF-4F69-BDC6-B236A62FECFC}" type="slidenum">
              <a:rPr lang="pl-PL" smtClean="0"/>
              <a:pPr/>
              <a:t>‹#›</a:t>
            </a:fld>
            <a:endParaRPr lang="pl-PL"/>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93207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96251C37-C9CB-4753-A975-F10E73E3F695}" type="datetimeFigureOut">
              <a:rPr lang="pl-PL" smtClean="0"/>
              <a:pPr/>
              <a:t>18.03.2019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A51AC2B-7BCF-4F69-BDC6-B236A62FECFC}" type="slidenum">
              <a:rPr lang="pl-PL" smtClean="0"/>
              <a:pPr/>
              <a:t>‹#›</a:t>
            </a:fld>
            <a:endParaRPr lang="pl-PL"/>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588835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pl-PL"/>
              <a:t>Kliknij, aby edytować styl</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96251C37-C9CB-4753-A975-F10E73E3F695}" type="datetimeFigureOut">
              <a:rPr lang="pl-PL" smtClean="0"/>
              <a:pPr/>
              <a:t>18.03.2019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A51AC2B-7BCF-4F69-BDC6-B236A62FECFC}" type="slidenum">
              <a:rPr lang="pl-PL" smtClean="0"/>
              <a:pPr/>
              <a:t>‹#›</a:t>
            </a:fld>
            <a:endParaRPr lang="pl-PL"/>
          </a:p>
        </p:txBody>
      </p:sp>
    </p:spTree>
    <p:extLst>
      <p:ext uri="{BB962C8B-B14F-4D97-AF65-F5344CB8AC3E}">
        <p14:creationId xmlns:p14="http://schemas.microsoft.com/office/powerpoint/2010/main" val="41479505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pl-PL"/>
              <a:t>Kliknij, aby edytować styl</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96251C37-C9CB-4753-A975-F10E73E3F695}" type="datetimeFigureOut">
              <a:rPr lang="pl-PL" smtClean="0"/>
              <a:pPr/>
              <a:t>18.03.2019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A51AC2B-7BCF-4F69-BDC6-B236A62FECFC}" type="slidenum">
              <a:rPr lang="pl-PL" smtClean="0"/>
              <a:pPr/>
              <a:t>‹#›</a:t>
            </a:fld>
            <a:endParaRPr lang="pl-PL"/>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164178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pl-PL"/>
              <a:t>Kliknij, aby edytować styl</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96251C37-C9CB-4753-A975-F10E73E3F695}" type="datetimeFigureOut">
              <a:rPr lang="pl-PL" smtClean="0"/>
              <a:pPr/>
              <a:t>18.03.2019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A51AC2B-7BCF-4F69-BDC6-B236A62FECFC}" type="slidenum">
              <a:rPr lang="pl-PL" smtClean="0"/>
              <a:pPr/>
              <a:t>‹#›</a:t>
            </a:fld>
            <a:endParaRPr lang="pl-PL"/>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665447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pl-PL"/>
              <a:t>Kliknij, aby edytować styl</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6251C37-C9CB-4753-A975-F10E73E3F695}" type="datetimeFigureOut">
              <a:rPr lang="pl-PL" smtClean="0"/>
              <a:pPr/>
              <a:t>18.03.2019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A51AC2B-7BCF-4F69-BDC6-B236A62FECFC}" type="slidenum">
              <a:rPr lang="pl-PL" smtClean="0"/>
              <a:pPr/>
              <a:t>‹#›</a:t>
            </a:fld>
            <a:endParaRPr lang="pl-PL"/>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1215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6251C37-C9CB-4753-A975-F10E73E3F695}" type="datetimeFigureOut">
              <a:rPr lang="pl-PL" smtClean="0"/>
              <a:pPr/>
              <a:t>18.03.2019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A51AC2B-7BCF-4F69-BDC6-B236A62FECFC}" type="slidenum">
              <a:rPr lang="pl-PL" smtClean="0"/>
              <a:pPr/>
              <a:t>‹#›</a:t>
            </a:fld>
            <a:endParaRPr lang="pl-PL"/>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64276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6251C37-C9CB-4753-A975-F10E73E3F695}" type="datetimeFigureOut">
              <a:rPr lang="pl-PL" smtClean="0"/>
              <a:pPr/>
              <a:t>18.03.2019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A51AC2B-7BCF-4F69-BDC6-B236A62FECFC}" type="slidenum">
              <a:rPr lang="pl-PL" smtClean="0"/>
              <a:pPr/>
              <a:t>‹#›</a:t>
            </a:fld>
            <a:endParaRPr lang="pl-PL"/>
          </a:p>
        </p:txBody>
      </p:sp>
    </p:spTree>
    <p:extLst>
      <p:ext uri="{BB962C8B-B14F-4D97-AF65-F5344CB8AC3E}">
        <p14:creationId xmlns:p14="http://schemas.microsoft.com/office/powerpoint/2010/main" val="1512113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96251C37-C9CB-4753-A975-F10E73E3F695}" type="datetimeFigureOut">
              <a:rPr lang="pl-PL" smtClean="0"/>
              <a:pPr/>
              <a:t>18.03.2019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A51AC2B-7BCF-4F69-BDC6-B236A62FECFC}" type="slidenum">
              <a:rPr lang="pl-PL" smtClean="0"/>
              <a:pPr/>
              <a:t>‹#›</a:t>
            </a:fld>
            <a:endParaRPr lang="pl-PL"/>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39370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pl-PL"/>
              <a:t>Kliknij, aby edytować styl</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6251C37-C9CB-4753-A975-F10E73E3F695}" type="datetimeFigureOut">
              <a:rPr lang="pl-PL" smtClean="0"/>
              <a:pPr/>
              <a:t>18.03.2019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A51AC2B-7BCF-4F69-BDC6-B236A62FECFC}" type="slidenum">
              <a:rPr lang="pl-PL" smtClean="0"/>
              <a:pPr/>
              <a:t>‹#›</a:t>
            </a:fld>
            <a:endParaRPr lang="pl-PL"/>
          </a:p>
        </p:txBody>
      </p:sp>
    </p:spTree>
    <p:extLst>
      <p:ext uri="{BB962C8B-B14F-4D97-AF65-F5344CB8AC3E}">
        <p14:creationId xmlns:p14="http://schemas.microsoft.com/office/powerpoint/2010/main" val="3192000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6251C37-C9CB-4753-A975-F10E73E3F695}" type="datetimeFigureOut">
              <a:rPr lang="pl-PL" smtClean="0"/>
              <a:pPr/>
              <a:t>18.03.2019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DA51AC2B-7BCF-4F69-BDC6-B236A62FECFC}" type="slidenum">
              <a:rPr lang="pl-PL" smtClean="0"/>
              <a:pPr/>
              <a:t>‹#›</a:t>
            </a:fld>
            <a:endParaRPr lang="pl-PL"/>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24615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96251C37-C9CB-4753-A975-F10E73E3F695}" type="datetimeFigureOut">
              <a:rPr lang="pl-PL" smtClean="0"/>
              <a:pPr/>
              <a:t>18.03.2019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DA51AC2B-7BCF-4F69-BDC6-B236A62FECFC}" type="slidenum">
              <a:rPr lang="pl-PL" smtClean="0"/>
              <a:pPr/>
              <a:t>‹#›</a:t>
            </a:fld>
            <a:endParaRPr lang="pl-PL"/>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17317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251C37-C9CB-4753-A975-F10E73E3F695}" type="datetimeFigureOut">
              <a:rPr lang="pl-PL" smtClean="0"/>
              <a:pPr/>
              <a:t>18.03.2019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DA51AC2B-7BCF-4F69-BDC6-B236A62FECFC}" type="slidenum">
              <a:rPr lang="pl-PL" smtClean="0"/>
              <a:pPr/>
              <a:t>‹#›</a:t>
            </a:fld>
            <a:endParaRPr lang="pl-PL"/>
          </a:p>
        </p:txBody>
      </p:sp>
    </p:spTree>
    <p:extLst>
      <p:ext uri="{BB962C8B-B14F-4D97-AF65-F5344CB8AC3E}">
        <p14:creationId xmlns:p14="http://schemas.microsoft.com/office/powerpoint/2010/main" val="1276940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pl-PL"/>
              <a:t>Kliknij, aby edytować styl</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96251C37-C9CB-4753-A975-F10E73E3F695}" type="datetimeFigureOut">
              <a:rPr lang="pl-PL" smtClean="0"/>
              <a:pPr/>
              <a:t>18.03.2019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A51AC2B-7BCF-4F69-BDC6-B236A62FECFC}" type="slidenum">
              <a:rPr lang="pl-PL" smtClean="0"/>
              <a:pPr/>
              <a:t>‹#›</a:t>
            </a:fld>
            <a:endParaRPr lang="pl-PL"/>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09383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pl-PL"/>
              <a:t>Kliknij, aby edytować styl</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96251C37-C9CB-4753-A975-F10E73E3F695}" type="datetimeFigureOut">
              <a:rPr lang="pl-PL" smtClean="0"/>
              <a:pPr/>
              <a:t>18.03.2019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A51AC2B-7BCF-4F69-BDC6-B236A62FECFC}" type="slidenum">
              <a:rPr lang="pl-PL" smtClean="0"/>
              <a:pPr/>
              <a:t>‹#›</a:t>
            </a:fld>
            <a:endParaRPr lang="pl-PL"/>
          </a:p>
        </p:txBody>
      </p:sp>
    </p:spTree>
    <p:extLst>
      <p:ext uri="{BB962C8B-B14F-4D97-AF65-F5344CB8AC3E}">
        <p14:creationId xmlns:p14="http://schemas.microsoft.com/office/powerpoint/2010/main" val="1125572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6251C37-C9CB-4753-A975-F10E73E3F695}" type="datetimeFigureOut">
              <a:rPr lang="pl-PL" smtClean="0"/>
              <a:pPr/>
              <a:t>18.03.2019</a:t>
            </a:fld>
            <a:endParaRPr lang="pl-PL"/>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pl-PL"/>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A51AC2B-7BCF-4F69-BDC6-B236A62FECFC}" type="slidenum">
              <a:rPr lang="pl-PL" smtClean="0"/>
              <a:pPr/>
              <a:t>‹#›</a:t>
            </a:fld>
            <a:endParaRPr lang="pl-PL"/>
          </a:p>
        </p:txBody>
      </p:sp>
    </p:spTree>
    <p:extLst>
      <p:ext uri="{BB962C8B-B14F-4D97-AF65-F5344CB8AC3E}">
        <p14:creationId xmlns:p14="http://schemas.microsoft.com/office/powerpoint/2010/main" val="99450632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 id="2147483773"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 ZAWARCIE UMOWY</a:t>
            </a:r>
          </a:p>
        </p:txBody>
      </p:sp>
      <p:sp>
        <p:nvSpPr>
          <p:cNvPr id="3" name="Podtytuł 2"/>
          <p:cNvSpPr>
            <a:spLocks noGrp="1"/>
          </p:cNvSpPr>
          <p:nvPr>
            <p:ph type="subTitle" idx="1"/>
          </p:nvPr>
        </p:nvSpPr>
        <p:spPr/>
        <p:txBody>
          <a:bodyPr/>
          <a:lstStyle/>
          <a:p>
            <a:r>
              <a:rPr lang="pl-PL" dirty="0"/>
              <a:t>Agnieszka Kwiecień-Madej</a:t>
            </a:r>
          </a:p>
        </p:txBody>
      </p:sp>
    </p:spTree>
    <p:extLst>
      <p:ext uri="{BB962C8B-B14F-4D97-AF65-F5344CB8AC3E}">
        <p14:creationId xmlns:p14="http://schemas.microsoft.com/office/powerpoint/2010/main" val="4225518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Tryb ofertowy – art. 66 KC</a:t>
            </a:r>
          </a:p>
        </p:txBody>
      </p:sp>
      <p:sp>
        <p:nvSpPr>
          <p:cNvPr id="2" name="Symbol zastępczy zawartości 1"/>
          <p:cNvSpPr>
            <a:spLocks noGrp="1"/>
          </p:cNvSpPr>
          <p:nvPr>
            <p:ph idx="1"/>
          </p:nvPr>
        </p:nvSpPr>
        <p:spPr/>
        <p:txBody>
          <a:bodyPr>
            <a:normAutofit fontScale="85000" lnSpcReduction="20000"/>
          </a:bodyPr>
          <a:lstStyle/>
          <a:p>
            <a:r>
              <a:rPr lang="pl-PL" dirty="0"/>
              <a:t>Oferta wiąże oferenta. Oblat (adresat oferty) może sam przez jej przyjęcie doprowadzić do zawarcia umowy.</a:t>
            </a:r>
          </a:p>
          <a:p>
            <a:r>
              <a:rPr lang="pl-PL" dirty="0"/>
              <a:t>Oferta winna wskazywać </a:t>
            </a:r>
            <a:r>
              <a:rPr lang="pl-PL" b="1" dirty="0"/>
              <a:t>termin</a:t>
            </a:r>
            <a:r>
              <a:rPr lang="pl-PL" dirty="0"/>
              <a:t>, w jakim oferent będzie nią związany. </a:t>
            </a:r>
          </a:p>
          <a:p>
            <a:r>
              <a:rPr lang="pl-PL" dirty="0"/>
              <a:t>Jeśli </a:t>
            </a:r>
            <a:r>
              <a:rPr lang="pl-PL" b="1" dirty="0"/>
              <a:t>czasu związania nie oznaczono</a:t>
            </a:r>
            <a:r>
              <a:rPr lang="pl-PL" dirty="0"/>
              <a:t>, to oferta przestaje wiązać, gdy </a:t>
            </a:r>
            <a:r>
              <a:rPr lang="pl-PL" b="1" dirty="0"/>
              <a:t>nie zostanie przyjęte niezwłocznie</a:t>
            </a:r>
            <a:r>
              <a:rPr lang="pl-PL" dirty="0"/>
              <a:t>. – przestaje wiązać z upływem czasu, w którym składający ofertę mógł </a:t>
            </a:r>
            <a:r>
              <a:rPr lang="pl-PL" u="sng" dirty="0"/>
              <a:t>w zwykłym toku czynności</a:t>
            </a:r>
            <a:r>
              <a:rPr lang="pl-PL" dirty="0"/>
              <a:t> otrzymać odpowiedź wysłaną </a:t>
            </a:r>
            <a:r>
              <a:rPr lang="pl-PL" u="sng" dirty="0"/>
              <a:t>bez nieuzasadnionego opóźnienia.</a:t>
            </a:r>
            <a:endParaRPr lang="pl-PL" dirty="0"/>
          </a:p>
          <a:p>
            <a:r>
              <a:rPr lang="pl-PL" dirty="0"/>
              <a:t>Oferta złożona w </a:t>
            </a:r>
            <a:r>
              <a:rPr lang="pl-PL" b="1" dirty="0"/>
              <a:t>formie elektronicznej </a:t>
            </a:r>
            <a:r>
              <a:rPr lang="pl-PL" dirty="0"/>
              <a:t>wiąże składającego, jeżeli druga strona niezwłocznie potwierdzi jej otrzymanie.</a:t>
            </a:r>
          </a:p>
        </p:txBody>
      </p:sp>
    </p:spTree>
    <p:extLst>
      <p:ext uri="{BB962C8B-B14F-4D97-AF65-F5344CB8AC3E}">
        <p14:creationId xmlns:p14="http://schemas.microsoft.com/office/powerpoint/2010/main" val="4242542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dirty="0"/>
              <a:t>Oferta w stosunkach między przedsiębiorcami – art. 66</a:t>
            </a:r>
            <a:r>
              <a:rPr lang="pl-PL" baseline="30000" dirty="0"/>
              <a:t>2</a:t>
            </a:r>
            <a:r>
              <a:rPr lang="pl-PL" dirty="0"/>
              <a:t>KC</a:t>
            </a:r>
          </a:p>
        </p:txBody>
      </p:sp>
      <p:sp>
        <p:nvSpPr>
          <p:cNvPr id="2" name="Symbol zastępczy zawartości 1"/>
          <p:cNvSpPr>
            <a:spLocks noGrp="1"/>
          </p:cNvSpPr>
          <p:nvPr>
            <p:ph idx="1"/>
          </p:nvPr>
        </p:nvSpPr>
        <p:spPr/>
        <p:txBody>
          <a:bodyPr/>
          <a:lstStyle/>
          <a:p>
            <a:r>
              <a:rPr lang="pl-PL" dirty="0"/>
              <a:t> W stosunkach między przedsiębiorcami oferta może być </a:t>
            </a:r>
            <a:r>
              <a:rPr lang="pl-PL" b="1" dirty="0"/>
              <a:t>odwołana przed zawarciem umowy</a:t>
            </a:r>
            <a:r>
              <a:rPr lang="pl-PL" dirty="0"/>
              <a:t>, jeżeli oświadczenie o odwołaniu zostało złożone drugiej stronie </a:t>
            </a:r>
            <a:r>
              <a:rPr lang="pl-PL" u="sng" dirty="0"/>
              <a:t>przed wysłaniem przez nią oświadczenia o przyjęciu </a:t>
            </a:r>
            <a:r>
              <a:rPr lang="pl-PL" dirty="0"/>
              <a:t>oferty.</a:t>
            </a:r>
          </a:p>
          <a:p>
            <a:r>
              <a:rPr lang="pl-PL" dirty="0"/>
              <a:t>Oferty </a:t>
            </a:r>
            <a:r>
              <a:rPr lang="pl-PL" b="1" dirty="0"/>
              <a:t>nie można odwołać</a:t>
            </a:r>
            <a:r>
              <a:rPr lang="pl-PL" dirty="0"/>
              <a:t>, jeżeli wynika to z jej treści lub określono w niej termin przyjęcia.</a:t>
            </a:r>
          </a:p>
        </p:txBody>
      </p:sp>
    </p:spTree>
    <p:extLst>
      <p:ext uri="{BB962C8B-B14F-4D97-AF65-F5344CB8AC3E}">
        <p14:creationId xmlns:p14="http://schemas.microsoft.com/office/powerpoint/2010/main" val="3033707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Przyjęcie oferty</a:t>
            </a:r>
          </a:p>
        </p:txBody>
      </p:sp>
      <p:sp>
        <p:nvSpPr>
          <p:cNvPr id="2" name="Symbol zastępczy zawartości 1"/>
          <p:cNvSpPr>
            <a:spLocks noGrp="1"/>
          </p:cNvSpPr>
          <p:nvPr>
            <p:ph idx="1"/>
          </p:nvPr>
        </p:nvSpPr>
        <p:spPr/>
        <p:txBody>
          <a:bodyPr>
            <a:normAutofit fontScale="92500" lnSpcReduction="10000"/>
          </a:bodyPr>
          <a:lstStyle/>
          <a:p>
            <a:r>
              <a:rPr lang="pl-PL" dirty="0"/>
              <a:t>Oświadczenie woli o przyjęciu oferty powinno być złożone oferentowi. </a:t>
            </a:r>
          </a:p>
          <a:p>
            <a:r>
              <a:rPr lang="pl-PL" dirty="0"/>
              <a:t>Jeśli nie doszło do niego w sposób określony w art. 61 KC nie wywołuje skutków polegających na zawarciu umowy.</a:t>
            </a:r>
          </a:p>
          <a:p>
            <a:r>
              <a:rPr lang="pl-PL" dirty="0"/>
              <a:t>Art. 69 – wyjątki – </a:t>
            </a:r>
            <a:r>
              <a:rPr lang="pl-PL" dirty="0" err="1"/>
              <a:t>konkludentne</a:t>
            </a:r>
            <a:r>
              <a:rPr lang="pl-PL" dirty="0"/>
              <a:t> przyjęcie oferty:</a:t>
            </a:r>
          </a:p>
          <a:p>
            <a:pPr lvl="1"/>
            <a:r>
              <a:rPr lang="pl-PL" dirty="0"/>
              <a:t>Wskazuje na to zwyczaj ustalony w danych stosunkach,</a:t>
            </a:r>
          </a:p>
          <a:p>
            <a:pPr lvl="1"/>
            <a:r>
              <a:rPr lang="pl-PL" dirty="0"/>
              <a:t>Wynika to z treści oferty</a:t>
            </a:r>
          </a:p>
          <a:p>
            <a:pPr lvl="1"/>
            <a:r>
              <a:rPr lang="pl-PL" dirty="0"/>
              <a:t>Wyjątkowo umowa dochodzi do skutku, gdy druga strona przystąpi do jej wykonania.  </a:t>
            </a:r>
          </a:p>
        </p:txBody>
      </p:sp>
    </p:spTree>
    <p:extLst>
      <p:ext uri="{BB962C8B-B14F-4D97-AF65-F5344CB8AC3E}">
        <p14:creationId xmlns:p14="http://schemas.microsoft.com/office/powerpoint/2010/main" val="1304670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Milczenie adresata oferty</a:t>
            </a:r>
          </a:p>
        </p:txBody>
      </p:sp>
      <p:sp>
        <p:nvSpPr>
          <p:cNvPr id="2" name="Symbol zastępczy zawartości 1"/>
          <p:cNvSpPr>
            <a:spLocks noGrp="1"/>
          </p:cNvSpPr>
          <p:nvPr>
            <p:ph idx="1"/>
          </p:nvPr>
        </p:nvSpPr>
        <p:spPr/>
        <p:txBody>
          <a:bodyPr>
            <a:normAutofit fontScale="85000" lnSpcReduction="10000"/>
          </a:bodyPr>
          <a:lstStyle/>
          <a:p>
            <a:r>
              <a:rPr lang="pl-PL" dirty="0"/>
              <a:t>Niezależnie od tego oferent może zastrzec, że przyjęcie oferty powinno nastąpić w określony sposób.</a:t>
            </a:r>
          </a:p>
          <a:p>
            <a:r>
              <a:rPr lang="pl-PL" dirty="0"/>
              <a:t>Oferent nie ma kompetencji do </a:t>
            </a:r>
            <a:r>
              <a:rPr lang="pl-PL" b="1" dirty="0"/>
              <a:t>jednostronnego ustalania reguły znaczeniowej </a:t>
            </a:r>
            <a:r>
              <a:rPr lang="pl-PL" dirty="0"/>
              <a:t>według, której interpretować należy zachowanie bierne adresata.</a:t>
            </a:r>
          </a:p>
          <a:p>
            <a:r>
              <a:rPr lang="pl-PL" dirty="0"/>
              <a:t>Bierne zachowanie się adresata może być uznane za skuteczne zawarcie umowy jeśli kontekst sytuacyjny interpretowany w świetle ustalonych zwyczajów i zasad współżycia społecznego na to wskazuje. </a:t>
            </a:r>
          </a:p>
          <a:p>
            <a:r>
              <a:rPr lang="pl-PL" dirty="0"/>
              <a:t>Milczące przyjęcie oferty przez przedsiębiorcę – art. 68</a:t>
            </a:r>
            <a:r>
              <a:rPr lang="pl-PL" baseline="30000" dirty="0"/>
              <a:t>2</a:t>
            </a:r>
            <a:r>
              <a:rPr lang="pl-PL" dirty="0"/>
              <a:t>KC. </a:t>
            </a:r>
          </a:p>
        </p:txBody>
      </p:sp>
    </p:spTree>
    <p:extLst>
      <p:ext uri="{BB962C8B-B14F-4D97-AF65-F5344CB8AC3E}">
        <p14:creationId xmlns:p14="http://schemas.microsoft.com/office/powerpoint/2010/main" val="1091067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Kontroferta – art. 68 KC</a:t>
            </a:r>
          </a:p>
        </p:txBody>
      </p:sp>
      <p:sp>
        <p:nvSpPr>
          <p:cNvPr id="2" name="Symbol zastępczy zawartości 1"/>
          <p:cNvSpPr>
            <a:spLocks noGrp="1"/>
          </p:cNvSpPr>
          <p:nvPr>
            <p:ph idx="1"/>
          </p:nvPr>
        </p:nvSpPr>
        <p:spPr/>
        <p:txBody>
          <a:bodyPr/>
          <a:lstStyle/>
          <a:p>
            <a:r>
              <a:rPr lang="pl-PL" dirty="0"/>
              <a:t>Oświadczenie woli o przyjęciu oferty oznacza całkowitą akceptację treści zaproponowanej umowy,</a:t>
            </a:r>
          </a:p>
          <a:p>
            <a:r>
              <a:rPr lang="pl-PL" dirty="0"/>
              <a:t>Oświadczenie woli, w którym adresat przyjmuje ofertę z </a:t>
            </a:r>
            <a:r>
              <a:rPr lang="pl-PL" b="1" dirty="0"/>
              <a:t>zastrzeżeniami</a:t>
            </a:r>
            <a:r>
              <a:rPr lang="pl-PL" dirty="0"/>
              <a:t> </a:t>
            </a:r>
            <a:r>
              <a:rPr lang="pl-PL" b="1" dirty="0"/>
              <a:t>zmiany</a:t>
            </a:r>
            <a:r>
              <a:rPr lang="pl-PL" dirty="0"/>
              <a:t> lub jej </a:t>
            </a:r>
            <a:r>
              <a:rPr lang="pl-PL" b="1" dirty="0"/>
              <a:t>uzupełnienia</a:t>
            </a:r>
            <a:r>
              <a:rPr lang="pl-PL" dirty="0"/>
              <a:t> poczytuje się za nową ofertę. </a:t>
            </a:r>
          </a:p>
          <a:p>
            <a:r>
              <a:rPr lang="pl-PL" dirty="0"/>
              <a:t>Pierwotny adresat – w roli oferenta, pierwotny oferent przestaje być związany swoją ofertą i staje się adresatem nowej.</a:t>
            </a:r>
          </a:p>
        </p:txBody>
      </p:sp>
    </p:spTree>
    <p:extLst>
      <p:ext uri="{BB962C8B-B14F-4D97-AF65-F5344CB8AC3E}">
        <p14:creationId xmlns:p14="http://schemas.microsoft.com/office/powerpoint/2010/main" val="1522957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dirty="0"/>
              <a:t>Modyfikacja oferty między przedsiębiorcami – art. 68</a:t>
            </a:r>
            <a:r>
              <a:rPr lang="pl-PL" baseline="30000" dirty="0"/>
              <a:t>1</a:t>
            </a:r>
            <a:r>
              <a:rPr lang="pl-PL" dirty="0"/>
              <a:t>KC</a:t>
            </a:r>
          </a:p>
        </p:txBody>
      </p:sp>
      <p:sp>
        <p:nvSpPr>
          <p:cNvPr id="2" name="Symbol zastępczy zawartości 1"/>
          <p:cNvSpPr>
            <a:spLocks noGrp="1"/>
          </p:cNvSpPr>
          <p:nvPr>
            <p:ph idx="1"/>
          </p:nvPr>
        </p:nvSpPr>
        <p:spPr/>
        <p:txBody>
          <a:bodyPr>
            <a:normAutofit fontScale="77500" lnSpcReduction="20000"/>
          </a:bodyPr>
          <a:lstStyle/>
          <a:p>
            <a:r>
              <a:rPr lang="pl-PL" dirty="0"/>
              <a:t>§ 1. W stosunkach między przedsiębiorcami odpowiedź na ofertę z zastrzeżeniem zmian lub uzupełnień </a:t>
            </a:r>
            <a:r>
              <a:rPr lang="pl-PL" b="1" u="sng" dirty="0"/>
              <a:t>niezmieniających istotnie treści oferty </a:t>
            </a:r>
            <a:r>
              <a:rPr lang="pl-PL" dirty="0"/>
              <a:t>poczytuje się za jej przyjęcie. W takim wypadku strony wiąże umowa o treści określonej w ofercie, z uwzględnieniem zastrzeżeń zawartych w odpowiedzi na nią.</a:t>
            </a:r>
          </a:p>
          <a:p>
            <a:r>
              <a:rPr lang="pl-PL" dirty="0"/>
              <a:t>§ 2. Przepisu paragrafu poprzedzającego nie stosuje się, jeżeli w treści oferty wskazano, że może ona być przyjęta jedynie </a:t>
            </a:r>
            <a:r>
              <a:rPr lang="pl-PL" b="1" dirty="0"/>
              <a:t>bez zastrzeżeń</a:t>
            </a:r>
            <a:r>
              <a:rPr lang="pl-PL" dirty="0"/>
              <a:t>, albo gdy </a:t>
            </a:r>
            <a:r>
              <a:rPr lang="pl-PL" b="1" dirty="0"/>
              <a:t>oferent niezwłocznie sprzeciwił się </a:t>
            </a:r>
            <a:r>
              <a:rPr lang="pl-PL" dirty="0"/>
              <a:t>włączeniu zastrzeżeń do umowy, albo gdy druga strona w odpowiedzi na ofertę </a:t>
            </a:r>
            <a:r>
              <a:rPr lang="pl-PL" b="1" dirty="0"/>
              <a:t>uzależniła jej przyjęcie od zgody oferenta </a:t>
            </a:r>
            <a:r>
              <a:rPr lang="pl-PL" dirty="0"/>
              <a:t>na włączenie zastrzeżeń do umowy, a zgody tej niezwłocznie nie otrzymała.</a:t>
            </a:r>
          </a:p>
          <a:p>
            <a:pPr marL="109728" indent="0">
              <a:buNone/>
            </a:pPr>
            <a:endParaRPr lang="pl-PL" dirty="0"/>
          </a:p>
          <a:p>
            <a:endParaRPr lang="pl-PL" dirty="0"/>
          </a:p>
        </p:txBody>
      </p:sp>
    </p:spTree>
    <p:extLst>
      <p:ext uri="{BB962C8B-B14F-4D97-AF65-F5344CB8AC3E}">
        <p14:creationId xmlns:p14="http://schemas.microsoft.com/office/powerpoint/2010/main" val="19378570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dirty="0"/>
              <a:t>Miejsce i czas zawarcia umowy </a:t>
            </a:r>
            <a:br>
              <a:rPr lang="pl-PL" dirty="0"/>
            </a:br>
            <a:r>
              <a:rPr lang="pl-PL" dirty="0"/>
              <a:t>– art. 70 KC</a:t>
            </a:r>
          </a:p>
        </p:txBody>
      </p:sp>
      <p:sp>
        <p:nvSpPr>
          <p:cNvPr id="2" name="Symbol zastępczy zawartości 1"/>
          <p:cNvSpPr>
            <a:spLocks noGrp="1"/>
          </p:cNvSpPr>
          <p:nvPr>
            <p:ph idx="1"/>
          </p:nvPr>
        </p:nvSpPr>
        <p:spPr/>
        <p:txBody>
          <a:bodyPr>
            <a:normAutofit fontScale="85000" lnSpcReduction="10000"/>
          </a:bodyPr>
          <a:lstStyle/>
          <a:p>
            <a:r>
              <a:rPr lang="pl-PL" dirty="0"/>
              <a:t>Stosowany „w razie wątpliwości” </a:t>
            </a:r>
          </a:p>
          <a:p>
            <a:r>
              <a:rPr lang="pl-PL" b="1" dirty="0"/>
              <a:t>W chwili  </a:t>
            </a:r>
            <a:r>
              <a:rPr lang="pl-PL" dirty="0"/>
              <a:t>gdy </a:t>
            </a:r>
            <a:r>
              <a:rPr lang="pl-PL" u="sng" dirty="0"/>
              <a:t>oferent otrzymał oświadczenie oblata o otrzymaniu oferty</a:t>
            </a:r>
            <a:r>
              <a:rPr lang="pl-PL" dirty="0"/>
              <a:t>,</a:t>
            </a:r>
          </a:p>
          <a:p>
            <a:r>
              <a:rPr lang="pl-PL" dirty="0"/>
              <a:t>Jeśli dojście do oferenta oświadczenia o otrzymaniu oferty nie jest wymagane – w chwili </a:t>
            </a:r>
            <a:r>
              <a:rPr lang="pl-PL" u="sng" dirty="0"/>
              <a:t>przystąpienia do wykonania </a:t>
            </a:r>
            <a:r>
              <a:rPr lang="pl-PL" dirty="0"/>
              <a:t>umowy.</a:t>
            </a:r>
          </a:p>
          <a:p>
            <a:r>
              <a:rPr lang="pl-PL" b="1" dirty="0"/>
              <a:t>W miejscu </a:t>
            </a:r>
            <a:r>
              <a:rPr lang="pl-PL" u="sng" dirty="0"/>
              <a:t>otrzymania przez oferenta oświadczenia oblata o przyjęciu oferty.</a:t>
            </a:r>
            <a:endParaRPr lang="pl-PL" dirty="0"/>
          </a:p>
          <a:p>
            <a:r>
              <a:rPr lang="pl-PL" dirty="0"/>
              <a:t>Jeśli nie jest wymagane, albo oferta składana była w formie elektronicznej – </a:t>
            </a:r>
            <a:r>
              <a:rPr lang="pl-PL" u="sng" dirty="0"/>
              <a:t>w miejscu zamieszkania albo w siedzibie oferenta</a:t>
            </a:r>
            <a:r>
              <a:rPr lang="pl-PL" dirty="0"/>
              <a:t> w chwili zawarcia umowy.</a:t>
            </a:r>
          </a:p>
        </p:txBody>
      </p:sp>
    </p:spTree>
    <p:extLst>
      <p:ext uri="{BB962C8B-B14F-4D97-AF65-F5344CB8AC3E}">
        <p14:creationId xmlns:p14="http://schemas.microsoft.com/office/powerpoint/2010/main" val="3250210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Negocjacje – art. 72 KC</a:t>
            </a:r>
          </a:p>
        </p:txBody>
      </p:sp>
      <p:sp>
        <p:nvSpPr>
          <p:cNvPr id="2" name="Symbol zastępczy zawartości 1"/>
          <p:cNvSpPr>
            <a:spLocks noGrp="1"/>
          </p:cNvSpPr>
          <p:nvPr>
            <p:ph idx="1"/>
          </p:nvPr>
        </p:nvSpPr>
        <p:spPr/>
        <p:txBody>
          <a:bodyPr/>
          <a:lstStyle/>
          <a:p>
            <a:r>
              <a:rPr lang="pl-PL" dirty="0"/>
              <a:t>Wzajemne oddziaływania stron w celu zawarcia umowy,</a:t>
            </a:r>
          </a:p>
          <a:p>
            <a:r>
              <a:rPr lang="pl-PL" dirty="0"/>
              <a:t>Wymiana informacji dotyczących okoliczności mogących mieć wpływ na decyzję o zawarciu umowy</a:t>
            </a:r>
          </a:p>
          <a:p>
            <a:r>
              <a:rPr lang="pl-PL" dirty="0"/>
              <a:t>Umowy złożone, o nietypowej postaci, dotyczące świadczeń dużej wartości.</a:t>
            </a:r>
          </a:p>
          <a:p>
            <a:pPr marL="109728" indent="0">
              <a:buNone/>
            </a:pPr>
            <a:endParaRPr lang="pl-PL" dirty="0"/>
          </a:p>
        </p:txBody>
      </p:sp>
    </p:spTree>
    <p:extLst>
      <p:ext uri="{BB962C8B-B14F-4D97-AF65-F5344CB8AC3E}">
        <p14:creationId xmlns:p14="http://schemas.microsoft.com/office/powerpoint/2010/main" val="1402257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Prowadzenie negocjacji</a:t>
            </a:r>
          </a:p>
        </p:txBody>
      </p:sp>
      <p:sp>
        <p:nvSpPr>
          <p:cNvPr id="2" name="Symbol zastępczy zawartości 1"/>
          <p:cNvSpPr>
            <a:spLocks noGrp="1"/>
          </p:cNvSpPr>
          <p:nvPr>
            <p:ph idx="1"/>
          </p:nvPr>
        </p:nvSpPr>
        <p:spPr/>
        <p:txBody>
          <a:bodyPr>
            <a:normAutofit/>
          </a:bodyPr>
          <a:lstStyle/>
          <a:p>
            <a:r>
              <a:rPr lang="pl-PL" dirty="0"/>
              <a:t>Strony w toku negocjacji nie są związane swoimi oświadczeniami, zachowują swobodę co do decyzji o zawarciu umowy,</a:t>
            </a:r>
          </a:p>
          <a:p>
            <a:r>
              <a:rPr lang="pl-PL" dirty="0"/>
              <a:t>Zła wiara w toku negocjacji: </a:t>
            </a:r>
          </a:p>
          <a:p>
            <a:pPr lvl="1"/>
            <a:r>
              <a:rPr lang="pl-PL" dirty="0"/>
              <a:t>Strona, która rozpoczęła lub prowadziła negocjacje z </a:t>
            </a:r>
            <a:r>
              <a:rPr lang="pl-PL" u="sng" dirty="0"/>
              <a:t>naruszeniem dobrych obyczajów</a:t>
            </a:r>
            <a:r>
              <a:rPr lang="pl-PL" dirty="0"/>
              <a:t>, w szczególności bez zamiaru zawarcia umowy, jest obowiązana do </a:t>
            </a:r>
            <a:r>
              <a:rPr lang="pl-PL" b="1" dirty="0"/>
              <a:t>naprawienia szkody</a:t>
            </a:r>
            <a:r>
              <a:rPr lang="pl-PL" dirty="0"/>
              <a:t>, jaką druga strona poniosła przez to, że liczyła na zawarcie umowy.</a:t>
            </a:r>
          </a:p>
        </p:txBody>
      </p:sp>
    </p:spTree>
    <p:extLst>
      <p:ext uri="{BB962C8B-B14F-4D97-AF65-F5344CB8AC3E}">
        <p14:creationId xmlns:p14="http://schemas.microsoft.com/office/powerpoint/2010/main" val="1484193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i="1" dirty="0" err="1"/>
              <a:t>Culpa</a:t>
            </a:r>
            <a:r>
              <a:rPr lang="pl-PL" i="1" dirty="0"/>
              <a:t> </a:t>
            </a:r>
            <a:r>
              <a:rPr lang="pl-PL" i="1" dirty="0" err="1"/>
              <a:t>in</a:t>
            </a:r>
            <a:r>
              <a:rPr lang="pl-PL" i="1" dirty="0"/>
              <a:t> </a:t>
            </a:r>
            <a:r>
              <a:rPr lang="pl-PL" i="1" dirty="0" err="1"/>
              <a:t>contrahendo</a:t>
            </a:r>
            <a:r>
              <a:rPr lang="pl-PL" i="1" dirty="0"/>
              <a:t> – </a:t>
            </a:r>
            <a:r>
              <a:rPr lang="pl-PL" dirty="0"/>
              <a:t>art. 72 § 2 KC</a:t>
            </a:r>
          </a:p>
        </p:txBody>
      </p:sp>
      <p:sp>
        <p:nvSpPr>
          <p:cNvPr id="2" name="Symbol zastępczy zawartości 1"/>
          <p:cNvSpPr>
            <a:spLocks noGrp="1"/>
          </p:cNvSpPr>
          <p:nvPr>
            <p:ph idx="1"/>
          </p:nvPr>
        </p:nvSpPr>
        <p:spPr/>
        <p:txBody>
          <a:bodyPr>
            <a:normAutofit fontScale="92500"/>
          </a:bodyPr>
          <a:lstStyle/>
          <a:p>
            <a:pPr algn="just"/>
            <a:r>
              <a:rPr lang="pl-PL" dirty="0"/>
              <a:t>Odpowiedzialność kontrahenta za szkodę spowodowaną jego winą w okresie przedkontraktowym,</a:t>
            </a:r>
          </a:p>
          <a:p>
            <a:pPr algn="just"/>
            <a:r>
              <a:rPr lang="pl-PL" dirty="0"/>
              <a:t>Dotyczy nielojalnego zachowania jednej ze stron </a:t>
            </a:r>
            <a:r>
              <a:rPr lang="pl-PL" u="sng" dirty="0"/>
              <a:t>przyszłej umowy</a:t>
            </a:r>
            <a:r>
              <a:rPr lang="pl-PL" dirty="0"/>
              <a:t>, </a:t>
            </a:r>
          </a:p>
          <a:p>
            <a:pPr algn="just"/>
            <a:r>
              <a:rPr lang="pl-PL" dirty="0"/>
              <a:t>„strona, która rozpoczęła negocjacje lub prowadziła je z naruszeniem dobrych obyczajów, w szczególności bez zamiaru zawarcia umowy jest obowiązana do naprawienia szkody jaką druga strona poniosła przez to, że liczyła na zawarcie umowy”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pPr algn="ctr"/>
            <a:r>
              <a:rPr lang="pl-PL" i="1" dirty="0"/>
              <a:t>Consensus</a:t>
            </a:r>
          </a:p>
        </p:txBody>
      </p:sp>
      <p:sp>
        <p:nvSpPr>
          <p:cNvPr id="2" name="Symbol zastępczy zawartości 1"/>
          <p:cNvSpPr>
            <a:spLocks noGrp="1"/>
          </p:cNvSpPr>
          <p:nvPr>
            <p:ph idx="1"/>
          </p:nvPr>
        </p:nvSpPr>
        <p:spPr/>
        <p:txBody>
          <a:bodyPr>
            <a:normAutofit fontScale="92500" lnSpcReduction="10000"/>
          </a:bodyPr>
          <a:lstStyle/>
          <a:p>
            <a:r>
              <a:rPr lang="pl-PL" dirty="0"/>
              <a:t>Umowa dochodzi do skutku przez zgodne oświadczenia woli dwóch lub więcej stron (konsens).</a:t>
            </a:r>
          </a:p>
          <a:p>
            <a:r>
              <a:rPr lang="pl-PL" dirty="0"/>
              <a:t>Umowa stanowi </a:t>
            </a:r>
            <a:r>
              <a:rPr lang="pl-PL" b="1" dirty="0"/>
              <a:t>samodzielną i integralną </a:t>
            </a:r>
            <a:r>
              <a:rPr lang="pl-PL" dirty="0"/>
              <a:t>całość, która kształtuje stosunek prawny określony w jej treści.</a:t>
            </a:r>
          </a:p>
          <a:p>
            <a:r>
              <a:rPr lang="pl-PL" dirty="0"/>
              <a:t>Zgodne oświadczenia woli zostają złożone wtedy, gdy da się stwierdzić, że mają ten sam sens. </a:t>
            </a:r>
          </a:p>
          <a:p>
            <a:r>
              <a:rPr lang="pl-PL" dirty="0"/>
              <a:t>Dopiero po zawarciu umowy strona chcąca uchylić się od skutków oświadczenia woli może powołać się na </a:t>
            </a:r>
            <a:r>
              <a:rPr lang="pl-PL" b="1" dirty="0"/>
              <a:t>wady oświadczenia woli.</a:t>
            </a:r>
            <a:endParaRPr lang="pl-PL" dirty="0"/>
          </a:p>
        </p:txBody>
      </p:sp>
    </p:spTree>
    <p:extLst>
      <p:ext uri="{BB962C8B-B14F-4D97-AF65-F5344CB8AC3E}">
        <p14:creationId xmlns:p14="http://schemas.microsoft.com/office/powerpoint/2010/main" val="809715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Zawarcie umowy</a:t>
            </a:r>
          </a:p>
        </p:txBody>
      </p:sp>
      <p:sp>
        <p:nvSpPr>
          <p:cNvPr id="2" name="Symbol zastępczy zawartości 1"/>
          <p:cNvSpPr>
            <a:spLocks noGrp="1"/>
          </p:cNvSpPr>
          <p:nvPr>
            <p:ph idx="1"/>
          </p:nvPr>
        </p:nvSpPr>
        <p:spPr/>
        <p:txBody>
          <a:bodyPr>
            <a:normAutofit fontScale="92500" lnSpcReduction="10000"/>
          </a:bodyPr>
          <a:lstStyle/>
          <a:p>
            <a:r>
              <a:rPr lang="pl-PL" dirty="0"/>
              <a:t>Art. 72 KC</a:t>
            </a:r>
          </a:p>
          <a:p>
            <a:pPr marL="109728" indent="0">
              <a:buNone/>
            </a:pPr>
            <a:endParaRPr lang="pl-PL" dirty="0"/>
          </a:p>
          <a:p>
            <a:pPr marL="109728" indent="0">
              <a:buNone/>
            </a:pPr>
            <a:r>
              <a:rPr lang="pl-PL" dirty="0"/>
              <a:t>Jeżeli strony prowadzą negocjacje w celu zawarcia oznaczonej umowy, to zostaje ona zawarta , gdy strony dojdą do porozumienia co do </a:t>
            </a:r>
            <a:r>
              <a:rPr lang="pl-PL" b="1" dirty="0"/>
              <a:t>wszystkich jej postanowień, które były przedmiotem negocjacji</a:t>
            </a:r>
            <a:r>
              <a:rPr lang="pl-PL" dirty="0"/>
              <a:t>.</a:t>
            </a:r>
          </a:p>
          <a:p>
            <a:pPr marL="109728" indent="0">
              <a:buNone/>
            </a:pPr>
            <a:endParaRPr lang="pl-PL" dirty="0"/>
          </a:p>
          <a:p>
            <a:pPr marL="109728" indent="0">
              <a:buNone/>
            </a:pPr>
            <a:r>
              <a:rPr lang="pl-PL" dirty="0"/>
              <a:t>Jednak strony mogą uznać, ze umowa została zawarta już po ustaleniu elementów koniecznych.</a:t>
            </a:r>
          </a:p>
        </p:txBody>
      </p:sp>
    </p:spTree>
    <p:extLst>
      <p:ext uri="{BB962C8B-B14F-4D97-AF65-F5344CB8AC3E}">
        <p14:creationId xmlns:p14="http://schemas.microsoft.com/office/powerpoint/2010/main" val="2523898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a:bodyPr>
          <a:lstStyle/>
          <a:p>
            <a:r>
              <a:rPr lang="pl-PL" dirty="0"/>
              <a:t>Naruszenie informacji poufnych</a:t>
            </a:r>
          </a:p>
        </p:txBody>
      </p:sp>
      <p:sp>
        <p:nvSpPr>
          <p:cNvPr id="2" name="Symbol zastępczy zawartości 1"/>
          <p:cNvSpPr>
            <a:spLocks noGrp="1"/>
          </p:cNvSpPr>
          <p:nvPr>
            <p:ph idx="1"/>
          </p:nvPr>
        </p:nvSpPr>
        <p:spPr/>
        <p:txBody>
          <a:bodyPr>
            <a:normAutofit fontScale="85000" lnSpcReduction="20000"/>
          </a:bodyPr>
          <a:lstStyle/>
          <a:p>
            <a:pPr algn="just"/>
            <a:r>
              <a:rPr lang="pl-PL" dirty="0"/>
              <a:t>Art.72</a:t>
            </a:r>
            <a:r>
              <a:rPr lang="pl-PL" baseline="30000" dirty="0"/>
              <a:t>1</a:t>
            </a:r>
          </a:p>
          <a:p>
            <a:pPr algn="just"/>
            <a:r>
              <a:rPr lang="pl-PL" dirty="0"/>
              <a:t>§1. Jeżeli w toku negocjacji strona udostępniła informacje z zastrzeżeniem poufności, druga strona jest </a:t>
            </a:r>
            <a:r>
              <a:rPr lang="pl-PL" b="1" dirty="0"/>
              <a:t>obowiązana do nieujawniania i nieprzekazywania </a:t>
            </a:r>
            <a:r>
              <a:rPr lang="pl-PL" dirty="0"/>
              <a:t>ich innym osobom oraz do </a:t>
            </a:r>
            <a:r>
              <a:rPr lang="pl-PL" b="1" dirty="0"/>
              <a:t>niewykorzystywania</a:t>
            </a:r>
            <a:r>
              <a:rPr lang="pl-PL" dirty="0"/>
              <a:t> tych  informacji dla własnych celów, chyba że strony uzgodniły inaczej.</a:t>
            </a:r>
          </a:p>
          <a:p>
            <a:pPr algn="just"/>
            <a:endParaRPr lang="pl-PL" dirty="0"/>
          </a:p>
          <a:p>
            <a:pPr algn="just"/>
            <a:r>
              <a:rPr lang="pl-PL" dirty="0"/>
              <a:t>§ 2. W razie niewykonania lub nienależytego wykonania obowiązków, o których mowa w § 1, uprawniony może żądać od drugiej strony </a:t>
            </a:r>
            <a:r>
              <a:rPr lang="pl-PL" b="1" u="sng" dirty="0"/>
              <a:t>naprawienia szkody albo wydania uzyskanych przez nią korzyści</a:t>
            </a:r>
            <a:r>
              <a:rPr lang="pl-PL" dirty="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Aukcja i przetarg – art. 70</a:t>
            </a:r>
            <a:r>
              <a:rPr lang="pl-PL" baseline="30000" dirty="0"/>
              <a:t>1</a:t>
            </a:r>
            <a:r>
              <a:rPr lang="pl-PL" dirty="0"/>
              <a:t>KC</a:t>
            </a:r>
          </a:p>
        </p:txBody>
      </p:sp>
      <p:sp>
        <p:nvSpPr>
          <p:cNvPr id="2" name="Symbol zastępczy zawartości 1"/>
          <p:cNvSpPr>
            <a:spLocks noGrp="1"/>
          </p:cNvSpPr>
          <p:nvPr>
            <p:ph idx="1"/>
          </p:nvPr>
        </p:nvSpPr>
        <p:spPr/>
        <p:txBody>
          <a:bodyPr>
            <a:normAutofit lnSpcReduction="10000"/>
          </a:bodyPr>
          <a:lstStyle/>
          <a:p>
            <a:r>
              <a:rPr lang="pl-PL" dirty="0"/>
              <a:t>Postępowanie o charakterze </a:t>
            </a:r>
            <a:r>
              <a:rPr lang="pl-PL" b="1" dirty="0"/>
              <a:t>wielostronnym i eliminacyjnym, </a:t>
            </a:r>
          </a:p>
          <a:p>
            <a:r>
              <a:rPr lang="pl-PL" dirty="0"/>
              <a:t>Celem aukcji i przetargu jest umożliwienie podmiotowi zainteresowanemu w zawarciu określonej umowy </a:t>
            </a:r>
            <a:r>
              <a:rPr lang="pl-PL" b="1" dirty="0"/>
              <a:t>wyboru najkorzystniejszej oferty</a:t>
            </a:r>
            <a:r>
              <a:rPr lang="pl-PL" dirty="0"/>
              <a:t> spośród zgłaszanych przez uczestników,</a:t>
            </a:r>
          </a:p>
          <a:p>
            <a:r>
              <a:rPr lang="pl-PL" dirty="0"/>
              <a:t>Wszyscy uczestnicy mają jednolite prawa i obowiązki i podlegają jednolitym regułom postępowania – wykorzystanie reguł wolnej konkurencji.</a:t>
            </a:r>
          </a:p>
        </p:txBody>
      </p:sp>
    </p:spTree>
    <p:extLst>
      <p:ext uri="{BB962C8B-B14F-4D97-AF65-F5344CB8AC3E}">
        <p14:creationId xmlns:p14="http://schemas.microsoft.com/office/powerpoint/2010/main" val="3423018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a:bodyPr>
          <a:lstStyle/>
          <a:p>
            <a:r>
              <a:rPr lang="pl-PL" dirty="0"/>
              <a:t>Ogłoszenie aukcji lub przetargu </a:t>
            </a:r>
          </a:p>
        </p:txBody>
      </p:sp>
      <p:sp>
        <p:nvSpPr>
          <p:cNvPr id="2" name="Symbol zastępczy zawartości 1"/>
          <p:cNvSpPr>
            <a:spLocks noGrp="1"/>
          </p:cNvSpPr>
          <p:nvPr>
            <p:ph idx="1"/>
          </p:nvPr>
        </p:nvSpPr>
        <p:spPr/>
        <p:txBody>
          <a:bodyPr>
            <a:normAutofit lnSpcReduction="10000"/>
          </a:bodyPr>
          <a:lstStyle/>
          <a:p>
            <a:r>
              <a:rPr lang="pl-PL" dirty="0"/>
              <a:t>Inicjuje podmiot zamierzający zawrzeć umowę – </a:t>
            </a:r>
            <a:r>
              <a:rPr lang="pl-PL" b="1" dirty="0"/>
              <a:t>organizator aukcji lub przetargu,</a:t>
            </a:r>
          </a:p>
          <a:p>
            <a:r>
              <a:rPr lang="pl-PL" dirty="0"/>
              <a:t>Na zlecenie i rachunek podmiotu zamierzającego zawrzeć umowę funkcję organizatora może pełnić inny podmiot,</a:t>
            </a:r>
          </a:p>
          <a:p>
            <a:r>
              <a:rPr lang="pl-PL" dirty="0"/>
              <a:t>Inicjatywę zawarcia umowy przejawia organizator poprzez </a:t>
            </a:r>
            <a:r>
              <a:rPr lang="pl-PL" b="1" dirty="0"/>
              <a:t>ogłoszenie – </a:t>
            </a:r>
            <a:r>
              <a:rPr lang="pl-PL" dirty="0"/>
              <a:t>może być skierowane do </a:t>
            </a:r>
            <a:r>
              <a:rPr lang="pl-PL" b="1" dirty="0"/>
              <a:t>ograniczonego lub nieograniczonego kręgu adresatów. </a:t>
            </a:r>
            <a:endParaRPr lang="pl-PL" dirty="0"/>
          </a:p>
        </p:txBody>
      </p:sp>
    </p:spTree>
    <p:extLst>
      <p:ext uri="{BB962C8B-B14F-4D97-AF65-F5344CB8AC3E}">
        <p14:creationId xmlns:p14="http://schemas.microsoft.com/office/powerpoint/2010/main" val="2161679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Treść ogłoszenia</a:t>
            </a:r>
          </a:p>
        </p:txBody>
      </p:sp>
      <p:sp>
        <p:nvSpPr>
          <p:cNvPr id="2" name="Symbol zastępczy zawartości 1"/>
          <p:cNvSpPr>
            <a:spLocks noGrp="1"/>
          </p:cNvSpPr>
          <p:nvPr>
            <p:ph idx="1"/>
          </p:nvPr>
        </p:nvSpPr>
        <p:spPr/>
        <p:txBody>
          <a:bodyPr/>
          <a:lstStyle/>
          <a:p>
            <a:pPr marL="624078" indent="-514350">
              <a:buAutoNum type="arabicPeriod"/>
            </a:pPr>
            <a:r>
              <a:rPr lang="pl-PL" b="1" dirty="0"/>
              <a:t>Zaproszenie do składania ofert</a:t>
            </a:r>
            <a:r>
              <a:rPr lang="pl-PL" dirty="0"/>
              <a:t> – musi wskazywać o jaką umowę chodzi. W odróżnieniu od oferty nie określa tak dokładnie jej treści, że można doprowadzić do jej zawarcia przez samo jej przyjęcie. </a:t>
            </a:r>
          </a:p>
          <a:p>
            <a:pPr marL="624078" indent="-514350">
              <a:buAutoNum type="arabicPeriod"/>
            </a:pPr>
            <a:r>
              <a:rPr lang="pl-PL" b="1" dirty="0"/>
              <a:t>Określenie dalszego toku postępowania </a:t>
            </a:r>
            <a:r>
              <a:rPr lang="pl-PL" dirty="0"/>
              <a:t>mającego na celu zawarcie zamierzonej umowy – zwłaszcza czas i miejsce przetargu lub aukcji. </a:t>
            </a:r>
          </a:p>
        </p:txBody>
      </p:sp>
    </p:spTree>
    <p:extLst>
      <p:ext uri="{BB962C8B-B14F-4D97-AF65-F5344CB8AC3E}">
        <p14:creationId xmlns:p14="http://schemas.microsoft.com/office/powerpoint/2010/main" val="32371031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dirty="0"/>
              <a:t>Obowiązki organizatora i oferenta</a:t>
            </a:r>
          </a:p>
        </p:txBody>
      </p:sp>
      <p:sp>
        <p:nvSpPr>
          <p:cNvPr id="2" name="Symbol zastępczy zawartości 1"/>
          <p:cNvSpPr>
            <a:spLocks noGrp="1"/>
          </p:cNvSpPr>
          <p:nvPr>
            <p:ph idx="1"/>
          </p:nvPr>
        </p:nvSpPr>
        <p:spPr/>
        <p:txBody>
          <a:bodyPr>
            <a:normAutofit fontScale="85000" lnSpcReduction="10000"/>
          </a:bodyPr>
          <a:lstStyle/>
          <a:p>
            <a:r>
              <a:rPr lang="pl-PL" dirty="0"/>
              <a:t>Ogłoszenie – jeśli nie zawiera wszystkich elementów aukcji lub przetargu, musi wskazać sposób udostępnienia warunków,</a:t>
            </a:r>
          </a:p>
          <a:p>
            <a:r>
              <a:rPr lang="pl-PL" dirty="0"/>
              <a:t>Ma obowiązek postępować zgodnie z postanowieniami ogłoszenia i warunków aukcji lub przetargu – zmiana warunków możliwa tylko wtedy gdy zastrzeżono tak w ogłoszeniu lub warunkach.</a:t>
            </a:r>
          </a:p>
          <a:p>
            <a:r>
              <a:rPr lang="pl-PL" dirty="0"/>
              <a:t>Oferent ma obowiązek dotrzymywania warunków dopiero gdy złożył ofertę zgodnie z ogłoszeniem. </a:t>
            </a:r>
          </a:p>
          <a:p>
            <a:r>
              <a:rPr lang="pl-PL" dirty="0"/>
              <a:t>Podmiot postępujący niezgodnie z tymi regułami ponosi odpowiedzialność odszkodowawczą.</a:t>
            </a:r>
          </a:p>
        </p:txBody>
      </p:sp>
    </p:spTree>
    <p:extLst>
      <p:ext uri="{BB962C8B-B14F-4D97-AF65-F5344CB8AC3E}">
        <p14:creationId xmlns:p14="http://schemas.microsoft.com/office/powerpoint/2010/main" val="35888451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Aukcja – art. 70</a:t>
            </a:r>
            <a:r>
              <a:rPr lang="pl-PL" baseline="30000" dirty="0"/>
              <a:t>2</a:t>
            </a:r>
            <a:r>
              <a:rPr lang="pl-PL" dirty="0"/>
              <a:t>KC</a:t>
            </a:r>
          </a:p>
        </p:txBody>
      </p:sp>
      <p:sp>
        <p:nvSpPr>
          <p:cNvPr id="2" name="Symbol zastępczy zawartości 1"/>
          <p:cNvSpPr>
            <a:spLocks noGrp="1"/>
          </p:cNvSpPr>
          <p:nvPr>
            <p:ph idx="1"/>
          </p:nvPr>
        </p:nvSpPr>
        <p:spPr/>
        <p:txBody>
          <a:bodyPr>
            <a:normAutofit fontScale="92500" lnSpcReduction="20000"/>
          </a:bodyPr>
          <a:lstStyle/>
          <a:p>
            <a:r>
              <a:rPr lang="pl-PL" dirty="0"/>
              <a:t>Polega na tym, że osoby zamierzające zawrzeć umowę obecni w miejscu aukcji albo komunikujący się za pomocą środka bezpośredniego porozumiewania się na odległość składają oferty słownie lub równorzędnymi znakami.</a:t>
            </a:r>
          </a:p>
          <a:p>
            <a:r>
              <a:rPr lang="pl-PL" dirty="0"/>
              <a:t>Prowadzący aukcję oczekuje coraz korzystniejszych ofert sukcesywnie zgłaszanych przez licytantów,</a:t>
            </a:r>
          </a:p>
          <a:p>
            <a:r>
              <a:rPr lang="pl-PL" dirty="0"/>
              <a:t>Zawarcie umowy – </a:t>
            </a:r>
            <a:r>
              <a:rPr lang="pl-PL" b="1" dirty="0"/>
              <a:t>z chwilą udzielenia przybicia</a:t>
            </a:r>
            <a:r>
              <a:rPr lang="pl-PL" dirty="0"/>
              <a:t> – zamknięcie aukcji po stwierdzeniu, że dany licytant zaoferował najwyższą cenę, ponieważ pomimo trzykrotnego wezwania do dalszych postąpień nikt nie postąpił wyżej.  </a:t>
            </a:r>
          </a:p>
        </p:txBody>
      </p:sp>
    </p:spTree>
    <p:extLst>
      <p:ext uri="{BB962C8B-B14F-4D97-AF65-F5344CB8AC3E}">
        <p14:creationId xmlns:p14="http://schemas.microsoft.com/office/powerpoint/2010/main" val="25043713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Przetarg – art. 70</a:t>
            </a:r>
            <a:r>
              <a:rPr lang="pl-PL" baseline="30000" dirty="0"/>
              <a:t>3</a:t>
            </a:r>
            <a:r>
              <a:rPr lang="pl-PL" dirty="0"/>
              <a:t> KC</a:t>
            </a:r>
          </a:p>
        </p:txBody>
      </p:sp>
      <p:sp>
        <p:nvSpPr>
          <p:cNvPr id="2" name="Symbol zastępczy zawartości 1"/>
          <p:cNvSpPr>
            <a:spLocks noGrp="1"/>
          </p:cNvSpPr>
          <p:nvPr>
            <p:ph idx="1"/>
          </p:nvPr>
        </p:nvSpPr>
        <p:spPr/>
        <p:txBody>
          <a:bodyPr>
            <a:normAutofit fontScale="70000" lnSpcReduction="20000"/>
          </a:bodyPr>
          <a:lstStyle/>
          <a:p>
            <a:r>
              <a:rPr lang="pl-PL" dirty="0"/>
              <a:t>Oferty osób zamierzających zawrzeć umowę nie są składane w toku równoczesnego i bezpośredniego komunikowania się. </a:t>
            </a:r>
          </a:p>
          <a:p>
            <a:r>
              <a:rPr lang="pl-PL" dirty="0"/>
              <a:t>Organizator przetargu oczekuje składania ofert </a:t>
            </a:r>
            <a:r>
              <a:rPr lang="pl-PL" b="1" dirty="0"/>
              <a:t>w okresie i miejscu</a:t>
            </a:r>
            <a:r>
              <a:rPr lang="pl-PL" dirty="0"/>
              <a:t> przez niego wskazanym.</a:t>
            </a:r>
          </a:p>
          <a:p>
            <a:r>
              <a:rPr lang="pl-PL" dirty="0"/>
              <a:t>Organizator wybiera najkorzystniejszą ofertę, albo uznaje, że żadna nie spełnia jego oczekiwań i przetarg zostaje zamknięty bez zawarcia umowy. </a:t>
            </a:r>
          </a:p>
          <a:p>
            <a:r>
              <a:rPr lang="pl-PL" dirty="0"/>
              <a:t>W razie wyboru jednej oferty, pozostałe przestają wiązać oferentów i umowa zostaje zawarta z oferentem, którego oferta została wybrana.</a:t>
            </a:r>
          </a:p>
          <a:p>
            <a:r>
              <a:rPr lang="pl-PL" dirty="0"/>
              <a:t>Organizator ma obowiązek, pod sankcją odszkodowawczą, </a:t>
            </a:r>
            <a:r>
              <a:rPr lang="pl-PL" b="1" dirty="0"/>
              <a:t>niezwłocznego powiadomienia na piśmie </a:t>
            </a:r>
            <a:r>
              <a:rPr lang="pl-PL" dirty="0"/>
              <a:t>uczestników przetargu o jego wyniku lub zamknięciu bez wybrania oferty.</a:t>
            </a:r>
          </a:p>
        </p:txBody>
      </p:sp>
    </p:spTree>
    <p:extLst>
      <p:ext uri="{BB962C8B-B14F-4D97-AF65-F5344CB8AC3E}">
        <p14:creationId xmlns:p14="http://schemas.microsoft.com/office/powerpoint/2010/main" val="7565166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Wadium – art. 70</a:t>
            </a:r>
            <a:r>
              <a:rPr lang="pl-PL" baseline="30000" dirty="0"/>
              <a:t>4</a:t>
            </a:r>
            <a:r>
              <a:rPr lang="pl-PL" dirty="0"/>
              <a:t> KC</a:t>
            </a:r>
          </a:p>
        </p:txBody>
      </p:sp>
      <p:sp>
        <p:nvSpPr>
          <p:cNvPr id="2" name="Symbol zastępczy zawartości 1"/>
          <p:cNvSpPr>
            <a:spLocks noGrp="1"/>
          </p:cNvSpPr>
          <p:nvPr>
            <p:ph idx="1"/>
          </p:nvPr>
        </p:nvSpPr>
        <p:spPr>
          <a:xfrm>
            <a:off x="457200" y="2348880"/>
            <a:ext cx="8229600" cy="3658411"/>
          </a:xfrm>
        </p:spPr>
        <p:txBody>
          <a:bodyPr>
            <a:normAutofit fontScale="85000" lnSpcReduction="20000"/>
          </a:bodyPr>
          <a:lstStyle/>
          <a:p>
            <a:r>
              <a:rPr lang="pl-PL" dirty="0"/>
              <a:t>W warunkach aukcji albo przetargu można zastrzec, że przystępujący do aukcji albo przetargu powinien, pod </a:t>
            </a:r>
            <a:r>
              <a:rPr lang="pl-PL" b="1" dirty="0"/>
              <a:t>rygorem niedopuszczenia</a:t>
            </a:r>
            <a:r>
              <a:rPr lang="pl-PL" dirty="0"/>
              <a:t> do nich, wpłacić organizatorowi określoną sumę albo ustanowić odpowiednie zabezpieczenie jej zapłaty (wadium).</a:t>
            </a:r>
          </a:p>
          <a:p>
            <a:r>
              <a:rPr lang="pl-PL" dirty="0"/>
              <a:t>Jeżeli uczestnik aukcji albo przetargu, mimo wyboru jego oferty, uchyla się od zawarcia umowy, której ważność zależy od spełnienia szczególnych wymagań przewidzianych w ustawie, organizator aukcji albo przetargu może pobraną sumę </a:t>
            </a:r>
            <a:r>
              <a:rPr lang="pl-PL" b="1" dirty="0"/>
              <a:t>zachować</a:t>
            </a:r>
            <a:r>
              <a:rPr lang="pl-PL" dirty="0"/>
              <a:t> albo dochodzić zaspokojenia z przedmiotu zabezpieczenia. W pozostałych wypadkach zapłacone wadium należy </a:t>
            </a:r>
            <a:r>
              <a:rPr lang="pl-PL" b="1" dirty="0"/>
              <a:t>niezwłocznie zwrócić</a:t>
            </a:r>
            <a:r>
              <a:rPr lang="pl-PL" dirty="0"/>
              <a:t>, a ustanowione zabezpieczenie wygasa. </a:t>
            </a:r>
          </a:p>
          <a:p>
            <a:r>
              <a:rPr lang="pl-PL" dirty="0"/>
              <a:t>Jeżeli organizator aukcji albo przetargu uchyla się od zawarcia umowy, ich uczestnik, którego oferta została wybrana, może żądać zapłaty </a:t>
            </a:r>
            <a:r>
              <a:rPr lang="pl-PL" b="1" dirty="0"/>
              <a:t>podwójnego wadium </a:t>
            </a:r>
            <a:r>
              <a:rPr lang="pl-PL" dirty="0"/>
              <a:t>albo naprawienia szkody.</a:t>
            </a:r>
          </a:p>
          <a:p>
            <a:endParaRPr lang="pl-PL" dirty="0"/>
          </a:p>
        </p:txBody>
      </p:sp>
    </p:spTree>
    <p:extLst>
      <p:ext uri="{BB962C8B-B14F-4D97-AF65-F5344CB8AC3E}">
        <p14:creationId xmlns:p14="http://schemas.microsoft.com/office/powerpoint/2010/main" val="12204950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dirty="0"/>
              <a:t>Unieważnienie umowy – art. 70</a:t>
            </a:r>
            <a:r>
              <a:rPr lang="pl-PL" baseline="30000" dirty="0"/>
              <a:t>5</a:t>
            </a:r>
            <a:r>
              <a:rPr lang="pl-PL" dirty="0"/>
              <a:t>KC</a:t>
            </a:r>
          </a:p>
        </p:txBody>
      </p:sp>
      <p:sp>
        <p:nvSpPr>
          <p:cNvPr id="2" name="Symbol zastępczy zawartości 1"/>
          <p:cNvSpPr>
            <a:spLocks noGrp="1"/>
          </p:cNvSpPr>
          <p:nvPr>
            <p:ph idx="1"/>
          </p:nvPr>
        </p:nvSpPr>
        <p:spPr/>
        <p:txBody>
          <a:bodyPr>
            <a:normAutofit fontScale="92500" lnSpcReduction="10000"/>
          </a:bodyPr>
          <a:lstStyle/>
          <a:p>
            <a:r>
              <a:rPr lang="pl-PL" dirty="0"/>
              <a:t>Podmioty upoważnione:</a:t>
            </a:r>
          </a:p>
          <a:p>
            <a:pPr lvl="1"/>
            <a:r>
              <a:rPr lang="pl-PL" b="1" dirty="0"/>
              <a:t>Organizator </a:t>
            </a:r>
            <a:r>
              <a:rPr lang="pl-PL" dirty="0"/>
              <a:t>aukcji lub przetargu </a:t>
            </a:r>
          </a:p>
          <a:p>
            <a:pPr lvl="1"/>
            <a:r>
              <a:rPr lang="pl-PL" b="1" dirty="0"/>
              <a:t>Uczestnik, </a:t>
            </a:r>
            <a:r>
              <a:rPr lang="pl-PL" dirty="0"/>
              <a:t>chociażby jego oferta nie została wybrana</a:t>
            </a:r>
          </a:p>
          <a:p>
            <a:pPr lvl="1"/>
            <a:r>
              <a:rPr lang="pl-PL" b="1" dirty="0"/>
              <a:t>Inna osoba</a:t>
            </a:r>
            <a:r>
              <a:rPr lang="pl-PL" dirty="0"/>
              <a:t>, jeśli umowa została zawarta</a:t>
            </a:r>
            <a:r>
              <a:rPr lang="pl-PL" b="1" dirty="0"/>
              <a:t> na jej rachunek lub zlecenie</a:t>
            </a:r>
          </a:p>
          <a:p>
            <a:pPr lvl="1"/>
            <a:endParaRPr lang="pl-PL" b="1" dirty="0"/>
          </a:p>
          <a:p>
            <a:pPr lvl="1">
              <a:buFont typeface="Lucida Sans Unicode" pitchFamily="34" charset="0"/>
              <a:buChar char="‣"/>
            </a:pPr>
            <a:r>
              <a:rPr lang="pl-PL" dirty="0"/>
              <a:t>Przesłanki unieważnienia </a:t>
            </a:r>
          </a:p>
          <a:p>
            <a:pPr lvl="2">
              <a:buFont typeface="Lucida Sans Unicode" pitchFamily="34" charset="0"/>
              <a:buChar char="‣"/>
            </a:pPr>
            <a:r>
              <a:rPr lang="pl-PL" dirty="0"/>
              <a:t>Naganne działanie polegające na wpływaniu na wynik aukcji lub przetargu w sposób sprzeczny z prawem, dobrymi obyczajami</a:t>
            </a:r>
          </a:p>
        </p:txBody>
      </p:sp>
    </p:spTree>
    <p:extLst>
      <p:ext uri="{BB962C8B-B14F-4D97-AF65-F5344CB8AC3E}">
        <p14:creationId xmlns:p14="http://schemas.microsoft.com/office/powerpoint/2010/main" val="757369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Zakres konsensu:</a:t>
            </a:r>
          </a:p>
        </p:txBody>
      </p:sp>
      <p:sp>
        <p:nvSpPr>
          <p:cNvPr id="2" name="Symbol zastępczy zawartości 1"/>
          <p:cNvSpPr>
            <a:spLocks noGrp="1"/>
          </p:cNvSpPr>
          <p:nvPr>
            <p:ph idx="1"/>
          </p:nvPr>
        </p:nvSpPr>
        <p:spPr/>
        <p:txBody>
          <a:bodyPr>
            <a:normAutofit fontScale="92500" lnSpcReduction="10000"/>
          </a:bodyPr>
          <a:lstStyle/>
          <a:p>
            <a:r>
              <a:rPr lang="pl-PL" dirty="0"/>
              <a:t>Ustalenie jaką treść powinna zawierać umowa, aby mogła zostać uznana za zawartą.</a:t>
            </a:r>
          </a:p>
          <a:p>
            <a:r>
              <a:rPr lang="pl-PL" b="1" dirty="0"/>
              <a:t>Maksymalny zakres konsensu </a:t>
            </a:r>
            <a:r>
              <a:rPr lang="pl-PL" dirty="0"/>
              <a:t>wyznaczają ograniczenia swobody kształtowania treści czynności prawnej</a:t>
            </a:r>
          </a:p>
          <a:p>
            <a:pPr lvl="1"/>
            <a:r>
              <a:rPr lang="pl-PL" b="1" dirty="0"/>
              <a:t>Prawa przyrody – art. 387 KC – umowa o świadczenie niemożliwe jest nieważna</a:t>
            </a:r>
          </a:p>
          <a:p>
            <a:pPr lvl="1"/>
            <a:r>
              <a:rPr lang="pl-PL" b="1" dirty="0"/>
              <a:t>Normy bezwzględnie wiążące</a:t>
            </a:r>
          </a:p>
          <a:p>
            <a:pPr lvl="1"/>
            <a:r>
              <a:rPr lang="pl-PL" b="1" dirty="0"/>
              <a:t>Obejście ustawy – art. 58 § 1 KC</a:t>
            </a:r>
          </a:p>
          <a:p>
            <a:pPr lvl="1"/>
            <a:r>
              <a:rPr lang="pl-PL" b="1" dirty="0"/>
              <a:t>Zasady współżycia społecznego - art. 58 § 2 KC</a:t>
            </a:r>
          </a:p>
          <a:p>
            <a:pPr lvl="1"/>
            <a:endParaRPr lang="pl-PL" b="1" dirty="0"/>
          </a:p>
        </p:txBody>
      </p:sp>
    </p:spTree>
    <p:extLst>
      <p:ext uri="{BB962C8B-B14F-4D97-AF65-F5344CB8AC3E}">
        <p14:creationId xmlns:p14="http://schemas.microsoft.com/office/powerpoint/2010/main" val="7756559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dirty="0"/>
              <a:t>Orzeczenie o unieważnieniu aukcji lub przetargu</a:t>
            </a:r>
          </a:p>
        </p:txBody>
      </p:sp>
      <p:sp>
        <p:nvSpPr>
          <p:cNvPr id="2" name="Symbol zastępczy zawartości 1"/>
          <p:cNvSpPr>
            <a:spLocks noGrp="1"/>
          </p:cNvSpPr>
          <p:nvPr>
            <p:ph idx="1"/>
          </p:nvPr>
        </p:nvSpPr>
        <p:spPr/>
        <p:txBody>
          <a:bodyPr>
            <a:normAutofit fontScale="85000" lnSpcReduction="10000"/>
          </a:bodyPr>
          <a:lstStyle/>
          <a:p>
            <a:r>
              <a:rPr lang="pl-PL" dirty="0"/>
              <a:t>Ma charakter </a:t>
            </a:r>
            <a:r>
              <a:rPr lang="pl-PL" b="1" dirty="0"/>
              <a:t>konstytutywny</a:t>
            </a:r>
            <a:r>
              <a:rPr lang="pl-PL" dirty="0"/>
              <a:t>,</a:t>
            </a:r>
          </a:p>
          <a:p>
            <a:r>
              <a:rPr lang="pl-PL" dirty="0"/>
              <a:t>Unieważnienie umowy ma </a:t>
            </a:r>
            <a:r>
              <a:rPr lang="pl-PL" b="1" dirty="0"/>
              <a:t>moc wsteczną</a:t>
            </a:r>
            <a:r>
              <a:rPr lang="pl-PL" dirty="0"/>
              <a:t>,</a:t>
            </a:r>
          </a:p>
          <a:p>
            <a:r>
              <a:rPr lang="pl-PL" dirty="0"/>
              <a:t>Uprawnienie do dochodzenia unieważnienia wygasa z upływem </a:t>
            </a:r>
            <a:r>
              <a:rPr lang="pl-PL" b="1" dirty="0"/>
              <a:t>miesiąca</a:t>
            </a:r>
            <a:r>
              <a:rPr lang="pl-PL" dirty="0"/>
              <a:t>, od chwili, gdy uprawniony dowiedział się o istnieniu przyczyny unieważnienia, nie później niż z upływem </a:t>
            </a:r>
            <a:r>
              <a:rPr lang="pl-PL" b="1" dirty="0"/>
              <a:t>roku</a:t>
            </a:r>
            <a:r>
              <a:rPr lang="pl-PL" dirty="0"/>
              <a:t> od zawarcia umowy – są to terminy zawite (prekluzyjne). </a:t>
            </a:r>
          </a:p>
          <a:p>
            <a:r>
              <a:rPr lang="pl-PL" dirty="0"/>
              <a:t>Norma dotycząca unieważnienia ma charakter </a:t>
            </a:r>
            <a:r>
              <a:rPr lang="pl-PL" b="1" dirty="0"/>
              <a:t>bezwzględnie</a:t>
            </a:r>
            <a:r>
              <a:rPr lang="pl-PL" dirty="0"/>
              <a:t> </a:t>
            </a:r>
            <a:r>
              <a:rPr lang="pl-PL" b="1" dirty="0"/>
              <a:t>wiążący</a:t>
            </a:r>
            <a:r>
              <a:rPr lang="pl-PL" dirty="0"/>
              <a:t> – nie można jej ograniczyć ani wyłączyć warunkami przetargu lub porozumieniami uczestników i organizatorów.</a:t>
            </a:r>
          </a:p>
        </p:txBody>
      </p:sp>
    </p:spTree>
    <p:extLst>
      <p:ext uri="{BB962C8B-B14F-4D97-AF65-F5344CB8AC3E}">
        <p14:creationId xmlns:p14="http://schemas.microsoft.com/office/powerpoint/2010/main" val="16493661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41AFA7-7E9E-49BA-B12A-4279CFEA4224}"/>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ED926AC4-FFF2-4D1E-A548-95435A0097DD}"/>
              </a:ext>
            </a:extLst>
          </p:cNvPr>
          <p:cNvSpPr>
            <a:spLocks noGrp="1"/>
          </p:cNvSpPr>
          <p:nvPr>
            <p:ph idx="1"/>
          </p:nvPr>
        </p:nvSpPr>
        <p:spPr/>
        <p:txBody>
          <a:bodyPr/>
          <a:lstStyle/>
          <a:p>
            <a:r>
              <a:rPr lang="pl-PL" dirty="0"/>
              <a:t>Księgarnia wysłała do banku książkę z pismem, że oferuje jej nabycie za określoną cenę, przy czym jeżeli bank do dwóch tygodni przesłanej książki nie odeśle, to księgarnia uważa umowę sprzedaży za zawartą i prosi o zapłatę na rachunek księgarni. Bank nie odesłał książki we wskazanym terminie i nie zapłacił. Księgarnia dochodzi zapłaty. Czy zasadnie?</a:t>
            </a:r>
          </a:p>
        </p:txBody>
      </p:sp>
    </p:spTree>
    <p:extLst>
      <p:ext uri="{BB962C8B-B14F-4D97-AF65-F5344CB8AC3E}">
        <p14:creationId xmlns:p14="http://schemas.microsoft.com/office/powerpoint/2010/main" val="1241121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63A24E-3183-4F73-962F-9C9D747B36BB}"/>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9100D6E8-56C9-45FB-AF25-EB0098BD6950}"/>
              </a:ext>
            </a:extLst>
          </p:cNvPr>
          <p:cNvSpPr>
            <a:spLocks noGrp="1"/>
          </p:cNvSpPr>
          <p:nvPr>
            <p:ph idx="1"/>
          </p:nvPr>
        </p:nvSpPr>
        <p:spPr/>
        <p:txBody>
          <a:bodyPr>
            <a:normAutofit fontScale="92500" lnSpcReduction="20000"/>
          </a:bodyPr>
          <a:lstStyle/>
          <a:p>
            <a:pPr marL="0" indent="0" algn="just">
              <a:buNone/>
            </a:pPr>
            <a:r>
              <a:rPr lang="pl-PL" dirty="0"/>
              <a:t>Anna Nowak wjechała na parking oznakowany tablicą „Parking strzeżony – płatny”. Parkingowy Jan Kowalski domaga się zapłaty od Anny Nowak za parking. Anna Nowak oświadczyła, że nie ma zamiaru zawierania jakiejkolwiek umowy  z parkingowym. Anna Nowak zamknęła samochód i wyszła. Jan Kowalski domaga się zapłaty. </a:t>
            </a:r>
          </a:p>
          <a:p>
            <a:pPr marL="0" indent="0">
              <a:buNone/>
            </a:pPr>
            <a:endParaRPr lang="pl-PL" dirty="0"/>
          </a:p>
          <a:p>
            <a:pPr marL="0" indent="0">
              <a:buNone/>
            </a:pPr>
            <a:r>
              <a:rPr lang="pl-PL" dirty="0"/>
              <a:t>Czy roszczenie Jana Kowalskiego jest zasadne? Jaki artykuł za tym przemawia.</a:t>
            </a:r>
          </a:p>
          <a:p>
            <a:endParaRPr lang="pl-PL" dirty="0"/>
          </a:p>
        </p:txBody>
      </p:sp>
    </p:spTree>
    <p:extLst>
      <p:ext uri="{BB962C8B-B14F-4D97-AF65-F5344CB8AC3E}">
        <p14:creationId xmlns:p14="http://schemas.microsoft.com/office/powerpoint/2010/main" val="17814231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97A5FD-17B5-4B23-906A-D3A2AE26381A}"/>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BBA19754-438A-409A-851C-065606B8FC6F}"/>
              </a:ext>
            </a:extLst>
          </p:cNvPr>
          <p:cNvSpPr>
            <a:spLocks noGrp="1"/>
          </p:cNvSpPr>
          <p:nvPr>
            <p:ph idx="1"/>
          </p:nvPr>
        </p:nvSpPr>
        <p:spPr/>
        <p:txBody>
          <a:bodyPr>
            <a:normAutofit fontScale="92500" lnSpcReduction="20000"/>
          </a:bodyPr>
          <a:lstStyle/>
          <a:p>
            <a:r>
              <a:rPr lang="pl-PL" dirty="0"/>
              <a:t>17-letni Jan K., uczeń II klasy Technikum Budowlanego w S. postanowił rozpocząć prowadzenie własnej działalności gospodarczej. W tym celu udał się miejscowego sklepu budowlanego, gdzie zawarł pisemną umowę kupna betoniarki. </a:t>
            </a:r>
          </a:p>
          <a:p>
            <a:endParaRPr lang="pl-PL" dirty="0"/>
          </a:p>
          <a:p>
            <a:r>
              <a:rPr lang="pl-PL" dirty="0"/>
              <a:t>Co powinna zrobić świadoma wieku chłopaka właścicielka sklepu?</a:t>
            </a:r>
          </a:p>
          <a:p>
            <a:r>
              <a:rPr lang="pl-PL" dirty="0"/>
              <a:t>Oceń ważność umowy.</a:t>
            </a:r>
          </a:p>
          <a:p>
            <a:endParaRPr lang="pl-PL" dirty="0"/>
          </a:p>
        </p:txBody>
      </p:sp>
    </p:spTree>
    <p:extLst>
      <p:ext uri="{BB962C8B-B14F-4D97-AF65-F5344CB8AC3E}">
        <p14:creationId xmlns:p14="http://schemas.microsoft.com/office/powerpoint/2010/main" val="17125950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9C1CC6-AE27-43AE-9BA2-DA7E556D53FA}"/>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39E93307-134F-413D-AA54-269A1EE1D674}"/>
              </a:ext>
            </a:extLst>
          </p:cNvPr>
          <p:cNvSpPr>
            <a:spLocks noGrp="1"/>
          </p:cNvSpPr>
          <p:nvPr>
            <p:ph idx="1"/>
          </p:nvPr>
        </p:nvSpPr>
        <p:spPr/>
        <p:txBody>
          <a:bodyPr>
            <a:normAutofit fontScale="85000" lnSpcReduction="20000"/>
          </a:bodyPr>
          <a:lstStyle/>
          <a:p>
            <a:pPr algn="just"/>
            <a:r>
              <a:rPr lang="pl-PL" dirty="0"/>
              <a:t>Prowadzący sklep Andrzej Nowak złożył hurtownikowi Janowi Kowalskiemu ofertę zakupu 40 krzeseł ogrodowych, które za wymienioną w umowie cenę miały być dostarczone w terminie 30 dni. Jan na piśmie oświadczył, że ofertę przyjmuje, ale dostarczy je za 60 dni. Andrzej Nowak nie odpowiedział na list Jana Kowalskiego. Po upływie 60 dni Jan przywiózł Andrzejowi krzesła, a ten odmówił ich przyjęcia, twierdząc że sezon letni się skończył i nie ma już zapotrzebowania na ten produkt. Jan domaga się zapłaty. </a:t>
            </a:r>
          </a:p>
          <a:p>
            <a:pPr marL="0" indent="0">
              <a:buNone/>
            </a:pPr>
            <a:r>
              <a:rPr lang="pl-PL" dirty="0"/>
              <a:t>Czy zasadnie? Wskaż podstawę prawną.</a:t>
            </a:r>
          </a:p>
          <a:p>
            <a:pPr marL="0" indent="0">
              <a:buNone/>
            </a:pPr>
            <a:r>
              <a:rPr lang="pl-PL" dirty="0"/>
              <a:t>Oceń argumentację Andrzeja.</a:t>
            </a:r>
          </a:p>
          <a:p>
            <a:endParaRPr lang="pl-PL" dirty="0"/>
          </a:p>
        </p:txBody>
      </p:sp>
    </p:spTree>
    <p:extLst>
      <p:ext uri="{BB962C8B-B14F-4D97-AF65-F5344CB8AC3E}">
        <p14:creationId xmlns:p14="http://schemas.microsoft.com/office/powerpoint/2010/main" val="5457703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8A8785-42B2-4CAD-B86C-5476BFFB3E31}"/>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794CD6BF-A32B-4C51-AD5B-BAD446773431}"/>
              </a:ext>
            </a:extLst>
          </p:cNvPr>
          <p:cNvSpPr>
            <a:spLocks noGrp="1"/>
          </p:cNvSpPr>
          <p:nvPr>
            <p:ph idx="1"/>
          </p:nvPr>
        </p:nvSpPr>
        <p:spPr/>
        <p:txBody>
          <a:bodyPr>
            <a:normAutofit fontScale="85000" lnSpcReduction="20000"/>
          </a:bodyPr>
          <a:lstStyle/>
          <a:p>
            <a:pPr algn="just"/>
            <a:r>
              <a:rPr lang="pl-PL" dirty="0"/>
              <a:t>Maria była właścicielem nieruchomości, którą postanowiła sprzedać w drodze aukcji. Od każdego uczestnika domagała się wniesienia wadium w wysokości 5% wartości nieruchomości ustalonej przez biegłego. W wyniku aukcji najkorzystniejsza okazała się oferta Piotra, któremu udzielono przybicia. Piotr jednak wcale nie chce zawrzeć umowy sprzedaży nieruchomości w formie aktu notarialnego. </a:t>
            </a:r>
          </a:p>
          <a:p>
            <a:pPr marL="0" indent="0">
              <a:buNone/>
            </a:pPr>
            <a:endParaRPr lang="pl-PL" dirty="0"/>
          </a:p>
          <a:p>
            <a:pPr marL="0" indent="0">
              <a:buNone/>
            </a:pPr>
            <a:r>
              <a:rPr lang="pl-PL" dirty="0"/>
              <a:t>Czego może domagać się Maria?</a:t>
            </a:r>
          </a:p>
          <a:p>
            <a:pPr marL="0" indent="0">
              <a:buNone/>
            </a:pPr>
            <a:r>
              <a:rPr lang="pl-PL" dirty="0"/>
              <a:t>Jakie roszczenia miałby Piotr, gdyby to Maria zrezygnowała z zawarcia umowy po udzieleniu mu przybicia?</a:t>
            </a:r>
          </a:p>
          <a:p>
            <a:endParaRPr lang="pl-PL" dirty="0"/>
          </a:p>
        </p:txBody>
      </p:sp>
    </p:spTree>
    <p:extLst>
      <p:ext uri="{BB962C8B-B14F-4D97-AF65-F5344CB8AC3E}">
        <p14:creationId xmlns:p14="http://schemas.microsoft.com/office/powerpoint/2010/main" val="4176422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Zakres konsensusu:</a:t>
            </a:r>
          </a:p>
        </p:txBody>
      </p:sp>
      <p:sp>
        <p:nvSpPr>
          <p:cNvPr id="2" name="Symbol zastępczy zawartości 1"/>
          <p:cNvSpPr>
            <a:spLocks noGrp="1"/>
          </p:cNvSpPr>
          <p:nvPr>
            <p:ph idx="1"/>
          </p:nvPr>
        </p:nvSpPr>
        <p:spPr/>
        <p:txBody>
          <a:bodyPr/>
          <a:lstStyle/>
          <a:p>
            <a:r>
              <a:rPr lang="pl-PL" b="1" dirty="0"/>
              <a:t>Minimalny (konieczny) zakres konsensusu</a:t>
            </a:r>
          </a:p>
          <a:p>
            <a:pPr lvl="1"/>
            <a:r>
              <a:rPr lang="pl-PL" b="1" dirty="0"/>
              <a:t>Strony nie muszą wyznaczać w treści umowy wszystkich konsekwencji prawnych,</a:t>
            </a:r>
          </a:p>
          <a:p>
            <a:pPr lvl="1"/>
            <a:r>
              <a:rPr lang="pl-PL" b="1" dirty="0"/>
              <a:t>Muszą wskazać </a:t>
            </a:r>
            <a:r>
              <a:rPr lang="pl-PL" b="1" u="sng" dirty="0"/>
              <a:t>niezbędne postanowienia</a:t>
            </a:r>
            <a:r>
              <a:rPr lang="pl-PL" dirty="0"/>
              <a:t> (nie mylić z </a:t>
            </a:r>
            <a:r>
              <a:rPr lang="pl-PL" i="1" dirty="0" err="1"/>
              <a:t>essentialia</a:t>
            </a:r>
            <a:r>
              <a:rPr lang="pl-PL" i="1" dirty="0"/>
              <a:t> </a:t>
            </a:r>
            <a:r>
              <a:rPr lang="pl-PL" i="1" dirty="0" err="1"/>
              <a:t>negotii</a:t>
            </a:r>
            <a:r>
              <a:rPr lang="pl-PL" i="1" dirty="0"/>
              <a:t> – </a:t>
            </a:r>
            <a:r>
              <a:rPr lang="pl-PL" dirty="0"/>
              <a:t>cechy wyróżniające odnoszące się nie do procesu zawarcia umowy, ale do kwalifikowania wyróżnionych w ustawie typów).</a:t>
            </a:r>
          </a:p>
          <a:p>
            <a:pPr lvl="1"/>
            <a:r>
              <a:rPr lang="pl-PL" b="1" dirty="0"/>
              <a:t>O tym które z postanowień są niezbędne decyduje regulujących odpowiedni rodzaj stosunków prawnych.</a:t>
            </a:r>
          </a:p>
          <a:p>
            <a:pPr marL="393192" lvl="1" indent="0">
              <a:buNone/>
            </a:pPr>
            <a:endParaRPr lang="pl-PL" b="1" dirty="0"/>
          </a:p>
        </p:txBody>
      </p:sp>
    </p:spTree>
    <p:extLst>
      <p:ext uri="{BB962C8B-B14F-4D97-AF65-F5344CB8AC3E}">
        <p14:creationId xmlns:p14="http://schemas.microsoft.com/office/powerpoint/2010/main" val="3100270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Określenie stron</a:t>
            </a:r>
          </a:p>
        </p:txBody>
      </p:sp>
      <p:sp>
        <p:nvSpPr>
          <p:cNvPr id="2" name="Symbol zastępczy zawartości 1"/>
          <p:cNvSpPr>
            <a:spLocks noGrp="1"/>
          </p:cNvSpPr>
          <p:nvPr>
            <p:ph idx="1"/>
          </p:nvPr>
        </p:nvSpPr>
        <p:spPr/>
        <p:txBody>
          <a:bodyPr/>
          <a:lstStyle/>
          <a:p>
            <a:r>
              <a:rPr lang="pl-PL" dirty="0"/>
              <a:t>Jest niezbędną przesłanką dojścia każdej umowy do skutku.</a:t>
            </a:r>
          </a:p>
          <a:p>
            <a:r>
              <a:rPr lang="pl-PL" dirty="0"/>
              <a:t>Następuje przez wskazanie ich w treści umowy, albo na podstawie oceny okoliczności jej zawarcia np. nazwa użyta na szyldzie przedsiębiorstwa sprzedawcy.</a:t>
            </a:r>
          </a:p>
        </p:txBody>
      </p:sp>
    </p:spTree>
    <p:extLst>
      <p:ext uri="{BB962C8B-B14F-4D97-AF65-F5344CB8AC3E}">
        <p14:creationId xmlns:p14="http://schemas.microsoft.com/office/powerpoint/2010/main" val="2954782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dirty="0"/>
              <a:t>Swoboda zawierania umów – </a:t>
            </a:r>
            <a:br>
              <a:rPr lang="pl-PL" dirty="0"/>
            </a:br>
            <a:r>
              <a:rPr lang="pl-PL" dirty="0"/>
              <a:t>art. 353</a:t>
            </a:r>
            <a:r>
              <a:rPr lang="pl-PL" baseline="30000" dirty="0"/>
              <a:t>1</a:t>
            </a:r>
            <a:r>
              <a:rPr lang="pl-PL" dirty="0"/>
              <a:t>KC</a:t>
            </a:r>
          </a:p>
        </p:txBody>
      </p:sp>
      <p:sp>
        <p:nvSpPr>
          <p:cNvPr id="2" name="Symbol zastępczy zawartości 1"/>
          <p:cNvSpPr>
            <a:spLocks noGrp="1"/>
          </p:cNvSpPr>
          <p:nvPr>
            <p:ph idx="1"/>
          </p:nvPr>
        </p:nvSpPr>
        <p:spPr/>
        <p:txBody>
          <a:bodyPr/>
          <a:lstStyle/>
          <a:p>
            <a:pPr marL="109728" indent="0">
              <a:buNone/>
            </a:pPr>
            <a:r>
              <a:rPr lang="pl-PL" dirty="0"/>
              <a:t>„Strony zwierające umowę mogą ułożyć stosunek prawny według swego uznania, byleby jego treść lub cel nie sprzeciwiały się właściwości (naturze) stosunku, ustawie ani zasadom współżycia społecznego.”</a:t>
            </a:r>
          </a:p>
          <a:p>
            <a:r>
              <a:rPr lang="pl-PL" dirty="0"/>
              <a:t>Podmiotom prawa cywilnego przysługuje kompetencja do decydowania o tym </a:t>
            </a:r>
            <a:r>
              <a:rPr lang="pl-PL" b="1" dirty="0"/>
              <a:t>czy i z kim </a:t>
            </a:r>
            <a:r>
              <a:rPr lang="pl-PL" dirty="0"/>
              <a:t>zawierają umowę </a:t>
            </a:r>
          </a:p>
        </p:txBody>
      </p:sp>
    </p:spTree>
    <p:extLst>
      <p:ext uri="{BB962C8B-B14F-4D97-AF65-F5344CB8AC3E}">
        <p14:creationId xmlns:p14="http://schemas.microsoft.com/office/powerpoint/2010/main" val="1446363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Zastępcze oświadczenie woli</a:t>
            </a:r>
          </a:p>
        </p:txBody>
      </p:sp>
      <p:sp>
        <p:nvSpPr>
          <p:cNvPr id="2" name="Symbol zastępczy zawartości 1"/>
          <p:cNvSpPr>
            <a:spLocks noGrp="1"/>
          </p:cNvSpPr>
          <p:nvPr>
            <p:ph idx="1"/>
          </p:nvPr>
        </p:nvSpPr>
        <p:spPr/>
        <p:txBody>
          <a:bodyPr>
            <a:normAutofit fontScale="92500" lnSpcReduction="20000"/>
          </a:bodyPr>
          <a:lstStyle/>
          <a:p>
            <a:r>
              <a:rPr lang="pl-PL" dirty="0"/>
              <a:t>Wykorzystywane wtedy, gdy osoba, na której ciąży obowiązek złożenia oświadczenia woli, uchyla się od jego spełnienia. </a:t>
            </a:r>
          </a:p>
          <a:p>
            <a:r>
              <a:rPr lang="pl-PL" dirty="0"/>
              <a:t>W takiej sytuacji obowiązek ten może zostać ustalony w orzeczeniu sądowym. </a:t>
            </a:r>
          </a:p>
          <a:p>
            <a:r>
              <a:rPr lang="pl-PL" b="1" dirty="0"/>
              <a:t>Prawomocne orzeczenie </a:t>
            </a:r>
            <a:r>
              <a:rPr lang="pl-PL" dirty="0"/>
              <a:t>zastępuje oświadczenie woli – art. 64 KC – </a:t>
            </a:r>
            <a:r>
              <a:rPr lang="pl-PL" b="1" dirty="0"/>
              <a:t>orzeczenie konstytutywne – </a:t>
            </a:r>
            <a:r>
              <a:rPr lang="pl-PL" dirty="0"/>
              <a:t>ono kreuje czynność prawną.</a:t>
            </a:r>
          </a:p>
          <a:p>
            <a:r>
              <a:rPr lang="pl-PL" dirty="0"/>
              <a:t>Orzeczenie sądowe zastępuje formy szczególne przewidziane przez ustawę lub strony. </a:t>
            </a:r>
          </a:p>
        </p:txBody>
      </p:sp>
    </p:spTree>
    <p:extLst>
      <p:ext uri="{BB962C8B-B14F-4D97-AF65-F5344CB8AC3E}">
        <p14:creationId xmlns:p14="http://schemas.microsoft.com/office/powerpoint/2010/main" val="728813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Sposoby zawierania umowy </a:t>
            </a:r>
          </a:p>
        </p:txBody>
      </p:sp>
      <p:sp>
        <p:nvSpPr>
          <p:cNvPr id="2" name="Symbol zastępczy zawartości 1"/>
          <p:cNvSpPr>
            <a:spLocks noGrp="1"/>
          </p:cNvSpPr>
          <p:nvPr>
            <p:ph idx="1"/>
          </p:nvPr>
        </p:nvSpPr>
        <p:spPr/>
        <p:txBody>
          <a:bodyPr>
            <a:normAutofit fontScale="92500" lnSpcReduction="20000"/>
          </a:bodyPr>
          <a:lstStyle/>
          <a:p>
            <a:r>
              <a:rPr lang="pl-PL" dirty="0"/>
              <a:t>Art. 66 – 72</a:t>
            </a:r>
            <a:r>
              <a:rPr lang="pl-PL" baseline="30000" dirty="0"/>
              <a:t>1</a:t>
            </a:r>
            <a:r>
              <a:rPr lang="pl-PL" dirty="0"/>
              <a:t>KC</a:t>
            </a:r>
          </a:p>
          <a:p>
            <a:pPr marL="109728" indent="0">
              <a:buNone/>
            </a:pPr>
            <a:endParaRPr lang="pl-PL" dirty="0"/>
          </a:p>
          <a:p>
            <a:pPr lvl="1"/>
            <a:r>
              <a:rPr lang="pl-PL" b="1" dirty="0"/>
              <a:t>Oferta i jej przyjęcie</a:t>
            </a:r>
          </a:p>
          <a:p>
            <a:pPr marL="393192" lvl="1" indent="0">
              <a:buNone/>
            </a:pPr>
            <a:endParaRPr lang="pl-PL" b="1" dirty="0"/>
          </a:p>
          <a:p>
            <a:pPr lvl="1"/>
            <a:r>
              <a:rPr lang="pl-PL" b="1" dirty="0"/>
              <a:t>Negocjacje</a:t>
            </a:r>
          </a:p>
          <a:p>
            <a:pPr marL="393192" lvl="1" indent="0">
              <a:buNone/>
            </a:pPr>
            <a:endParaRPr lang="pl-PL" b="1" dirty="0"/>
          </a:p>
          <a:p>
            <a:pPr lvl="1"/>
            <a:r>
              <a:rPr lang="pl-PL" b="1" dirty="0"/>
              <a:t>Aukcja</a:t>
            </a:r>
          </a:p>
          <a:p>
            <a:pPr marL="393192" lvl="1" indent="0">
              <a:buNone/>
            </a:pPr>
            <a:endParaRPr lang="pl-PL" b="1" dirty="0"/>
          </a:p>
          <a:p>
            <a:pPr lvl="1"/>
            <a:r>
              <a:rPr lang="pl-PL" b="1" dirty="0"/>
              <a:t>Przetarg </a:t>
            </a:r>
          </a:p>
        </p:txBody>
      </p:sp>
    </p:spTree>
    <p:extLst>
      <p:ext uri="{BB962C8B-B14F-4D97-AF65-F5344CB8AC3E}">
        <p14:creationId xmlns:p14="http://schemas.microsoft.com/office/powerpoint/2010/main" val="1533762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Oferta</a:t>
            </a:r>
          </a:p>
        </p:txBody>
      </p:sp>
      <p:sp>
        <p:nvSpPr>
          <p:cNvPr id="2" name="Symbol zastępczy zawartości 1"/>
          <p:cNvSpPr>
            <a:spLocks noGrp="1"/>
          </p:cNvSpPr>
          <p:nvPr>
            <p:ph idx="1"/>
          </p:nvPr>
        </p:nvSpPr>
        <p:spPr/>
        <p:txBody>
          <a:bodyPr>
            <a:normAutofit fontScale="92500" lnSpcReduction="10000"/>
          </a:bodyPr>
          <a:lstStyle/>
          <a:p>
            <a:r>
              <a:rPr lang="pl-PL" dirty="0"/>
              <a:t>Stanowcza propozycja zawarcia jakiejkolwiek umowy, która zawiera konieczne elementy jej treści.</a:t>
            </a:r>
          </a:p>
          <a:p>
            <a:r>
              <a:rPr lang="pl-PL" dirty="0"/>
              <a:t>Propozycje, które wyrażają jedynie ogólną dyspozycję (zainteresowanie sprawą), a nie stanowczą propozycję nie są ofertami.</a:t>
            </a:r>
          </a:p>
          <a:p>
            <a:r>
              <a:rPr lang="pl-PL" dirty="0"/>
              <a:t>Propozycje niepełne, niezawierające koniecznych elementów umowy są traktowane jako </a:t>
            </a:r>
            <a:r>
              <a:rPr lang="pl-PL" b="1" dirty="0"/>
              <a:t>zaproszenia do zawarcia umowy.</a:t>
            </a:r>
          </a:p>
          <a:p>
            <a:r>
              <a:rPr lang="pl-PL" b="1" dirty="0"/>
              <a:t>Art. 71 KC </a:t>
            </a:r>
            <a:r>
              <a:rPr lang="pl-PL" dirty="0"/>
              <a:t>, art. 543 KC.</a:t>
            </a:r>
          </a:p>
        </p:txBody>
      </p:sp>
    </p:spTree>
    <p:extLst>
      <p:ext uri="{BB962C8B-B14F-4D97-AF65-F5344CB8AC3E}">
        <p14:creationId xmlns:p14="http://schemas.microsoft.com/office/powerpoint/2010/main" val="217549855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zny">
  <a:themeElements>
    <a:clrScheme name="Organiczny">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zny">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zny">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646</TotalTime>
  <Words>2147</Words>
  <Application>Microsoft Office PowerPoint</Application>
  <PresentationFormat>Pokaz na ekranie (4:3)</PresentationFormat>
  <Paragraphs>165</Paragraphs>
  <Slides>35</Slides>
  <Notes>1</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35</vt:i4>
      </vt:variant>
    </vt:vector>
  </HeadingPairs>
  <TitlesOfParts>
    <vt:vector size="40" baseType="lpstr">
      <vt:lpstr>Arial</vt:lpstr>
      <vt:lpstr>Calibri</vt:lpstr>
      <vt:lpstr>Garamond</vt:lpstr>
      <vt:lpstr>Lucida Sans Unicode</vt:lpstr>
      <vt:lpstr>Organiczny</vt:lpstr>
      <vt:lpstr> ZAWARCIE UMOWY</vt:lpstr>
      <vt:lpstr>Consensus</vt:lpstr>
      <vt:lpstr>Zakres konsensu:</vt:lpstr>
      <vt:lpstr>Zakres konsensusu:</vt:lpstr>
      <vt:lpstr>Określenie stron</vt:lpstr>
      <vt:lpstr>Swoboda zawierania umów –  art. 3531KC</vt:lpstr>
      <vt:lpstr>Zastępcze oświadczenie woli</vt:lpstr>
      <vt:lpstr>Sposoby zawierania umowy </vt:lpstr>
      <vt:lpstr>Oferta</vt:lpstr>
      <vt:lpstr>Tryb ofertowy – art. 66 KC</vt:lpstr>
      <vt:lpstr>Oferta w stosunkach między przedsiębiorcami – art. 662KC</vt:lpstr>
      <vt:lpstr>Przyjęcie oferty</vt:lpstr>
      <vt:lpstr>Milczenie adresata oferty</vt:lpstr>
      <vt:lpstr>Kontroferta – art. 68 KC</vt:lpstr>
      <vt:lpstr>Modyfikacja oferty między przedsiębiorcami – art. 681KC</vt:lpstr>
      <vt:lpstr>Miejsce i czas zawarcia umowy  – art. 70 KC</vt:lpstr>
      <vt:lpstr>Negocjacje – art. 72 KC</vt:lpstr>
      <vt:lpstr>Prowadzenie negocjacji</vt:lpstr>
      <vt:lpstr>Culpa in contrahendo – art. 72 § 2 KC</vt:lpstr>
      <vt:lpstr>Zawarcie umowy</vt:lpstr>
      <vt:lpstr>Naruszenie informacji poufnych</vt:lpstr>
      <vt:lpstr>Aukcja i przetarg – art. 701KC</vt:lpstr>
      <vt:lpstr>Ogłoszenie aukcji lub przetargu </vt:lpstr>
      <vt:lpstr>Treść ogłoszenia</vt:lpstr>
      <vt:lpstr>Obowiązki organizatora i oferenta</vt:lpstr>
      <vt:lpstr>Aukcja – art. 702KC</vt:lpstr>
      <vt:lpstr>Przetarg – art. 703 KC</vt:lpstr>
      <vt:lpstr>Wadium – art. 704 KC</vt:lpstr>
      <vt:lpstr>Unieważnienie umowy – art. 705KC</vt:lpstr>
      <vt:lpstr>Orzeczenie o unieważnieniu aukcji lub przetargu</vt:lpstr>
      <vt:lpstr>Kazus</vt:lpstr>
      <vt:lpstr>Kazus</vt:lpstr>
      <vt:lpstr>Kazus</vt:lpstr>
      <vt:lpstr>Kazus</vt:lpstr>
      <vt:lpstr>Kazus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TRYBY ZAWARCIA UMOWY</dc:title>
  <dc:creator>Laptop</dc:creator>
  <cp:lastModifiedBy>Agnieszka Agnieszka</cp:lastModifiedBy>
  <cp:revision>41</cp:revision>
  <dcterms:created xsi:type="dcterms:W3CDTF">2015-03-26T11:17:51Z</dcterms:created>
  <dcterms:modified xsi:type="dcterms:W3CDTF">2019-03-18T12:27:09Z</dcterms:modified>
</cp:coreProperties>
</file>