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74" r:id="rId9"/>
    <p:sldId id="344" r:id="rId10"/>
    <p:sldId id="375" r:id="rId11"/>
    <p:sldId id="376" r:id="rId12"/>
    <p:sldId id="332" r:id="rId13"/>
    <p:sldId id="384" r:id="rId14"/>
    <p:sldId id="385" r:id="rId15"/>
    <p:sldId id="386" r:id="rId16"/>
    <p:sldId id="387" r:id="rId17"/>
    <p:sldId id="395" r:id="rId18"/>
    <p:sldId id="390" r:id="rId19"/>
    <p:sldId id="391" r:id="rId20"/>
    <p:sldId id="392" r:id="rId21"/>
    <p:sldId id="393" r:id="rId22"/>
    <p:sldId id="394" r:id="rId23"/>
    <p:sldId id="398" r:id="rId24"/>
    <p:sldId id="399" r:id="rId25"/>
    <p:sldId id="400" r:id="rId26"/>
    <p:sldId id="401" r:id="rId27"/>
    <p:sldId id="402" r:id="rId28"/>
    <p:sldId id="403" r:id="rId29"/>
    <p:sldId id="404" r:id="rId30"/>
    <p:sldId id="405" r:id="rId31"/>
    <p:sldId id="406" r:id="rId3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ZBIOROWE PRAWO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5" y="1628800"/>
            <a:ext cx="7561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latin typeface="+mj-lt"/>
              </a:rPr>
              <a:t>Art. 10. Zasady członkostwa w związku zawodowym oraz sprawowania funkcji związkowych ustalają statuty i uchwały statutowych organów związkowych</a:t>
            </a:r>
            <a:r>
              <a:rPr lang="pl-PL" sz="2400" dirty="0" smtClean="0">
                <a:latin typeface="+mj-lt"/>
              </a:rPr>
              <a:t>.</a:t>
            </a:r>
          </a:p>
          <a:p>
            <a:endParaRPr lang="pl-PL" sz="2400" dirty="0">
              <a:latin typeface="+mj-lt"/>
            </a:endParaRPr>
          </a:p>
          <a:p>
            <a:endParaRPr lang="pl-PL" sz="2400" dirty="0" smtClean="0">
              <a:latin typeface="+mj-lt"/>
            </a:endParaRPr>
          </a:p>
          <a:p>
            <a:r>
              <a:rPr lang="pl-PL" sz="2400" dirty="0" smtClean="0">
                <a:latin typeface="+mj-lt"/>
              </a:rPr>
              <a:t>ART. 13 mówi o statucie </a:t>
            </a:r>
            <a:r>
              <a:rPr lang="pl-PL" sz="2400" dirty="0" err="1" smtClean="0">
                <a:latin typeface="+mj-lt"/>
              </a:rPr>
              <a:t>zz</a:t>
            </a:r>
            <a:r>
              <a:rPr lang="pl-PL" sz="2400" dirty="0" smtClean="0">
                <a:latin typeface="+mj-lt"/>
              </a:rPr>
              <a:t>- statut stanowi wyraz samorządności </a:t>
            </a:r>
            <a:r>
              <a:rPr lang="pl-PL" sz="2400" dirty="0" err="1" smtClean="0">
                <a:latin typeface="+mj-lt"/>
              </a:rPr>
              <a:t>zz</a:t>
            </a:r>
            <a:endParaRPr lang="pl-PL" sz="2400" dirty="0" smtClean="0">
              <a:latin typeface="+mj-lt"/>
            </a:endParaRPr>
          </a:p>
          <a:p>
            <a:endParaRPr lang="pl-PL" sz="2400" dirty="0">
              <a:latin typeface="+mj-lt"/>
            </a:endParaRPr>
          </a:p>
          <a:p>
            <a:endParaRPr lang="pl-PL" sz="2400" dirty="0" smtClean="0">
              <a:latin typeface="+mj-lt"/>
            </a:endParaRPr>
          </a:p>
          <a:p>
            <a:r>
              <a:rPr lang="pl-PL" sz="2400" b="1" dirty="0" smtClean="0">
                <a:latin typeface="+mj-lt"/>
              </a:rPr>
              <a:t>SAMORZĄDNOŚĆ W GRANICACH PRAWA- </a:t>
            </a:r>
            <a:r>
              <a:rPr lang="pl-PL" sz="2400" dirty="0" smtClean="0">
                <a:latin typeface="+mj-lt"/>
              </a:rPr>
              <a:t>np. dot. osób prawnych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43608" y="980728"/>
            <a:ext cx="78484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POWSTANIE ZWIĄZKU ZAWODOWEGO</a:t>
            </a:r>
          </a:p>
          <a:p>
            <a:pPr algn="just"/>
            <a:endParaRPr lang="pl-PL" sz="2400" b="1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c</a:t>
            </a:r>
            <a:r>
              <a:rPr lang="pl-PL" sz="2400" dirty="0" smtClean="0">
                <a:latin typeface="+mj-lt"/>
              </a:rPr>
              <a:t>o najmniej 10 osób posiadających zdolność do zakładania </a:t>
            </a:r>
            <a:r>
              <a:rPr lang="pl-PL" sz="2400" dirty="0" err="1" smtClean="0">
                <a:latin typeface="+mj-lt"/>
              </a:rPr>
              <a:t>zz</a:t>
            </a:r>
            <a:endParaRPr lang="pl-PL" sz="24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u</a:t>
            </a:r>
            <a:r>
              <a:rPr lang="pl-PL" sz="2400" dirty="0" smtClean="0">
                <a:latin typeface="+mj-lt"/>
              </a:rPr>
              <a:t>chwała- w ciągu 30 dni od podjęcia obowiązek przekazania do rejestracji SR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ąd rejestruje w terminie 14 dni wg przepisów o postępowaniu nieprocesowym (bada legalność, może odmówić rejestracji)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484784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TYPY ORGANIZACJI ZWIĄZKOWYCH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tatus związku zawodowego określa zakres podmiotowy, terytorialny i strukturę organizacyjną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ZASIĘG: organizacje związkowe zakładowe i ponadzakładowe (krajowe i regionalne)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PRZYNALEŻNOŚĆ:  branżowe, branżowo-zawodowe, terytorialno-branżowe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związki zawodowe mogą tworzyć ogólnokrajowe zrzeszenia (federacje)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o</a:t>
            </a:r>
            <a:r>
              <a:rPr lang="pl-PL" sz="2400" dirty="0" smtClean="0">
                <a:latin typeface="+mj-lt"/>
              </a:rPr>
              <a:t>gólnokrajowe związki i zrzeszenia związków </a:t>
            </a:r>
            <a:r>
              <a:rPr lang="pl-PL" sz="2400" dirty="0">
                <a:latin typeface="+mj-lt"/>
              </a:rPr>
              <a:t>mogą tworzyć </a:t>
            </a:r>
            <a:r>
              <a:rPr lang="pl-PL" sz="2400" dirty="0" smtClean="0">
                <a:latin typeface="+mj-lt"/>
              </a:rPr>
              <a:t>ogólnokrajowe organizacje międzyzwiązkowe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 smtClean="0">
                <a:latin typeface="+mj-lt"/>
              </a:rPr>
              <a:t>KOGO REPREZENTUJĄ ZWIĄZKI ZAWODOWE???</a:t>
            </a:r>
          </a:p>
          <a:p>
            <a:pPr algn="just"/>
            <a:endParaRPr lang="pl-PL" sz="2400" b="1" dirty="0">
              <a:latin typeface="+mj-lt"/>
            </a:endParaRPr>
          </a:p>
          <a:p>
            <a:pPr algn="just"/>
            <a:r>
              <a:rPr lang="pl-PL" sz="2400" b="1" dirty="0" smtClean="0">
                <a:latin typeface="+mj-lt"/>
              </a:rPr>
              <a:t>Reprezentacja wszystkich pracowników- </a:t>
            </a:r>
            <a:r>
              <a:rPr lang="pl-PL" sz="2400" dirty="0" smtClean="0">
                <a:latin typeface="+mj-lt"/>
              </a:rPr>
              <a:t>w zakresie praw i interesów zbiorowych</a:t>
            </a:r>
          </a:p>
          <a:p>
            <a:pPr algn="just"/>
            <a:endParaRPr lang="pl-PL" sz="2400" dirty="0">
              <a:latin typeface="+mj-lt"/>
            </a:endParaRPr>
          </a:p>
          <a:p>
            <a:pPr algn="just"/>
            <a:r>
              <a:rPr lang="pl-PL" sz="2400" b="1" dirty="0" smtClean="0">
                <a:latin typeface="+mj-lt"/>
              </a:rPr>
              <a:t>Reprezentacja członków/pracownika objętego ochrona na jego wniosek- </a:t>
            </a:r>
            <a:r>
              <a:rPr lang="pl-PL" sz="2400" dirty="0" smtClean="0">
                <a:latin typeface="+mj-lt"/>
              </a:rPr>
              <a:t>w zakresie indywidualnych stosunków pracy</a:t>
            </a:r>
            <a:endParaRPr lang="pl-PL" sz="2400" b="1" dirty="0" smtClean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187624" y="1124744"/>
            <a:ext cx="77768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REPREZENTTYWNOŚĆ OGÓLNOKRAJOWYCH ORGANIZACJI ZWIĄZKOWYCH</a:t>
            </a:r>
          </a:p>
          <a:p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 smtClean="0"/>
              <a:t>Ustawa o Trójstronnej Komisji do Spraw Społeczno-Gospodarczych i wojewódzkich komicjach dialogu społecznego:</a:t>
            </a:r>
          </a:p>
          <a:p>
            <a:endParaRPr lang="pl-PL" sz="2400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reprezentatywne organizacje związkowe uznaje się ogólnokrajowe związki zawodowe, ogólnokrajowe zrzeszenia (federacje) związków zawodowych i ogólnokrajowe organizacje międzyzwiązkowe (konfederacje), które spełniają łącznie następujące kryteria: 1) zrzeszają, z zastrzeżeniem ust. 3, </a:t>
            </a:r>
            <a:r>
              <a:rPr lang="pl-PL" b="1" dirty="0"/>
              <a:t>więcej niż 300 000 członków będących pracownikami</a:t>
            </a:r>
            <a:r>
              <a:rPr lang="pl-PL" dirty="0"/>
              <a:t>, 2) działają w podmiotach gospodarki narodowej, których </a:t>
            </a:r>
            <a:r>
              <a:rPr lang="pl-PL" b="1" dirty="0"/>
              <a:t>podstawowy rodzaj działalności jest określony </a:t>
            </a:r>
            <a:r>
              <a:rPr lang="pl-PL" b="1" u="sng" dirty="0"/>
              <a:t>w więcej niż w połowie</a:t>
            </a:r>
            <a:r>
              <a:rPr lang="pl-PL" b="1" dirty="0"/>
              <a:t> sekcji Polskiej Klasyfikacji Działalności (PKD)</a:t>
            </a:r>
            <a:r>
              <a:rPr lang="pl-PL" dirty="0"/>
              <a:t>, o której mowa w przepisach o statystyce publicznej.</a:t>
            </a:r>
          </a:p>
        </p:txBody>
      </p:sp>
    </p:spTree>
    <p:extLst>
      <p:ext uri="{BB962C8B-B14F-4D97-AF65-F5344CB8AC3E}">
        <p14:creationId xmlns:p14="http://schemas.microsoft.com/office/powerpoint/2010/main" val="67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Przy ustalaniu kryterium liczebności, o którym mowa w ust. 2 pkt 1, uwzględnia się </a:t>
            </a:r>
            <a:r>
              <a:rPr lang="pl-PL" b="1" dirty="0"/>
              <a:t>nie więcej niż po 100 000 członków organizacji związkowej </a:t>
            </a:r>
            <a:r>
              <a:rPr lang="pl-PL" b="1" dirty="0" smtClean="0"/>
              <a:t>będących </a:t>
            </a:r>
            <a:r>
              <a:rPr lang="pl-PL" b="1" dirty="0"/>
              <a:t>pracownikami zatrudnionymi w podmiotach gospodarki narodowej, których podstawowy rodzaj działalności jest określony </a:t>
            </a:r>
            <a:r>
              <a:rPr lang="pl-PL" b="1" u="sng" dirty="0"/>
              <a:t>w jednej sekcji </a:t>
            </a:r>
            <a:r>
              <a:rPr lang="pl-PL" b="1" dirty="0"/>
              <a:t>Polskiej Klasyfikacji Działalności (PKD), o której mowa w przepisach o statystyce publicznej</a:t>
            </a:r>
            <a:r>
              <a:rPr lang="pl-PL" dirty="0"/>
              <a:t>. Organizacja związkowa ubiegająca się o uznanie jej za reprezentatywną organizację </a:t>
            </a:r>
            <a:r>
              <a:rPr lang="pl-PL" dirty="0" smtClean="0"/>
              <a:t>związkową </a:t>
            </a:r>
            <a:r>
              <a:rPr lang="pl-PL" dirty="0"/>
              <a:t>przy ustalaniu liczby pracowników, o której mowa w ust. 2, </a:t>
            </a:r>
            <a:r>
              <a:rPr lang="pl-PL" b="1" dirty="0"/>
              <a:t>nie uwzględnia pracowników zrzeszonych w tych spośród jej organizacji członkowskich, które są lub w okresie roku przed złożeniem wniosku o stwierdzenie reprezentatywności były zrzeszone w reprezentatywnej organizacji związkowej mającej przedstawicieli w składzie Komisji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1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14001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rgbClr val="575F6D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rgbClr val="575F6D"/>
                </a:solidFill>
                <a:latin typeface="Century Schoolbook"/>
              </a:rPr>
            </a:br>
            <a:endParaRPr lang="pl-PL" dirty="0">
              <a:solidFill>
                <a:srgbClr val="575F6D"/>
              </a:solidFill>
              <a:latin typeface="Century Schoolbook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187624" y="1196752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UPRAWNIENIA REPREZENTATYWNYCH ORGANIZACJI OGÓLNOKRAJOWYCH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Organy administracji rządowe i samorządowej mają wobec tych organizacji obowiązki z zakresu tworzenia prawa (np. obowiązek przedłożenia projektów)</a:t>
            </a:r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Tylko te organizacje mogą zgłaszać swoich przedstawicieli do Komisji Trójstronnej oraz innych ciał (np. Rada Ochrony Pracy)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dirty="0">
              <a:solidFill>
                <a:sysClr val="windowText" lastClr="00000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971600" y="1268760"/>
            <a:ext cx="76328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Aft>
                <a:spcPts val="0"/>
              </a:spcAft>
            </a:pP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UPRAWNIENIA ORGNIZACJI ZWIĄZKOWEJ BEZ WZGLĘDU NA JEJ REPREZENTATYWNOŚĆ</a:t>
            </a:r>
          </a:p>
          <a:p>
            <a:pPr lvl="0" fontAlgn="auto">
              <a:spcAft>
                <a:spcPts val="0"/>
              </a:spcAft>
            </a:pPr>
            <a:endParaRPr lang="pl-PL" sz="2400" b="1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k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ontrola przepisów dot. interesów pracowników, emerytów i rencistów, bezrobotnych i ich rodzin</a:t>
            </a: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u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czestniczą w nadzorze nad przestrzeganiem zasad BHP</a:t>
            </a: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 smtClean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05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75656" y="1268760"/>
            <a:ext cx="7128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n-lt"/>
              </a:rPr>
              <a:t>ZAKŁADOWA ORGANIZACJA ZWIĄZKOWA</a:t>
            </a:r>
          </a:p>
          <a:p>
            <a:pPr algn="ctr"/>
            <a:endParaRPr lang="pl-PL" sz="2400" b="1" dirty="0" smtClean="0">
              <a:latin typeface="+mn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n-lt"/>
              </a:rPr>
              <a:t>k</a:t>
            </a:r>
            <a:r>
              <a:rPr lang="pl-PL" sz="2400" dirty="0" smtClean="0">
                <a:latin typeface="+mn-lt"/>
              </a:rPr>
              <a:t>onieczny element struktury każdego związku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2 rodzaje: 1) </a:t>
            </a:r>
            <a:r>
              <a:rPr lang="pl-PL" sz="2400" dirty="0" err="1" smtClean="0">
                <a:latin typeface="+mn-lt"/>
              </a:rPr>
              <a:t>zoz</a:t>
            </a:r>
            <a:r>
              <a:rPr lang="pl-PL" sz="2400" dirty="0" smtClean="0">
                <a:latin typeface="+mn-lt"/>
              </a:rPr>
              <a:t> obejmująca 1 pracodawcę- wówczas z dniem rejestracji </a:t>
            </a:r>
            <a:r>
              <a:rPr lang="pl-PL" sz="2400" dirty="0" err="1" smtClean="0">
                <a:latin typeface="+mn-lt"/>
              </a:rPr>
              <a:t>zoz</a:t>
            </a:r>
            <a:r>
              <a:rPr lang="pl-PL" sz="2400" dirty="0" smtClean="0">
                <a:latin typeface="+mn-lt"/>
              </a:rPr>
              <a:t> nabywa osobowość prawną 2) jeśli </a:t>
            </a:r>
            <a:r>
              <a:rPr lang="pl-PL" sz="2400" dirty="0" err="1" smtClean="0">
                <a:latin typeface="+mn-lt"/>
              </a:rPr>
              <a:t>zoz</a:t>
            </a:r>
            <a:r>
              <a:rPr lang="pl-PL" sz="2400" dirty="0" smtClean="0">
                <a:latin typeface="+mn-lt"/>
              </a:rPr>
              <a:t> wchodzi w skład ponadzakładowego związku zawodowego (osobowość prawna tylko, jeśli statut tak stanowi)</a:t>
            </a:r>
          </a:p>
          <a:p>
            <a:pPr algn="just"/>
            <a:endParaRPr lang="pl-PL" sz="2400" dirty="0">
              <a:latin typeface="+mn-lt"/>
            </a:endParaRPr>
          </a:p>
          <a:p>
            <a:endParaRPr lang="pl-PL" b="1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50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971600" y="1028700"/>
            <a:ext cx="7467600" cy="4704556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UPRAWNIONA</a:t>
            </a:r>
            <a:r>
              <a:rPr kumimoji="0" lang="pl-PL" sz="24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I KOMPETENTNA ZOZ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Art. 25 (1) ustawy o związkach zawodowych: uprawnienia 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</a:rPr>
              <a:t>zoz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 przysługują co najmniej 10 członkom będącym: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pracownikami/osobami wykonującymi pracę nakładczą u pracodawcy objętego działaniem tej organizacji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Funkcjonariuszami policji, </a:t>
            </a:r>
            <a:r>
              <a:rPr kumimoji="0" lang="pl-PL" sz="2400" i="0" u="none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sg</a:t>
            </a: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, </a:t>
            </a:r>
            <a:r>
              <a:rPr kumimoji="0" lang="pl-PL" sz="2400" i="0" u="none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psp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</a:rPr>
              <a:t>sw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 pełniącymi służbę w jednostce objętej działaniem tej organizacji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2400" i="0" u="none" strike="noStrike" kern="1200" cap="small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Warunkiem uznania 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</a:rPr>
              <a:t>zoz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  za kompetentną jest udzielanie przez tę organizację informacji na temat swojej liczebności do 10. dnia następującego po kwartale</a:t>
            </a:r>
            <a:endParaRPr kumimoji="0" lang="pl-PL" sz="2400" i="0" u="none" strike="noStrike" kern="1200" cap="small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i="0" u="none" strike="noStrike" kern="1200" cap="small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0" baseline="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2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073626"/>
            <a:ext cx="81003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400" b="1" cap="all" dirty="0" smtClean="0">
                <a:solidFill>
                  <a:srgbClr val="333333"/>
                </a:solidFill>
                <a:latin typeface="+mj-lt"/>
              </a:rPr>
              <a:t>Część prawa pracy </a:t>
            </a:r>
            <a:r>
              <a:rPr lang="pl-PL" sz="2400" cap="all" dirty="0" smtClean="0">
                <a:solidFill>
                  <a:srgbClr val="333333"/>
                </a:solidFill>
                <a:latin typeface="+mj-lt"/>
              </a:rPr>
              <a:t>wyodrębniana ze względu na przedmiot regulacji (brak ustawowej definicji)</a:t>
            </a:r>
          </a:p>
          <a:p>
            <a:pPr algn="just"/>
            <a:endParaRPr lang="pl-PL" sz="2400" cap="all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333333"/>
                </a:solidFill>
                <a:latin typeface="+mn-lt"/>
              </a:rPr>
              <a:t>p</a:t>
            </a:r>
            <a:r>
              <a:rPr lang="pl-PL" sz="2400" dirty="0" smtClean="0">
                <a:solidFill>
                  <a:srgbClr val="333333"/>
                </a:solidFill>
                <a:latin typeface="+mn-lt"/>
              </a:rPr>
              <a:t>rzedmiotem zbiorowego prawa pracy są stosunki społeczne regulowane przepisami prawnymi, których celem jest stworzenie </a:t>
            </a:r>
            <a:r>
              <a:rPr lang="pl-PL" sz="2400" b="1" dirty="0" smtClean="0">
                <a:solidFill>
                  <a:srgbClr val="333333"/>
                </a:solidFill>
                <a:latin typeface="+mn-lt"/>
              </a:rPr>
              <a:t>ram organizacyjno-prawnych</a:t>
            </a:r>
            <a:r>
              <a:rPr lang="pl-PL" sz="2400" dirty="0" smtClean="0">
                <a:solidFill>
                  <a:srgbClr val="333333"/>
                </a:solidFill>
                <a:latin typeface="+mn-lt"/>
              </a:rPr>
              <a:t> dla realizacji interesów stron stosunku pracy  </a:t>
            </a:r>
            <a:endParaRPr lang="pl-PL" sz="2400" dirty="0">
              <a:solidFill>
                <a:srgbClr val="3333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9716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87624" y="112474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UPRAWNIENIA ZAKŁADOWEJ ORGANIZACJI ZWIĄZKOWEJ</a:t>
            </a:r>
          </a:p>
          <a:p>
            <a:endParaRPr lang="pl-PL" sz="2000" b="1" dirty="0"/>
          </a:p>
          <a:p>
            <a:r>
              <a:rPr lang="pl-PL" sz="2000" b="1" dirty="0" smtClean="0"/>
              <a:t>Zbiorowe prawo pracy- </a:t>
            </a:r>
            <a:r>
              <a:rPr lang="pl-PL" sz="2000" dirty="0" smtClean="0"/>
              <a:t>reprezentacja wszystkich pracowników</a:t>
            </a:r>
          </a:p>
          <a:p>
            <a:endParaRPr lang="pl-PL" sz="2000" dirty="0"/>
          </a:p>
          <a:p>
            <a:r>
              <a:rPr lang="pl-PL" sz="2000" b="1" dirty="0" smtClean="0"/>
              <a:t>Indywidualne prawo pracy- </a:t>
            </a:r>
            <a:r>
              <a:rPr lang="pl-PL" sz="2000" dirty="0" smtClean="0"/>
              <a:t>reprezentuje swoich członków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405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39193" y="1268760"/>
            <a:ext cx="7467600" cy="487375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b="1" dirty="0">
                <a:solidFill>
                  <a:srgbClr val="575757"/>
                </a:solidFill>
                <a:latin typeface="Verdana"/>
              </a:rPr>
              <a:t>Art. 26. związki </a:t>
            </a:r>
            <a:r>
              <a:rPr lang="pl-PL" sz="2000" b="1" dirty="0" err="1">
                <a:solidFill>
                  <a:srgbClr val="575757"/>
                </a:solidFill>
                <a:latin typeface="Verdana"/>
              </a:rPr>
              <a:t>zawod</a:t>
            </a:r>
            <a:r>
              <a:rPr lang="pl-PL" sz="2000" b="1" dirty="0">
                <a:solidFill>
                  <a:srgbClr val="575757"/>
                </a:solidFill>
                <a:latin typeface="Verdana"/>
              </a:rPr>
              <a:t>.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srgbClr val="575757"/>
                </a:solidFill>
                <a:latin typeface="Verdana"/>
              </a:rPr>
              <a:t> </a:t>
            </a:r>
            <a:br>
              <a:rPr lang="pl-PL" sz="2000" dirty="0">
                <a:solidFill>
                  <a:srgbClr val="575757"/>
                </a:solidFill>
                <a:latin typeface="Verdana"/>
              </a:rPr>
            </a:br>
            <a:r>
              <a:rPr lang="pl-PL" sz="2000" b="1" i="1" dirty="0">
                <a:solidFill>
                  <a:srgbClr val="575757"/>
                </a:solidFill>
                <a:latin typeface="Verdana"/>
              </a:rPr>
              <a:t>Zakres działania zakładowej organizacji związkowej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Do zakresu działania zakładowej organizacji związkowej należy w szczególności</a:t>
            </a:r>
            <a:r>
              <a:rPr lang="pl-PL" sz="2000" dirty="0" smtClean="0">
                <a:solidFill>
                  <a:prstClr val="black"/>
                </a:solidFill>
                <a:latin typeface="Arial" charset="0"/>
              </a:rPr>
              <a:t>: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r>
              <a:rPr lang="pl-PL" sz="2000" dirty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pl-PL" sz="2000" dirty="0" smtClean="0">
                <a:solidFill>
                  <a:prstClr val="black"/>
                </a:solidFill>
                <a:latin typeface="Arial" charset="0"/>
              </a:rPr>
              <a:t>) zajmowanie </a:t>
            </a:r>
            <a:r>
              <a:rPr lang="pl-PL" sz="2000" dirty="0">
                <a:solidFill>
                  <a:prstClr val="black"/>
                </a:solidFill>
                <a:latin typeface="Arial" charset="0"/>
              </a:rPr>
              <a:t>stanowiska w indywidualnych sprawach pracowniczych w zakresie unormowanym w przepisach prawa pracy;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2) zajmowanie stanowiska wobec pracodawcy i organu samorządu załogi w sprawach dotyczących zbiorowych interesów i praw pracowników;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3)sprawowanie kontroli nad przestrzeganiem w zakładzie pracy przepisów prawa pracy, a w szczególności przepisów oraz zasad bezpieczeństwa i higieny pracy;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4)kierowanie działalnością społecznej inspekcji pracy i współdziałanie z państwową inspekcją pracy;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5)zajmowanie się warunkami życia emerytów i rencistów.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kumimoji="0" lang="pl-PL" sz="2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2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kumimoji="0" lang="pl-PL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REPREZENTATYWNA ZAKŁADOWA ORGANIZACJA ZWIĄZKOWA</a:t>
            </a: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Może działać kilka </a:t>
            </a:r>
            <a:r>
              <a:rPr lang="pl-PL" dirty="0" err="1" smtClean="0">
                <a:solidFill>
                  <a:sysClr val="windowText" lastClr="000000"/>
                </a:solidFill>
                <a:latin typeface="+mj-lt"/>
              </a:rPr>
              <a:t>zoz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- jeśli nie przedstawią one wspólnego stanowiska co do zawieranego porozumienia konieczne staje się pojęcie reprezentatywnej </a:t>
            </a:r>
            <a:r>
              <a:rPr lang="pl-PL" dirty="0" err="1" smtClean="0">
                <a:solidFill>
                  <a:sysClr val="windowText" lastClr="000000"/>
                </a:solidFill>
                <a:latin typeface="+mj-lt"/>
              </a:rPr>
              <a:t>zoz</a:t>
            </a: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8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MIĘDZYZAKŁADOWA ORGANIZACJA ZWIĄZKOWA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+mj-lt"/>
              </a:rPr>
              <a:t>- Obejmuje co najmniej 2 pracodawców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69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+mj-lt"/>
              </a:rPr>
              <a:t>FUNKCJONARIUSZE ZWIĄZKOWI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Członek związku, który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wchodzi w skład statutowego organu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związku zawodowego lub został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upoważniony przez ten organ do działania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w imieniu związku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Funkcjonariusz posiada uprawnienia dot. zwolnień z obowiązku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ś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wiadczenia pracy oraz podlega ochronie stosunku pracy (zakaz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rozwiazania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/wypowiedzenia oraz jednostronnej zmiany warunków pracy bez zgody związku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Times New Roman"/>
              </a:rPr>
              <a:t>ZAŁOGA JAKO PODMIOT ZBIOROWYCH STOSUNKÓW PRACY</a:t>
            </a: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prstClr val="black"/>
                </a:solidFill>
                <a:latin typeface="Calibri"/>
              </a:rPr>
              <a:t>ZAŁOGA= OGÓŁ PRACOWNIKÓW ZATRUDNIONYCH U DANEGO PRACODAWCY</a:t>
            </a: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4 ASPEKTY: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PARTYCYPACJA PRACOWNICZA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BEZPOŚREDNIE DZIAŁANIE ZAŁOGI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DZIAŁANIE W ZASTĘPSTWIE ZAKŁADOWEJ ORGANIZACJI ZWIĄZKOWEJ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SYTUACJE, W KTÓRYCH ZAŁOGA UZYSKUJE PODMIOTOWOŚĆ PRAWNĄ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0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+mj-lt"/>
              </a:rPr>
              <a:t>PARTYCYPACJA PRACOWNICZA</a:t>
            </a:r>
          </a:p>
          <a:p>
            <a:pPr algn="ctr"/>
            <a:endParaRPr lang="pl-PL" sz="2000" b="1" dirty="0">
              <a:solidFill>
                <a:prstClr val="black"/>
              </a:solidFill>
              <a:latin typeface="+mj-lt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+mj-lt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575757"/>
                </a:solidFill>
                <a:latin typeface="Verdana"/>
              </a:rPr>
              <a:t>Art. 18</a:t>
            </a:r>
            <a:r>
              <a:rPr lang="pl-PL" b="1" baseline="30000" dirty="0">
                <a:solidFill>
                  <a:srgbClr val="575757"/>
                </a:solidFill>
                <a:latin typeface="Verdana"/>
              </a:rPr>
              <a:t>2</a:t>
            </a:r>
            <a:r>
              <a:rPr lang="pl-PL" b="1" dirty="0">
                <a:solidFill>
                  <a:srgbClr val="575757"/>
                </a:solidFill>
                <a:latin typeface="Verdana"/>
              </a:rPr>
              <a:t>. KP</a:t>
            </a:r>
          </a:p>
          <a:p>
            <a:r>
              <a:rPr lang="pl-PL" dirty="0">
                <a:solidFill>
                  <a:srgbClr val="575757"/>
                </a:solidFill>
                <a:latin typeface="Verdana"/>
              </a:rPr>
              <a:t> </a:t>
            </a:r>
            <a:br>
              <a:rPr lang="pl-PL" dirty="0">
                <a:solidFill>
                  <a:srgbClr val="575757"/>
                </a:solidFill>
                <a:latin typeface="Verdana"/>
              </a:rPr>
            </a:br>
            <a:r>
              <a:rPr lang="pl-PL" b="1" i="1" dirty="0">
                <a:solidFill>
                  <a:srgbClr val="575757"/>
                </a:solidFill>
                <a:latin typeface="Verdana"/>
              </a:rPr>
              <a:t>Udział pracowników w zarządzaniu zakładem</a:t>
            </a:r>
          </a:p>
          <a:p>
            <a:r>
              <a:rPr lang="pl-PL" dirty="0"/>
              <a:t>Pracownicy uczestniczą w zarządzaniu zakładem pracy w zakresie i na zasadach określonych w </a:t>
            </a:r>
            <a:r>
              <a:rPr lang="pl-PL" b="1" dirty="0"/>
              <a:t>odrębnych przepisach</a:t>
            </a:r>
            <a:r>
              <a:rPr lang="pl-PL" b="1" dirty="0" smtClean="0"/>
              <a:t>.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ustawa o samorządzie załogi przedsiębiorstwa państwowego oraz przedsiębiorstwach państwowych (ORGANY PRZEDSIĘBIORSTWA: OGÓLNE ZEBRANIE PRACOWNIKÓW, RADA PRACOWNICZA, DYREKTOR)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stawa o komercjalizacji i prywatyzacji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stawa o europejskich radach zakładowych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8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ORGANIZACJE PRACODAWCÓW</a:t>
            </a:r>
          </a:p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PODMIOTAMI ZBIOROWEGO PRAWA PRACY SĄ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POSZCZEGÓLNI PRACODAWCY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LUB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ZWIĄZKI PRACODAWCÓW</a:t>
            </a:r>
          </a:p>
          <a:p>
            <a:endParaRPr lang="pl-PL" b="1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stawa o organizacjach pracodawców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b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rak legalnej definicji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c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złonkami organizacji są pracodawcy w rozumieniu art. 3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3 formy organizacji pracodawców: 1) związki pracodawców 2) federacje 3)konfederacje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c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el organizacji pracodawców: ochrona praw i reprezentacja zrzeszonych członków wobec związków zawodowych pracowników, organów władzy i administracji rządowej oraz organów administracji samorządowej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WOLNOŚCI ZWIĄZKOWE: tworzenia i przystępowania, niezależność i samorządność, dobrowolność</a:t>
            </a: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(mają charakter trwały, mają demokratyczny ustrój wewnętrzny)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7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POWSTANIE ZWIĄZKU PRACODAWCÓW</a:t>
            </a:r>
          </a:p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UCHWAŁA co najmniej 10 pracodawców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Zgromadzenie założycielskie uchwala statut i powołuje komitet założycielski w liczbie co najmniej 3 członków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Komitet założycielski składa w terminie 30 dni wniosek </a:t>
            </a:r>
            <a:r>
              <a:rPr lang="pl-PL" smtClean="0">
                <a:solidFill>
                  <a:prstClr val="black"/>
                </a:solidFill>
                <a:latin typeface="Calibri"/>
              </a:rPr>
              <a:t>o rejestrację do KRS</a:t>
            </a: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13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222222"/>
                </a:solidFill>
                <a:latin typeface="Arial"/>
              </a:rPr>
              <a:t>Związki pracodawców mają prawo uczestniczenia w </a:t>
            </a:r>
            <a:r>
              <a:rPr lang="pl-PL" b="1" dirty="0">
                <a:solidFill>
                  <a:srgbClr val="222222"/>
                </a:solidFill>
                <a:latin typeface="Arial"/>
              </a:rPr>
              <a:t>sporach zbiorowych 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i zawierania </a:t>
            </a:r>
            <a:r>
              <a:rPr lang="pl-PL" b="1" dirty="0">
                <a:latin typeface="Arial"/>
              </a:rPr>
              <a:t>układów zbiorowych pracy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. </a:t>
            </a:r>
            <a:endParaRPr lang="pl-PL" dirty="0" smtClean="0">
              <a:solidFill>
                <a:srgbClr val="222222"/>
              </a:solidFill>
              <a:latin typeface="Arial"/>
            </a:endParaRPr>
          </a:p>
          <a:p>
            <a:endParaRPr lang="pl-PL" dirty="0">
              <a:solidFill>
                <a:srgbClr val="222222"/>
              </a:solidFill>
              <a:latin typeface="Arial"/>
            </a:endParaRPr>
          </a:p>
          <a:p>
            <a:r>
              <a:rPr lang="pl-PL" dirty="0" smtClean="0">
                <a:solidFill>
                  <a:srgbClr val="222222"/>
                </a:solidFill>
                <a:latin typeface="Arial"/>
              </a:rPr>
              <a:t>Większe uprawnienia 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posiadają organizacje pracodawców reprezentatywne w skali kraju (np. uczestniczenie w obradach </a:t>
            </a:r>
            <a:r>
              <a:rPr lang="pl-PL" b="1" dirty="0">
                <a:latin typeface="Arial"/>
              </a:rPr>
              <a:t>Komisji Trójstronnej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, </a:t>
            </a:r>
            <a:r>
              <a:rPr lang="pl-PL" b="1" dirty="0">
                <a:solidFill>
                  <a:srgbClr val="222222"/>
                </a:solidFill>
                <a:latin typeface="Arial"/>
              </a:rPr>
              <a:t>opiniowanie projektów aktów prawnych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).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41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704298"/>
            <a:ext cx="81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ZWIĄZKACH ZAWODOWYCH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ORGANIZACJACH PRACODAWCÓW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ROZWIĄZYWANIU SPORÓW ZBIOROWYCH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SZCZEGÓLNYCH ZASADACH ROZWIĄZYWANIA ZPRACOWNIKAMI STOSUNKÓW PRACY Z PRZYCZYN NIEDOTYCZĄCYCH PRACOWNIKÓW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222222"/>
                </a:solidFill>
                <a:latin typeface="Helvetica Neue"/>
              </a:rPr>
              <a:t>Przymiot 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reprezentatywności,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zgodnie z ustawą z 6 lipca 2001 r. </a:t>
            </a:r>
            <a:r>
              <a:rPr lang="pl-PL" dirty="0">
                <a:latin typeface="Helvetica Neue"/>
              </a:rPr>
              <a:t>o </a:t>
            </a:r>
            <a:r>
              <a:rPr lang="pl-PL" b="1" dirty="0">
                <a:latin typeface="Helvetica Neue"/>
              </a:rPr>
              <a:t>Trójstronnej Komisji do Spraw Społeczno-Gospodarczych i wojewódzkich komisjach dialogu społecznego</a:t>
            </a:r>
            <a:r>
              <a:rPr lang="pl-PL" dirty="0">
                <a:latin typeface="Helvetica Neue"/>
              </a:rPr>
              <a:t> 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uzyskać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mogą </a:t>
            </a:r>
            <a:r>
              <a:rPr lang="pl-PL" u="sng" dirty="0">
                <a:solidFill>
                  <a:srgbClr val="222222"/>
                </a:solidFill>
                <a:latin typeface="Helvetica Neue"/>
              </a:rPr>
              <a:t>organizacje związkowe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oraz </a:t>
            </a:r>
            <a:r>
              <a:rPr lang="pl-PL" u="sng" dirty="0">
                <a:solidFill>
                  <a:srgbClr val="222222"/>
                </a:solidFill>
                <a:latin typeface="Helvetica Neue"/>
              </a:rPr>
              <a:t>organizacje pracodawców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. </a:t>
            </a:r>
            <a:endParaRPr lang="pl-PL" dirty="0" smtClean="0">
              <a:solidFill>
                <a:srgbClr val="222222"/>
              </a:solidFill>
              <a:latin typeface="Helvetica Neue"/>
            </a:endParaRPr>
          </a:p>
          <a:p>
            <a:pPr algn="just">
              <a:lnSpc>
                <a:spcPct val="150000"/>
              </a:lnSpc>
            </a:pPr>
            <a:endParaRPr lang="pl-PL" dirty="0">
              <a:solidFill>
                <a:srgbClr val="222222"/>
              </a:solidFill>
              <a:latin typeface="Helvetica Neue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solidFill>
                  <a:srgbClr val="222222"/>
                </a:solidFill>
                <a:latin typeface="Helvetica Neue"/>
              </a:rPr>
              <a:t>Pierwsze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są podmiotami działającymi na podstawie ustawy z 23 maja 1991 r. o związkach zawodowych, drugie, na podstawie ustawy z </a:t>
            </a:r>
            <a:r>
              <a:rPr lang="pl-PL" dirty="0" err="1">
                <a:solidFill>
                  <a:srgbClr val="222222"/>
                </a:solidFill>
                <a:latin typeface="Helvetica Neue"/>
              </a:rPr>
              <a:t>z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 23 maja 1991 r.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o organizacjach pracodawców. 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73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239193" y="1305342"/>
            <a:ext cx="746759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srgbClr val="222222"/>
                </a:solidFill>
                <a:latin typeface="Helvetica Neue"/>
              </a:rPr>
              <a:t>„Art. 7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...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3. Za reprezentatywne uznaje się organizacje pracodawców, które spełniają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łącznie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następujące kryteria: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1)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zrzeszają pracodawców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zatrudniających, z zastrzeżeniem ust. 4,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więcej niż 300 000 pracowników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2) mają zasięg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ogólnokrajowy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3) działają w podmiotach gospodarki narodowej, których podstawowy rodzaj działalności określony jest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w więcej niż w połowie sekcji Polskiej Klasyfikacji Działalności (PKD)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, o której mowa w przepisach o statystyce publicznej"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6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70083" y="1020899"/>
            <a:ext cx="799244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latin typeface="+mj-lt"/>
              </a:rPr>
              <a:t>DEFINICJA ZWIĄZKU ZAWODOWEGO</a:t>
            </a:r>
          </a:p>
          <a:p>
            <a:pPr algn="just"/>
            <a:endParaRPr lang="pl-PL" sz="2800" b="1" cap="all" dirty="0">
              <a:latin typeface="+mj-lt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411760" y="3212976"/>
            <a:ext cx="3024336" cy="10801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627784" y="3429000"/>
            <a:ext cx="2628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ORGANIZACJA LUDZI PRACY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Objaśnienie w chmurce 3"/>
          <p:cNvSpPr/>
          <p:nvPr/>
        </p:nvSpPr>
        <p:spPr>
          <a:xfrm>
            <a:off x="3707904" y="1685638"/>
            <a:ext cx="2160290" cy="131131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bjaśnienie w chmurce 10"/>
          <p:cNvSpPr/>
          <p:nvPr/>
        </p:nvSpPr>
        <p:spPr>
          <a:xfrm rot="8892200">
            <a:off x="2846246" y="4769303"/>
            <a:ext cx="2155363" cy="129020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Objaśnienie w chmurce 11"/>
          <p:cNvSpPr/>
          <p:nvPr/>
        </p:nvSpPr>
        <p:spPr>
          <a:xfrm rot="18061912">
            <a:off x="538160" y="2374414"/>
            <a:ext cx="2407544" cy="133554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887924" y="2134137"/>
            <a:ext cx="18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SAMORZĄDNA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rot="18422540">
            <a:off x="170877" y="290177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NIEZALEŻNA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 rot="19484550">
            <a:off x="2838893" y="511967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DOBROWOLNA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5256213" y="3325706"/>
            <a:ext cx="1989916" cy="719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5179782" y="3540278"/>
            <a:ext cx="234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POWOŁANA DO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 rot="3792262">
            <a:off x="6464147" y="2931397"/>
            <a:ext cx="2868128" cy="11602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 rot="3769192">
            <a:off x="6556292" y="3127658"/>
            <a:ext cx="28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REPREZENTOWANIA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I OBRONY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5179782" y="5414404"/>
            <a:ext cx="3568931" cy="1254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436096" y="558924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PRAW I INTERESÓW ZAWODOWYCH I SOCJALNYCH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9" name="Strzałka w dół 18"/>
          <p:cNvSpPr/>
          <p:nvPr/>
        </p:nvSpPr>
        <p:spPr>
          <a:xfrm rot="1059104">
            <a:off x="6943570" y="4406896"/>
            <a:ext cx="605117" cy="939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pl-PL" b="0" i="0" dirty="0" smtClean="0">
              <a:solidFill>
                <a:srgbClr val="333333"/>
              </a:solidFill>
              <a:effectLst/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z</a:t>
            </a:r>
            <a:r>
              <a:rPr lang="pl-PL" b="0" i="0" dirty="0" smtClean="0">
                <a:solidFill>
                  <a:srgbClr val="333333"/>
                </a:solidFill>
                <a:effectLst/>
                <a:latin typeface="Open Sans"/>
              </a:rPr>
              <a:t>wroty niedookreślone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n</a:t>
            </a:r>
            <a:r>
              <a:rPr lang="pl-PL" b="0" i="0" dirty="0" smtClean="0">
                <a:solidFill>
                  <a:srgbClr val="333333"/>
                </a:solidFill>
                <a:effectLst/>
                <a:latin typeface="Open Sans"/>
              </a:rPr>
              <a:t>ie nadaje się do bezpośredniego stosowania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d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efinicja pochodzi z art. 1 ust. 1 i 2 ustawy o związkach zawodowych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p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oszczególne elementy tej definicji konkretyzowane są w dalszej części ustawy</a:t>
            </a: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152318"/>
            <a:ext cx="792043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pl-PL" b="1" dirty="0" smtClean="0">
              <a:solidFill>
                <a:srgbClr val="333333"/>
              </a:solidFill>
              <a:latin typeface="Open Sans"/>
            </a:endParaRPr>
          </a:p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NOWE DEFNICJE!</a:t>
            </a:r>
          </a:p>
          <a:p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342900" indent="-342900">
              <a:buAutoNum type="arabicPeriod"/>
            </a:pP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OSOBA WYKONUJĄCA PRACĘ ZAROBKOWĄ</a:t>
            </a:r>
          </a:p>
          <a:p>
            <a:pPr marL="342900" indent="-342900">
              <a:buAutoNum type="arabicPeriod"/>
            </a:pP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342900" indent="-342900">
              <a:buAutoNum type="arabicPeriod"/>
            </a:pP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PRACODAWCA</a:t>
            </a: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endParaRPr lang="pl-PL" b="1" dirty="0" smtClean="0">
              <a:solidFill>
                <a:srgbClr val="333333"/>
              </a:solidFill>
              <a:latin typeface="Open Sans"/>
            </a:endParaRPr>
          </a:p>
          <a:p>
            <a:endParaRPr lang="pl-PL" b="1" dirty="0">
              <a:solidFill>
                <a:srgbClr val="333333"/>
              </a:solidFill>
              <a:latin typeface="Open Sans"/>
            </a:endParaRPr>
          </a:p>
          <a:p>
            <a:endParaRPr lang="pl-PL" b="1" dirty="0" smtClean="0">
              <a:solidFill>
                <a:srgbClr val="333333"/>
              </a:solidFill>
              <a:latin typeface="Open Sans"/>
            </a:endParaRPr>
          </a:p>
          <a:p>
            <a:endParaRPr lang="pl-PL" b="1" dirty="0">
              <a:solidFill>
                <a:srgbClr val="333333"/>
              </a:solidFill>
              <a:latin typeface="Open Sans"/>
            </a:endParaRPr>
          </a:p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pracodawcy 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i organy państwowe mają obowiązek tworzenia       umożliwiających realizację wolności związkowych - art. 18 (3) </a:t>
            </a:r>
            <a:r>
              <a:rPr lang="pl-PL" b="1" dirty="0" err="1" smtClean="0">
                <a:solidFill>
                  <a:srgbClr val="333333"/>
                </a:solidFill>
                <a:latin typeface="Open Sans"/>
              </a:rPr>
              <a:t>k.p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411892"/>
            <a:ext cx="810039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latin typeface="Open Sans"/>
              </a:rPr>
              <a:t>SWOBODA TWORZENIA I PRZYSTĘPOWANIA DO ZWIĄZKÓW ZAWODOWYCH</a:t>
            </a:r>
          </a:p>
          <a:p>
            <a:pPr algn="just"/>
            <a:endParaRPr lang="pl-PL" sz="2000" b="1" cap="all" dirty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latin typeface="Open Sans"/>
              </a:rPr>
              <a:t>Art. 12 i 59 KRP, art. 18 (1) </a:t>
            </a:r>
            <a:r>
              <a:rPr lang="pl-PL" sz="2000" cap="all" dirty="0" err="1" smtClean="0">
                <a:latin typeface="Open Sans"/>
              </a:rPr>
              <a:t>k.p</a:t>
            </a:r>
            <a:r>
              <a:rPr lang="pl-PL" sz="2000" cap="all" dirty="0" smtClean="0">
                <a:latin typeface="Open Sans"/>
              </a:rPr>
              <a:t>., art. 2 Konwencji nr 87 </a:t>
            </a:r>
            <a:r>
              <a:rPr lang="pl-PL" sz="2000" cap="all" dirty="0" err="1" smtClean="0">
                <a:latin typeface="Open Sans"/>
              </a:rPr>
              <a:t>mop</a:t>
            </a:r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NIEZALEŻNOŚĆ ZWIĄZKU ZAWODOWEGO</a:t>
            </a: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 smtClean="0">
                <a:latin typeface="+mj-lt"/>
              </a:rPr>
              <a:t>Związek </a:t>
            </a:r>
            <a:r>
              <a:rPr lang="pl-PL" sz="2400" dirty="0">
                <a:latin typeface="+mj-lt"/>
              </a:rPr>
              <a:t>zawodowy jest niezależny w swojej działalności statutowej od pracodawców, administracji państwowej i samorządu terytorialnego oraz od innych </a:t>
            </a:r>
            <a:r>
              <a:rPr lang="pl-PL" sz="2400" dirty="0" smtClean="0">
                <a:latin typeface="+mj-lt"/>
              </a:rPr>
              <a:t>organizacji</a:t>
            </a: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>
                <a:latin typeface="+mj-lt"/>
              </a:rPr>
              <a:t>Organy państwowe, samorządu terytorialnego i pracodawcy obowiązani są traktować jednakowo wszystkie związki zawodowe</a:t>
            </a:r>
            <a:r>
              <a:rPr lang="pl-PL" sz="2400" dirty="0" smtClean="0">
                <a:latin typeface="+mj-lt"/>
              </a:rPr>
              <a:t>.</a:t>
            </a: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 smtClean="0">
                <a:solidFill>
                  <a:prstClr val="black"/>
                </a:solidFill>
                <a:latin typeface="+mj-lt"/>
              </a:rPr>
              <a:t>Organizacje pracodawców nie mogą ograniczać praw pracowników do zrzeszania się w związkach zawodowych (art. 4 ustawy o organizacjach pracodawców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78025" y="1387714"/>
            <a:ext cx="7956376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+mj-lt"/>
              </a:rPr>
              <a:t>SAMORZĄDNOŚĆ ZWIĄZKU ZAWODOWEGO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b="1" dirty="0">
              <a:solidFill>
                <a:prstClr val="black"/>
              </a:solidFill>
              <a:latin typeface="+mj-lt"/>
            </a:endParaRPr>
          </a:p>
          <a:p>
            <a:pPr marL="109728" lv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800" dirty="0">
                <a:latin typeface="+mj-lt"/>
              </a:rPr>
              <a:t>Art. 9. Statuty oraz uchwały związkowe określają swobodnie struktury organizacyjne związków zawodowych. Zobowiązania majątkowe mogą podejmować wyłącznie statutowe organy struktur związkowych posiadających osobowość prawną</a:t>
            </a:r>
            <a:endParaRPr lang="pl-PL" sz="2500" dirty="0" smtClean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15787</TotalTime>
  <Words>1300</Words>
  <Application>Microsoft Office PowerPoint</Application>
  <PresentationFormat>Pokaz na ekranie (4:3)</PresentationFormat>
  <Paragraphs>232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291</cp:revision>
  <dcterms:created xsi:type="dcterms:W3CDTF">2014-01-18T14:20:26Z</dcterms:created>
  <dcterms:modified xsi:type="dcterms:W3CDTF">2019-04-24T17:50:53Z</dcterms:modified>
</cp:coreProperties>
</file>