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8"/>
  </p:notesMasterIdLst>
  <p:sldIdLst>
    <p:sldId id="300" r:id="rId2"/>
    <p:sldId id="257" r:id="rId3"/>
    <p:sldId id="304" r:id="rId4"/>
    <p:sldId id="301" r:id="rId5"/>
    <p:sldId id="278" r:id="rId6"/>
    <p:sldId id="280" r:id="rId7"/>
    <p:sldId id="282" r:id="rId8"/>
    <p:sldId id="283" r:id="rId9"/>
    <p:sldId id="287" r:id="rId10"/>
    <p:sldId id="288" r:id="rId11"/>
    <p:sldId id="290" r:id="rId12"/>
    <p:sldId id="302" r:id="rId13"/>
    <p:sldId id="303" r:id="rId14"/>
    <p:sldId id="293" r:id="rId15"/>
    <p:sldId id="276" r:id="rId16"/>
    <p:sldId id="277" r:id="rId1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C909"/>
    <a:srgbClr val="5EFF05"/>
    <a:srgbClr val="008F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55" autoAdjust="0"/>
    <p:restoredTop sz="86384" autoAdjust="0"/>
  </p:normalViewPr>
  <p:slideViewPr>
    <p:cSldViewPr snapToGrid="0">
      <p:cViewPr>
        <p:scale>
          <a:sx n="121" d="100"/>
          <a:sy n="121" d="100"/>
        </p:scale>
        <p:origin x="-72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-3786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B0F4B-350D-42B9-B2F6-80871EABDCDF}" type="datetimeFigureOut">
              <a:rPr lang="pl-PL" smtClean="0"/>
              <a:t>13.10.2019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778EEB-D106-4196-981C-2B3120F17DD9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0265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78EEB-D106-4196-981C-2B3120F17DD9}" type="slidenum">
              <a:rPr lang="pl-PL" smtClean="0"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39861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78EEB-D106-4196-981C-2B3120F17DD9}" type="slidenum">
              <a:rPr lang="pl-PL" smtClean="0"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75218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78EEB-D106-4196-981C-2B3120F17DD9}" type="slidenum">
              <a:rPr lang="pl-PL" smtClean="0"/>
              <a:t>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383536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78EEB-D106-4196-981C-2B3120F17DD9}" type="slidenum">
              <a:rPr lang="pl-PL" smtClean="0"/>
              <a:t>16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37016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78EEB-D106-4196-981C-2B3120F17DD9}" type="slidenum">
              <a:rPr lang="pl-PL" smtClean="0"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7711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78EEB-D106-4196-981C-2B3120F17DD9}" type="slidenum">
              <a:rPr lang="pl-PL" smtClean="0"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8547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78EEB-D106-4196-981C-2B3120F17DD9}" type="slidenum">
              <a:rPr lang="pl-PL" smtClean="0"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96539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78EEB-D106-4196-981C-2B3120F17DD9}" type="slidenum">
              <a:rPr lang="pl-PL" smtClean="0"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49096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78EEB-D106-4196-981C-2B3120F17DD9}" type="slidenum">
              <a:rPr lang="pl-PL" smtClean="0"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145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78EEB-D106-4196-981C-2B3120F17DD9}" type="slidenum">
              <a:rPr lang="pl-PL" smtClean="0"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564547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78EEB-D106-4196-981C-2B3120F17DD9}" type="slidenum">
              <a:rPr lang="pl-PL" smtClean="0"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86394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78EEB-D106-4196-981C-2B3120F17DD9}" type="slidenum">
              <a:rPr lang="pl-PL" smtClean="0"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94576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5923" y="3307356"/>
            <a:ext cx="9489573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5923" y="4777380"/>
            <a:ext cx="9489573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12F4B-B2B5-4A15-95CA-6166F86574E5}" type="datetimeFigureOut">
              <a:rPr lang="pl-PL" smtClean="0"/>
              <a:t>13.10.2019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5CDD-9DF2-4256-A8B1-486FA212BCCB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5924" y="1807361"/>
            <a:ext cx="9497440" cy="405143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12F4B-B2B5-4A15-95CA-6166F86574E5}" type="datetimeFigureOut">
              <a:rPr lang="pl-PL" smtClean="0"/>
              <a:t>13.10.2019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5CDD-9DF2-4256-A8B1-486FA212BCCB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79415" y="675723"/>
            <a:ext cx="1963949" cy="518532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5923" y="675724"/>
            <a:ext cx="7290076" cy="518532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12F4B-B2B5-4A15-95CA-6166F86574E5}" type="datetimeFigureOut">
              <a:rPr lang="pl-PL" smtClean="0"/>
              <a:t>13.10.2019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5CDD-9DF2-4256-A8B1-486FA212BCCB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12F4B-B2B5-4A15-95CA-6166F86574E5}" type="datetimeFigureOut">
              <a:rPr lang="pl-PL" smtClean="0"/>
              <a:t>13.10.2019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5CDD-9DF2-4256-A8B1-486FA212BCCB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3308581"/>
            <a:ext cx="9489571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924" y="4777381"/>
            <a:ext cx="948957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12F4B-B2B5-4A15-95CA-6166F86574E5}" type="datetimeFigureOut">
              <a:rPr lang="pl-PL" smtClean="0"/>
              <a:t>13.10.2019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5CDD-9DF2-4256-A8B1-486FA212BCCB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675725"/>
            <a:ext cx="9497440" cy="92447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5924" y="1809750"/>
            <a:ext cx="4628369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708" y="1809749"/>
            <a:ext cx="4625656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12F4B-B2B5-4A15-95CA-6166F86574E5}" type="datetimeFigureOut">
              <a:rPr lang="pl-PL" smtClean="0"/>
              <a:t>13.10.2019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5CDD-9DF2-4256-A8B1-486FA212BCCB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7632" y="1812927"/>
            <a:ext cx="41766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5924" y="2389190"/>
            <a:ext cx="4628369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8632" y="1812927"/>
            <a:ext cx="41774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7" y="2389190"/>
            <a:ext cx="462836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12F4B-B2B5-4A15-95CA-6166F86574E5}" type="datetimeFigureOut">
              <a:rPr lang="pl-PL" smtClean="0"/>
              <a:t>13.10.2019</a:t>
            </a:fld>
            <a:endParaRPr lang="pl-P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5CDD-9DF2-4256-A8B1-486FA212BCCB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12F4B-B2B5-4A15-95CA-6166F86574E5}" type="datetimeFigureOut">
              <a:rPr lang="pl-PL" smtClean="0"/>
              <a:t>13.10.2019</a:t>
            </a:fld>
            <a:endParaRPr lang="pl-P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5CDD-9DF2-4256-A8B1-486FA212BCCB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12F4B-B2B5-4A15-95CA-6166F86574E5}" type="datetimeFigureOut">
              <a:rPr lang="pl-PL" smtClean="0"/>
              <a:t>13.10.2019</a:t>
            </a:fld>
            <a:endParaRPr lang="pl-P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5CDD-9DF2-4256-A8B1-486FA212BCCB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3" y="446088"/>
            <a:ext cx="3547533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6873" y="446088"/>
            <a:ext cx="5706492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5923" y="1631950"/>
            <a:ext cx="3547533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12F4B-B2B5-4A15-95CA-6166F86574E5}" type="datetimeFigureOut">
              <a:rPr lang="pl-PL" smtClean="0"/>
              <a:t>13.10.2019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5CDD-9DF2-4256-A8B1-486FA212BCCB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1387058"/>
            <a:ext cx="4641849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5924" y="2500312"/>
            <a:ext cx="4641849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12F4B-B2B5-4A15-95CA-6166F86574E5}" type="datetimeFigureOut">
              <a:rPr lang="pl-PL" smtClean="0"/>
              <a:t>13.10.2019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5CDD-9DF2-4256-A8B1-486FA212BCCB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32" name="Oval 31"/>
          <p:cNvSpPr/>
          <p:nvPr/>
        </p:nvSpPr>
        <p:spPr>
          <a:xfrm>
            <a:off x="7305663" y="1436862"/>
            <a:ext cx="1448871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534056" y="1411792"/>
            <a:ext cx="1107153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008245" y="1894454"/>
            <a:ext cx="803152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232193" y="1811313"/>
            <a:ext cx="652784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6291683" y="2083427"/>
            <a:ext cx="342135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176122" y="993076"/>
            <a:ext cx="342135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746129" y="1894454"/>
            <a:ext cx="263252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8198402" y="1060594"/>
            <a:ext cx="263252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6502400" y="1600200"/>
            <a:ext cx="4572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pl-PL"/>
              <a:t>Kliknij ikonę, aby dodać obraz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8744219" y="66320"/>
            <a:ext cx="3434015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5923" y="675725"/>
            <a:ext cx="9500151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924" y="1807361"/>
            <a:ext cx="9500149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3125" y="595181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12F4B-B2B5-4A15-95CA-6166F86574E5}" type="datetimeFigureOut">
              <a:rPr lang="pl-PL" smtClean="0"/>
              <a:t>13.10.2019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74594" y="5951811"/>
            <a:ext cx="7008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3545" y="5951811"/>
            <a:ext cx="81104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45CDD-9DF2-4256-A8B1-486FA212BCCB}" type="slidenum">
              <a:rPr lang="pl-PL" smtClean="0"/>
              <a:t>‹#›</a:t>
            </a:fld>
            <a:endParaRPr lang="pl-PL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6600" b="1" dirty="0" smtClean="0"/>
              <a:t>ZSP - Ćwiczenia</a:t>
            </a:r>
            <a:endParaRPr lang="pl-PL" sz="6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5400" dirty="0" smtClean="0"/>
              <a:t>Temat: Zajęcia organizacyjne.</a:t>
            </a:r>
          </a:p>
          <a:p>
            <a:endParaRPr lang="pl-PL" sz="5400" dirty="0" smtClean="0"/>
          </a:p>
          <a:p>
            <a:pPr marL="457200" lvl="1" indent="0" algn="ctr">
              <a:buNone/>
            </a:pPr>
            <a:r>
              <a:rPr lang="pl-PL" sz="6000" dirty="0" smtClean="0"/>
              <a:t>„Historia Państwa i Prawa”</a:t>
            </a:r>
          </a:p>
          <a:p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51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FE6855E4-F95A-4DB5-A6AF-A76F4364875F}"/>
              </a:ext>
            </a:extLst>
          </p:cNvPr>
          <p:cNvSpPr/>
          <p:nvPr/>
        </p:nvSpPr>
        <p:spPr>
          <a:xfrm>
            <a:off x="6221" y="653143"/>
            <a:ext cx="12185779" cy="40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Bef>
                <a:spcPts val="135"/>
              </a:spcBef>
              <a:spcAft>
                <a:spcPts val="0"/>
              </a:spcAft>
              <a:tabLst>
                <a:tab pos="514350" algn="l"/>
              </a:tabLst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="" xmlns:a16="http://schemas.microsoft.com/office/drawing/2014/main" id="{B2C7B6A6-15B6-435F-90BD-832FC417930E}"/>
              </a:ext>
            </a:extLst>
          </p:cNvPr>
          <p:cNvSpPr/>
          <p:nvPr/>
        </p:nvSpPr>
        <p:spPr>
          <a:xfrm>
            <a:off x="84666" y="142315"/>
            <a:ext cx="11779034" cy="6540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35"/>
              </a:spcBef>
              <a:spcAft>
                <a:spcPts val="0"/>
              </a:spcAft>
            </a:pPr>
            <a:r>
              <a:rPr lang="pl-PL" sz="4400" b="1" dirty="0" smtClean="0">
                <a:latin typeface="+mj-lt"/>
              </a:rPr>
              <a:t>Temat: </a:t>
            </a:r>
            <a:r>
              <a:rPr lang="pl-PL" sz="4400" b="1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Z dziejów prawa cywilnego w nowożytnej Europie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l-PL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71600" lvl="1">
              <a:lnSpc>
                <a:spcPct val="107000"/>
              </a:lnSpc>
            </a:pPr>
            <a:r>
              <a:rPr lang="pl-PL" sz="2000" b="1" dirty="0"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2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pl-PL" sz="2400" b="1" u="sng" dirty="0"/>
              <a:t>Prawo cywilne państwa nowożytnego. Recepcja prawa rzymskiego: </a:t>
            </a:r>
          </a:p>
          <a:p>
            <a:r>
              <a:rPr lang="pl-PL" sz="2000" b="1" dirty="0"/>
              <a:t>- Pojęcie recepcji prawa.</a:t>
            </a:r>
          </a:p>
          <a:p>
            <a:r>
              <a:rPr lang="pl-PL" sz="2000" b="1" dirty="0"/>
              <a:t>- Stosunek do prawa rzymskiego w Niemczech i we Francji.</a:t>
            </a:r>
          </a:p>
          <a:p>
            <a:r>
              <a:rPr lang="pl-PL" sz="2000" b="1" dirty="0"/>
              <a:t>- Przyczyny recepcji prawa rzymskiego w Niemczech, sposoby jej przeprowadzenia i skutki.</a:t>
            </a:r>
          </a:p>
          <a:p>
            <a:pPr>
              <a:spcBef>
                <a:spcPts val="1200"/>
              </a:spcBef>
            </a:pPr>
            <a:r>
              <a:rPr lang="pl-PL" sz="2400" b="1" u="sng" dirty="0" err="1"/>
              <a:t>Coutume</a:t>
            </a:r>
            <a:r>
              <a:rPr lang="pl-PL" sz="2400" b="1" u="sng" dirty="0"/>
              <a:t> de Paris z 1510 r. </a:t>
            </a:r>
          </a:p>
          <a:p>
            <a:r>
              <a:rPr lang="pl-PL" sz="2000" b="1" dirty="0"/>
              <a:t>- Parlament paryski</a:t>
            </a:r>
          </a:p>
          <a:p>
            <a:r>
              <a:rPr lang="pl-PL" sz="2000" b="1" dirty="0"/>
              <a:t>- Charakterystyka i znaczenie </a:t>
            </a:r>
            <a:r>
              <a:rPr lang="pl-PL" sz="2000" b="1" dirty="0" err="1"/>
              <a:t>Cotume</a:t>
            </a:r>
            <a:r>
              <a:rPr lang="pl-PL" sz="2000" b="1" dirty="0"/>
              <a:t> de Paris</a:t>
            </a:r>
          </a:p>
          <a:p>
            <a:pPr>
              <a:spcBef>
                <a:spcPts val="1200"/>
              </a:spcBef>
            </a:pPr>
            <a:r>
              <a:rPr lang="pl-PL" sz="2400" b="1" u="sng" dirty="0" err="1" smtClean="0"/>
              <a:t>Landrecht</a:t>
            </a:r>
            <a:r>
              <a:rPr lang="pl-PL" sz="2400" b="1" u="sng" dirty="0" smtClean="0"/>
              <a:t> </a:t>
            </a:r>
            <a:r>
              <a:rPr lang="pl-PL" sz="2400" b="1" u="sng" dirty="0"/>
              <a:t>pruski z 5 lutego 1794 r. </a:t>
            </a:r>
            <a:endParaRPr lang="pl-PL" sz="2400" b="1" u="sng" dirty="0" smtClean="0"/>
          </a:p>
          <a:p>
            <a:r>
              <a:rPr lang="pl-PL" sz="2000" b="1" dirty="0" smtClean="0"/>
              <a:t>- </a:t>
            </a:r>
            <a:r>
              <a:rPr lang="pl-PL" sz="2000" b="1" dirty="0"/>
              <a:t>Twórcy </a:t>
            </a:r>
            <a:r>
              <a:rPr lang="pl-PL" sz="2000" b="1" dirty="0" err="1"/>
              <a:t>Landrechtu</a:t>
            </a:r>
            <a:r>
              <a:rPr lang="pl-PL" sz="2000" b="1" dirty="0"/>
              <a:t> pruskiego i jego powstanie</a:t>
            </a:r>
          </a:p>
          <a:p>
            <a:pPr marL="800100" lvl="1" indent="-342900">
              <a:lnSpc>
                <a:spcPct val="107000"/>
              </a:lnSpc>
              <a:buFont typeface="Times New Roman" panose="02020603050405020304" pitchFamily="18" charset="0"/>
              <a:buAutoNum type="arabicParenR"/>
            </a:pPr>
            <a:endParaRPr lang="pl-PL" sz="20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Times New Roman" panose="02020603050405020304" pitchFamily="18" charset="0"/>
              <a:buAutoNum type="arabicParenR"/>
            </a:pPr>
            <a:endParaRPr lang="pl-PL" sz="20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Times New Roman" panose="02020603050405020304" pitchFamily="18" charset="0"/>
              <a:buAutoNum type="arabicParenR"/>
            </a:pPr>
            <a:endParaRPr lang="pl-PL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77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FE6855E4-F95A-4DB5-A6AF-A76F4364875F}"/>
              </a:ext>
            </a:extLst>
          </p:cNvPr>
          <p:cNvSpPr/>
          <p:nvPr/>
        </p:nvSpPr>
        <p:spPr>
          <a:xfrm>
            <a:off x="167951" y="391886"/>
            <a:ext cx="12185779" cy="40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Bef>
                <a:spcPts val="135"/>
              </a:spcBef>
              <a:spcAft>
                <a:spcPts val="0"/>
              </a:spcAft>
              <a:tabLst>
                <a:tab pos="514350" algn="l"/>
              </a:tabLst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="" xmlns:a16="http://schemas.microsoft.com/office/drawing/2014/main" id="{FC0E71A4-9B58-4AC2-B0E7-951DC3A52766}"/>
              </a:ext>
            </a:extLst>
          </p:cNvPr>
          <p:cNvSpPr/>
          <p:nvPr/>
        </p:nvSpPr>
        <p:spPr>
          <a:xfrm>
            <a:off x="0" y="0"/>
            <a:ext cx="11861800" cy="5768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35"/>
              </a:spcBef>
              <a:spcAft>
                <a:spcPts val="0"/>
              </a:spcAft>
            </a:pPr>
            <a:r>
              <a:rPr lang="pl-PL" sz="4400" b="1" dirty="0" smtClean="0"/>
              <a:t>Temat: Z dziejów prawa cywilnego</a:t>
            </a:r>
          </a:p>
          <a:p>
            <a:pPr algn="ctr">
              <a:spcBef>
                <a:spcPts val="135"/>
              </a:spcBef>
              <a:spcAft>
                <a:spcPts val="0"/>
              </a:spcAft>
            </a:pPr>
            <a:endParaRPr lang="pl-PL" sz="4400" b="1" dirty="0" smtClean="0"/>
          </a:p>
          <a:p>
            <a:pPr lvl="0"/>
            <a:r>
              <a:rPr lang="pl-PL" sz="2400" b="1" u="sng" dirty="0" smtClean="0"/>
              <a:t>Z </a:t>
            </a:r>
            <a:r>
              <a:rPr lang="pl-PL" sz="2400" b="1" u="sng" dirty="0"/>
              <a:t>dziejów prawa w Anglii:</a:t>
            </a:r>
          </a:p>
          <a:p>
            <a:r>
              <a:rPr lang="pl-PL" sz="2000" b="1" dirty="0"/>
              <a:t>- Dualizm angielskiego systemu </a:t>
            </a:r>
            <a:r>
              <a:rPr lang="pl-PL" sz="2000" b="1" dirty="0" smtClean="0"/>
              <a:t>prawnego</a:t>
            </a:r>
            <a:r>
              <a:rPr lang="pl-PL" sz="2000" b="1" dirty="0"/>
              <a:t/>
            </a:r>
            <a:br>
              <a:rPr lang="pl-PL" sz="2000" b="1" dirty="0"/>
            </a:br>
            <a:r>
              <a:rPr lang="pl-PL" sz="2000" b="1" dirty="0"/>
              <a:t>- Statut o </a:t>
            </a:r>
            <a:r>
              <a:rPr lang="pl-PL" sz="2000" b="1" dirty="0" smtClean="0"/>
              <a:t>proklamacjach</a:t>
            </a:r>
            <a:r>
              <a:rPr lang="pl-PL" sz="2000" b="1" dirty="0"/>
              <a:t/>
            </a:r>
            <a:br>
              <a:rPr lang="pl-PL" sz="2000" b="1" dirty="0"/>
            </a:br>
            <a:r>
              <a:rPr lang="pl-PL" sz="2000" b="1" dirty="0"/>
              <a:t>- Spory Stuartów z parlamentem – Petycja o prawa z 1628 r. </a:t>
            </a:r>
          </a:p>
          <a:p>
            <a:r>
              <a:rPr lang="pl-PL" sz="2000" b="1" dirty="0"/>
              <a:t> - </a:t>
            </a:r>
            <a:r>
              <a:rPr lang="pl-PL" sz="2000" b="1" dirty="0" err="1"/>
              <a:t>Habeas</a:t>
            </a:r>
            <a:r>
              <a:rPr lang="pl-PL" sz="2000" b="1" dirty="0"/>
              <a:t> Corpus </a:t>
            </a:r>
            <a:r>
              <a:rPr lang="pl-PL" sz="2000" b="1" dirty="0" err="1"/>
              <a:t>Act</a:t>
            </a:r>
            <a:r>
              <a:rPr lang="pl-PL" sz="2000" b="1" dirty="0"/>
              <a:t> z 1679 r. </a:t>
            </a:r>
            <a:endParaRPr lang="pl-PL" sz="2400" b="1" u="sng" dirty="0" smtClean="0"/>
          </a:p>
          <a:p>
            <a:pPr>
              <a:spcBef>
                <a:spcPts val="1200"/>
              </a:spcBef>
            </a:pPr>
            <a:r>
              <a:rPr lang="pl-PL" sz="2400" b="1" u="sng" dirty="0"/>
              <a:t>Z dziejów prawa </a:t>
            </a:r>
            <a:r>
              <a:rPr lang="pl-PL" sz="2400" b="1" u="sng" dirty="0" smtClean="0"/>
              <a:t>we Francji:</a:t>
            </a:r>
            <a:endParaRPr lang="pl-PL" sz="2400" b="1" u="sng" dirty="0"/>
          </a:p>
          <a:p>
            <a:pPr lvl="0">
              <a:spcBef>
                <a:spcPts val="1200"/>
              </a:spcBef>
            </a:pPr>
            <a:r>
              <a:rPr lang="pl-PL" sz="2000" b="1" dirty="0" smtClean="0"/>
              <a:t>- </a:t>
            </a:r>
            <a:r>
              <a:rPr lang="pl-PL" sz="2000" b="1" dirty="0"/>
              <a:t>Geneza wybuchu rewolucji we Francji </a:t>
            </a:r>
            <a:br>
              <a:rPr lang="pl-PL" sz="2000" b="1" dirty="0"/>
            </a:br>
            <a:r>
              <a:rPr lang="pl-PL" sz="2000" b="1" dirty="0"/>
              <a:t>- Charakterystyka deklaracji z 26 sierpnia 1789 r. </a:t>
            </a:r>
            <a:br>
              <a:rPr lang="pl-PL" sz="2000" b="1" dirty="0"/>
            </a:br>
            <a:r>
              <a:rPr lang="pl-PL" sz="2000" b="1" dirty="0"/>
              <a:t>- Charakterystyka deklaracji z 24 czerwca 1793 r. </a:t>
            </a:r>
            <a:br>
              <a:rPr lang="pl-PL" sz="2000" b="1" dirty="0"/>
            </a:br>
            <a:r>
              <a:rPr lang="pl-PL" sz="2000" b="1" dirty="0"/>
              <a:t>- Deklaracja z 22 sierpnia 1795 r. </a:t>
            </a:r>
          </a:p>
          <a:p>
            <a:pPr marL="896938" lvl="0" indent="-457200">
              <a:buFont typeface="Arial" panose="020B0604020202020204" pitchFamily="34" charset="0"/>
              <a:buChar char="•"/>
            </a:pPr>
            <a:endParaRPr lang="pl-PL" sz="2000" dirty="0" smtClean="0"/>
          </a:p>
          <a:p>
            <a:pPr lvl="0"/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238816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113990"/>
            <a:ext cx="12192000" cy="527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35"/>
              </a:spcBef>
              <a:spcAft>
                <a:spcPts val="0"/>
              </a:spcAft>
            </a:pPr>
            <a:r>
              <a:rPr lang="pl-PL" sz="4000" b="1" dirty="0" smtClean="0"/>
              <a:t>Temat: Reformy </a:t>
            </a:r>
            <a:r>
              <a:rPr lang="pl-PL" sz="4000" b="1" dirty="0"/>
              <a:t>prawa sądowego Napoleona </a:t>
            </a:r>
            <a:r>
              <a:rPr lang="pl-PL" sz="4000" b="1" dirty="0" smtClean="0"/>
              <a:t>Bonaparte</a:t>
            </a:r>
          </a:p>
          <a:p>
            <a:pPr algn="ctr">
              <a:spcBef>
                <a:spcPts val="135"/>
              </a:spcBef>
              <a:spcAft>
                <a:spcPts val="0"/>
              </a:spcAft>
            </a:pPr>
            <a:r>
              <a:rPr lang="pl-PL" b="1" dirty="0"/>
              <a:t/>
            </a:r>
            <a:br>
              <a:rPr lang="pl-PL" b="1" dirty="0"/>
            </a:br>
            <a:endParaRPr lang="pl-PL" b="1" dirty="0" smtClean="0"/>
          </a:p>
          <a:p>
            <a:pPr algn="ctr">
              <a:spcBef>
                <a:spcPts val="135"/>
              </a:spcBef>
              <a:spcAft>
                <a:spcPts val="0"/>
              </a:spcAft>
            </a:pPr>
            <a:endParaRPr lang="pl-PL" b="1" dirty="0"/>
          </a:p>
          <a:p>
            <a:pPr algn="ctr">
              <a:spcBef>
                <a:spcPts val="135"/>
              </a:spcBef>
              <a:spcAft>
                <a:spcPts val="0"/>
              </a:spcAft>
            </a:pPr>
            <a:endParaRPr lang="pl-PL" b="1" dirty="0" smtClean="0"/>
          </a:p>
          <a:p>
            <a:pPr>
              <a:spcBef>
                <a:spcPts val="135"/>
              </a:spcBef>
              <a:spcAft>
                <a:spcPts val="0"/>
              </a:spcAft>
            </a:pPr>
            <a:r>
              <a:rPr lang="pl-PL" sz="2400" b="1" u="sng" dirty="0" smtClean="0"/>
              <a:t>Kodeks </a:t>
            </a:r>
            <a:r>
              <a:rPr lang="pl-PL" sz="2400" b="1" u="sng" dirty="0"/>
              <a:t>Napoleona z 21 marca 1804 r.</a:t>
            </a:r>
            <a:r>
              <a:rPr lang="pl-PL" b="1" dirty="0"/>
              <a:t> </a:t>
            </a:r>
            <a:endParaRPr lang="pl-PL" b="1" dirty="0" smtClean="0"/>
          </a:p>
          <a:p>
            <a:pPr>
              <a:spcBef>
                <a:spcPts val="135"/>
              </a:spcBef>
              <a:spcAft>
                <a:spcPts val="0"/>
              </a:spcAft>
            </a:pPr>
            <a:r>
              <a:rPr lang="pl-PL" b="1" dirty="0" smtClean="0"/>
              <a:t>- Prawo </a:t>
            </a:r>
            <a:r>
              <a:rPr lang="pl-PL" b="1" dirty="0"/>
              <a:t>cywilne osób fizycznych  </a:t>
            </a:r>
            <a:br>
              <a:rPr lang="pl-PL" b="1" dirty="0"/>
            </a:br>
            <a:r>
              <a:rPr lang="pl-PL" b="1" dirty="0"/>
              <a:t>- Prawo małżeńskie i rodzinne  </a:t>
            </a:r>
            <a:br>
              <a:rPr lang="pl-PL" b="1" dirty="0"/>
            </a:br>
            <a:r>
              <a:rPr lang="pl-PL" b="1" dirty="0"/>
              <a:t>- Prawo rzeczowe </a:t>
            </a:r>
            <a:endParaRPr lang="pl-PL" b="1" dirty="0" smtClean="0"/>
          </a:p>
          <a:p>
            <a:pPr>
              <a:spcBef>
                <a:spcPts val="135"/>
              </a:spcBef>
              <a:spcAft>
                <a:spcPts val="0"/>
              </a:spcAft>
            </a:pPr>
            <a:r>
              <a:rPr lang="pl-PL" b="1" dirty="0"/>
              <a:t/>
            </a:r>
            <a:br>
              <a:rPr lang="pl-PL" b="1" dirty="0"/>
            </a:br>
            <a:r>
              <a:rPr lang="pl-PL" sz="2400" b="1" u="sng" dirty="0"/>
              <a:t>Kodeks postępowania cywilnego z 1 stycznia 1806 r. </a:t>
            </a:r>
            <a:r>
              <a:rPr lang="pl-PL" b="1" dirty="0" smtClean="0"/>
              <a:t>  </a:t>
            </a:r>
            <a:r>
              <a:rPr lang="pl-PL" b="1" dirty="0"/>
              <a:t/>
            </a:r>
            <a:br>
              <a:rPr lang="pl-PL" b="1" dirty="0"/>
            </a:br>
            <a:r>
              <a:rPr lang="pl-PL" b="1" dirty="0"/>
              <a:t>- Zasady postępowania cywilnego. Obrona w procesie cywilnym  </a:t>
            </a:r>
            <a:br>
              <a:rPr lang="pl-PL" b="1" dirty="0"/>
            </a:br>
            <a:r>
              <a:rPr lang="pl-PL" b="1" dirty="0"/>
              <a:t>- Postępowanie polubowne</a:t>
            </a:r>
          </a:p>
          <a:p>
            <a:pPr lvl="0"/>
            <a:endParaRPr lang="pl-PL" b="1" dirty="0"/>
          </a:p>
          <a:p>
            <a:pPr marL="896938" lvl="0" indent="-457200">
              <a:buFont typeface="Arial" panose="020B0604020202020204" pitchFamily="34" charset="0"/>
              <a:buChar char="•"/>
            </a:pPr>
            <a:endParaRPr lang="pl-PL" dirty="0"/>
          </a:p>
          <a:p>
            <a:pPr lvl="0"/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95651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190057"/>
            <a:ext cx="12192000" cy="69634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35"/>
              </a:spcBef>
              <a:spcAft>
                <a:spcPts val="0"/>
              </a:spcAft>
            </a:pPr>
            <a:r>
              <a:rPr lang="pl-PL" sz="4000" b="1" dirty="0"/>
              <a:t>Temat: </a:t>
            </a:r>
            <a:r>
              <a:rPr lang="pl-PL" sz="4000" b="1" dirty="0" smtClean="0"/>
              <a:t>Kodyfikacje </a:t>
            </a:r>
            <a:r>
              <a:rPr lang="pl-PL" sz="4000" b="1" dirty="0"/>
              <a:t>prawa </a:t>
            </a:r>
            <a:r>
              <a:rPr lang="pl-PL" sz="4000" b="1" dirty="0" smtClean="0"/>
              <a:t>cywilnego w Niemczech i Austrii</a:t>
            </a:r>
            <a:endParaRPr lang="pl-PL" sz="4000" b="1" dirty="0"/>
          </a:p>
          <a:p>
            <a:pPr algn="ctr">
              <a:spcBef>
                <a:spcPts val="135"/>
              </a:spcBef>
              <a:spcAft>
                <a:spcPts val="0"/>
              </a:spcAft>
            </a:pPr>
            <a:r>
              <a:rPr lang="pl-PL" b="1" dirty="0"/>
              <a:t/>
            </a:r>
            <a:br>
              <a:rPr lang="pl-PL" b="1" dirty="0"/>
            </a:br>
            <a:endParaRPr lang="pl-PL" b="1" dirty="0"/>
          </a:p>
          <a:p>
            <a:pPr algn="ctr">
              <a:spcBef>
                <a:spcPts val="135"/>
              </a:spcBef>
              <a:spcAft>
                <a:spcPts val="0"/>
              </a:spcAft>
            </a:pPr>
            <a:endParaRPr lang="pl-PL" b="1" dirty="0"/>
          </a:p>
          <a:p>
            <a:pPr algn="ctr">
              <a:spcBef>
                <a:spcPts val="135"/>
              </a:spcBef>
              <a:spcAft>
                <a:spcPts val="0"/>
              </a:spcAft>
            </a:pPr>
            <a:endParaRPr lang="pl-PL" b="1" dirty="0"/>
          </a:p>
          <a:p>
            <a:pPr lvl="0"/>
            <a:r>
              <a:rPr lang="pl-PL" sz="2400" b="1" u="sng" dirty="0"/>
              <a:t>Austriackie prawo cywilne (ABGB) z 1 czerwca 1811 </a:t>
            </a:r>
            <a:r>
              <a:rPr lang="pl-PL" sz="2400" b="1" u="sng" dirty="0" smtClean="0"/>
              <a:t>r.</a:t>
            </a:r>
            <a:r>
              <a:rPr lang="pl-PL" b="1" dirty="0" smtClean="0"/>
              <a:t> </a:t>
            </a:r>
            <a:r>
              <a:rPr lang="pl-PL" b="1" dirty="0"/>
              <a:t/>
            </a:r>
            <a:br>
              <a:rPr lang="pl-PL" b="1" dirty="0"/>
            </a:br>
            <a:r>
              <a:rPr lang="pl-PL" b="1" dirty="0"/>
              <a:t>- Powstanie ABGB   </a:t>
            </a:r>
            <a:br>
              <a:rPr lang="pl-PL" b="1" dirty="0"/>
            </a:br>
            <a:r>
              <a:rPr lang="pl-PL" b="1" dirty="0"/>
              <a:t>- Charakterystyka ABGB  </a:t>
            </a:r>
            <a:br>
              <a:rPr lang="pl-PL" b="1" dirty="0"/>
            </a:br>
            <a:r>
              <a:rPr lang="pl-PL" b="1" dirty="0"/>
              <a:t>- Małżeństwo w ABGB  </a:t>
            </a:r>
            <a:br>
              <a:rPr lang="pl-PL" b="1" dirty="0"/>
            </a:br>
            <a:r>
              <a:rPr lang="pl-PL" b="1" dirty="0"/>
              <a:t>- Prawo rzeczowe według ABGB </a:t>
            </a:r>
            <a:br>
              <a:rPr lang="pl-PL" b="1" dirty="0"/>
            </a:br>
            <a:r>
              <a:rPr lang="pl-PL" b="1" dirty="0"/>
              <a:t>- Nowelizacje ABGB </a:t>
            </a:r>
          </a:p>
          <a:p>
            <a:r>
              <a:rPr lang="pl-PL" b="1" dirty="0"/>
              <a:t> </a:t>
            </a:r>
          </a:p>
          <a:p>
            <a:pPr lvl="0"/>
            <a:r>
              <a:rPr lang="pl-PL" sz="2400" b="1" u="sng" dirty="0"/>
              <a:t>Niemieckie prawo cywilne (BGB) z 18 sierpnia 1896 r.</a:t>
            </a:r>
            <a:r>
              <a:rPr lang="pl-PL" b="1" dirty="0"/>
              <a:t> </a:t>
            </a:r>
            <a:br>
              <a:rPr lang="pl-PL" b="1" dirty="0"/>
            </a:br>
            <a:r>
              <a:rPr lang="pl-PL" b="1" dirty="0"/>
              <a:t>- Spór o kodyfikację prawa cywilnego w Niemczech </a:t>
            </a:r>
            <a:br>
              <a:rPr lang="pl-PL" b="1" dirty="0"/>
            </a:br>
            <a:r>
              <a:rPr lang="pl-PL" b="1" dirty="0"/>
              <a:t>- Powstanie BGB</a:t>
            </a:r>
            <a:br>
              <a:rPr lang="pl-PL" b="1" dirty="0"/>
            </a:br>
            <a:r>
              <a:rPr lang="pl-PL" b="1" dirty="0"/>
              <a:t>- Osoby prawne według BGB </a:t>
            </a:r>
            <a:r>
              <a:rPr lang="pl-PL" b="1"/>
              <a:t/>
            </a:r>
            <a:br>
              <a:rPr lang="pl-PL" b="1"/>
            </a:br>
            <a:r>
              <a:rPr lang="pl-PL" b="1" smtClean="0"/>
              <a:t>- Ocena </a:t>
            </a:r>
            <a:r>
              <a:rPr lang="pl-PL" b="1" dirty="0"/>
              <a:t>BGB </a:t>
            </a:r>
          </a:p>
          <a:p>
            <a:pPr lvl="0"/>
            <a:endParaRPr lang="pl-PL" b="1" dirty="0" smtClean="0"/>
          </a:p>
          <a:p>
            <a:pPr marL="896938" lvl="0" indent="-457200">
              <a:buFont typeface="Arial" panose="020B0604020202020204" pitchFamily="34" charset="0"/>
              <a:buChar char="•"/>
            </a:pPr>
            <a:endParaRPr lang="pl-PL" dirty="0"/>
          </a:p>
          <a:p>
            <a:pPr lvl="0"/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82888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FE6855E4-F95A-4DB5-A6AF-A76F4364875F}"/>
              </a:ext>
            </a:extLst>
          </p:cNvPr>
          <p:cNvSpPr/>
          <p:nvPr/>
        </p:nvSpPr>
        <p:spPr>
          <a:xfrm>
            <a:off x="167951" y="391886"/>
            <a:ext cx="12185779" cy="40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Bef>
                <a:spcPts val="135"/>
              </a:spcBef>
              <a:spcAft>
                <a:spcPts val="0"/>
              </a:spcAft>
              <a:tabLst>
                <a:tab pos="514350" algn="l"/>
              </a:tabLst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="" xmlns:a16="http://schemas.microsoft.com/office/drawing/2014/main" id="{D1BB0B75-1B48-47C0-8685-B4917DB4161C}"/>
              </a:ext>
            </a:extLst>
          </p:cNvPr>
          <p:cNvSpPr/>
          <p:nvPr/>
        </p:nvSpPr>
        <p:spPr>
          <a:xfrm>
            <a:off x="167951" y="261257"/>
            <a:ext cx="12024049" cy="5379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pl-PL" sz="4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COLLOQUIUM</a:t>
            </a:r>
            <a:r>
              <a:rPr lang="pl-PL" sz="24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l-PL" sz="2400" b="1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pl-PL" sz="2000" b="1" dirty="0"/>
              <a:t>1.   </a:t>
            </a:r>
            <a:r>
              <a:rPr lang="en-US" sz="2000" b="1" dirty="0" err="1" smtClean="0"/>
              <a:t>Wymagania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merytoryczne</a:t>
            </a:r>
            <a:r>
              <a:rPr lang="en-US" sz="2000" b="1" dirty="0" smtClean="0"/>
              <a:t>:</a:t>
            </a:r>
            <a:endParaRPr lang="pl-PL" sz="2000" b="1" dirty="0" smtClean="0"/>
          </a:p>
          <a:p>
            <a:endParaRPr lang="pl-PL" sz="20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 err="1" smtClean="0"/>
              <a:t>Wskazan</a:t>
            </a:r>
            <a:r>
              <a:rPr lang="pl-PL" sz="2000" b="1" dirty="0" smtClean="0"/>
              <a:t>a literatura przedmiotu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l-PL" sz="2000" b="1" dirty="0" smtClean="0"/>
              <a:t>W</a:t>
            </a:r>
            <a:r>
              <a:rPr lang="en-US" sz="2000" b="1" dirty="0" err="1" smtClean="0"/>
              <a:t>yb</a:t>
            </a:r>
            <a:r>
              <a:rPr lang="pl-PL" sz="2000" b="1" dirty="0" smtClean="0"/>
              <a:t>r</a:t>
            </a:r>
            <a:r>
              <a:rPr lang="en-US" sz="2000" b="1" dirty="0" err="1" smtClean="0"/>
              <a:t>ane</a:t>
            </a:r>
            <a:r>
              <a:rPr lang="pl-PL" sz="2000" b="1" dirty="0" smtClean="0"/>
              <a:t> </a:t>
            </a:r>
            <a:r>
              <a:rPr lang="en-US" sz="2000" b="1" dirty="0" err="1" smtClean="0"/>
              <a:t>teksty</a:t>
            </a:r>
            <a:r>
              <a:rPr lang="en-US" sz="2000" b="1" dirty="0" smtClean="0"/>
              <a:t> </a:t>
            </a:r>
            <a:r>
              <a:rPr lang="en-US" sz="2000" b="1" dirty="0" err="1"/>
              <a:t>źródłowe</a:t>
            </a:r>
            <a:r>
              <a:rPr lang="en-US" sz="2000" b="1" dirty="0"/>
              <a:t> </a:t>
            </a:r>
            <a:endParaRPr lang="pl-PL" sz="2000" b="1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l-PL" sz="2000" b="1" dirty="0" smtClean="0"/>
              <a:t>Materiały wcześniej nie wymienione, wykorzystane i wskazane podczas prowadzenia zajęć.</a:t>
            </a:r>
            <a:endParaRPr lang="pl-PL" sz="2000" b="1" dirty="0"/>
          </a:p>
          <a:p>
            <a:pPr marL="457200" lvl="0" indent="-457200">
              <a:lnSpc>
                <a:spcPct val="107000"/>
              </a:lnSpc>
              <a:spcAft>
                <a:spcPts val="800"/>
              </a:spcAft>
              <a:buAutoNum type="arabicPeriod" startAt="2"/>
            </a:pPr>
            <a:r>
              <a:rPr lang="pl-PL" sz="2000" b="1" dirty="0" smtClean="0">
                <a:ea typeface="Calibri" panose="020F0502020204030204" pitchFamily="34" charset="0"/>
                <a:cs typeface="Calibri" panose="020F0502020204030204" pitchFamily="34" charset="0"/>
              </a:rPr>
              <a:t>Forma sprawdzianu – pytania opisowe:</a:t>
            </a:r>
            <a:endParaRPr lang="pl-PL" sz="2000" b="1" u="sng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2000" b="1" dirty="0" smtClean="0">
                <a:ea typeface="Calibri" panose="020F0502020204030204" pitchFamily="34" charset="0"/>
                <a:cs typeface="Calibri" panose="020F0502020204030204" pitchFamily="34" charset="0"/>
              </a:rPr>
              <a:t>6 pytań opisowych z przerobionego materiału (czas </a:t>
            </a:r>
            <a:r>
              <a:rPr lang="pl-PL" sz="2000" b="1" dirty="0"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pl-PL" sz="2000" b="1" dirty="0" smtClean="0">
                <a:ea typeface="Calibri" panose="020F0502020204030204" pitchFamily="34" charset="0"/>
                <a:cs typeface="Calibri" panose="020F0502020204030204" pitchFamily="34" charset="0"/>
              </a:rPr>
              <a:t>90 </a:t>
            </a:r>
            <a:r>
              <a:rPr lang="pl-PL" sz="2000" b="1" dirty="0">
                <a:ea typeface="Calibri" panose="020F0502020204030204" pitchFamily="34" charset="0"/>
                <a:cs typeface="Calibri" panose="020F0502020204030204" pitchFamily="34" charset="0"/>
              </a:rPr>
              <a:t>min</a:t>
            </a:r>
            <a:r>
              <a:rPr lang="pl-PL" sz="2000" b="1" dirty="0" smtClean="0">
                <a:ea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pl-PL" sz="20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pl-PL" sz="2000" b="1" dirty="0">
                <a:ea typeface="Calibri" panose="020F0502020204030204" pitchFamily="34" charset="0"/>
                <a:cs typeface="Calibri" panose="020F0502020204030204" pitchFamily="34" charset="0"/>
              </a:rPr>
              <a:t> 3.    </a:t>
            </a:r>
            <a:r>
              <a:rPr lang="pl-PL" sz="2000" b="1" dirty="0" smtClean="0">
                <a:ea typeface="Calibri" panose="020F0502020204030204" pitchFamily="34" charset="0"/>
                <a:cs typeface="Calibri" panose="020F0502020204030204" pitchFamily="34" charset="0"/>
              </a:rPr>
              <a:t>Zaliczenie ćwiczeń:</a:t>
            </a:r>
            <a:r>
              <a:rPr lang="pl-PL" sz="2000" b="1" dirty="0"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2000" b="1" dirty="0" smtClean="0">
                <a:ea typeface="Calibri" panose="020F0502020204030204" pitchFamily="34" charset="0"/>
                <a:cs typeface="Calibri" panose="020F0502020204030204" pitchFamily="34" charset="0"/>
              </a:rPr>
              <a:t>Ocena pozytywna ze sprawdzianu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2000" b="1" dirty="0" smtClean="0">
                <a:ea typeface="Calibri" panose="020F0502020204030204" pitchFamily="34" charset="0"/>
                <a:cs typeface="Calibri" panose="020F0502020204030204" pitchFamily="34" charset="0"/>
              </a:rPr>
              <a:t>Obecność na zajęciach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2000" b="1" dirty="0" smtClean="0">
                <a:ea typeface="Calibri" panose="020F0502020204030204" pitchFamily="34" charset="0"/>
                <a:cs typeface="Calibri" panose="020F0502020204030204" pitchFamily="34" charset="0"/>
              </a:rPr>
              <a:t>Usprawiedliwione nieobecności na konsultacjach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pl-PL" sz="2000" b="1" u="sng" dirty="0" smtClean="0">
                <a:ea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endParaRPr lang="pl-PL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12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03201" y="254002"/>
            <a:ext cx="11768667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l-PL" sz="3600" b="1" dirty="0"/>
              <a:t>Literatura przedmiotu</a:t>
            </a:r>
            <a:endParaRPr lang="pl-PL" sz="3600" dirty="0"/>
          </a:p>
          <a:p>
            <a:endParaRPr lang="pl-PL" sz="2800" b="1" dirty="0"/>
          </a:p>
          <a:p>
            <a:r>
              <a:rPr lang="pl-PL" sz="2800" b="1" dirty="0"/>
              <a:t>Podstawowa: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dirty="0"/>
              <a:t>Krzysztof  Krasowski, Bogdan Lesiński, Krystyna Sikorska-Dzięgielewska, Jerzy Walachowicz: "Powszechna historia państwa i prawa", Poznań 1993.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dirty="0"/>
              <a:t>Marek Kinstler, Marian Józef  Ptak: "Powszechna historia państwa i prawa", Wrocław 1996 (lub późn., &lt;wybór tekstów źródłowych&gt;)</a:t>
            </a:r>
          </a:p>
          <a:p>
            <a:r>
              <a:rPr lang="pl-PL" sz="2800" b="1" dirty="0"/>
              <a:t>Uzupełniająca: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dirty="0"/>
              <a:t>Karol Koranyi: "Powszechna historia państwa i prawa", Warszawa 1961-67.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dirty="0"/>
              <a:t>Iwo Jaworski: „Zarys powszechnej historii państwa i prawa”, Warszawa 1964.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dirty="0"/>
              <a:t>Michał Sczaniecki: „Powszechna historia państwa i prawa”, Warszawa 2007.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dirty="0"/>
              <a:t>Tadeusz Maciejewski: "Powszechna historia ustroju i prawa", Warszawa 2000.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dirty="0"/>
              <a:t>Katarzyna Sójka Zielińska: "Historia Prawa", Warszawa 1986 (lub późn.)</a:t>
            </a:r>
          </a:p>
        </p:txBody>
      </p:sp>
    </p:spTree>
    <p:extLst>
      <p:ext uri="{BB962C8B-B14F-4D97-AF65-F5344CB8AC3E}">
        <p14:creationId xmlns:p14="http://schemas.microsoft.com/office/powerpoint/2010/main" val="86223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0"/>
            <a:ext cx="11446933" cy="4277518"/>
          </a:xfrm>
          <a:custGeom>
            <a:avLst/>
            <a:gdLst>
              <a:gd name="connsiteX0" fmla="*/ 0 w 10786533"/>
              <a:gd name="connsiteY0" fmla="*/ 0 h 5104218"/>
              <a:gd name="connsiteX1" fmla="*/ 10786533 w 10786533"/>
              <a:gd name="connsiteY1" fmla="*/ 0 h 5104218"/>
              <a:gd name="connsiteX2" fmla="*/ 10786533 w 10786533"/>
              <a:gd name="connsiteY2" fmla="*/ 5104218 h 5104218"/>
              <a:gd name="connsiteX3" fmla="*/ 0 w 10786533"/>
              <a:gd name="connsiteY3" fmla="*/ 5104218 h 5104218"/>
              <a:gd name="connsiteX4" fmla="*/ 0 w 10786533"/>
              <a:gd name="connsiteY4" fmla="*/ 0 h 5104218"/>
              <a:gd name="connsiteX0" fmla="*/ 0 w 11396133"/>
              <a:gd name="connsiteY0" fmla="*/ 16933 h 5104218"/>
              <a:gd name="connsiteX1" fmla="*/ 11396133 w 11396133"/>
              <a:gd name="connsiteY1" fmla="*/ 0 h 5104218"/>
              <a:gd name="connsiteX2" fmla="*/ 11396133 w 11396133"/>
              <a:gd name="connsiteY2" fmla="*/ 5104218 h 5104218"/>
              <a:gd name="connsiteX3" fmla="*/ 609600 w 11396133"/>
              <a:gd name="connsiteY3" fmla="*/ 5104218 h 5104218"/>
              <a:gd name="connsiteX4" fmla="*/ 0 w 11396133"/>
              <a:gd name="connsiteY4" fmla="*/ 16933 h 5104218"/>
              <a:gd name="connsiteX0" fmla="*/ 33866 w 11429999"/>
              <a:gd name="connsiteY0" fmla="*/ 16933 h 6086351"/>
              <a:gd name="connsiteX1" fmla="*/ 11429999 w 11429999"/>
              <a:gd name="connsiteY1" fmla="*/ 0 h 6086351"/>
              <a:gd name="connsiteX2" fmla="*/ 11429999 w 11429999"/>
              <a:gd name="connsiteY2" fmla="*/ 5104218 h 6086351"/>
              <a:gd name="connsiteX3" fmla="*/ 0 w 11429999"/>
              <a:gd name="connsiteY3" fmla="*/ 6086351 h 6086351"/>
              <a:gd name="connsiteX4" fmla="*/ 33866 w 11429999"/>
              <a:gd name="connsiteY4" fmla="*/ 16933 h 6086351"/>
              <a:gd name="connsiteX0" fmla="*/ 0 w 11396133"/>
              <a:gd name="connsiteY0" fmla="*/ 16933 h 6086351"/>
              <a:gd name="connsiteX1" fmla="*/ 11396133 w 11396133"/>
              <a:gd name="connsiteY1" fmla="*/ 0 h 6086351"/>
              <a:gd name="connsiteX2" fmla="*/ 11396133 w 11396133"/>
              <a:gd name="connsiteY2" fmla="*/ 5104218 h 6086351"/>
              <a:gd name="connsiteX3" fmla="*/ 50800 w 11396133"/>
              <a:gd name="connsiteY3" fmla="*/ 6086351 h 6086351"/>
              <a:gd name="connsiteX4" fmla="*/ 0 w 11396133"/>
              <a:gd name="connsiteY4" fmla="*/ 16933 h 6086351"/>
              <a:gd name="connsiteX0" fmla="*/ 0 w 11446933"/>
              <a:gd name="connsiteY0" fmla="*/ 16933 h 6086351"/>
              <a:gd name="connsiteX1" fmla="*/ 11396133 w 11446933"/>
              <a:gd name="connsiteY1" fmla="*/ 0 h 6086351"/>
              <a:gd name="connsiteX2" fmla="*/ 11446933 w 11446933"/>
              <a:gd name="connsiteY2" fmla="*/ 6052484 h 6086351"/>
              <a:gd name="connsiteX3" fmla="*/ 50800 w 11446933"/>
              <a:gd name="connsiteY3" fmla="*/ 6086351 h 6086351"/>
              <a:gd name="connsiteX4" fmla="*/ 0 w 11446933"/>
              <a:gd name="connsiteY4" fmla="*/ 16933 h 6086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6933" h="6086351">
                <a:moveTo>
                  <a:pt x="0" y="16933"/>
                </a:moveTo>
                <a:lnTo>
                  <a:pt x="11396133" y="0"/>
                </a:lnTo>
                <a:lnTo>
                  <a:pt x="11446933" y="6052484"/>
                </a:lnTo>
                <a:lnTo>
                  <a:pt x="50800" y="6086351"/>
                </a:lnTo>
                <a:lnTo>
                  <a:pt x="0" y="16933"/>
                </a:lnTo>
                <a:close/>
              </a:path>
            </a:pathLst>
          </a:custGeom>
        </p:spPr>
        <p:txBody>
          <a:bodyPr wrap="square">
            <a:spAutoFit/>
          </a:bodyPr>
          <a:lstStyle/>
          <a:p>
            <a:pPr lvl="0" algn="ctr">
              <a:lnSpc>
                <a:spcPct val="106000"/>
              </a:lnSpc>
              <a:spcAft>
                <a:spcPts val="0"/>
              </a:spcAft>
            </a:pPr>
            <a:r>
              <a:rPr lang="pl-PL" sz="4400" b="1" kern="50" dirty="0">
                <a:latin typeface="+mj-lt"/>
                <a:ea typeface="Lucida Sans Unicode" panose="020B0602030504020204" pitchFamily="34" charset="0"/>
                <a:cs typeface="Calibri" panose="020F0502020204030204" pitchFamily="34" charset="0"/>
              </a:rPr>
              <a:t>TEKSTY ŹRÓDŁOWE:</a:t>
            </a:r>
            <a:endParaRPr lang="pl-PL" sz="4400" b="1" kern="50" dirty="0">
              <a:latin typeface="+mj-lt"/>
              <a:ea typeface="Lucida Sans Unicode" panose="020B0602030504020204" pitchFamily="34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pl-PL" sz="2200" kern="50" dirty="0">
              <a:latin typeface="Calibri" panose="020F0502020204030204" pitchFamily="34" charset="0"/>
              <a:ea typeface="Lucida Sans Unicode" panose="020B060203050402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Prawda </a:t>
            </a:r>
            <a:r>
              <a:rPr lang="pl-PL" b="1" dirty="0">
                <a:ea typeface="Times New Roman" panose="02020603050405020304" pitchFamily="18" charset="0"/>
                <a:cs typeface="Calibri" panose="020F0502020204030204" pitchFamily="34" charset="0"/>
              </a:rPr>
              <a:t>Ruska z XI i XII w.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b="1" dirty="0">
                <a:ea typeface="Times New Roman" panose="02020603050405020304" pitchFamily="18" charset="0"/>
                <a:cs typeface="Calibri" panose="020F0502020204030204" pitchFamily="34" charset="0"/>
              </a:rPr>
              <a:t>Zwierciadło Saskie z 1220-1235 r.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b="1" dirty="0" err="1">
                <a:ea typeface="Times New Roman" panose="02020603050405020304" pitchFamily="18" charset="0"/>
                <a:cs typeface="Calibri" panose="020F0502020204030204" pitchFamily="34" charset="0"/>
              </a:rPr>
              <a:t>Coutume</a:t>
            </a:r>
            <a:r>
              <a:rPr lang="pl-PL" b="1" dirty="0">
                <a:ea typeface="Times New Roman" panose="02020603050405020304" pitchFamily="18" charset="0"/>
                <a:cs typeface="Calibri" panose="020F0502020204030204" pitchFamily="34" charset="0"/>
              </a:rPr>
              <a:t> de Paris z 1510 r.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b="1" dirty="0">
                <a:ea typeface="Times New Roman" panose="02020603050405020304" pitchFamily="18" charset="0"/>
                <a:cs typeface="Calibri" panose="020F0502020204030204" pitchFamily="34" charset="0"/>
              </a:rPr>
              <a:t>Constitutio Criminalis Carolina z 1532 r.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b="1" dirty="0" err="1" smtClean="0">
                <a:ea typeface="Times New Roman" panose="02020603050405020304" pitchFamily="18" charset="0"/>
                <a:cs typeface="Calibri" panose="020F0502020204030204" pitchFamily="34" charset="0"/>
              </a:rPr>
              <a:t>Constitutio</a:t>
            </a:r>
            <a:r>
              <a:rPr lang="pl-PL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l-PL" b="1" dirty="0">
                <a:ea typeface="Times New Roman" panose="02020603050405020304" pitchFamily="18" charset="0"/>
                <a:cs typeface="Calibri" panose="020F0502020204030204" pitchFamily="34" charset="0"/>
              </a:rPr>
              <a:t>Criminalis </a:t>
            </a:r>
            <a:r>
              <a:rPr lang="pl-PL" b="1" dirty="0" err="1">
                <a:ea typeface="Times New Roman" panose="02020603050405020304" pitchFamily="18" charset="0"/>
                <a:cs typeface="Calibri" panose="020F0502020204030204" pitchFamily="34" charset="0"/>
              </a:rPr>
              <a:t>Theresiana</a:t>
            </a:r>
            <a:r>
              <a:rPr lang="pl-PL" b="1" dirty="0">
                <a:ea typeface="Times New Roman" panose="02020603050405020304" pitchFamily="18" charset="0"/>
                <a:cs typeface="Calibri" panose="020F0502020204030204" pitchFamily="34" charset="0"/>
              </a:rPr>
              <a:t> z 31 grudnia 1768 r.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b="1" dirty="0" err="1" smtClean="0">
                <a:ea typeface="Times New Roman" panose="02020603050405020304" pitchFamily="18" charset="0"/>
                <a:cs typeface="Calibri" panose="020F0502020204030204" pitchFamily="34" charset="0"/>
              </a:rPr>
              <a:t>Landrecht</a:t>
            </a:r>
            <a:r>
              <a:rPr lang="pl-PL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l-PL" b="1" dirty="0">
                <a:ea typeface="Times New Roman" panose="02020603050405020304" pitchFamily="18" charset="0"/>
                <a:cs typeface="Calibri" panose="020F0502020204030204" pitchFamily="34" charset="0"/>
              </a:rPr>
              <a:t>pruski z 5 lutego 1794 r.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b="1" dirty="0">
                <a:ea typeface="Times New Roman" panose="02020603050405020304" pitchFamily="18" charset="0"/>
                <a:cs typeface="Calibri" panose="020F0502020204030204" pitchFamily="34" charset="0"/>
              </a:rPr>
              <a:t>Kodeks Napoleona z 21 marca 1804 r.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b="1" dirty="0"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pl-PL" b="1" i="1" dirty="0">
                <a:ea typeface="Times New Roman" panose="02020603050405020304" pitchFamily="18" charset="0"/>
                <a:cs typeface="Calibri" panose="020F0502020204030204" pitchFamily="34" charset="0"/>
              </a:rPr>
              <a:t>francuski</a:t>
            </a:r>
            <a:r>
              <a:rPr lang="pl-PL" b="1" dirty="0">
                <a:ea typeface="Times New Roman" panose="02020603050405020304" pitchFamily="18" charset="0"/>
                <a:cs typeface="Calibri" panose="020F0502020204030204" pitchFamily="34" charset="0"/>
              </a:rPr>
              <a:t>) Kodeks postępowania cywilnego z 1 stycznia 1806 r.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b="1" dirty="0">
                <a:ea typeface="Times New Roman" panose="02020603050405020304" pitchFamily="18" charset="0"/>
                <a:cs typeface="Calibri" panose="020F0502020204030204" pitchFamily="34" charset="0"/>
              </a:rPr>
              <a:t>Austriackie prawo cywilne (ABGB) z 1 czerwca 1811 r.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b="1" dirty="0">
                <a:ea typeface="Times New Roman" panose="02020603050405020304" pitchFamily="18" charset="0"/>
                <a:cs typeface="Calibri" panose="020F0502020204030204" pitchFamily="34" charset="0"/>
              </a:rPr>
              <a:t>Niemieckie prawo cywilne (BGB) z 18 sierpnia 1896 r.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pl-PL" sz="2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25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23332" y="195468"/>
            <a:ext cx="11362267" cy="5847755"/>
          </a:xfrm>
          <a:custGeom>
            <a:avLst/>
            <a:gdLst>
              <a:gd name="connsiteX0" fmla="*/ 0 w 6980464"/>
              <a:gd name="connsiteY0" fmla="*/ 0 h 3385542"/>
              <a:gd name="connsiteX1" fmla="*/ 6980464 w 6980464"/>
              <a:gd name="connsiteY1" fmla="*/ 0 h 3385542"/>
              <a:gd name="connsiteX2" fmla="*/ 6980464 w 6980464"/>
              <a:gd name="connsiteY2" fmla="*/ 3385542 h 3385542"/>
              <a:gd name="connsiteX3" fmla="*/ 0 w 6980464"/>
              <a:gd name="connsiteY3" fmla="*/ 3385542 h 3385542"/>
              <a:gd name="connsiteX4" fmla="*/ 0 w 6980464"/>
              <a:gd name="connsiteY4" fmla="*/ 0 h 3385542"/>
              <a:gd name="connsiteX0" fmla="*/ 0 w 7560129"/>
              <a:gd name="connsiteY0" fmla="*/ 0 h 3671292"/>
              <a:gd name="connsiteX1" fmla="*/ 7560129 w 7560129"/>
              <a:gd name="connsiteY1" fmla="*/ 285750 h 3671292"/>
              <a:gd name="connsiteX2" fmla="*/ 7560129 w 7560129"/>
              <a:gd name="connsiteY2" fmla="*/ 3671292 h 3671292"/>
              <a:gd name="connsiteX3" fmla="*/ 579665 w 7560129"/>
              <a:gd name="connsiteY3" fmla="*/ 3671292 h 3671292"/>
              <a:gd name="connsiteX4" fmla="*/ 0 w 7560129"/>
              <a:gd name="connsiteY4" fmla="*/ 0 h 3671292"/>
              <a:gd name="connsiteX0" fmla="*/ 318407 w 7878536"/>
              <a:gd name="connsiteY0" fmla="*/ 0 h 4593856"/>
              <a:gd name="connsiteX1" fmla="*/ 7878536 w 7878536"/>
              <a:gd name="connsiteY1" fmla="*/ 285750 h 4593856"/>
              <a:gd name="connsiteX2" fmla="*/ 7878536 w 7878536"/>
              <a:gd name="connsiteY2" fmla="*/ 3671292 h 4593856"/>
              <a:gd name="connsiteX3" fmla="*/ 0 w 7878536"/>
              <a:gd name="connsiteY3" fmla="*/ 4593856 h 4593856"/>
              <a:gd name="connsiteX4" fmla="*/ 318407 w 7878536"/>
              <a:gd name="connsiteY4" fmla="*/ 0 h 4593856"/>
              <a:gd name="connsiteX0" fmla="*/ 48986 w 7878536"/>
              <a:gd name="connsiteY0" fmla="*/ 0 h 4781635"/>
              <a:gd name="connsiteX1" fmla="*/ 7878536 w 7878536"/>
              <a:gd name="connsiteY1" fmla="*/ 473529 h 4781635"/>
              <a:gd name="connsiteX2" fmla="*/ 7878536 w 7878536"/>
              <a:gd name="connsiteY2" fmla="*/ 3859071 h 4781635"/>
              <a:gd name="connsiteX3" fmla="*/ 0 w 7878536"/>
              <a:gd name="connsiteY3" fmla="*/ 4781635 h 4781635"/>
              <a:gd name="connsiteX4" fmla="*/ 48986 w 7878536"/>
              <a:gd name="connsiteY4" fmla="*/ 0 h 4781635"/>
              <a:gd name="connsiteX0" fmla="*/ 16328 w 7878536"/>
              <a:gd name="connsiteY0" fmla="*/ 0 h 4797964"/>
              <a:gd name="connsiteX1" fmla="*/ 7878536 w 7878536"/>
              <a:gd name="connsiteY1" fmla="*/ 489858 h 4797964"/>
              <a:gd name="connsiteX2" fmla="*/ 7878536 w 7878536"/>
              <a:gd name="connsiteY2" fmla="*/ 3875400 h 4797964"/>
              <a:gd name="connsiteX3" fmla="*/ 0 w 7878536"/>
              <a:gd name="connsiteY3" fmla="*/ 4797964 h 4797964"/>
              <a:gd name="connsiteX4" fmla="*/ 16328 w 7878536"/>
              <a:gd name="connsiteY4" fmla="*/ 0 h 4797964"/>
              <a:gd name="connsiteX0" fmla="*/ 16328 w 7976508"/>
              <a:gd name="connsiteY0" fmla="*/ 0 h 4797964"/>
              <a:gd name="connsiteX1" fmla="*/ 7878536 w 7976508"/>
              <a:gd name="connsiteY1" fmla="*/ 489858 h 4797964"/>
              <a:gd name="connsiteX2" fmla="*/ 7976508 w 7976508"/>
              <a:gd name="connsiteY2" fmla="*/ 4708157 h 4797964"/>
              <a:gd name="connsiteX3" fmla="*/ 0 w 7976508"/>
              <a:gd name="connsiteY3" fmla="*/ 4797964 h 4797964"/>
              <a:gd name="connsiteX4" fmla="*/ 16328 w 7976508"/>
              <a:gd name="connsiteY4" fmla="*/ 0 h 4797964"/>
              <a:gd name="connsiteX0" fmla="*/ 16328 w 8327572"/>
              <a:gd name="connsiteY0" fmla="*/ 0 h 5214342"/>
              <a:gd name="connsiteX1" fmla="*/ 7878536 w 8327572"/>
              <a:gd name="connsiteY1" fmla="*/ 489858 h 5214342"/>
              <a:gd name="connsiteX2" fmla="*/ 8327572 w 8327572"/>
              <a:gd name="connsiteY2" fmla="*/ 5214342 h 5214342"/>
              <a:gd name="connsiteX3" fmla="*/ 0 w 8327572"/>
              <a:gd name="connsiteY3" fmla="*/ 4797964 h 5214342"/>
              <a:gd name="connsiteX4" fmla="*/ 16328 w 8327572"/>
              <a:gd name="connsiteY4" fmla="*/ 0 h 5214342"/>
              <a:gd name="connsiteX0" fmla="*/ 146956 w 8458200"/>
              <a:gd name="connsiteY0" fmla="*/ 0 h 5214342"/>
              <a:gd name="connsiteX1" fmla="*/ 8009164 w 8458200"/>
              <a:gd name="connsiteY1" fmla="*/ 489858 h 5214342"/>
              <a:gd name="connsiteX2" fmla="*/ 8458200 w 8458200"/>
              <a:gd name="connsiteY2" fmla="*/ 5214342 h 5214342"/>
              <a:gd name="connsiteX3" fmla="*/ 0 w 8458200"/>
              <a:gd name="connsiteY3" fmla="*/ 5149028 h 5214342"/>
              <a:gd name="connsiteX4" fmla="*/ 146956 w 8458200"/>
              <a:gd name="connsiteY4" fmla="*/ 0 h 5214342"/>
              <a:gd name="connsiteX0" fmla="*/ 40820 w 8458200"/>
              <a:gd name="connsiteY0" fmla="*/ 0 h 6234878"/>
              <a:gd name="connsiteX1" fmla="*/ 8009164 w 8458200"/>
              <a:gd name="connsiteY1" fmla="*/ 1510394 h 6234878"/>
              <a:gd name="connsiteX2" fmla="*/ 8458200 w 8458200"/>
              <a:gd name="connsiteY2" fmla="*/ 6234878 h 6234878"/>
              <a:gd name="connsiteX3" fmla="*/ 0 w 8458200"/>
              <a:gd name="connsiteY3" fmla="*/ 6169564 h 6234878"/>
              <a:gd name="connsiteX4" fmla="*/ 40820 w 8458200"/>
              <a:gd name="connsiteY4" fmla="*/ 0 h 6234878"/>
              <a:gd name="connsiteX0" fmla="*/ 723 w 8475253"/>
              <a:gd name="connsiteY0" fmla="*/ 0 h 6210385"/>
              <a:gd name="connsiteX1" fmla="*/ 8026217 w 8475253"/>
              <a:gd name="connsiteY1" fmla="*/ 1485901 h 6210385"/>
              <a:gd name="connsiteX2" fmla="*/ 8475253 w 8475253"/>
              <a:gd name="connsiteY2" fmla="*/ 6210385 h 6210385"/>
              <a:gd name="connsiteX3" fmla="*/ 17053 w 8475253"/>
              <a:gd name="connsiteY3" fmla="*/ 6145071 h 6210385"/>
              <a:gd name="connsiteX4" fmla="*/ 723 w 8475253"/>
              <a:gd name="connsiteY4" fmla="*/ 0 h 6210385"/>
              <a:gd name="connsiteX0" fmla="*/ 723 w 8785495"/>
              <a:gd name="connsiteY0" fmla="*/ 0 h 6210385"/>
              <a:gd name="connsiteX1" fmla="*/ 8785495 w 8785495"/>
              <a:gd name="connsiteY1" fmla="*/ 8165 h 6210385"/>
              <a:gd name="connsiteX2" fmla="*/ 8475253 w 8785495"/>
              <a:gd name="connsiteY2" fmla="*/ 6210385 h 6210385"/>
              <a:gd name="connsiteX3" fmla="*/ 17053 w 8785495"/>
              <a:gd name="connsiteY3" fmla="*/ 6145071 h 6210385"/>
              <a:gd name="connsiteX4" fmla="*/ 723 w 8785495"/>
              <a:gd name="connsiteY4" fmla="*/ 0 h 6210385"/>
              <a:gd name="connsiteX0" fmla="*/ 723 w 8785495"/>
              <a:gd name="connsiteY0" fmla="*/ 0 h 6153235"/>
              <a:gd name="connsiteX1" fmla="*/ 8785495 w 8785495"/>
              <a:gd name="connsiteY1" fmla="*/ 8165 h 6153235"/>
              <a:gd name="connsiteX2" fmla="*/ 8736510 w 8785495"/>
              <a:gd name="connsiteY2" fmla="*/ 6153235 h 6153235"/>
              <a:gd name="connsiteX3" fmla="*/ 17053 w 8785495"/>
              <a:gd name="connsiteY3" fmla="*/ 6145071 h 6153235"/>
              <a:gd name="connsiteX4" fmla="*/ 723 w 8785495"/>
              <a:gd name="connsiteY4" fmla="*/ 0 h 6153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85495" h="6153235">
                <a:moveTo>
                  <a:pt x="723" y="0"/>
                </a:moveTo>
                <a:lnTo>
                  <a:pt x="8785495" y="8165"/>
                </a:lnTo>
                <a:lnTo>
                  <a:pt x="8736510" y="6153235"/>
                </a:lnTo>
                <a:lnTo>
                  <a:pt x="17053" y="6145071"/>
                </a:lnTo>
                <a:cubicBezTo>
                  <a:pt x="22496" y="4545750"/>
                  <a:pt x="-4720" y="1599321"/>
                  <a:pt x="723" y="0"/>
                </a:cubicBezTo>
                <a:close/>
              </a:path>
            </a:pathLst>
          </a:custGeom>
          <a:noFill/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  <a:tabLst>
                <a:tab pos="396240" algn="l"/>
              </a:tabLst>
            </a:pPr>
            <a:r>
              <a:rPr lang="pl-PL" sz="5400" b="1" dirty="0" smtClean="0"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Mateusz Menzel</a:t>
            </a:r>
            <a:endParaRPr lang="pl-PL" sz="5400" b="1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just">
              <a:spcAft>
                <a:spcPts val="0"/>
              </a:spcAft>
              <a:tabLst>
                <a:tab pos="396240" algn="l"/>
              </a:tabLst>
            </a:pPr>
            <a:r>
              <a:rPr lang="pl-PL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</a:t>
            </a:r>
            <a:r>
              <a:rPr lang="pl-PL" sz="2800" b="1" dirty="0"/>
              <a:t>POK.</a:t>
            </a:r>
            <a:r>
              <a:rPr lang="en-US" sz="2800" b="1" dirty="0"/>
              <a:t> NR </a:t>
            </a:r>
            <a:r>
              <a:rPr lang="pl-PL" sz="2800" b="1" dirty="0" smtClean="0"/>
              <a:t>505</a:t>
            </a:r>
            <a:r>
              <a:rPr lang="pl-PL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pl-PL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 budynku „B” Wydziału Prawa. [ul. Kuźnicza 46/47</a:t>
            </a:r>
          </a:p>
          <a:p>
            <a:pPr lvl="0" algn="just">
              <a:spcAft>
                <a:spcPts val="0"/>
              </a:spcAft>
              <a:tabLst>
                <a:tab pos="396240" algn="l"/>
              </a:tabLst>
            </a:pPr>
            <a:r>
              <a:rPr lang="pl-PL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50-138 </a:t>
            </a:r>
            <a:r>
              <a:rPr lang="pl-PL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WROCŁAW</a:t>
            </a:r>
            <a:endParaRPr lang="pl-PL" sz="28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 algn="just">
              <a:spcAft>
                <a:spcPts val="0"/>
              </a:spcAft>
              <a:tabLst>
                <a:tab pos="396240" algn="l"/>
              </a:tabLst>
            </a:pPr>
            <a:endParaRPr lang="pl-PL" sz="2800" b="0" u="sng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 algn="just">
              <a:spcAft>
                <a:spcPts val="0"/>
              </a:spcAft>
              <a:buClr>
                <a:srgbClr val="FF0000"/>
              </a:buClr>
              <a:tabLst>
                <a:tab pos="948690" algn="l"/>
              </a:tabLst>
            </a:pPr>
            <a:r>
              <a:rPr lang="pl-PL" sz="20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TERMINY </a:t>
            </a:r>
            <a:r>
              <a:rPr lang="pl-PL" sz="20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KONSULTACJI:</a:t>
            </a:r>
          </a:p>
          <a:p>
            <a:pPr lvl="0" algn="just">
              <a:spcAft>
                <a:spcPts val="0"/>
              </a:spcAft>
              <a:buClr>
                <a:srgbClr val="FF0000"/>
              </a:buClr>
              <a:tabLst>
                <a:tab pos="948690" algn="l"/>
              </a:tabLst>
            </a:pPr>
            <a:endParaRPr lang="pl-PL" sz="32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/>
            <a:r>
              <a:rPr lang="pl-PL" sz="2800" b="1" dirty="0"/>
              <a:t>2019-12-21 - godz.14:45-15:45</a:t>
            </a:r>
            <a:endParaRPr lang="pl-PL" sz="2800" dirty="0"/>
          </a:p>
          <a:p>
            <a:pPr algn="ctr"/>
            <a:r>
              <a:rPr lang="pl-PL" sz="2800" b="1" dirty="0"/>
              <a:t>2020-01-12 - godz.17:45-18:45 </a:t>
            </a:r>
            <a:endParaRPr lang="pl-PL" sz="2800" dirty="0"/>
          </a:p>
          <a:p>
            <a:pPr algn="ctr"/>
            <a:r>
              <a:rPr lang="pl-PL" sz="2800" b="1" dirty="0"/>
              <a:t>2020-01-18 - godz.18:30-19:30</a:t>
            </a:r>
            <a:endParaRPr lang="pl-PL" sz="2800" dirty="0"/>
          </a:p>
          <a:p>
            <a:pPr algn="ctr"/>
            <a:r>
              <a:rPr lang="pl-PL" sz="2800" b="1" dirty="0"/>
              <a:t>2020-02-02 - godz.17:45-18:45</a:t>
            </a:r>
            <a:endParaRPr lang="pl-PL" sz="2800" dirty="0"/>
          </a:p>
          <a:p>
            <a:pPr algn="ctr"/>
            <a:r>
              <a:rPr lang="pl-PL" sz="2800" b="1" dirty="0"/>
              <a:t>2020-02-08 - godz.16:30-17:30</a:t>
            </a:r>
            <a:endParaRPr lang="pl-PL" sz="2800" dirty="0"/>
          </a:p>
          <a:p>
            <a:pPr marL="1793875" indent="-285750">
              <a:buFont typeface="Arial" panose="020B0604020202020204" pitchFamily="34" charset="0"/>
              <a:buChar char="•"/>
            </a:pPr>
            <a:endParaRPr lang="pl-PL" sz="1600" dirty="0"/>
          </a:p>
          <a:p>
            <a:pPr lvl="0"/>
            <a:r>
              <a:rPr lang="en-US" sz="2800" b="1" dirty="0" smtClean="0"/>
              <a:t>E-MAIL</a:t>
            </a:r>
            <a:r>
              <a:rPr lang="en-US" sz="2800" b="1" dirty="0"/>
              <a:t>: </a:t>
            </a:r>
            <a:r>
              <a:rPr lang="pl-PL" sz="2800" b="1" i="1" u="sng" dirty="0" err="1" smtClean="0"/>
              <a:t>mateusz.menzel</a:t>
            </a:r>
            <a:r>
              <a:rPr lang="en-US" sz="2800" b="1" i="1" u="sng" dirty="0" smtClean="0"/>
              <a:t>@</a:t>
            </a:r>
            <a:r>
              <a:rPr lang="pl-PL" sz="2800" b="1" i="1" u="sng" dirty="0"/>
              <a:t>uwr.edu</a:t>
            </a:r>
            <a:r>
              <a:rPr lang="en-US" sz="2800" b="1" i="1" u="sng" dirty="0" smtClean="0"/>
              <a:t>.</a:t>
            </a:r>
            <a:r>
              <a:rPr lang="en-US" sz="2800" b="1" i="1" u="sng" dirty="0" err="1" smtClean="0"/>
              <a:t>pl</a:t>
            </a: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val="2553545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740979" y="386255"/>
            <a:ext cx="106023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400" b="1" dirty="0" smtClean="0"/>
              <a:t>Zasady prowadzenia ćwiczeń</a:t>
            </a:r>
            <a:endParaRPr lang="pl-PL" sz="4400" b="1" dirty="0"/>
          </a:p>
        </p:txBody>
      </p:sp>
      <p:sp>
        <p:nvSpPr>
          <p:cNvPr id="3" name="pole tekstowe 2"/>
          <p:cNvSpPr txBox="1"/>
          <p:nvPr/>
        </p:nvSpPr>
        <p:spPr>
          <a:xfrm>
            <a:off x="244366" y="1363717"/>
            <a:ext cx="114300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Obecność: </a:t>
            </a:r>
            <a:endParaRPr lang="pl-PL" sz="2000" b="1" dirty="0" smtClean="0"/>
          </a:p>
          <a:p>
            <a:pPr marL="285750" indent="-285750">
              <a:buFontTx/>
              <a:buChar char="-"/>
            </a:pPr>
            <a:r>
              <a:rPr lang="pl-PL" sz="2000" b="1" dirty="0" smtClean="0"/>
              <a:t>obowiązkowa na wszystkich zajęciach</a:t>
            </a:r>
          </a:p>
          <a:p>
            <a:pPr marL="285750" indent="-285750">
              <a:buFontTx/>
              <a:buChar char="-"/>
            </a:pPr>
            <a:r>
              <a:rPr lang="pl-PL" sz="2000" b="1" dirty="0" smtClean="0"/>
              <a:t>każda nieobecność musi zostać zaliczona na konsultacjach po uprzednim ustaleniu terminu</a:t>
            </a:r>
          </a:p>
          <a:p>
            <a:pPr marL="285750" indent="-285750">
              <a:buFontTx/>
              <a:buChar char="-"/>
            </a:pPr>
            <a:r>
              <a:rPr lang="pl-PL" sz="2000" b="1" dirty="0" smtClean="0"/>
              <a:t>każda nieobecność musi zostać usprawiedliwiona</a:t>
            </a:r>
          </a:p>
          <a:p>
            <a:r>
              <a:rPr lang="pl-PL" sz="2000" b="1" dirty="0"/>
              <a:t>(wytyczne wg. zarządzenia nr 18/2017 Dziekana Wydziału Prawa, administracji i Ekonomii Uniwersytetu Wrocławskiego z dnia 27 lipca 2017 r</a:t>
            </a:r>
            <a:r>
              <a:rPr lang="pl-PL" sz="2000" b="1" dirty="0" smtClean="0"/>
              <a:t>.)</a:t>
            </a:r>
            <a:endParaRPr lang="pl-PL" sz="2000" b="1" dirty="0"/>
          </a:p>
        </p:txBody>
      </p:sp>
      <p:sp>
        <p:nvSpPr>
          <p:cNvPr id="4" name="pole tekstowe 3"/>
          <p:cNvSpPr txBox="1"/>
          <p:nvPr/>
        </p:nvSpPr>
        <p:spPr>
          <a:xfrm>
            <a:off x="378371" y="3539359"/>
            <a:ext cx="4453759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/>
              <a:t>I rodzaj zajęć:</a:t>
            </a:r>
          </a:p>
          <a:p>
            <a:r>
              <a:rPr lang="pl-PL" b="1" dirty="0" smtClean="0"/>
              <a:t>Ćwiczenia prowadzone w pełni przez wykładowcę, przy aktywnym udziale grupy. Przed każdymi następnymi zajęciami powtórka materiału z poprzednich zajęć (w formie pisemnej bądź ustnej wyrywkowo). Następnie dyskusja dotycząca nowego tematu zajęć, również aktywnie z grupą.</a:t>
            </a:r>
            <a:endParaRPr lang="pl-PL" b="1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400800" y="3610304"/>
            <a:ext cx="483213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/>
              <a:t>II rodzaj zajęć:</a:t>
            </a:r>
          </a:p>
          <a:p>
            <a:r>
              <a:rPr lang="pl-PL" b="1" dirty="0" smtClean="0"/>
              <a:t>Ćwiczenia prowadzone łącznie z grupą. Zawsze na początku zajęć wybrane wcześniej grupy, przedstawiają referaty dotyczące omawianego tematu a następnie przechodzimy do wspólnej dyskusji.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2821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312057" y="262466"/>
            <a:ext cx="9489573" cy="1470025"/>
          </a:xfrm>
        </p:spPr>
        <p:txBody>
          <a:bodyPr/>
          <a:lstStyle/>
          <a:p>
            <a:pPr algn="ctr"/>
            <a:r>
              <a:rPr lang="pl-PL" sz="4400" b="1" dirty="0" smtClean="0"/>
              <a:t>Tematyczny harmonogram ćwiczeń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0" y="1526179"/>
            <a:ext cx="12192000" cy="5755154"/>
          </a:xfrm>
        </p:spPr>
        <p:txBody>
          <a:bodyPr/>
          <a:lstStyle/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Pojęcie i </a:t>
            </a:r>
            <a:r>
              <a:rPr lang="pl-PL" dirty="0">
                <a:solidFill>
                  <a:schemeClr val="tx1"/>
                </a:solidFill>
              </a:rPr>
              <a:t>ź</a:t>
            </a:r>
            <a:r>
              <a:rPr lang="pl-PL" dirty="0" smtClean="0">
                <a:solidFill>
                  <a:schemeClr val="tx1"/>
                </a:solidFill>
              </a:rPr>
              <a:t>ródła prawa w średniowiecznej Europie – ogólna </a:t>
            </a:r>
            <a:r>
              <a:rPr lang="pl-PL" dirty="0" err="1" smtClean="0">
                <a:solidFill>
                  <a:schemeClr val="tx1"/>
                </a:solidFill>
              </a:rPr>
              <a:t>charkterystyka</a:t>
            </a:r>
            <a:r>
              <a:rPr lang="pl-PL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Pojęcie i </a:t>
            </a:r>
            <a:r>
              <a:rPr lang="pl-PL" dirty="0">
                <a:solidFill>
                  <a:schemeClr val="tx1"/>
                </a:solidFill>
              </a:rPr>
              <a:t>cechy prawa </a:t>
            </a:r>
            <a:r>
              <a:rPr lang="pl-PL" dirty="0" smtClean="0">
                <a:solidFill>
                  <a:schemeClr val="tx1"/>
                </a:solidFill>
              </a:rPr>
              <a:t>feudalnego</a:t>
            </a:r>
            <a:r>
              <a:rPr lang="pl-PL" dirty="0">
                <a:solidFill>
                  <a:schemeClr val="tx1"/>
                </a:solidFill>
              </a:rPr>
              <a:t>, Prawo </a:t>
            </a:r>
            <a:r>
              <a:rPr lang="pl-PL" dirty="0" err="1" smtClean="0">
                <a:solidFill>
                  <a:schemeClr val="tx1"/>
                </a:solidFill>
              </a:rPr>
              <a:t>salickie</a:t>
            </a:r>
            <a:r>
              <a:rPr lang="pl-PL" dirty="0">
                <a:solidFill>
                  <a:schemeClr val="tx1"/>
                </a:solidFill>
              </a:rPr>
              <a:t>, Ewolucja prawa lennego.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Spisy prawa zwyczajowego średniowiecznej Europy.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Immunitety średniowiecznej Europy.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Z dziejów prawa karnego w nowożytnej Europie: </a:t>
            </a:r>
            <a:r>
              <a:rPr lang="pl-PL" dirty="0" err="1" smtClean="0">
                <a:solidFill>
                  <a:schemeClr val="tx1"/>
                </a:solidFill>
              </a:rPr>
              <a:t>Constitutio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Criminalis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smtClean="0">
                <a:solidFill>
                  <a:schemeClr val="tx1"/>
                </a:solidFill>
              </a:rPr>
              <a:t>Carolina</a:t>
            </a:r>
            <a:r>
              <a:rPr lang="pl-PL" dirty="0">
                <a:solidFill>
                  <a:schemeClr val="tx1"/>
                </a:solidFill>
              </a:rPr>
              <a:t>, </a:t>
            </a:r>
            <a:r>
              <a:rPr lang="pl-PL" dirty="0" err="1">
                <a:solidFill>
                  <a:schemeClr val="tx1"/>
                </a:solidFill>
              </a:rPr>
              <a:t>Constitutio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Criminalis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Theresiana</a:t>
            </a:r>
            <a:r>
              <a:rPr lang="pl-PL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Z dziejów </a:t>
            </a:r>
            <a:r>
              <a:rPr lang="pl-PL" dirty="0">
                <a:solidFill>
                  <a:schemeClr val="tx1"/>
                </a:solidFill>
              </a:rPr>
              <a:t>prawa cywilnego: Recepcja prawa </a:t>
            </a:r>
            <a:r>
              <a:rPr lang="pl-PL" dirty="0" smtClean="0">
                <a:solidFill>
                  <a:schemeClr val="tx1"/>
                </a:solidFill>
              </a:rPr>
              <a:t>rzymskiego</a:t>
            </a:r>
            <a:r>
              <a:rPr lang="pl-PL" dirty="0">
                <a:solidFill>
                  <a:schemeClr val="tx1"/>
                </a:solidFill>
              </a:rPr>
              <a:t>, </a:t>
            </a:r>
            <a:r>
              <a:rPr lang="pl-PL" dirty="0" err="1">
                <a:solidFill>
                  <a:schemeClr val="tx1"/>
                </a:solidFill>
              </a:rPr>
              <a:t>Landrecht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smtClean="0">
                <a:solidFill>
                  <a:schemeClr val="tx1"/>
                </a:solidFill>
              </a:rPr>
              <a:t>pruski</a:t>
            </a:r>
            <a:r>
              <a:rPr lang="pl-PL" dirty="0">
                <a:solidFill>
                  <a:schemeClr val="tx1"/>
                </a:solidFill>
              </a:rPr>
              <a:t>, </a:t>
            </a:r>
            <a:r>
              <a:rPr lang="pl-PL" dirty="0" err="1">
                <a:solidFill>
                  <a:schemeClr val="tx1"/>
                </a:solidFill>
              </a:rPr>
              <a:t>Coutume</a:t>
            </a:r>
            <a:r>
              <a:rPr lang="pl-PL" dirty="0">
                <a:solidFill>
                  <a:schemeClr val="tx1"/>
                </a:solidFill>
              </a:rPr>
              <a:t> de </a:t>
            </a:r>
            <a:r>
              <a:rPr lang="pl-PL" dirty="0" smtClean="0">
                <a:solidFill>
                  <a:schemeClr val="tx1"/>
                </a:solidFill>
              </a:rPr>
              <a:t>Paris. 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Z dziejów prawa cywilnego: Z dziejów prawa w Anglii i z dziejów prawa we Francji</a:t>
            </a:r>
            <a:endParaRPr lang="pl-PL" dirty="0">
              <a:solidFill>
                <a:schemeClr val="tx1"/>
              </a:solidFill>
            </a:endParaRP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Reformy </a:t>
            </a:r>
            <a:r>
              <a:rPr lang="pl-PL" dirty="0">
                <a:solidFill>
                  <a:schemeClr val="tx1"/>
                </a:solidFill>
              </a:rPr>
              <a:t>prawa sądowego Napoleona </a:t>
            </a:r>
            <a:r>
              <a:rPr lang="pl-PL" dirty="0" smtClean="0">
                <a:solidFill>
                  <a:schemeClr val="tx1"/>
                </a:solidFill>
              </a:rPr>
              <a:t>Bonaparte.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Kodyfikacje prawa cywilnego w Niemczech i Austrii.</a:t>
            </a:r>
            <a:endParaRPr lang="pl-PL" dirty="0">
              <a:solidFill>
                <a:schemeClr val="tx1"/>
              </a:solidFill>
            </a:endParaRP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COLLOQUIUM – praca pisemna. </a:t>
            </a:r>
            <a:endParaRPr lang="pl-PL" dirty="0">
              <a:solidFill>
                <a:schemeClr val="tx1"/>
              </a:solidFill>
            </a:endParaRPr>
          </a:p>
          <a:p>
            <a:pPr marL="457200" indent="-457200">
              <a:buClr>
                <a:schemeClr val="bg1">
                  <a:lumMod val="95000"/>
                  <a:lumOff val="5000"/>
                </a:schemeClr>
              </a:buClr>
              <a:buFont typeface="+mj-lt"/>
              <a:buAutoNum type="arabicPeriod"/>
            </a:pPr>
            <a:endParaRPr lang="pl-PL" dirty="0"/>
          </a:p>
          <a:p>
            <a:pPr marL="457200" indent="-457200">
              <a:buClr>
                <a:schemeClr val="bg1">
                  <a:lumMod val="95000"/>
                  <a:lumOff val="5000"/>
                </a:schemeClr>
              </a:buClr>
              <a:buFont typeface="+mj-lt"/>
              <a:buAutoNum type="arabicPeriod"/>
            </a:pPr>
            <a:endParaRPr lang="pl-PL" dirty="0"/>
          </a:p>
          <a:p>
            <a:pPr marL="457200" indent="-457200">
              <a:buClr>
                <a:schemeClr val="bg1">
                  <a:lumMod val="95000"/>
                  <a:lumOff val="5000"/>
                </a:schemeClr>
              </a:buClr>
              <a:buFont typeface="+mj-lt"/>
              <a:buAutoNum type="arabicPeriod"/>
            </a:pPr>
            <a:endParaRPr lang="pl-PL" dirty="0" smtClean="0"/>
          </a:p>
          <a:p>
            <a:pPr marL="457200" indent="-457200">
              <a:buClr>
                <a:schemeClr val="bg1">
                  <a:lumMod val="95000"/>
                  <a:lumOff val="5000"/>
                </a:schemeClr>
              </a:buClr>
              <a:buFont typeface="+mj-lt"/>
              <a:buAutoNum type="arabicPeriod"/>
            </a:pPr>
            <a:endParaRPr lang="pl-PL" dirty="0" smtClean="0"/>
          </a:p>
          <a:p>
            <a:pPr>
              <a:buClr>
                <a:schemeClr val="bg1">
                  <a:lumMod val="95000"/>
                  <a:lumOff val="5000"/>
                </a:schemeClr>
              </a:buClr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2068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203206"/>
            <a:ext cx="12055151" cy="1446550"/>
          </a:xfrm>
          <a:custGeom>
            <a:avLst/>
            <a:gdLst>
              <a:gd name="connsiteX0" fmla="*/ 0 w 11700932"/>
              <a:gd name="connsiteY0" fmla="*/ 0 h 3693319"/>
              <a:gd name="connsiteX1" fmla="*/ 11700932 w 11700932"/>
              <a:gd name="connsiteY1" fmla="*/ 0 h 3693319"/>
              <a:gd name="connsiteX2" fmla="*/ 11700932 w 11700932"/>
              <a:gd name="connsiteY2" fmla="*/ 3693319 h 3693319"/>
              <a:gd name="connsiteX3" fmla="*/ 0 w 11700932"/>
              <a:gd name="connsiteY3" fmla="*/ 3693319 h 3693319"/>
              <a:gd name="connsiteX4" fmla="*/ 0 w 11700932"/>
              <a:gd name="connsiteY4" fmla="*/ 0 h 3693319"/>
              <a:gd name="connsiteX0" fmla="*/ 16933 w 11717865"/>
              <a:gd name="connsiteY0" fmla="*/ 0 h 6317985"/>
              <a:gd name="connsiteX1" fmla="*/ 11717865 w 11717865"/>
              <a:gd name="connsiteY1" fmla="*/ 0 h 6317985"/>
              <a:gd name="connsiteX2" fmla="*/ 11717865 w 11717865"/>
              <a:gd name="connsiteY2" fmla="*/ 3693319 h 6317985"/>
              <a:gd name="connsiteX3" fmla="*/ 0 w 11717865"/>
              <a:gd name="connsiteY3" fmla="*/ 6317985 h 6317985"/>
              <a:gd name="connsiteX4" fmla="*/ 16933 w 11717865"/>
              <a:gd name="connsiteY4" fmla="*/ 0 h 6317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17865" h="6317985">
                <a:moveTo>
                  <a:pt x="16933" y="0"/>
                </a:moveTo>
                <a:lnTo>
                  <a:pt x="11717865" y="0"/>
                </a:lnTo>
                <a:lnTo>
                  <a:pt x="11717865" y="3693319"/>
                </a:lnTo>
                <a:lnTo>
                  <a:pt x="0" y="6317985"/>
                </a:lnTo>
                <a:cubicBezTo>
                  <a:pt x="5644" y="4211990"/>
                  <a:pt x="11289" y="2105995"/>
                  <a:pt x="16933" y="0"/>
                </a:cubicBezTo>
                <a:close/>
              </a:path>
            </a:pathLst>
          </a:custGeom>
        </p:spPr>
        <p:txBody>
          <a:bodyPr wrap="square">
            <a:spAutoFit/>
          </a:bodyPr>
          <a:lstStyle/>
          <a:p>
            <a:pPr algn="ctr"/>
            <a:r>
              <a:rPr lang="pl-PL" sz="4400" b="1" dirty="0" smtClean="0"/>
              <a:t>Temat</a:t>
            </a:r>
            <a:r>
              <a:rPr lang="pl-PL" sz="4400" b="1" dirty="0"/>
              <a:t>: </a:t>
            </a:r>
            <a:r>
              <a:rPr lang="pl-PL" sz="4400" b="1" dirty="0" smtClean="0"/>
              <a:t>Pojęcie „PRAWO” i ,,ŹRÓDŁA PRAWA”. Źródła prawa w średniowiecznej Europie.</a:t>
            </a:r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>
          <a:xfrm>
            <a:off x="63062" y="2054697"/>
            <a:ext cx="6027575" cy="5208244"/>
          </a:xfrm>
        </p:spPr>
        <p:txBody>
          <a:bodyPr>
            <a:noAutofit/>
          </a:bodyPr>
          <a:lstStyle/>
          <a:p>
            <a:r>
              <a:rPr lang="pl-PL" b="1" u="sng" dirty="0" smtClean="0">
                <a:solidFill>
                  <a:schemeClr val="tx1"/>
                </a:solidFill>
              </a:rPr>
              <a:t>Pojęcie prawa:</a:t>
            </a:r>
          </a:p>
          <a:p>
            <a:pPr marL="457200" indent="-457200">
              <a:buClr>
                <a:schemeClr val="tx1"/>
              </a:buClr>
              <a:buAutoNum type="alphaLcParenR"/>
            </a:pPr>
            <a:r>
              <a:rPr lang="pl-PL" b="1" dirty="0" smtClean="0">
                <a:solidFill>
                  <a:schemeClr val="tx1"/>
                </a:solidFill>
              </a:rPr>
              <a:t>Prawo w znaczeniu węższym </a:t>
            </a:r>
          </a:p>
          <a:p>
            <a:pPr marL="457200" indent="-457200">
              <a:buClr>
                <a:schemeClr val="tx1"/>
              </a:buClr>
              <a:buAutoNum type="alphaLcParenR"/>
            </a:pPr>
            <a:r>
              <a:rPr lang="pl-PL" b="1" dirty="0" smtClean="0">
                <a:solidFill>
                  <a:schemeClr val="tx1"/>
                </a:solidFill>
              </a:rPr>
              <a:t>Prawo w znaczeniu szerszym</a:t>
            </a:r>
          </a:p>
          <a:p>
            <a:r>
              <a:rPr lang="pl-PL" b="1" u="sng" dirty="0" smtClean="0">
                <a:solidFill>
                  <a:schemeClr val="tx1"/>
                </a:solidFill>
              </a:rPr>
              <a:t>Geneza prawa:</a:t>
            </a:r>
          </a:p>
          <a:p>
            <a:pPr marL="457200" indent="-457200">
              <a:buClr>
                <a:schemeClr val="tx1"/>
              </a:buClr>
              <a:buAutoNum type="alphaLcParenR"/>
            </a:pPr>
            <a:r>
              <a:rPr lang="pl-PL" b="1" dirty="0" smtClean="0">
                <a:solidFill>
                  <a:schemeClr val="tx1"/>
                </a:solidFill>
              </a:rPr>
              <a:t>Prawo prymitywne</a:t>
            </a:r>
          </a:p>
          <a:p>
            <a:pPr marL="457200" indent="-457200">
              <a:buClr>
                <a:schemeClr val="tx1"/>
              </a:buClr>
              <a:buAutoNum type="alphaLcParenR"/>
            </a:pPr>
            <a:r>
              <a:rPr lang="pl-PL" b="1" dirty="0" smtClean="0">
                <a:solidFill>
                  <a:schemeClr val="tx1"/>
                </a:solidFill>
              </a:rPr>
              <a:t>Prawo w starożytności</a:t>
            </a:r>
            <a:endParaRPr lang="pl-PL" b="1" dirty="0">
              <a:solidFill>
                <a:schemeClr val="tx1"/>
              </a:solidFill>
            </a:endParaRPr>
          </a:p>
          <a:p>
            <a:r>
              <a:rPr lang="pl-PL" b="1" u="sng" dirty="0" smtClean="0">
                <a:solidFill>
                  <a:schemeClr val="tx1"/>
                </a:solidFill>
              </a:rPr>
              <a:t>Źródła </a:t>
            </a:r>
            <a:r>
              <a:rPr lang="pl-PL" b="1" u="sng" dirty="0">
                <a:solidFill>
                  <a:schemeClr val="tx1"/>
                </a:solidFill>
              </a:rPr>
              <a:t>prawa w znaczeniu:</a:t>
            </a:r>
          </a:p>
          <a:p>
            <a:r>
              <a:rPr lang="pl-PL" b="1" dirty="0">
                <a:solidFill>
                  <a:schemeClr val="tx1"/>
                </a:solidFill>
              </a:rPr>
              <a:t>a) materialnym</a:t>
            </a:r>
          </a:p>
          <a:p>
            <a:r>
              <a:rPr lang="pl-PL" b="1" dirty="0">
                <a:solidFill>
                  <a:schemeClr val="tx1"/>
                </a:solidFill>
              </a:rPr>
              <a:t>b) formalnym</a:t>
            </a:r>
          </a:p>
          <a:p>
            <a:r>
              <a:rPr lang="pl-PL" b="1" dirty="0">
                <a:solidFill>
                  <a:schemeClr val="tx1"/>
                </a:solidFill>
              </a:rPr>
              <a:t>c) Poznawczym</a:t>
            </a:r>
          </a:p>
          <a:p>
            <a:pPr>
              <a:buClr>
                <a:schemeClr val="tx1"/>
              </a:buClr>
            </a:pPr>
            <a:endParaRPr lang="pl-PL" b="1" dirty="0" smtClean="0">
              <a:solidFill>
                <a:schemeClr val="tx1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5940973" y="1954923"/>
            <a:ext cx="62510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000" b="1" u="sng" dirty="0" smtClean="0"/>
              <a:t>Średniowieczne </a:t>
            </a:r>
            <a:r>
              <a:rPr lang="pl-PL" sz="2000" b="1" u="sng" dirty="0"/>
              <a:t>źródła prawa:</a:t>
            </a:r>
            <a:endParaRPr lang="pl-PL" sz="2000" u="sng" dirty="0"/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pl-PL" sz="2000" b="1" dirty="0" smtClean="0"/>
              <a:t>Prawda </a:t>
            </a:r>
            <a:r>
              <a:rPr lang="pl-PL" sz="2000" b="1" dirty="0"/>
              <a:t>Ruska z XI i XII w</a:t>
            </a:r>
            <a:r>
              <a:rPr lang="pl-PL" sz="2000" b="1" dirty="0" smtClean="0"/>
              <a:t>.</a:t>
            </a:r>
          </a:p>
          <a:p>
            <a:pPr marL="457200" indent="-457200">
              <a:lnSpc>
                <a:spcPct val="150000"/>
              </a:lnSpc>
              <a:buFontTx/>
              <a:buAutoNum type="arabicParenR"/>
            </a:pPr>
            <a:r>
              <a:rPr lang="pl-PL" sz="2000" b="1" dirty="0"/>
              <a:t>Wielka Karta Wolności z 15 czerwca 1215 r.</a:t>
            </a:r>
          </a:p>
          <a:p>
            <a:pPr>
              <a:lnSpc>
                <a:spcPct val="150000"/>
              </a:lnSpc>
            </a:pPr>
            <a:r>
              <a:rPr lang="pl-PL" sz="2000" b="1" dirty="0" smtClean="0"/>
              <a:t>2)     Zwierciadło </a:t>
            </a:r>
            <a:r>
              <a:rPr lang="pl-PL" sz="2000" b="1" dirty="0"/>
              <a:t>Saskie z 1220-1235 r.</a:t>
            </a:r>
            <a:endParaRPr lang="pl-PL" sz="2000" dirty="0"/>
          </a:p>
          <a:p>
            <a:pPr>
              <a:lnSpc>
                <a:spcPct val="150000"/>
              </a:lnSpc>
            </a:pPr>
            <a:r>
              <a:rPr lang="pl-PL" sz="2000" b="1" dirty="0"/>
              <a:t>2) </a:t>
            </a:r>
            <a:r>
              <a:rPr lang="pl-PL" sz="2000" b="1" dirty="0" smtClean="0"/>
              <a:t>    </a:t>
            </a:r>
            <a:r>
              <a:rPr lang="pl-PL" sz="2000" b="1" dirty="0" err="1" smtClean="0"/>
              <a:t>Weichbild</a:t>
            </a:r>
            <a:r>
              <a:rPr lang="pl-PL" sz="2000" b="1" dirty="0" smtClean="0"/>
              <a:t> magdeburski</a:t>
            </a:r>
          </a:p>
          <a:p>
            <a:pPr>
              <a:lnSpc>
                <a:spcPct val="150000"/>
              </a:lnSpc>
            </a:pPr>
            <a:r>
              <a:rPr lang="pl-PL" sz="2000" b="1" dirty="0" smtClean="0"/>
              <a:t>3</a:t>
            </a:r>
            <a:r>
              <a:rPr lang="pl-PL" sz="2000" b="1"/>
              <a:t>) </a:t>
            </a:r>
            <a:r>
              <a:rPr lang="pl-PL" sz="2000" b="1" smtClean="0"/>
              <a:t>    Złota </a:t>
            </a:r>
            <a:r>
              <a:rPr lang="pl-PL" sz="2000" b="1" dirty="0"/>
              <a:t>Bulla cesarza Karola IV z 1356 r</a:t>
            </a:r>
            <a:r>
              <a:rPr lang="pl-PL" sz="20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929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FE6855E4-F95A-4DB5-A6AF-A76F4364875F}"/>
              </a:ext>
            </a:extLst>
          </p:cNvPr>
          <p:cNvSpPr/>
          <p:nvPr/>
        </p:nvSpPr>
        <p:spPr>
          <a:xfrm>
            <a:off x="-1" y="1882020"/>
            <a:ext cx="12185779" cy="40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Bef>
                <a:spcPts val="135"/>
              </a:spcBef>
              <a:spcAft>
                <a:spcPts val="0"/>
              </a:spcAft>
              <a:tabLst>
                <a:tab pos="514350" algn="l"/>
              </a:tabLst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ctrTitle"/>
          </p:nvPr>
        </p:nvSpPr>
        <p:spPr>
          <a:xfrm>
            <a:off x="0" y="406400"/>
            <a:ext cx="12192000" cy="1735667"/>
          </a:xfrm>
        </p:spPr>
        <p:txBody>
          <a:bodyPr/>
          <a:lstStyle/>
          <a:p>
            <a:pPr lvl="0" algn="ctr"/>
            <a:r>
              <a:rPr lang="pl-PL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sz="4400" b="1" dirty="0"/>
              <a:t>Temat: </a:t>
            </a:r>
            <a:r>
              <a:rPr lang="pl-PL" sz="4400" b="1" dirty="0">
                <a:ea typeface="Calibri" panose="020F0502020204030204" pitchFamily="34" charset="0"/>
                <a:cs typeface="Calibri" panose="020F0502020204030204" pitchFamily="34" charset="0"/>
              </a:rPr>
              <a:t>Pojęcie i cechy prawa feudalnego, Prawo </a:t>
            </a:r>
            <a:r>
              <a:rPr lang="pl-PL" sz="4400" b="1" dirty="0" err="1">
                <a:ea typeface="Calibri" panose="020F0502020204030204" pitchFamily="34" charset="0"/>
                <a:cs typeface="Calibri" panose="020F0502020204030204" pitchFamily="34" charset="0"/>
              </a:rPr>
              <a:t>salickie</a:t>
            </a:r>
            <a:r>
              <a:rPr lang="pl-PL" sz="4400" b="1" dirty="0">
                <a:ea typeface="Calibri" panose="020F0502020204030204" pitchFamily="34" charset="0"/>
                <a:cs typeface="Calibri" panose="020F0502020204030204" pitchFamily="34" charset="0"/>
              </a:rPr>
              <a:t>, Ewolucja prawa lennego</a:t>
            </a:r>
            <a:r>
              <a:rPr lang="pl-PL" b="1" dirty="0" smtClean="0"/>
              <a:t/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60434" y="2408730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pl-PL" sz="2400" b="1" dirty="0"/>
              <a:t>Pojęcie prawa i cechy prawa feudalnego :</a:t>
            </a:r>
          </a:p>
          <a:p>
            <a:pPr>
              <a:lnSpc>
                <a:spcPct val="150000"/>
              </a:lnSpc>
            </a:pPr>
            <a:r>
              <a:rPr lang="pl-PL" b="1" dirty="0" smtClean="0"/>
              <a:t>- Pojęcie prawo feudalne</a:t>
            </a:r>
          </a:p>
          <a:p>
            <a:pPr>
              <a:lnSpc>
                <a:spcPct val="150000"/>
              </a:lnSpc>
            </a:pPr>
            <a:r>
              <a:rPr lang="pl-PL" b="1" dirty="0" smtClean="0"/>
              <a:t>- </a:t>
            </a:r>
            <a:r>
              <a:rPr lang="pl-PL" b="1" dirty="0"/>
              <a:t>Pojęcie źródła prawa</a:t>
            </a:r>
          </a:p>
          <a:p>
            <a:pPr>
              <a:lnSpc>
                <a:spcPct val="150000"/>
              </a:lnSpc>
            </a:pPr>
            <a:r>
              <a:rPr lang="pl-PL" b="1" dirty="0"/>
              <a:t>- Cechy prawa feudalnego</a:t>
            </a:r>
          </a:p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pl-PL" sz="2400" b="1" dirty="0"/>
              <a:t>Prawo </a:t>
            </a:r>
            <a:r>
              <a:rPr lang="pl-PL" sz="2400" b="1" dirty="0" err="1"/>
              <a:t>salickie</a:t>
            </a:r>
            <a:r>
              <a:rPr lang="pl-PL" sz="2400" b="1" dirty="0"/>
              <a:t> z 507-511 r.:</a:t>
            </a:r>
          </a:p>
          <a:p>
            <a:pPr>
              <a:lnSpc>
                <a:spcPct val="150000"/>
              </a:lnSpc>
              <a:buClr>
                <a:schemeClr val="tx1"/>
              </a:buClr>
            </a:pPr>
            <a:r>
              <a:rPr lang="pl-PL" b="1" dirty="0"/>
              <a:t>- </a:t>
            </a:r>
            <a:r>
              <a:rPr lang="pl-PL" b="1" dirty="0" err="1"/>
              <a:t>Leges</a:t>
            </a:r>
            <a:r>
              <a:rPr lang="pl-PL" b="1" dirty="0"/>
              <a:t> </a:t>
            </a:r>
            <a:r>
              <a:rPr lang="pl-PL" b="1" dirty="0" err="1"/>
              <a:t>barbarorum</a:t>
            </a:r>
            <a:r>
              <a:rPr lang="pl-PL" b="1" dirty="0"/>
              <a:t> – </a:t>
            </a:r>
            <a:r>
              <a:rPr lang="pl-PL" b="1" dirty="0" err="1"/>
              <a:t>leges</a:t>
            </a:r>
            <a:r>
              <a:rPr lang="pl-PL" b="1" dirty="0"/>
              <a:t> </a:t>
            </a:r>
            <a:r>
              <a:rPr lang="pl-PL" b="1" dirty="0" err="1"/>
              <a:t>romane</a:t>
            </a:r>
            <a:r>
              <a:rPr lang="pl-PL" b="1" dirty="0"/>
              <a:t> </a:t>
            </a:r>
            <a:r>
              <a:rPr lang="pl-PL" b="1" dirty="0" err="1"/>
              <a:t>barbarorum</a:t>
            </a:r>
            <a:endParaRPr lang="pl-PL" b="1" dirty="0"/>
          </a:p>
          <a:p>
            <a:pPr>
              <a:lnSpc>
                <a:spcPct val="150000"/>
              </a:lnSpc>
              <a:buClr>
                <a:schemeClr val="tx1"/>
              </a:buClr>
            </a:pPr>
            <a:r>
              <a:rPr lang="pl-PL" b="1" dirty="0"/>
              <a:t>- Redakcje Prawa </a:t>
            </a:r>
            <a:r>
              <a:rPr lang="pl-PL" b="1" dirty="0" err="1"/>
              <a:t>salickiego</a:t>
            </a:r>
            <a:endParaRPr lang="pl-PL" b="1" dirty="0"/>
          </a:p>
          <a:p>
            <a:pPr>
              <a:lnSpc>
                <a:spcPct val="150000"/>
              </a:lnSpc>
              <a:buClr>
                <a:schemeClr val="tx1"/>
              </a:buClr>
            </a:pPr>
            <a:r>
              <a:rPr lang="pl-PL" b="1" dirty="0"/>
              <a:t>- Charakterystyka Prawa </a:t>
            </a:r>
            <a:r>
              <a:rPr lang="pl-PL" b="1" dirty="0" err="1"/>
              <a:t>salickiego</a:t>
            </a:r>
            <a:endParaRPr lang="pl-PL" b="1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282555" y="2448142"/>
            <a:ext cx="625102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400" b="1" dirty="0"/>
              <a:t>Ewolucja prawa lennego: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l-PL" b="1" dirty="0"/>
              <a:t>Akt </a:t>
            </a:r>
            <a:r>
              <a:rPr lang="pl-PL" b="1" dirty="0" err="1"/>
              <a:t>komendacyjny</a:t>
            </a:r>
            <a:r>
              <a:rPr lang="pl-PL" b="1" dirty="0"/>
              <a:t> – formularz 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l-PL" b="1" dirty="0"/>
              <a:t>Kapitularz z </a:t>
            </a:r>
            <a:r>
              <a:rPr lang="pl-PL" b="1" dirty="0" err="1"/>
              <a:t>Mersen</a:t>
            </a:r>
            <a:r>
              <a:rPr lang="pl-PL" b="1" dirty="0"/>
              <a:t> z 847 r. 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l-PL" b="1" dirty="0"/>
              <a:t>Kapitularz z </a:t>
            </a:r>
            <a:r>
              <a:rPr lang="pl-PL" b="1" dirty="0" err="1"/>
              <a:t>Quiersy</a:t>
            </a:r>
            <a:r>
              <a:rPr lang="pl-PL" b="1" dirty="0"/>
              <a:t> z 877 r. 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pl-PL" b="1" dirty="0"/>
              <a:t>Postępowanie wzorowego wasala – 1020 r.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8808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FE6855E4-F95A-4DB5-A6AF-A76F4364875F}"/>
              </a:ext>
            </a:extLst>
          </p:cNvPr>
          <p:cNvSpPr/>
          <p:nvPr/>
        </p:nvSpPr>
        <p:spPr>
          <a:xfrm>
            <a:off x="167951" y="391886"/>
            <a:ext cx="12185779" cy="40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Bef>
                <a:spcPts val="135"/>
              </a:spcBef>
              <a:spcAft>
                <a:spcPts val="0"/>
              </a:spcAft>
              <a:tabLst>
                <a:tab pos="514350" algn="l"/>
              </a:tabLst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="" xmlns:a16="http://schemas.microsoft.com/office/drawing/2014/main" id="{253820CC-1C64-4DC0-81B0-DE8FBE190631}"/>
              </a:ext>
            </a:extLst>
          </p:cNvPr>
          <p:cNvSpPr/>
          <p:nvPr/>
        </p:nvSpPr>
        <p:spPr>
          <a:xfrm>
            <a:off x="167950" y="0"/>
            <a:ext cx="12024049" cy="2397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pl-PL" sz="2400" b="1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pl-PL" sz="4400" b="1" dirty="0" smtClean="0">
                <a:latin typeface="+mj-lt"/>
              </a:rPr>
              <a:t>Temat</a:t>
            </a:r>
            <a:r>
              <a:rPr lang="pl-PL" sz="4400" b="1" dirty="0">
                <a:latin typeface="+mj-lt"/>
              </a:rPr>
              <a:t>: </a:t>
            </a:r>
            <a:r>
              <a:rPr lang="pl-PL" sz="4400" b="1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Spisy prawa zwyczajowego średniowiecznej Europy.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l-P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425669" y="2175641"/>
            <a:ext cx="10594428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sz="2400" b="1" u="sng" dirty="0"/>
              <a:t>Ruska Prawda z XI i XII w. </a:t>
            </a:r>
            <a:endParaRPr lang="pl-PL" sz="2400" b="1" u="sng" dirty="0" smtClean="0"/>
          </a:p>
          <a:p>
            <a:pPr lvl="0"/>
            <a:r>
              <a:rPr lang="pl-PL" b="1" dirty="0" smtClean="0"/>
              <a:t>- </a:t>
            </a:r>
            <a:r>
              <a:rPr lang="pl-PL" b="1" dirty="0"/>
              <a:t>Powstanie i redakcje </a:t>
            </a:r>
          </a:p>
          <a:p>
            <a:r>
              <a:rPr lang="pl-PL" b="1" dirty="0"/>
              <a:t>- Prawo karne (przestępstwo i kara)</a:t>
            </a:r>
          </a:p>
          <a:p>
            <a:r>
              <a:rPr lang="pl-PL" b="1" dirty="0"/>
              <a:t>- Prawo rodzinne i osobowe</a:t>
            </a:r>
          </a:p>
          <a:p>
            <a:r>
              <a:rPr lang="pl-PL" b="1" dirty="0"/>
              <a:t>- Postępowanie sądowe    </a:t>
            </a:r>
          </a:p>
          <a:p>
            <a:pPr>
              <a:spcBef>
                <a:spcPts val="1200"/>
              </a:spcBef>
            </a:pPr>
            <a:r>
              <a:rPr lang="pl-PL" b="1" dirty="0"/>
              <a:t> </a:t>
            </a:r>
            <a:r>
              <a:rPr lang="pl-PL" sz="2400" b="1" u="sng" dirty="0" smtClean="0"/>
              <a:t>Zwierciadło </a:t>
            </a:r>
            <a:r>
              <a:rPr lang="pl-PL" sz="2400" b="1" u="sng" dirty="0"/>
              <a:t>saskie z 1220-1235 r. </a:t>
            </a:r>
          </a:p>
          <a:p>
            <a:r>
              <a:rPr lang="pl-PL" b="1" dirty="0"/>
              <a:t>- Zasady odpowiedzialności karnej </a:t>
            </a:r>
          </a:p>
          <a:p>
            <a:r>
              <a:rPr lang="pl-PL" b="1" dirty="0"/>
              <a:t>- Stopnie pokrewieństwa</a:t>
            </a:r>
          </a:p>
          <a:p>
            <a:r>
              <a:rPr lang="pl-PL" b="1" dirty="0"/>
              <a:t>- Prawo lenne</a:t>
            </a:r>
          </a:p>
          <a:p>
            <a:pPr>
              <a:spcBef>
                <a:spcPts val="1200"/>
              </a:spcBef>
            </a:pPr>
            <a:r>
              <a:rPr lang="pl-PL" sz="2400" b="1" u="sng" dirty="0" err="1"/>
              <a:t>Weichbild</a:t>
            </a:r>
            <a:r>
              <a:rPr lang="pl-PL" sz="2400" b="1" u="sng" dirty="0"/>
              <a:t> magdeburski </a:t>
            </a:r>
          </a:p>
          <a:p>
            <a:r>
              <a:rPr lang="pl-PL" b="1" dirty="0" smtClean="0"/>
              <a:t>- </a:t>
            </a:r>
            <a:r>
              <a:rPr lang="pl-PL" b="1" dirty="0"/>
              <a:t>Charakterystyka średniowiecznego prawa miejskiego w Niemczech</a:t>
            </a:r>
          </a:p>
          <a:p>
            <a:r>
              <a:rPr lang="pl-PL" b="1" dirty="0"/>
              <a:t>- Stosunek </a:t>
            </a:r>
            <a:r>
              <a:rPr lang="pl-PL" b="1" dirty="0" err="1"/>
              <a:t>Weichbildu</a:t>
            </a:r>
            <a:r>
              <a:rPr lang="pl-PL" b="1" dirty="0"/>
              <a:t> magdeburskiego do Zwierciadła saskiego</a:t>
            </a:r>
          </a:p>
          <a:p>
            <a:r>
              <a:rPr lang="pl-PL" b="1" dirty="0"/>
              <a:t>- Lokacja miast na prawie niemieckim i jej znaczenie</a:t>
            </a:r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763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FE6855E4-F95A-4DB5-A6AF-A76F4364875F}"/>
              </a:ext>
            </a:extLst>
          </p:cNvPr>
          <p:cNvSpPr/>
          <p:nvPr/>
        </p:nvSpPr>
        <p:spPr>
          <a:xfrm>
            <a:off x="6221" y="391886"/>
            <a:ext cx="12185779" cy="78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07000"/>
              </a:lnSpc>
              <a:spcBef>
                <a:spcPts val="135"/>
              </a:spcBef>
              <a:spcAft>
                <a:spcPts val="0"/>
              </a:spcAft>
              <a:tabLst>
                <a:tab pos="514350" algn="l"/>
              </a:tabLst>
            </a:pPr>
            <a:r>
              <a:rPr lang="pl-PL" sz="44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4400" b="1" dirty="0" smtClean="0">
                <a:latin typeface="+mj-lt"/>
              </a:rPr>
              <a:t>Temat: </a:t>
            </a:r>
            <a:r>
              <a:rPr lang="pl-PL" sz="44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Immunitety średniowiecznej Europy</a:t>
            </a:r>
            <a:r>
              <a:rPr lang="pl-PL" sz="4400" b="1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l-PL" sz="4400" b="1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315311" y="2081048"/>
            <a:ext cx="11784724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sz="2400" b="1" u="sng" dirty="0"/>
              <a:t>Złota Bulla cesarza Karola IV z 1356 r. </a:t>
            </a:r>
            <a:endParaRPr lang="pl-PL" sz="2400" b="1" u="sng" dirty="0" smtClean="0"/>
          </a:p>
          <a:p>
            <a:pPr lvl="0"/>
            <a:r>
              <a:rPr lang="pl-PL" b="1" dirty="0" smtClean="0"/>
              <a:t>- </a:t>
            </a:r>
            <a:r>
              <a:rPr lang="pl-PL" b="1" dirty="0"/>
              <a:t>Książęta elektorzy</a:t>
            </a:r>
          </a:p>
          <a:p>
            <a:r>
              <a:rPr lang="pl-PL" b="1" dirty="0"/>
              <a:t>- Tryb wyboru króla niemieckiego</a:t>
            </a:r>
          </a:p>
          <a:p>
            <a:r>
              <a:rPr lang="pl-PL" b="1" dirty="0"/>
              <a:t>- Przywileje książąt elektorów</a:t>
            </a:r>
          </a:p>
          <a:p>
            <a:r>
              <a:rPr lang="pl-PL" b="1" dirty="0"/>
              <a:t>- O fałszywych obywatelach</a:t>
            </a:r>
          </a:p>
          <a:p>
            <a:r>
              <a:rPr lang="pl-PL" dirty="0"/>
              <a:t> </a:t>
            </a:r>
          </a:p>
          <a:p>
            <a:pPr lvl="0"/>
            <a:r>
              <a:rPr lang="pl-PL" sz="2400" b="1" u="sng" dirty="0"/>
              <a:t>Wielka Karta Wolności z 15 czerwca 1215 r.</a:t>
            </a:r>
            <a:r>
              <a:rPr lang="pl-PL" dirty="0"/>
              <a:t> </a:t>
            </a:r>
          </a:p>
          <a:p>
            <a:r>
              <a:rPr lang="pl-PL" b="1" dirty="0"/>
              <a:t>- Okoliczności wydania</a:t>
            </a:r>
          </a:p>
          <a:p>
            <a:r>
              <a:rPr lang="pl-PL" b="1" dirty="0"/>
              <a:t>- Wpływ na powstanie parlamentu angielskiego</a:t>
            </a:r>
          </a:p>
          <a:p>
            <a:r>
              <a:rPr lang="pl-PL" b="1" dirty="0"/>
              <a:t>- Gwarancje wolności</a:t>
            </a:r>
          </a:p>
          <a:p>
            <a:r>
              <a:rPr lang="pl-PL" b="1" dirty="0"/>
              <a:t>- Prawo oporu </a:t>
            </a:r>
          </a:p>
          <a:p>
            <a:r>
              <a:rPr lang="pl-PL" b="1" dirty="0"/>
              <a:t>- Znaczenie Wielkiej Karty Wolności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676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="" xmlns:a16="http://schemas.microsoft.com/office/drawing/2014/main" id="{07DB9622-934D-41CF-A11C-9587DDD17EA4}"/>
              </a:ext>
            </a:extLst>
          </p:cNvPr>
          <p:cNvSpPr/>
          <p:nvPr/>
        </p:nvSpPr>
        <p:spPr>
          <a:xfrm>
            <a:off x="0" y="0"/>
            <a:ext cx="11904133" cy="1509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07000"/>
              </a:lnSpc>
              <a:spcBef>
                <a:spcPts val="135"/>
              </a:spcBef>
              <a:spcAft>
                <a:spcPts val="0"/>
              </a:spcAft>
            </a:pPr>
            <a:r>
              <a:rPr lang="pl-PL" sz="4400" b="1" dirty="0">
                <a:latin typeface="+mj-lt"/>
              </a:rPr>
              <a:t>Temat</a:t>
            </a:r>
            <a:r>
              <a:rPr lang="pl-PL" sz="4400" b="1" dirty="0" smtClean="0">
                <a:latin typeface="+mj-lt"/>
              </a:rPr>
              <a:t>: Z </a:t>
            </a:r>
            <a:r>
              <a:rPr lang="pl-PL" sz="4400" b="1" dirty="0">
                <a:latin typeface="+mj-lt"/>
              </a:rPr>
              <a:t>dziejów prawa </a:t>
            </a:r>
            <a:r>
              <a:rPr lang="pl-PL" sz="4400" b="1" dirty="0" smtClean="0">
                <a:latin typeface="+mj-lt"/>
              </a:rPr>
              <a:t>karnego w nowożytnej </a:t>
            </a:r>
            <a:r>
              <a:rPr lang="pl-PL" sz="4400" b="1" dirty="0" err="1" smtClean="0">
                <a:latin typeface="+mj-lt"/>
              </a:rPr>
              <a:t>europie</a:t>
            </a:r>
            <a:r>
              <a:rPr lang="pl-PL" sz="4400" b="1" dirty="0" smtClean="0">
                <a:latin typeface="+mj-lt"/>
              </a:rPr>
              <a:t>.</a:t>
            </a:r>
            <a:endParaRPr lang="pl-PL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268014" y="2617191"/>
            <a:ext cx="1172166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u="sng" dirty="0" err="1"/>
              <a:t>Constitutio</a:t>
            </a:r>
            <a:r>
              <a:rPr lang="pl-PL" sz="2400" b="1" u="sng" dirty="0"/>
              <a:t> </a:t>
            </a:r>
            <a:r>
              <a:rPr lang="pl-PL" sz="2400" b="1" u="sng" dirty="0" err="1"/>
              <a:t>Criminalis</a:t>
            </a:r>
            <a:r>
              <a:rPr lang="pl-PL" sz="2400" b="1" u="sng" dirty="0"/>
              <a:t> Carolina z 1532 r. </a:t>
            </a:r>
          </a:p>
          <a:p>
            <a:r>
              <a:rPr lang="pl-PL" b="1" dirty="0"/>
              <a:t>- Powstanie </a:t>
            </a:r>
            <a:r>
              <a:rPr lang="pl-PL" b="1" dirty="0" err="1"/>
              <a:t>Caroli</a:t>
            </a:r>
            <a:endParaRPr lang="pl-PL" b="1" dirty="0"/>
          </a:p>
          <a:p>
            <a:r>
              <a:rPr lang="pl-PL" b="1" dirty="0"/>
              <a:t>- Cechy procesu inkwizycyjnego</a:t>
            </a:r>
          </a:p>
          <a:p>
            <a:r>
              <a:rPr lang="pl-PL" b="1" dirty="0"/>
              <a:t>- Dowody w procesie inkwizycyjnym </a:t>
            </a:r>
          </a:p>
          <a:p>
            <a:r>
              <a:rPr lang="pl-PL" sz="2400" b="1" u="sng" dirty="0" err="1"/>
              <a:t>Constitutio</a:t>
            </a:r>
            <a:r>
              <a:rPr lang="pl-PL" sz="2400" b="1" u="sng" dirty="0"/>
              <a:t> </a:t>
            </a:r>
            <a:r>
              <a:rPr lang="pl-PL" sz="2400" b="1" u="sng" dirty="0" err="1"/>
              <a:t>Criminalis</a:t>
            </a:r>
            <a:r>
              <a:rPr lang="pl-PL" sz="2400" b="1" u="sng" dirty="0"/>
              <a:t> </a:t>
            </a:r>
            <a:r>
              <a:rPr lang="pl-PL" sz="2400" b="1" u="sng" dirty="0" err="1"/>
              <a:t>Theresiana</a:t>
            </a:r>
            <a:r>
              <a:rPr lang="pl-PL" sz="2400" b="1" u="sng" dirty="0"/>
              <a:t> z 31 grudnia 1768 r. </a:t>
            </a:r>
          </a:p>
          <a:p>
            <a:r>
              <a:rPr lang="pl-PL" b="1" dirty="0"/>
              <a:t>- Rodzaje kar według </a:t>
            </a:r>
            <a:r>
              <a:rPr lang="pl-PL" b="1" dirty="0" err="1"/>
              <a:t>Theresiany</a:t>
            </a:r>
            <a:endParaRPr lang="pl-PL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0127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8894</TotalTime>
  <Words>881</Words>
  <Application>Microsoft Office PowerPoint</Application>
  <PresentationFormat>Niestandardowy</PresentationFormat>
  <Paragraphs>196</Paragraphs>
  <Slides>16</Slides>
  <Notes>12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Winter</vt:lpstr>
      <vt:lpstr>ZSP - Ćwiczenia</vt:lpstr>
      <vt:lpstr>Prezentacja programu PowerPoint</vt:lpstr>
      <vt:lpstr>Prezentacja programu PowerPoint</vt:lpstr>
      <vt:lpstr>Tematyczny harmonogram ćwiczeń </vt:lpstr>
      <vt:lpstr>Prezentacja programu PowerPoint</vt:lpstr>
      <vt:lpstr>  Temat: Pojęcie i cechy prawa feudalnego, Prawo salickie, Ewolucja prawa lennego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LLB-W1- “EUROPEAN LEGAL HISTORY AS A FIELD OF KNOWLEDGE, LEGAL STUDIES &amp; SUBJECT OF THE LECTURE”</dc:title>
  <dc:creator>Paweł Wiązek</dc:creator>
  <cp:lastModifiedBy>Rycho Rych</cp:lastModifiedBy>
  <cp:revision>178</cp:revision>
  <dcterms:created xsi:type="dcterms:W3CDTF">2013-10-06T11:13:24Z</dcterms:created>
  <dcterms:modified xsi:type="dcterms:W3CDTF">2019-10-13T18:34:16Z</dcterms:modified>
</cp:coreProperties>
</file>