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40"/>
  </p:notesMasterIdLst>
  <p:handoutMasterIdLst>
    <p:handoutMasterId r:id="rId41"/>
  </p:handoutMasterIdLst>
  <p:sldIdLst>
    <p:sldId id="257" r:id="rId2"/>
    <p:sldId id="259" r:id="rId3"/>
    <p:sldId id="272" r:id="rId4"/>
    <p:sldId id="260" r:id="rId5"/>
    <p:sldId id="261" r:id="rId6"/>
    <p:sldId id="266" r:id="rId7"/>
    <p:sldId id="262" r:id="rId8"/>
    <p:sldId id="263" r:id="rId9"/>
    <p:sldId id="264" r:id="rId10"/>
    <p:sldId id="265" r:id="rId11"/>
    <p:sldId id="258" r:id="rId12"/>
    <p:sldId id="267" r:id="rId13"/>
    <p:sldId id="268" r:id="rId14"/>
    <p:sldId id="269" r:id="rId15"/>
    <p:sldId id="270" r:id="rId16"/>
    <p:sldId id="271" r:id="rId17"/>
    <p:sldId id="273" r:id="rId18"/>
    <p:sldId id="274" r:id="rId19"/>
    <p:sldId id="275" r:id="rId20"/>
    <p:sldId id="276" r:id="rId21"/>
    <p:sldId id="277" r:id="rId22"/>
    <p:sldId id="310" r:id="rId23"/>
    <p:sldId id="311" r:id="rId24"/>
    <p:sldId id="312" r:id="rId25"/>
    <p:sldId id="313" r:id="rId26"/>
    <p:sldId id="314" r:id="rId27"/>
    <p:sldId id="315" r:id="rId28"/>
    <p:sldId id="316" r:id="rId29"/>
    <p:sldId id="292" r:id="rId30"/>
    <p:sldId id="293" r:id="rId31"/>
    <p:sldId id="295" r:id="rId32"/>
    <p:sldId id="298" r:id="rId33"/>
    <p:sldId id="300" r:id="rId34"/>
    <p:sldId id="301" r:id="rId35"/>
    <p:sldId id="306" r:id="rId36"/>
    <p:sldId id="307" r:id="rId37"/>
    <p:sldId id="309" r:id="rId38"/>
    <p:sldId id="318" r:id="rId39"/>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FC34D3A-C8D4-483C-8695-507470E74D50}">
      <dgm:prSet/>
      <dgm:spPr/>
      <dgm:t>
        <a:bodyPr rtlCol="0"/>
        <a:lstStyle/>
        <a:p>
          <a:pPr rtl="0"/>
          <a:r>
            <a:rPr lang="pl" dirty="0"/>
            <a:t>postępowanie przygotowawcze</a:t>
          </a:r>
        </a:p>
      </dgm:t>
    </dgm:pt>
    <dgm:pt modelId="{9978A89C-C2F1-4241-807C-13619E6D6376}" type="parTrans" cxnId="{277179CE-E2F5-4733-8D23-9E37CACB7B9E}">
      <dgm:prSet/>
      <dgm:spPr/>
      <dgm:t>
        <a:bodyPr rtlCol="0"/>
        <a:lstStyle/>
        <a:p>
          <a:pPr rtl="0"/>
          <a:endParaRPr lang="en-US"/>
        </a:p>
      </dgm:t>
    </dgm:pt>
    <dgm:pt modelId="{1DECF9F5-40C0-4379-BCCE-7BCAAD54807B}" type="sibTrans" cxnId="{277179CE-E2F5-4733-8D23-9E37CACB7B9E}">
      <dgm:prSet/>
      <dgm:spPr/>
      <dgm:t>
        <a:bodyPr rtlCol="0"/>
        <a:lstStyle/>
        <a:p>
          <a:pPr rtl="0"/>
          <a:endParaRPr lang="en-US"/>
        </a:p>
      </dgm:t>
    </dgm:pt>
    <dgm:pt modelId="{C057D6ED-8F49-42DC-B8A7-C07F68F0F734}">
      <dgm:prSet custT="1"/>
      <dgm:spPr/>
      <dgm:t>
        <a:bodyPr rtlCol="0"/>
        <a:lstStyle/>
        <a:p>
          <a:pPr rtl="0"/>
          <a:r>
            <a:rPr lang="pl" sz="1400" dirty="0"/>
            <a:t>2 fazy:</a:t>
          </a:r>
        </a:p>
        <a:p>
          <a:pPr rtl="0"/>
          <a:r>
            <a:rPr lang="pl" sz="1400" dirty="0"/>
            <a:t>1) in</a:t>
          </a:r>
          <a:r>
            <a:rPr lang="pl" sz="1400" i="1" dirty="0"/>
            <a:t> rem </a:t>
          </a:r>
        </a:p>
        <a:p>
          <a:pPr rtl="0"/>
          <a:r>
            <a:rPr lang="pl" sz="1400" dirty="0"/>
            <a:t>2) in</a:t>
          </a:r>
          <a:r>
            <a:rPr lang="pl" sz="1400" i="1" dirty="0"/>
            <a:t> personam – od momentu przedstawienia zarzutów</a:t>
          </a:r>
          <a:endParaRPr lang="pl" sz="1400" dirty="0"/>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dgm:spPr/>
      <dgm:t>
        <a:bodyPr rtlCol="0"/>
        <a:lstStyle/>
        <a:p>
          <a:pPr rtl="0"/>
          <a:r>
            <a:rPr lang="pl" dirty="0"/>
            <a:t>postępowanie sądowe</a:t>
          </a:r>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r>
            <a:rPr lang="pl" dirty="0"/>
            <a:t>Kulminacja: rozprawa główna złożona z 4 faz:</a:t>
          </a:r>
        </a:p>
        <a:p>
          <a:pPr rtl="0"/>
          <a:r>
            <a:rPr lang="pl" dirty="0"/>
            <a:t>1) rozpoczęcie rozprawy</a:t>
          </a:r>
        </a:p>
        <a:p>
          <a:pPr rtl="0"/>
          <a:r>
            <a:rPr lang="pl" dirty="0"/>
            <a:t>2) przewód sądowy</a:t>
          </a:r>
        </a:p>
        <a:p>
          <a:pPr rtl="0"/>
          <a:r>
            <a:rPr lang="pl" dirty="0"/>
            <a:t>3) głosy stron</a:t>
          </a:r>
        </a:p>
        <a:p>
          <a:pPr rtl="0"/>
          <a:r>
            <a:rPr lang="pl" dirty="0"/>
            <a:t>4) narada i wyrokowanie</a:t>
          </a:r>
        </a:p>
        <a:p>
          <a:pPr rtl="0"/>
          <a:r>
            <a:rPr lang="pl" dirty="0"/>
            <a:t>Jest dwuinstancyjne.</a:t>
          </a:r>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dgm:spPr/>
      <dgm:t>
        <a:bodyPr rtlCol="0"/>
        <a:lstStyle/>
        <a:p>
          <a:pPr rtl="0"/>
          <a:r>
            <a:rPr lang="pl" dirty="0"/>
            <a:t>postępowanie wykonawcze</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dgm:spPr/>
      <dgm:t>
        <a:bodyPr rtlCol="0"/>
        <a:lstStyle/>
        <a:p>
          <a:pPr rtl="0"/>
          <a:r>
            <a:rPr lang="pl" dirty="0"/>
            <a:t>Służy wykonaniu orzeczonych kar i innych środków reakcji karnej. Uregulowane głównie w Kodeksie karnym wykonawczym.</a:t>
          </a:r>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custScaleY="144739">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pl" sz="1100" kern="1200" dirty="0"/>
            <a:t>postępowanie przygotowawcze</a:t>
          </a:r>
        </a:p>
      </dsp:txBody>
      <dsp:txXfrm>
        <a:off x="316501" y="1604214"/>
        <a:ext cx="1523346" cy="437513"/>
      </dsp:txXfrm>
    </dsp:sp>
    <dsp:sp modelId="{03E7967D-6C10-4379-9B37-4F5A8CF4EED8}">
      <dsp:nvSpPr>
        <dsp:cNvPr id="0" name=""/>
        <dsp:cNvSpPr/>
      </dsp:nvSpPr>
      <dsp:spPr>
        <a:xfrm>
          <a:off x="3280"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rtlCol="0" anchor="b" anchorCtr="1">
          <a:noAutofit/>
        </a:bodyPr>
        <a:lstStyle/>
        <a:p>
          <a:pPr marL="0" lvl="0" indent="0" algn="ctr" defTabSz="622300" rtl="0">
            <a:lnSpc>
              <a:spcPct val="90000"/>
            </a:lnSpc>
            <a:spcBef>
              <a:spcPct val="0"/>
            </a:spcBef>
            <a:spcAft>
              <a:spcPct val="35000"/>
            </a:spcAft>
            <a:buNone/>
          </a:pPr>
          <a:r>
            <a:rPr lang="pl" sz="1400" kern="1200" dirty="0"/>
            <a:t>2 fazy:</a:t>
          </a:r>
        </a:p>
        <a:p>
          <a:pPr marL="0" lvl="0" indent="0" algn="ctr" defTabSz="622300" rtl="0">
            <a:lnSpc>
              <a:spcPct val="90000"/>
            </a:lnSpc>
            <a:spcBef>
              <a:spcPct val="0"/>
            </a:spcBef>
            <a:spcAft>
              <a:spcPct val="35000"/>
            </a:spcAft>
            <a:buNone/>
          </a:pPr>
          <a:r>
            <a:rPr lang="pl" sz="1400" kern="1200" dirty="0"/>
            <a:t>1) in</a:t>
          </a:r>
          <a:r>
            <a:rPr lang="pl" sz="1400" i="1" kern="1200" dirty="0"/>
            <a:t> rem </a:t>
          </a:r>
        </a:p>
        <a:p>
          <a:pPr marL="0" lvl="0" indent="0" algn="ctr" defTabSz="622300" rtl="0">
            <a:lnSpc>
              <a:spcPct val="90000"/>
            </a:lnSpc>
            <a:spcBef>
              <a:spcPct val="0"/>
            </a:spcBef>
            <a:spcAft>
              <a:spcPct val="35000"/>
            </a:spcAft>
            <a:buNone/>
          </a:pPr>
          <a:r>
            <a:rPr lang="pl" sz="1400" kern="1200" dirty="0"/>
            <a:t>2) in</a:t>
          </a:r>
          <a:r>
            <a:rPr lang="pl" sz="1400" i="1" kern="1200" dirty="0"/>
            <a:t> personam – od momentu przedstawienia zarzutów</a:t>
          </a:r>
          <a:endParaRPr lang="pl" sz="1400" kern="1200" dirty="0"/>
        </a:p>
      </dsp:txBody>
      <dsp:txXfrm>
        <a:off x="3280" y="0"/>
        <a:ext cx="2237291" cy="1166701"/>
      </dsp:txXfrm>
    </dsp:sp>
    <dsp:sp modelId="{4FB3A766-643A-4ACA-8E5D-2C95FFB87076}">
      <dsp:nvSpPr>
        <dsp:cNvPr id="0" name=""/>
        <dsp:cNvSpPr/>
      </dsp:nvSpPr>
      <dsp:spPr>
        <a:xfrm rot="267997">
          <a:off x="1926396" y="1847438"/>
          <a:ext cx="628349" cy="0"/>
        </a:xfrm>
        <a:custGeom>
          <a:avLst/>
          <a:gdLst/>
          <a:ahLst/>
          <a:cxnLst/>
          <a:rect l="0" t="0" r="0" b="0"/>
          <a:pathLst>
            <a:path>
              <a:moveTo>
                <a:pt x="0" y="0"/>
              </a:moveTo>
              <a:lnTo>
                <a:pt x="628349"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5"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466"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1555279"/>
          <a:ext cx="1610849" cy="633251"/>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pl" sz="1100" kern="1200" dirty="0"/>
            <a:t>postępowanie sądowe</a:t>
          </a:r>
        </a:p>
      </dsp:txBody>
      <dsp:txXfrm>
        <a:off x="2772463" y="1641242"/>
        <a:ext cx="1173507" cy="461325"/>
      </dsp:txXfrm>
    </dsp:sp>
    <dsp:sp modelId="{5E76ADAA-D3EE-462D-A737-9D3772B6C76F}">
      <dsp:nvSpPr>
        <dsp:cNvPr id="0" name=""/>
        <dsp:cNvSpPr/>
      </dsp:nvSpPr>
      <dsp:spPr>
        <a:xfrm>
          <a:off x="2240571" y="2267190"/>
          <a:ext cx="2237291" cy="168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t" anchorCtr="1">
          <a:noAutofit/>
        </a:bodyPr>
        <a:lstStyle/>
        <a:p>
          <a:pPr marL="0" lvl="0" indent="0" algn="ctr" defTabSz="488950" rtl="0">
            <a:lnSpc>
              <a:spcPct val="90000"/>
            </a:lnSpc>
            <a:spcBef>
              <a:spcPct val="0"/>
            </a:spcBef>
            <a:spcAft>
              <a:spcPct val="35000"/>
            </a:spcAft>
            <a:buNone/>
          </a:pPr>
          <a:r>
            <a:rPr lang="pl" sz="1100" kern="1200" dirty="0"/>
            <a:t>Kulminacja: rozprawa główna złożona z 4 faz:</a:t>
          </a:r>
        </a:p>
        <a:p>
          <a:pPr marL="0" lvl="0" indent="0" algn="ctr" defTabSz="488950" rtl="0">
            <a:lnSpc>
              <a:spcPct val="90000"/>
            </a:lnSpc>
            <a:spcBef>
              <a:spcPct val="0"/>
            </a:spcBef>
            <a:spcAft>
              <a:spcPct val="35000"/>
            </a:spcAft>
            <a:buNone/>
          </a:pPr>
          <a:r>
            <a:rPr lang="pl" sz="1100" kern="1200" dirty="0"/>
            <a:t>1) rozpoczęcie rozprawy</a:t>
          </a:r>
        </a:p>
        <a:p>
          <a:pPr marL="0" lvl="0" indent="0" algn="ctr" defTabSz="488950" rtl="0">
            <a:lnSpc>
              <a:spcPct val="90000"/>
            </a:lnSpc>
            <a:spcBef>
              <a:spcPct val="0"/>
            </a:spcBef>
            <a:spcAft>
              <a:spcPct val="35000"/>
            </a:spcAft>
            <a:buNone/>
          </a:pPr>
          <a:r>
            <a:rPr lang="pl" sz="1100" kern="1200" dirty="0"/>
            <a:t>2) przewód sądowy</a:t>
          </a:r>
        </a:p>
        <a:p>
          <a:pPr marL="0" lvl="0" indent="0" algn="ctr" defTabSz="488950" rtl="0">
            <a:lnSpc>
              <a:spcPct val="90000"/>
            </a:lnSpc>
            <a:spcBef>
              <a:spcPct val="0"/>
            </a:spcBef>
            <a:spcAft>
              <a:spcPct val="35000"/>
            </a:spcAft>
            <a:buNone/>
          </a:pPr>
          <a:r>
            <a:rPr lang="pl" sz="1100" kern="1200" dirty="0"/>
            <a:t>3) głosy stron</a:t>
          </a:r>
        </a:p>
        <a:p>
          <a:pPr marL="0" lvl="0" indent="0" algn="ctr" defTabSz="488950" rtl="0">
            <a:lnSpc>
              <a:spcPct val="90000"/>
            </a:lnSpc>
            <a:spcBef>
              <a:spcPct val="0"/>
            </a:spcBef>
            <a:spcAft>
              <a:spcPct val="35000"/>
            </a:spcAft>
            <a:buNone/>
          </a:pPr>
          <a:r>
            <a:rPr lang="pl" sz="1100" kern="1200" dirty="0"/>
            <a:t>4) narada i wyrokowanie</a:t>
          </a:r>
        </a:p>
        <a:p>
          <a:pPr marL="0" lvl="0" indent="0" algn="ctr" defTabSz="488950" rtl="0">
            <a:lnSpc>
              <a:spcPct val="90000"/>
            </a:lnSpc>
            <a:spcBef>
              <a:spcPct val="0"/>
            </a:spcBef>
            <a:spcAft>
              <a:spcPct val="35000"/>
            </a:spcAft>
            <a:buNone/>
          </a:pPr>
          <a:r>
            <a:rPr lang="pl" sz="1100" kern="1200" dirty="0"/>
            <a:t>Jest dwuinstancyjne.</a:t>
          </a:r>
        </a:p>
      </dsp:txBody>
      <dsp:txXfrm>
        <a:off x="2240571" y="2267190"/>
        <a:ext cx="2237291" cy="1688671"/>
      </dsp:txXfrm>
    </dsp:sp>
    <dsp:sp modelId="{6C1697D8-F9A2-4451-950E-C8D8168BBC75}">
      <dsp:nvSpPr>
        <dsp:cNvPr id="0" name=""/>
        <dsp:cNvSpPr/>
      </dsp:nvSpPr>
      <dsp:spPr>
        <a:xfrm rot="21332003">
          <a:off x="4163687" y="1847438"/>
          <a:ext cx="628349" cy="0"/>
        </a:xfrm>
        <a:custGeom>
          <a:avLst/>
          <a:gdLst/>
          <a:ahLst/>
          <a:cxnLst/>
          <a:rect l="0" t="0" r="0" b="0"/>
          <a:pathLst>
            <a:path>
              <a:moveTo>
                <a:pt x="0" y="0"/>
              </a:moveTo>
              <a:lnTo>
                <a:pt x="628349"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7" y="2009104"/>
          <a:ext cx="0" cy="52770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2757" y="2438944"/>
          <a:ext cx="72918" cy="105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791083"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pl" sz="1100" kern="1200" dirty="0"/>
            <a:t>postępowanie wykonawcze</a:t>
          </a:r>
        </a:p>
      </dsp:txBody>
      <dsp:txXfrm rot="10800000">
        <a:off x="4878586" y="1604214"/>
        <a:ext cx="1523346" cy="437513"/>
      </dsp:txXfrm>
    </dsp:sp>
    <dsp:sp modelId="{2E1F219F-885D-437D-9D95-1C496EBAD119}">
      <dsp:nvSpPr>
        <dsp:cNvPr id="0" name=""/>
        <dsp:cNvSpPr/>
      </dsp:nvSpPr>
      <dsp:spPr>
        <a:xfrm>
          <a:off x="4477862"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pl" sz="1100" kern="1200" dirty="0"/>
            <a:t>Służy wykonaniu orzeczonych kar i innych środków reakcji karnej. Uregulowane głównie w Kodeksie karnym wykonawczym.</a:t>
          </a:r>
        </a:p>
      </dsp:txBody>
      <dsp:txXfrm>
        <a:off x="4477862" y="0"/>
        <a:ext cx="2237291" cy="1166701"/>
      </dsp:txXfrm>
    </dsp:sp>
    <dsp:sp modelId="{8801BA21-B732-43C2-BD4E-EED526CA614C}">
      <dsp:nvSpPr>
        <dsp:cNvPr id="0" name=""/>
        <dsp:cNvSpPr/>
      </dsp:nvSpPr>
      <dsp:spPr>
        <a:xfrm>
          <a:off x="55965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60048"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4951B4C-E71D-47C3-953B-7A49E66CC57A}" type="datetime1">
              <a:rPr lang="pl-PL" smtClean="0"/>
              <a:t>02.03.2020</a:t>
            </a:fld>
            <a:endParaRPr lang="en-US"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FA104C3-E9F5-4CA7-B06F-C468484B201B}" type="datetime1">
              <a:rPr lang="pl-PL" smtClean="0"/>
              <a:t>02.03.2020</a:t>
            </a:fld>
            <a:endParaRPr lang="en-US"/>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
              <a:t>Kliknij, aby edytować style wzorca tekstu</a:t>
            </a:r>
            <a:endParaRPr lang="en-US"/>
          </a:p>
          <a:p>
            <a:pPr lvl="1" rtl="0"/>
            <a:r>
              <a:rPr lang="pl"/>
              <a:t>Drugi poziom</a:t>
            </a:r>
          </a:p>
          <a:p>
            <a:pPr lvl="2" rtl="0"/>
            <a:r>
              <a:rPr lang="pl"/>
              <a:t>Trzeci poziom</a:t>
            </a:r>
          </a:p>
          <a:p>
            <a:pPr lvl="3" rtl="0"/>
            <a:r>
              <a:rPr lang="pl"/>
              <a:t>Czwarty poziom</a:t>
            </a:r>
          </a:p>
          <a:p>
            <a:pPr lvl="4" rtl="0"/>
            <a:r>
              <a:rPr lang="pl"/>
              <a:t>Piąty poziom</a:t>
            </a:r>
            <a:endParaRPr lang="en-US"/>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5D5F85-6FFD-4AA8-AFD5-00F96D973178}"/>
              </a:ext>
            </a:extLst>
          </p:cNvPr>
          <p:cNvSpPr>
            <a:spLocks noGrp="1" noChangeArrowheads="1"/>
          </p:cNvSpPr>
          <p:nvPr>
            <p:ph type="sldNum"/>
          </p:nvPr>
        </p:nvSpPr>
        <p:spPr>
          <a:ln/>
        </p:spPr>
        <p:txBody>
          <a:bodyPr/>
          <a:lstStyle/>
          <a:p>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fld id="{034EFF73-1BB6-4711-BB76-AADD746A30AB}"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t>29</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0417" name="Text Box 1">
            <a:extLst>
              <a:ext uri="{FF2B5EF4-FFF2-40B4-BE49-F238E27FC236}">
                <a16:creationId xmlns:a16="http://schemas.microsoft.com/office/drawing/2014/main" id="{24A465E0-B65A-481D-8F8F-E7B02C0A812C}"/>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9pPr>
          </a:lstStyle>
          <a:p>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580CFE7-3831-4AE8-ABE2-3509B29D9648}"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29</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60418" name="Rectangle 2">
            <a:extLst>
              <a:ext uri="{FF2B5EF4-FFF2-40B4-BE49-F238E27FC236}">
                <a16:creationId xmlns:a16="http://schemas.microsoft.com/office/drawing/2014/main" id="{C35DA7BD-EAC5-41FC-AD80-D8E1DD530250}"/>
              </a:ext>
            </a:extLst>
          </p:cNvPr>
          <p:cNvSpPr txBox="1">
            <a:spLocks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3">
            <a:extLst>
              <a:ext uri="{FF2B5EF4-FFF2-40B4-BE49-F238E27FC236}">
                <a16:creationId xmlns:a16="http://schemas.microsoft.com/office/drawing/2014/main" id="{36555A59-723D-403B-A060-52A05B7830F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E3094B-2200-4775-B75A-80A3D68CCEEF}"/>
              </a:ext>
            </a:extLst>
          </p:cNvPr>
          <p:cNvSpPr>
            <a:spLocks noGrp="1" noChangeArrowheads="1"/>
          </p:cNvSpPr>
          <p:nvPr>
            <p:ph type="sldNum"/>
          </p:nvPr>
        </p:nvSpPr>
        <p:spPr>
          <a:ln/>
        </p:spPr>
        <p:txBody>
          <a:bodyPr/>
          <a:lstStyle/>
          <a:p>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fld id="{A7E283C7-30E8-4A91-B83E-68E13659D481}"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t>30</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1441" name="Text Box 1">
            <a:extLst>
              <a:ext uri="{FF2B5EF4-FFF2-40B4-BE49-F238E27FC236}">
                <a16:creationId xmlns:a16="http://schemas.microsoft.com/office/drawing/2014/main" id="{335A992D-4164-4D16-A51F-8C026F50A419}"/>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9pPr>
          </a:lstStyle>
          <a:p>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1FF592D-9AE0-4ED6-92CE-7117114EE2F2}"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61442" name="Rectangle 2">
            <a:extLst>
              <a:ext uri="{FF2B5EF4-FFF2-40B4-BE49-F238E27FC236}">
                <a16:creationId xmlns:a16="http://schemas.microsoft.com/office/drawing/2014/main" id="{A4204A66-BD7B-434E-B607-66D8FC4045EE}"/>
              </a:ext>
            </a:extLst>
          </p:cNvPr>
          <p:cNvSpPr txBox="1">
            <a:spLocks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3">
            <a:extLst>
              <a:ext uri="{FF2B5EF4-FFF2-40B4-BE49-F238E27FC236}">
                <a16:creationId xmlns:a16="http://schemas.microsoft.com/office/drawing/2014/main" id="{8BE52CDD-6B5C-4133-B45E-E53DB9A9A90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5C99FF-1DC5-4A52-916E-21CD04F1881A}"/>
              </a:ext>
            </a:extLst>
          </p:cNvPr>
          <p:cNvSpPr>
            <a:spLocks noGrp="1" noChangeArrowheads="1"/>
          </p:cNvSpPr>
          <p:nvPr>
            <p:ph type="sldNum"/>
          </p:nvPr>
        </p:nvSpPr>
        <p:spPr>
          <a:ln/>
        </p:spPr>
        <p:txBody>
          <a:bodyPr/>
          <a:lstStyle/>
          <a:p>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fld id="{54083248-035A-48EC-9B94-3C2620DE5CC9}"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t>31</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3489" name="Text Box 1">
            <a:extLst>
              <a:ext uri="{FF2B5EF4-FFF2-40B4-BE49-F238E27FC236}">
                <a16:creationId xmlns:a16="http://schemas.microsoft.com/office/drawing/2014/main" id="{3A0B7144-2E8F-4825-ADB3-53335E9734CF}"/>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9pPr>
          </a:lstStyle>
          <a:p>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CCEDE54-3329-439E-B040-67EF3C20F6E4}"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31</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63490" name="Rectangle 2">
            <a:extLst>
              <a:ext uri="{FF2B5EF4-FFF2-40B4-BE49-F238E27FC236}">
                <a16:creationId xmlns:a16="http://schemas.microsoft.com/office/drawing/2014/main" id="{4CC6D514-F269-4974-9F74-8B76848892A1}"/>
              </a:ext>
            </a:extLst>
          </p:cNvPr>
          <p:cNvSpPr txBox="1">
            <a:spLocks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3">
            <a:extLst>
              <a:ext uri="{FF2B5EF4-FFF2-40B4-BE49-F238E27FC236}">
                <a16:creationId xmlns:a16="http://schemas.microsoft.com/office/drawing/2014/main" id="{7A61D733-51E2-4061-9B28-DC5A9A85ABC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8F0C9C5-5578-449F-9C4C-9F3D6B46F5D6}"/>
              </a:ext>
            </a:extLst>
          </p:cNvPr>
          <p:cNvSpPr>
            <a:spLocks noGrp="1" noChangeArrowheads="1"/>
          </p:cNvSpPr>
          <p:nvPr>
            <p:ph type="sldNum"/>
          </p:nvPr>
        </p:nvSpPr>
        <p:spPr>
          <a:ln/>
        </p:spPr>
        <p:txBody>
          <a:bodyPr/>
          <a:lstStyle/>
          <a:p>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fld id="{4B1C7A11-9A59-49DC-91FD-9CA044285DDE}"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t>32</a:t>
            </a:fld>
            <a:endParaRPr kumimoji="0" lang="pl-PL" altLang="pl-PL"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6561" name="Text Box 1">
            <a:extLst>
              <a:ext uri="{FF2B5EF4-FFF2-40B4-BE49-F238E27FC236}">
                <a16:creationId xmlns:a16="http://schemas.microsoft.com/office/drawing/2014/main" id="{925A6692-EDBC-4601-BCC5-0D48AF100155}"/>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9pPr>
          </a:lstStyle>
          <a:p>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0B15269-DA2D-4B99-BA5E-F723FCE17AF1}"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32</a:t>
            </a:fld>
            <a:endParaRPr kumimoji="0" lang="pl-PL" altLang="pl-PL" sz="14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66562" name="Rectangle 2">
            <a:extLst>
              <a:ext uri="{FF2B5EF4-FFF2-40B4-BE49-F238E27FC236}">
                <a16:creationId xmlns:a16="http://schemas.microsoft.com/office/drawing/2014/main" id="{4CB1219C-7AAC-48B5-AA85-B50814D37259}"/>
              </a:ext>
            </a:extLst>
          </p:cNvPr>
          <p:cNvSpPr txBox="1">
            <a:spLocks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3">
            <a:extLst>
              <a:ext uri="{FF2B5EF4-FFF2-40B4-BE49-F238E27FC236}">
                <a16:creationId xmlns:a16="http://schemas.microsoft.com/office/drawing/2014/main" id="{906FEDF9-3168-4385-8246-EC4F784E108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6912CED-237B-41C6-B028-9CF4FBB3D768}"/>
              </a:ext>
            </a:extLst>
          </p:cNvPr>
          <p:cNvSpPr>
            <a:spLocks noGrp="1" noChangeArrowheads="1"/>
          </p:cNvSpPr>
          <p:nvPr>
            <p:ph type="sldNum"/>
          </p:nvPr>
        </p:nvSpPr>
        <p:spPr>
          <a:ln/>
        </p:spPr>
        <p:txBody>
          <a:bodyPr/>
          <a:lstStyle/>
          <a:p>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fld id="{9CB2EC38-4349-447C-AE75-B7BBF40E202A}"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t>33</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8609" name="Rectangle 1">
            <a:extLst>
              <a:ext uri="{FF2B5EF4-FFF2-40B4-BE49-F238E27FC236}">
                <a16:creationId xmlns:a16="http://schemas.microsoft.com/office/drawing/2014/main" id="{5B884790-DD0A-441B-8C18-03150A1D0B1D}"/>
              </a:ext>
            </a:extLst>
          </p:cNvPr>
          <p:cNvSpPr txBox="1">
            <a:spLocks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3157E6FC-8B70-4A68-91E7-2178929955CD}"/>
              </a:ext>
            </a:extLst>
          </p:cNvPr>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7F2184-9C50-4BE0-AB61-53255FEE8576}"/>
              </a:ext>
            </a:extLst>
          </p:cNvPr>
          <p:cNvSpPr>
            <a:spLocks noGrp="1" noChangeArrowheads="1"/>
          </p:cNvSpPr>
          <p:nvPr>
            <p:ph type="sldNum"/>
          </p:nvPr>
        </p:nvSpPr>
        <p:spPr>
          <a:ln/>
        </p:spPr>
        <p:txBody>
          <a:bodyPr/>
          <a:lstStyle/>
          <a:p>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fld id="{831907D8-0A71-4340-8F54-20DC404BFA7B}"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t>34</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9633" name="Text Box 1">
            <a:extLst>
              <a:ext uri="{FF2B5EF4-FFF2-40B4-BE49-F238E27FC236}">
                <a16:creationId xmlns:a16="http://schemas.microsoft.com/office/drawing/2014/main" id="{7BBB0D7E-F0E7-45A4-B1E3-AB707FEF1071}"/>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9pPr>
          </a:lstStyle>
          <a:p>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105CB5C-1677-4AC1-836C-E9BA12133C25}"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34</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69634" name="Rectangle 2">
            <a:extLst>
              <a:ext uri="{FF2B5EF4-FFF2-40B4-BE49-F238E27FC236}">
                <a16:creationId xmlns:a16="http://schemas.microsoft.com/office/drawing/2014/main" id="{67396498-E578-4978-9EF8-A1176B8C8432}"/>
              </a:ext>
            </a:extLst>
          </p:cNvPr>
          <p:cNvSpPr txBox="1">
            <a:spLocks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3">
            <a:extLst>
              <a:ext uri="{FF2B5EF4-FFF2-40B4-BE49-F238E27FC236}">
                <a16:creationId xmlns:a16="http://schemas.microsoft.com/office/drawing/2014/main" id="{497C529D-940A-481C-AC44-63778251417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8B61C7E-2486-413D-B220-C9BCBC839C55}"/>
              </a:ext>
            </a:extLst>
          </p:cNvPr>
          <p:cNvSpPr>
            <a:spLocks noGrp="1" noChangeArrowheads="1"/>
          </p:cNvSpPr>
          <p:nvPr>
            <p:ph type="sldNum"/>
          </p:nvPr>
        </p:nvSpPr>
        <p:spPr>
          <a:ln/>
        </p:spPr>
        <p:txBody>
          <a:bodyPr/>
          <a:lstStyle/>
          <a:p>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fld id="{6D502DAC-3E8C-4BC1-B2AA-2DFBBD9B6EC7}"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t>35</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4753" name="Text Box 1">
            <a:extLst>
              <a:ext uri="{FF2B5EF4-FFF2-40B4-BE49-F238E27FC236}">
                <a16:creationId xmlns:a16="http://schemas.microsoft.com/office/drawing/2014/main" id="{F3B57ED2-1E0A-4CF1-8FB4-E05E84A7CA88}"/>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Arial Unicode MS" charset="0"/>
              </a:defRPr>
            </a:lvl9pPr>
          </a:lstStyle>
          <a:p>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4887D59-DC9D-4037-B6E9-FD3C86FDB53D}"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0">
                <a:lnSpc>
                  <a:spcPct val="9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35</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74754" name="Rectangle 2">
            <a:extLst>
              <a:ext uri="{FF2B5EF4-FFF2-40B4-BE49-F238E27FC236}">
                <a16:creationId xmlns:a16="http://schemas.microsoft.com/office/drawing/2014/main" id="{19893DFE-EAAB-494E-BEB6-5CB2B52E2ABF}"/>
              </a:ext>
            </a:extLst>
          </p:cNvPr>
          <p:cNvSpPr txBox="1">
            <a:spLocks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Rectangle 3">
            <a:extLst>
              <a:ext uri="{FF2B5EF4-FFF2-40B4-BE49-F238E27FC236}">
                <a16:creationId xmlns:a16="http://schemas.microsoft.com/office/drawing/2014/main" id="{D8009DDC-2456-490E-923A-30F1C6543E5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4331C340-1177-4692-8319-363A9E8D168D}"/>
              </a:ext>
            </a:extLst>
          </p:cNvPr>
          <p:cNvSpPr>
            <a:spLocks noGrp="1" noChangeArrowheads="1"/>
          </p:cNvSpPr>
          <p:nvPr>
            <p:ph type="sldNum"/>
          </p:nvPr>
        </p:nvSpPr>
        <p:spPr>
          <a:ln/>
        </p:spPr>
        <p:txBody>
          <a:bodyPr/>
          <a:lstStyle/>
          <a:p>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fld id="{9A15047C-65A3-48ED-9078-C59BE8807857}"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t>36</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5777" name="Rectangle 1">
            <a:extLst>
              <a:ext uri="{FF2B5EF4-FFF2-40B4-BE49-F238E27FC236}">
                <a16:creationId xmlns:a16="http://schemas.microsoft.com/office/drawing/2014/main" id="{10C6137B-297D-485D-A27F-0C1B05910CCF}"/>
              </a:ext>
            </a:extLst>
          </p:cNvPr>
          <p:cNvSpPr txBox="1">
            <a:spLocks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a:extLst>
              <a:ext uri="{FF2B5EF4-FFF2-40B4-BE49-F238E27FC236}">
                <a16:creationId xmlns:a16="http://schemas.microsoft.com/office/drawing/2014/main" id="{AE77C907-9833-4181-BA5D-8B7400FCC14F}"/>
              </a:ext>
            </a:extLst>
          </p:cNvPr>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924EAB2D-4B38-4B45-9758-F9EBBA0FD499}"/>
              </a:ext>
            </a:extLst>
          </p:cNvPr>
          <p:cNvSpPr>
            <a:spLocks noGrp="1" noChangeArrowheads="1"/>
          </p:cNvSpPr>
          <p:nvPr>
            <p:ph type="sldNum"/>
          </p:nvPr>
        </p:nvSpPr>
        <p:spPr>
          <a:ln/>
        </p:spPr>
        <p:txBody>
          <a:bodyPr/>
          <a:lstStyle/>
          <a:p>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fld id="{8628E1CD-AD0A-4B47-A571-2F15804A95DB}" type="slidenum">
              <a:rPr kumimoji="0" lang="pl-PL" altLang="pl-PL"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215900" marR="0" lvl="0" indent="-21590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Lst>
                <a:defRPr/>
              </a:pPr>
              <a:t>37</a:t>
            </a:fld>
            <a:endParaRPr kumimoji="0" lang="pl-PL" altLang="pl-PL"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7825" name="Rectangle 1">
            <a:extLst>
              <a:ext uri="{FF2B5EF4-FFF2-40B4-BE49-F238E27FC236}">
                <a16:creationId xmlns:a16="http://schemas.microsoft.com/office/drawing/2014/main" id="{DD4C25D1-5D20-437F-9D1C-791634CDC5A6}"/>
              </a:ext>
            </a:extLst>
          </p:cNvPr>
          <p:cNvSpPr txBox="1">
            <a:spLocks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a:extLst>
              <a:ext uri="{FF2B5EF4-FFF2-40B4-BE49-F238E27FC236}">
                <a16:creationId xmlns:a16="http://schemas.microsoft.com/office/drawing/2014/main" id="{C3348456-1CF2-4AE5-8E7C-298AA5739B28}"/>
              </a:ext>
            </a:extLst>
          </p:cNvPr>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Prostokąt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Prostokąt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Prostokąt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a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Łącznik prosty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ytuł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pl-PL"/>
              <a:t>Kliknij, aby edytować styl</a:t>
            </a:r>
            <a:endParaRPr lang="en-US" dirty="0"/>
          </a:p>
        </p:txBody>
      </p:sp>
      <p:sp>
        <p:nvSpPr>
          <p:cNvPr id="3" name="Podtytuł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a:t>Kliknij, aby edytować styl wzorca podtytułu</a:t>
            </a:r>
            <a:endParaRPr lang="en-US" dirty="0"/>
          </a:p>
        </p:txBody>
      </p:sp>
      <p:sp>
        <p:nvSpPr>
          <p:cNvPr id="20" name="Data — symbol zastępczy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CAF0B5FE-B6B9-428C-8DD3-F67FBA667806}" type="datetime1">
              <a:rPr lang="pl-PL" smtClean="0"/>
              <a:t>02.03.2020</a:t>
            </a:fld>
            <a:endParaRPr lang="en-US" dirty="0"/>
          </a:p>
        </p:txBody>
      </p:sp>
      <p:sp>
        <p:nvSpPr>
          <p:cNvPr id="21" name="Stopka — symbol zastępczy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Numer slajdu — symbol zastępczy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en-US" dirty="0"/>
          </a:p>
        </p:txBody>
      </p:sp>
      <p:sp>
        <p:nvSpPr>
          <p:cNvPr id="3" name="Tekst pionowy — symbol zastępczy 2"/>
          <p:cNvSpPr>
            <a:spLocks noGrp="1"/>
          </p:cNvSpPr>
          <p:nvPr>
            <p:ph type="body" orient="vert" idx="1"/>
          </p:nvPr>
        </p:nvSpPr>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4" name="Data — symbol zastępczy 3"/>
          <p:cNvSpPr>
            <a:spLocks noGrp="1"/>
          </p:cNvSpPr>
          <p:nvPr>
            <p:ph type="dt" sz="half" idx="10"/>
          </p:nvPr>
        </p:nvSpPr>
        <p:spPr/>
        <p:txBody>
          <a:bodyPr rtlCol="0"/>
          <a:lstStyle/>
          <a:p>
            <a:pPr rtl="0"/>
            <a:fld id="{7AA18235-84BE-44AD-BA13-BD35A730FBFB}" type="datetime1">
              <a:rPr lang="pl-PL" smtClean="0"/>
              <a:t>02.03.2020</a:t>
            </a:fld>
            <a:endParaRPr lang="en-US"/>
          </a:p>
        </p:txBody>
      </p:sp>
      <p:sp>
        <p:nvSpPr>
          <p:cNvPr id="5" name="Stopka — symbol zastępczy 4"/>
          <p:cNvSpPr>
            <a:spLocks noGrp="1"/>
          </p:cNvSpPr>
          <p:nvPr>
            <p:ph type="ftr" sz="quarter" idx="11"/>
          </p:nvPr>
        </p:nvSpPr>
        <p:spPr/>
        <p:txBody>
          <a:bodyPr rtlCol="0"/>
          <a:lstStyle/>
          <a:p>
            <a:pPr rtl="0"/>
            <a:endParaRPr lang="en-US"/>
          </a:p>
        </p:txBody>
      </p:sp>
      <p:sp>
        <p:nvSpPr>
          <p:cNvPr id="6" name="Numer slajdu — symbol zastępczy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991600" y="762000"/>
            <a:ext cx="2362200" cy="5257800"/>
          </a:xfrm>
        </p:spPr>
        <p:txBody>
          <a:bodyPr vert="eaVert" rtlCol="0"/>
          <a:lstStyle/>
          <a:p>
            <a:pPr rtl="0"/>
            <a:r>
              <a:rPr lang="pl-PL"/>
              <a:t>Kliknij, aby edytować styl</a:t>
            </a:r>
            <a:endParaRPr lang="en-US" dirty="0"/>
          </a:p>
        </p:txBody>
      </p:sp>
      <p:sp>
        <p:nvSpPr>
          <p:cNvPr id="3" name="Tekst pionowy — symbol zastępczy 2"/>
          <p:cNvSpPr>
            <a:spLocks noGrp="1"/>
          </p:cNvSpPr>
          <p:nvPr>
            <p:ph type="body" orient="vert" idx="1"/>
          </p:nvPr>
        </p:nvSpPr>
        <p:spPr>
          <a:xfrm>
            <a:off x="838200" y="762000"/>
            <a:ext cx="8077200" cy="5257800"/>
          </a:xfrm>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4" name="Data — symbol zastępczy 3"/>
          <p:cNvSpPr>
            <a:spLocks noGrp="1"/>
          </p:cNvSpPr>
          <p:nvPr>
            <p:ph type="dt" sz="half" idx="10"/>
          </p:nvPr>
        </p:nvSpPr>
        <p:spPr/>
        <p:txBody>
          <a:bodyPr rtlCol="0"/>
          <a:lstStyle/>
          <a:p>
            <a:pPr rtl="0"/>
            <a:fld id="{BDB7FAD6-3A28-4146-9AA2-0365802DD587}" type="datetime1">
              <a:rPr lang="pl-PL" smtClean="0"/>
              <a:t>02.03.2020</a:t>
            </a:fld>
            <a:endParaRPr lang="en-US"/>
          </a:p>
        </p:txBody>
      </p:sp>
      <p:sp>
        <p:nvSpPr>
          <p:cNvPr id="5" name="Stopka — symbol zastępczy 4"/>
          <p:cNvSpPr>
            <a:spLocks noGrp="1"/>
          </p:cNvSpPr>
          <p:nvPr>
            <p:ph type="ftr" sz="quarter" idx="11"/>
          </p:nvPr>
        </p:nvSpPr>
        <p:spPr/>
        <p:txBody>
          <a:bodyPr rtlCol="0"/>
          <a:lstStyle/>
          <a:p>
            <a:pPr rtl="0"/>
            <a:endParaRPr lang="en-US"/>
          </a:p>
        </p:txBody>
      </p:sp>
      <p:sp>
        <p:nvSpPr>
          <p:cNvPr id="6" name="Numer slajdu — symbol zastępczy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C5B18B-0229-4B21-BFEB-E3A9EFA8CB07}"/>
              </a:ext>
            </a:extLst>
          </p:cNvPr>
          <p:cNvSpPr>
            <a:spLocks noGrp="1"/>
          </p:cNvSpPr>
          <p:nvPr>
            <p:ph type="title"/>
          </p:nvPr>
        </p:nvSpPr>
        <p:spPr>
          <a:xfrm>
            <a:off x="608641" y="267868"/>
            <a:ext cx="10972799" cy="1396947"/>
          </a:xfrm>
        </p:spPr>
        <p:txBody>
          <a:bodyPr/>
          <a:lstStyle/>
          <a:p>
            <a:r>
              <a:rPr lang="pl-PL"/>
              <a:t>Kliknij, aby edytować styl</a:t>
            </a:r>
          </a:p>
        </p:txBody>
      </p:sp>
      <p:sp>
        <p:nvSpPr>
          <p:cNvPr id="3" name="Symbol zastępczy numeru slajdu 2">
            <a:extLst>
              <a:ext uri="{FF2B5EF4-FFF2-40B4-BE49-F238E27FC236}">
                <a16:creationId xmlns:a16="http://schemas.microsoft.com/office/drawing/2014/main" id="{CEF2B76E-4E40-47EF-BD13-6B00F8D61532}"/>
              </a:ext>
            </a:extLst>
          </p:cNvPr>
          <p:cNvSpPr>
            <a:spLocks noGrp="1"/>
          </p:cNvSpPr>
          <p:nvPr>
            <p:ph type="sldNum" idx="10"/>
          </p:nvPr>
        </p:nvSpPr>
        <p:spPr>
          <a:xfrm>
            <a:off x="10120321" y="6480680"/>
            <a:ext cx="668160" cy="300992"/>
          </a:xfrm>
        </p:spPr>
        <p:txBody>
          <a:bodyPr/>
          <a:lstStyle>
            <a:lvl1pPr>
              <a:defRPr/>
            </a:lvl1pPr>
          </a:lstStyle>
          <a:p>
            <a:fld id="{894D3567-6579-4EAE-8C60-D9F75611B9D2}" type="slidenum">
              <a:rPr lang="pl-PL" altLang="pl-PL"/>
              <a:pPr/>
              <a:t>‹#›</a:t>
            </a:fld>
            <a:endParaRPr lang="pl-PL" altLang="pl-PL"/>
          </a:p>
        </p:txBody>
      </p:sp>
    </p:spTree>
    <p:extLst>
      <p:ext uri="{BB962C8B-B14F-4D97-AF65-F5344CB8AC3E}">
        <p14:creationId xmlns:p14="http://schemas.microsoft.com/office/powerpoint/2010/main" val="91518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en-US" dirty="0"/>
          </a:p>
        </p:txBody>
      </p:sp>
      <p:sp>
        <p:nvSpPr>
          <p:cNvPr id="3" name="Zawartość — symbol zastępczy 2"/>
          <p:cNvSpPr>
            <a:spLocks noGrp="1"/>
          </p:cNvSpPr>
          <p:nvPr>
            <p:ph idx="1"/>
          </p:nvPr>
        </p:nvSpPr>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4" name="Data — symbol zastępczy 3"/>
          <p:cNvSpPr>
            <a:spLocks noGrp="1"/>
          </p:cNvSpPr>
          <p:nvPr>
            <p:ph type="dt" sz="half" idx="10"/>
          </p:nvPr>
        </p:nvSpPr>
        <p:spPr/>
        <p:txBody>
          <a:bodyPr rtlCol="0"/>
          <a:lstStyle/>
          <a:p>
            <a:pPr rtl="0"/>
            <a:fld id="{C1E9466F-1777-43CA-ABA8-641A28AAF006}" type="datetime1">
              <a:rPr lang="pl-PL" smtClean="0"/>
              <a:t>02.03.2020</a:t>
            </a:fld>
            <a:endParaRPr lang="en-US" dirty="0"/>
          </a:p>
        </p:txBody>
      </p:sp>
      <p:sp>
        <p:nvSpPr>
          <p:cNvPr id="5" name="Stopka — symbol zastępczy 4"/>
          <p:cNvSpPr>
            <a:spLocks noGrp="1"/>
          </p:cNvSpPr>
          <p:nvPr>
            <p:ph type="ftr" sz="quarter" idx="11"/>
          </p:nvPr>
        </p:nvSpPr>
        <p:spPr/>
        <p:txBody>
          <a:bodyPr rtlCol="0"/>
          <a:lstStyle/>
          <a:p>
            <a:pPr rtl="0"/>
            <a:endParaRPr lang="en-US" dirty="0"/>
          </a:p>
        </p:txBody>
      </p:sp>
      <p:sp>
        <p:nvSpPr>
          <p:cNvPr id="6" name="Numer slajdu — symbol zastępczy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Prostokąt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Prostokąt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Prostokąt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1629156" y="2275165"/>
            <a:ext cx="8933688" cy="2406895"/>
          </a:xfrm>
        </p:spPr>
        <p:txBody>
          <a:bodyPr rtlCol="0" anchor="ctr">
            <a:no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pl-PL"/>
              <a:t>Kliknij, aby edytować styl</a:t>
            </a:r>
            <a:endParaRPr lang="en-US" dirty="0"/>
          </a:p>
        </p:txBody>
      </p:sp>
      <p:grpSp>
        <p:nvGrpSpPr>
          <p:cNvPr id="16" name="Grupa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Łącznik prosty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kst — symbol zastępczy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a:t>Kliknij, aby edytować style wzorca tekstu</a:t>
            </a:r>
          </a:p>
        </p:txBody>
      </p:sp>
      <p:sp>
        <p:nvSpPr>
          <p:cNvPr id="4" name="Data — symbol zastępczy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94A49ABD-671B-4C2A-8992-625D1179B047}" type="datetime1">
              <a:rPr lang="pl-PL" smtClean="0"/>
              <a:t>02.03.2020</a:t>
            </a:fld>
            <a:endParaRPr lang="en-US" dirty="0"/>
          </a:p>
        </p:txBody>
      </p:sp>
      <p:sp>
        <p:nvSpPr>
          <p:cNvPr id="5" name="Stopka — symbol zastępczy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Numer slajdu — symbol zastępczy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ytuł 7"/>
          <p:cNvSpPr>
            <a:spLocks noGrp="1"/>
          </p:cNvSpPr>
          <p:nvPr>
            <p:ph type="title"/>
          </p:nvPr>
        </p:nvSpPr>
        <p:spPr/>
        <p:txBody>
          <a:bodyPr rtlCol="0"/>
          <a:lstStyle/>
          <a:p>
            <a:pPr rtl="0"/>
            <a:r>
              <a:rPr lang="pl-PL"/>
              <a:t>Kliknij, aby edytować styl</a:t>
            </a:r>
            <a:endParaRPr lang="en-US" dirty="0"/>
          </a:p>
        </p:txBody>
      </p:sp>
      <p:sp>
        <p:nvSpPr>
          <p:cNvPr id="3" name="Zawartość — symbol zastępczy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4" name="Zawartość — symbol zastępczy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5" name="Data — symbol zastępczy 4"/>
          <p:cNvSpPr>
            <a:spLocks noGrp="1"/>
          </p:cNvSpPr>
          <p:nvPr>
            <p:ph type="dt" sz="half" idx="10"/>
          </p:nvPr>
        </p:nvSpPr>
        <p:spPr/>
        <p:txBody>
          <a:bodyPr rtlCol="0"/>
          <a:lstStyle/>
          <a:p>
            <a:pPr rtl="0"/>
            <a:fld id="{8DF64A7B-73CE-4A0D-B21F-1EBC66A983AC}" type="datetime1">
              <a:rPr lang="pl-PL" smtClean="0"/>
              <a:t>02.03.2020</a:t>
            </a:fld>
            <a:endParaRPr lang="en-US"/>
          </a:p>
        </p:txBody>
      </p:sp>
      <p:sp>
        <p:nvSpPr>
          <p:cNvPr id="6" name="Stopka — symbol zastępczy 5"/>
          <p:cNvSpPr>
            <a:spLocks noGrp="1"/>
          </p:cNvSpPr>
          <p:nvPr>
            <p:ph type="ftr" sz="quarter" idx="11"/>
          </p:nvPr>
        </p:nvSpPr>
        <p:spPr/>
        <p:txBody>
          <a:bodyPr rtlCol="0"/>
          <a:lstStyle/>
          <a:p>
            <a:pPr rtl="0"/>
            <a:endParaRPr lang="en-US"/>
          </a:p>
        </p:txBody>
      </p:sp>
      <p:sp>
        <p:nvSpPr>
          <p:cNvPr id="7" name="Numer slajdu — symbol zastępczy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en-US" dirty="0"/>
          </a:p>
        </p:txBody>
      </p:sp>
      <p:sp>
        <p:nvSpPr>
          <p:cNvPr id="3" name="Tekst — symbol zastępczy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
          </a:p>
        </p:txBody>
      </p:sp>
      <p:sp>
        <p:nvSpPr>
          <p:cNvPr id="5" name="Tekst — symbol zastępczy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
          </a:p>
        </p:txBody>
      </p:sp>
      <p:sp>
        <p:nvSpPr>
          <p:cNvPr id="7" name="Data — symbol zastępczy 6"/>
          <p:cNvSpPr>
            <a:spLocks noGrp="1"/>
          </p:cNvSpPr>
          <p:nvPr>
            <p:ph type="dt" sz="half" idx="10"/>
          </p:nvPr>
        </p:nvSpPr>
        <p:spPr/>
        <p:txBody>
          <a:bodyPr rtlCol="0"/>
          <a:lstStyle/>
          <a:p>
            <a:pPr rtl="0"/>
            <a:fld id="{6F818757-0F5F-4A95-B10C-FA77BA7D0C7F}" type="datetime1">
              <a:rPr lang="pl-PL" smtClean="0"/>
              <a:t>02.03.2020</a:t>
            </a:fld>
            <a:endParaRPr lang="en-US"/>
          </a:p>
        </p:txBody>
      </p:sp>
      <p:sp>
        <p:nvSpPr>
          <p:cNvPr id="8" name="Stopka — symbol zastępczy 7"/>
          <p:cNvSpPr>
            <a:spLocks noGrp="1"/>
          </p:cNvSpPr>
          <p:nvPr>
            <p:ph type="ftr" sz="quarter" idx="11"/>
          </p:nvPr>
        </p:nvSpPr>
        <p:spPr/>
        <p:txBody>
          <a:bodyPr rtlCol="0"/>
          <a:lstStyle/>
          <a:p>
            <a:pPr rtl="0"/>
            <a:endParaRPr lang="en-US"/>
          </a:p>
        </p:txBody>
      </p:sp>
      <p:sp>
        <p:nvSpPr>
          <p:cNvPr id="9" name="Numer slajdu — symbol zastępczy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en-US" dirty="0"/>
          </a:p>
        </p:txBody>
      </p:sp>
      <p:sp>
        <p:nvSpPr>
          <p:cNvPr id="3" name="Data — symbol zastępczy 2"/>
          <p:cNvSpPr>
            <a:spLocks noGrp="1"/>
          </p:cNvSpPr>
          <p:nvPr>
            <p:ph type="dt" sz="half" idx="10"/>
          </p:nvPr>
        </p:nvSpPr>
        <p:spPr/>
        <p:txBody>
          <a:bodyPr rtlCol="0"/>
          <a:lstStyle/>
          <a:p>
            <a:pPr rtl="0"/>
            <a:fld id="{43710650-2149-4C69-A81F-1EB31B3AED2E}" type="datetime1">
              <a:rPr lang="pl-PL" smtClean="0"/>
              <a:t>02.03.2020</a:t>
            </a:fld>
            <a:endParaRPr lang="en-US"/>
          </a:p>
        </p:txBody>
      </p:sp>
      <p:sp>
        <p:nvSpPr>
          <p:cNvPr id="4" name="Stopka — symbol zastępczy 3"/>
          <p:cNvSpPr>
            <a:spLocks noGrp="1"/>
          </p:cNvSpPr>
          <p:nvPr>
            <p:ph type="ftr" sz="quarter" idx="11"/>
          </p:nvPr>
        </p:nvSpPr>
        <p:spPr/>
        <p:txBody>
          <a:bodyPr rtlCol="0"/>
          <a:lstStyle/>
          <a:p>
            <a:pPr rtl="0"/>
            <a:endParaRPr lang="en-US"/>
          </a:p>
        </p:txBody>
      </p:sp>
      <p:sp>
        <p:nvSpPr>
          <p:cNvPr id="5" name="Numer slajdu — symbol zastępczy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fld id="{E0651D0F-BCAF-4011-8C9C-FB7045B8D4FB}" type="datetime1">
              <a:rPr lang="pl-PL" smtClean="0"/>
              <a:t>02.03.2020</a:t>
            </a:fld>
            <a:endParaRPr lang="en-US"/>
          </a:p>
        </p:txBody>
      </p:sp>
      <p:sp>
        <p:nvSpPr>
          <p:cNvPr id="3" name="Stopka — symbol zastępczy 2"/>
          <p:cNvSpPr>
            <a:spLocks noGrp="1"/>
          </p:cNvSpPr>
          <p:nvPr>
            <p:ph type="ftr" sz="quarter" idx="11"/>
          </p:nvPr>
        </p:nvSpPr>
        <p:spPr/>
        <p:txBody>
          <a:bodyPr rtlCol="0"/>
          <a:lstStyle/>
          <a:p>
            <a:pPr rtl="0"/>
            <a:endParaRPr lang="en-US"/>
          </a:p>
        </p:txBody>
      </p:sp>
      <p:sp>
        <p:nvSpPr>
          <p:cNvPr id="4" name="Numer slajdu — symbol zastępczy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rostokąt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pl-PL"/>
              <a:t>Kliknij, aby edytować styl</a:t>
            </a:r>
            <a:endParaRPr lang="en-US" dirty="0"/>
          </a:p>
        </p:txBody>
      </p:sp>
      <p:sp>
        <p:nvSpPr>
          <p:cNvPr id="3" name="Zawartość — symbol zastępczy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4" name="Tekst — symbol zastępczy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a:t>Kliknij, aby edytować style wzorca tekstu</a:t>
            </a:r>
          </a:p>
        </p:txBody>
      </p:sp>
      <p:sp>
        <p:nvSpPr>
          <p:cNvPr id="8" name="Data — symbol zastępczy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8B04C424-9B81-4F06-BC68-5F8C19B738AF}" type="datetime1">
              <a:rPr lang="pl-PL" smtClean="0"/>
              <a:t>02.03.2020</a:t>
            </a:fld>
            <a:endParaRPr lang="en-US"/>
          </a:p>
        </p:txBody>
      </p:sp>
      <p:sp>
        <p:nvSpPr>
          <p:cNvPr id="9" name="Stopka — symbol zastępczy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Numer slajdu — symbol zastępczy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braz — symbol zastępczy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a:t>Kliknij ikonę, aby dodać obraz</a:t>
            </a:r>
            <a:endParaRPr lang="en-US" dirty="0"/>
          </a:p>
        </p:txBody>
      </p:sp>
      <p:sp>
        <p:nvSpPr>
          <p:cNvPr id="5" name="Data — symbol zastępczy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9A562F7A-5977-4A61-B65B-B94A0BEE4D2F}" type="datetime1">
              <a:rPr lang="pl-PL" smtClean="0"/>
              <a:t>02.03.2020</a:t>
            </a:fld>
            <a:endParaRPr lang="en-US" dirty="0"/>
          </a:p>
        </p:txBody>
      </p:sp>
      <p:sp>
        <p:nvSpPr>
          <p:cNvPr id="6" name="Stopka — symbol zastępczy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Numer slajdu — symbol zastępczy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Prostokąt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pl-PL"/>
              <a:t>Kliknij, aby edytować styl</a:t>
            </a:r>
            <a:endParaRPr lang="en-US" dirty="0"/>
          </a:p>
        </p:txBody>
      </p:sp>
      <p:sp>
        <p:nvSpPr>
          <p:cNvPr id="4" name="Tekst — symbol zastępczy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a:t>Kliknij, aby edytować style wzorca tekstu</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Prostokąt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Prostokąt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Prostokąt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ytuł — symbol zastępczy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l"/>
              <a:t>Kliknij, aby edytować styl wzorca tytułu</a:t>
            </a:r>
            <a:endParaRPr lang="en-US" dirty="0"/>
          </a:p>
        </p:txBody>
      </p:sp>
      <p:sp>
        <p:nvSpPr>
          <p:cNvPr id="3" name="Tekst — symbol zastępczy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l"/>
              <a:t>Kliknij, aby edytować style wzorca tekstu</a:t>
            </a:r>
          </a:p>
          <a:p>
            <a:pPr lvl="1" rtl="0"/>
            <a:r>
              <a:rPr lang="pl"/>
              <a:t>Drugi poziom</a:t>
            </a:r>
          </a:p>
          <a:p>
            <a:pPr lvl="2" rtl="0"/>
            <a:r>
              <a:rPr lang="pl"/>
              <a:t>Trzeci poziom</a:t>
            </a:r>
          </a:p>
          <a:p>
            <a:pPr lvl="3" rtl="0"/>
            <a:r>
              <a:rPr lang="pl"/>
              <a:t>Czwarty poziom</a:t>
            </a:r>
          </a:p>
          <a:p>
            <a:pPr lvl="4" rtl="0"/>
            <a:r>
              <a:rPr lang="pl"/>
              <a:t>Piąty poziom</a:t>
            </a:r>
            <a:endParaRPr lang="en-US" dirty="0"/>
          </a:p>
        </p:txBody>
      </p:sp>
      <p:sp>
        <p:nvSpPr>
          <p:cNvPr id="4" name="Data — symbol zastępczy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E909B698-A20D-401E-B735-DAF4ED17EA6C}" type="datetime1">
              <a:rPr lang="pl-PL" smtClean="0"/>
              <a:t>02.03.2020</a:t>
            </a:fld>
            <a:endParaRPr lang="en-US" dirty="0"/>
          </a:p>
        </p:txBody>
      </p:sp>
      <p:sp>
        <p:nvSpPr>
          <p:cNvPr id="5" name="Stopka — symbol zastępczy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Numer slajdu — symbol zastępczy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 id="2147483726" r:id="rId12"/>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stół przykryty czerwonym obrusem&#10;&#10;Automatycznie generowany 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4" name="Prostokąt 3">
            <a:extLst>
              <a:ext uri="{FF2B5EF4-FFF2-40B4-BE49-F238E27FC236}">
                <a16:creationId xmlns:a16="http://schemas.microsoft.com/office/drawing/2014/main" id="{F2FC0847-4E6C-4A8D-8269-5DA0CBA339AA}"/>
              </a:ext>
            </a:extLst>
          </p:cNvPr>
          <p:cNvSpPr/>
          <p:nvPr/>
        </p:nvSpPr>
        <p:spPr>
          <a:xfrm>
            <a:off x="896579" y="1566862"/>
            <a:ext cx="5534025" cy="37242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
        <p:nvSpPr>
          <p:cNvPr id="2" name="Tytuł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fontScale="90000"/>
          </a:bodyPr>
          <a:lstStyle/>
          <a:p>
            <a:pPr rtl="0"/>
            <a:r>
              <a:rPr lang="pl-PL" sz="4400" dirty="0">
                <a:solidFill>
                  <a:schemeClr val="tx1"/>
                </a:solidFill>
              </a:rPr>
              <a:t>Zagadnienia ogólne. Zasady procesowe</a:t>
            </a:r>
            <a:endParaRPr lang="pl" sz="4400" dirty="0">
              <a:solidFill>
                <a:schemeClr val="tx1"/>
              </a:solidFill>
            </a:endParaRPr>
          </a:p>
        </p:txBody>
      </p:sp>
      <p:sp>
        <p:nvSpPr>
          <p:cNvPr id="3" name="Podtytuł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fontScale="85000" lnSpcReduction="10000"/>
          </a:bodyPr>
          <a:lstStyle/>
          <a:p>
            <a:pPr rtl="0"/>
            <a:r>
              <a:rPr lang="pl-PL" dirty="0">
                <a:solidFill>
                  <a:schemeClr val="tx1"/>
                </a:solidFill>
              </a:rPr>
              <a:t>Dorota Czerwińska</a:t>
            </a:r>
          </a:p>
          <a:p>
            <a:pPr rtl="0"/>
            <a:r>
              <a:rPr lang="pl-PL" dirty="0">
                <a:solidFill>
                  <a:schemeClr val="tx1"/>
                </a:solidFill>
              </a:rPr>
              <a:t>asystent w Katedrze Postępowania Karnego</a:t>
            </a:r>
            <a:endParaRPr lang="pl"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0929A0-A10C-4FD8-BEC3-99CC53A7DC8A}"/>
              </a:ext>
            </a:extLst>
          </p:cNvPr>
          <p:cNvSpPr>
            <a:spLocks noGrp="1"/>
          </p:cNvSpPr>
          <p:nvPr>
            <p:ph type="title"/>
          </p:nvPr>
        </p:nvSpPr>
        <p:spPr/>
        <p:txBody>
          <a:bodyPr/>
          <a:lstStyle/>
          <a:p>
            <a:r>
              <a:rPr lang="pl-PL" dirty="0"/>
              <a:t>Funkcje procesowe</a:t>
            </a:r>
          </a:p>
        </p:txBody>
      </p:sp>
      <p:sp>
        <p:nvSpPr>
          <p:cNvPr id="3" name="Symbol zastępczy zawartości 2">
            <a:extLst>
              <a:ext uri="{FF2B5EF4-FFF2-40B4-BE49-F238E27FC236}">
                <a16:creationId xmlns:a16="http://schemas.microsoft.com/office/drawing/2014/main" id="{578A3783-D2AD-4D45-A8E9-CA213985E414}"/>
              </a:ext>
            </a:extLst>
          </p:cNvPr>
          <p:cNvSpPr>
            <a:spLocks noGrp="1"/>
          </p:cNvSpPr>
          <p:nvPr>
            <p:ph idx="1"/>
          </p:nvPr>
        </p:nvSpPr>
        <p:spPr/>
        <p:txBody>
          <a:bodyPr/>
          <a:lstStyle/>
          <a:p>
            <a:pPr algn="just">
              <a:spcAft>
                <a:spcPts val="1425"/>
              </a:spcAft>
              <a:buSzPct val="45000"/>
              <a:buFont typeface="Wingdings" panose="05000000000000000000" pitchFamily="2" charset="2"/>
              <a:buChar char=""/>
            </a:pPr>
            <a:r>
              <a:rPr lang="pl-PL" altLang="pl-PL" sz="3200" dirty="0"/>
              <a:t>zasadniczy kierunek (typ) aktywności procesowej wyznaczony przez procesową rolę danego podmiotu</a:t>
            </a:r>
          </a:p>
          <a:p>
            <a:pPr lvl="1" eaLnBrk="0">
              <a:spcAft>
                <a:spcPts val="1138"/>
              </a:spcAft>
              <a:buFont typeface="Times New Roman" panose="02020603050405020304" pitchFamily="18" charset="0"/>
              <a:buChar char="–"/>
            </a:pPr>
            <a:r>
              <a:rPr lang="pl-PL" altLang="pl-PL" sz="2800" dirty="0">
                <a:solidFill>
                  <a:srgbClr val="000000"/>
                </a:solidFill>
              </a:rPr>
              <a:t>ścigania</a:t>
            </a:r>
          </a:p>
          <a:p>
            <a:pPr lvl="1" eaLnBrk="0">
              <a:spcAft>
                <a:spcPts val="1138"/>
              </a:spcAft>
              <a:buFont typeface="Times New Roman" panose="02020603050405020304" pitchFamily="18" charset="0"/>
              <a:buChar char="–"/>
            </a:pPr>
            <a:r>
              <a:rPr lang="pl-PL" altLang="pl-PL" sz="2800" dirty="0">
                <a:solidFill>
                  <a:srgbClr val="000000"/>
                </a:solidFill>
              </a:rPr>
              <a:t>orzekania</a:t>
            </a:r>
          </a:p>
          <a:p>
            <a:pPr lvl="1" eaLnBrk="0">
              <a:spcAft>
                <a:spcPts val="1138"/>
              </a:spcAft>
              <a:buFont typeface="Times New Roman" panose="02020603050405020304" pitchFamily="18" charset="0"/>
              <a:buChar char="–"/>
            </a:pPr>
            <a:r>
              <a:rPr lang="pl-PL" altLang="pl-PL" sz="2800" dirty="0">
                <a:solidFill>
                  <a:srgbClr val="000000"/>
                </a:solidFill>
              </a:rPr>
              <a:t>obrony</a:t>
            </a:r>
          </a:p>
          <a:p>
            <a:endParaRPr lang="pl-PL" dirty="0"/>
          </a:p>
        </p:txBody>
      </p:sp>
      <p:sp>
        <p:nvSpPr>
          <p:cNvPr id="4" name="Symbol zastępczy daty 3">
            <a:extLst>
              <a:ext uri="{FF2B5EF4-FFF2-40B4-BE49-F238E27FC236}">
                <a16:creationId xmlns:a16="http://schemas.microsoft.com/office/drawing/2014/main" id="{9C5B861D-6CFC-496B-8C32-87CEBAE7C8E0}"/>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160104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descr="Obraz zawierający stół przykryty czerwonym obrusem&#10;&#10;Automatycznie generowany opis">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10" name="Prostokąt 9">
            <a:extLst>
              <a:ext uri="{FF2B5EF4-FFF2-40B4-BE49-F238E27FC236}">
                <a16:creationId xmlns:a16="http://schemas.microsoft.com/office/drawing/2014/main" id="{D67D015B-3B9E-46CA-B22A-56F8A04D2330}"/>
              </a:ext>
            </a:extLst>
          </p:cNvPr>
          <p:cNvSpPr/>
          <p:nvPr/>
        </p:nvSpPr>
        <p:spPr>
          <a:xfrm>
            <a:off x="2409825" y="822960"/>
            <a:ext cx="9323932" cy="56921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2" name="Tytuł 1">
            <a:extLst>
              <a:ext uri="{FF2B5EF4-FFF2-40B4-BE49-F238E27FC236}">
                <a16:creationId xmlns:a16="http://schemas.microsoft.com/office/drawing/2014/main" id="{92C9295F-E638-4F61-AFE2-CF3E40556031}"/>
              </a:ext>
            </a:extLst>
          </p:cNvPr>
          <p:cNvSpPr>
            <a:spLocks noGrp="1"/>
          </p:cNvSpPr>
          <p:nvPr>
            <p:ph type="title"/>
          </p:nvPr>
        </p:nvSpPr>
        <p:spPr>
          <a:xfrm>
            <a:off x="2574364" y="708859"/>
            <a:ext cx="6718433" cy="1746504"/>
          </a:xfrm>
        </p:spPr>
        <p:txBody>
          <a:bodyPr rtlCol="0">
            <a:normAutofit/>
          </a:bodyPr>
          <a:lstStyle/>
          <a:p>
            <a:pPr rtl="0"/>
            <a:r>
              <a:rPr lang="pl-PL" dirty="0">
                <a:solidFill>
                  <a:schemeClr val="tx1">
                    <a:lumMod val="75000"/>
                    <a:lumOff val="25000"/>
                  </a:schemeClr>
                </a:solidFill>
              </a:rPr>
              <a:t>Proces karny </a:t>
            </a:r>
            <a:r>
              <a:rPr lang="pl-PL" i="1" dirty="0">
                <a:solidFill>
                  <a:schemeClr val="tx1">
                    <a:lumMod val="75000"/>
                    <a:lumOff val="25000"/>
                  </a:schemeClr>
                </a:solidFill>
              </a:rPr>
              <a:t>sensu largo</a:t>
            </a:r>
            <a:endParaRPr lang="en-US" dirty="0">
              <a:solidFill>
                <a:schemeClr val="tx1">
                  <a:lumMod val="75000"/>
                  <a:lumOff val="25000"/>
                </a:schemeClr>
              </a:solidFill>
            </a:endParaRPr>
          </a:p>
        </p:txBody>
      </p:sp>
      <p:graphicFrame>
        <p:nvGraphicFramePr>
          <p:cNvPr id="31" name="Zawartość — symbol zastępczy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3012666706"/>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Łącznik prosty ze strzałką 4">
            <a:extLst>
              <a:ext uri="{FF2B5EF4-FFF2-40B4-BE49-F238E27FC236}">
                <a16:creationId xmlns:a16="http://schemas.microsoft.com/office/drawing/2014/main" id="{B848CFA6-5C19-4DD2-8292-741E8820D1DB}"/>
              </a:ext>
            </a:extLst>
          </p:cNvPr>
          <p:cNvCxnSpPr/>
          <p:nvPr/>
        </p:nvCxnSpPr>
        <p:spPr>
          <a:xfrm flipV="1">
            <a:off x="6896100" y="2733675"/>
            <a:ext cx="180975" cy="1478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pole tekstowe 5">
            <a:extLst>
              <a:ext uri="{FF2B5EF4-FFF2-40B4-BE49-F238E27FC236}">
                <a16:creationId xmlns:a16="http://schemas.microsoft.com/office/drawing/2014/main" id="{DF5AB3EC-A01E-4B18-9067-6D1DF0BED20F}"/>
              </a:ext>
            </a:extLst>
          </p:cNvPr>
          <p:cNvSpPr txBox="1"/>
          <p:nvPr/>
        </p:nvSpPr>
        <p:spPr>
          <a:xfrm>
            <a:off x="6258420" y="2389098"/>
            <a:ext cx="3934347" cy="276999"/>
          </a:xfrm>
          <a:prstGeom prst="rect">
            <a:avLst/>
          </a:prstGeom>
          <a:noFill/>
        </p:spPr>
        <p:txBody>
          <a:bodyPr wrap="none" rtlCol="0">
            <a:spAutoFit/>
          </a:bodyPr>
          <a:lstStyle/>
          <a:p>
            <a:r>
              <a:rPr lang="pl-PL" sz="1200" dirty="0"/>
              <a:t>Akt oskarżenia lub inna skarga jest wnoszona do sądu</a:t>
            </a:r>
          </a:p>
        </p:txBody>
      </p:sp>
      <p:cxnSp>
        <p:nvCxnSpPr>
          <p:cNvPr id="8" name="Łącznik prosty ze strzałką 7">
            <a:extLst>
              <a:ext uri="{FF2B5EF4-FFF2-40B4-BE49-F238E27FC236}">
                <a16:creationId xmlns:a16="http://schemas.microsoft.com/office/drawing/2014/main" id="{26085356-D386-420C-BAC6-4563F10D2C0D}"/>
              </a:ext>
            </a:extLst>
          </p:cNvPr>
          <p:cNvCxnSpPr/>
          <p:nvPr/>
        </p:nvCxnSpPr>
        <p:spPr>
          <a:xfrm>
            <a:off x="9201150" y="4212069"/>
            <a:ext cx="581025" cy="704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le tekstowe 8">
            <a:extLst>
              <a:ext uri="{FF2B5EF4-FFF2-40B4-BE49-F238E27FC236}">
                <a16:creationId xmlns:a16="http://schemas.microsoft.com/office/drawing/2014/main" id="{3D96D5B8-704A-44C1-8EA0-B6F9183A2FF8}"/>
              </a:ext>
            </a:extLst>
          </p:cNvPr>
          <p:cNvSpPr txBox="1"/>
          <p:nvPr/>
        </p:nvSpPr>
        <p:spPr>
          <a:xfrm>
            <a:off x="9201150" y="4969225"/>
            <a:ext cx="1983235" cy="338554"/>
          </a:xfrm>
          <a:prstGeom prst="rect">
            <a:avLst/>
          </a:prstGeom>
          <a:noFill/>
        </p:spPr>
        <p:txBody>
          <a:bodyPr wrap="none" rtlCol="0">
            <a:spAutoFit/>
          </a:bodyPr>
          <a:lstStyle/>
          <a:p>
            <a:r>
              <a:rPr lang="pl-PL" sz="1600" dirty="0"/>
              <a:t>Prawomocny wyrok</a:t>
            </a: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F8C57C-3EB9-460C-8F0E-A190A386DE14}"/>
              </a:ext>
            </a:extLst>
          </p:cNvPr>
          <p:cNvSpPr>
            <a:spLocks noGrp="1"/>
          </p:cNvSpPr>
          <p:nvPr>
            <p:ph type="title"/>
          </p:nvPr>
        </p:nvSpPr>
        <p:spPr/>
        <p:txBody>
          <a:bodyPr/>
          <a:lstStyle/>
          <a:p>
            <a:r>
              <a:rPr lang="pl-PL" dirty="0"/>
              <a:t>Naczelne zasady procesowe</a:t>
            </a:r>
          </a:p>
        </p:txBody>
      </p:sp>
      <p:sp>
        <p:nvSpPr>
          <p:cNvPr id="3" name="Symbol zastępczy zawartości 2">
            <a:extLst>
              <a:ext uri="{FF2B5EF4-FFF2-40B4-BE49-F238E27FC236}">
                <a16:creationId xmlns:a16="http://schemas.microsoft.com/office/drawing/2014/main" id="{E4472DFF-85BD-496D-8858-C7579255F8F3}"/>
              </a:ext>
            </a:extLst>
          </p:cNvPr>
          <p:cNvSpPr>
            <a:spLocks noGrp="1"/>
          </p:cNvSpPr>
          <p:nvPr>
            <p:ph idx="1"/>
          </p:nvPr>
        </p:nvSpPr>
        <p:spPr/>
        <p:txBody>
          <a:bodyPr>
            <a:normAutofit/>
          </a:bodyPr>
          <a:lstStyle/>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naczelne zasady procesowe to podstawowe, swoiste normy, określające główne cechy procesu; razem wzięte określają całość węzłowych kwestii w procesie</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pewne ogólne idee wyznaczające model procesu, stanowiące dyrektywy uregulowania najbardziej istotnych kwestii procesowych</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naczelna zasada procesu zasługuje na to miano tylko wówczas, gdy jest </a:t>
            </a:r>
            <a:r>
              <a:rPr lang="pl-PL" altLang="pl-PL" sz="2000" b="1" dirty="0"/>
              <a:t>jedną </a:t>
            </a:r>
            <a:r>
              <a:rPr lang="pl-PL" altLang="pl-PL" sz="2000" dirty="0"/>
              <a:t>z możliwych idei, a zatem istnieje zasada przeciwstawna</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w tym samym stadium procesu jako zasada (tj. rozwiązanie dominujące) może obowiązywać tylko jedna z przeciwstawnych zasad</a:t>
            </a:r>
          </a:p>
          <a:p>
            <a:pPr marL="858838" lvl="1" indent="-320675"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np. w stadium przygotowawczym dominuje zasada inkwizycyjności, podczas gdy w sądowym – przeciwstawna jej zasada kontradyktoryjności</a:t>
            </a:r>
          </a:p>
          <a:p>
            <a:pPr marL="0" indent="0">
              <a:buNone/>
            </a:pPr>
            <a:endParaRPr lang="pl-PL" sz="2000" dirty="0"/>
          </a:p>
        </p:txBody>
      </p:sp>
      <p:sp>
        <p:nvSpPr>
          <p:cNvPr id="4" name="Symbol zastępczy daty 3">
            <a:extLst>
              <a:ext uri="{FF2B5EF4-FFF2-40B4-BE49-F238E27FC236}">
                <a16:creationId xmlns:a16="http://schemas.microsoft.com/office/drawing/2014/main" id="{99796146-FC4B-4665-9128-005321F51A64}"/>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319855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962646-0651-4DAE-9765-1DF714F14698}"/>
              </a:ext>
            </a:extLst>
          </p:cNvPr>
          <p:cNvSpPr>
            <a:spLocks noGrp="1"/>
          </p:cNvSpPr>
          <p:nvPr>
            <p:ph type="title"/>
          </p:nvPr>
        </p:nvSpPr>
        <p:spPr/>
        <p:txBody>
          <a:bodyPr/>
          <a:lstStyle/>
          <a:p>
            <a:r>
              <a:rPr lang="pl-PL" dirty="0"/>
              <a:t>Zasada prawdy materialnej</a:t>
            </a:r>
          </a:p>
        </p:txBody>
      </p:sp>
      <p:sp>
        <p:nvSpPr>
          <p:cNvPr id="3" name="Symbol zastępczy zawartości 2">
            <a:extLst>
              <a:ext uri="{FF2B5EF4-FFF2-40B4-BE49-F238E27FC236}">
                <a16:creationId xmlns:a16="http://schemas.microsoft.com/office/drawing/2014/main" id="{9FD1C236-F667-4CB7-9295-D13E42F91381}"/>
              </a:ext>
            </a:extLst>
          </p:cNvPr>
          <p:cNvSpPr>
            <a:spLocks noGrp="1"/>
          </p:cNvSpPr>
          <p:nvPr>
            <p:ph idx="1"/>
          </p:nvPr>
        </p:nvSpPr>
        <p:spPr/>
        <p:txBody>
          <a:bodyPr>
            <a:normAutofit fontScale="92500" lnSpcReduction="20000"/>
          </a:bodyPr>
          <a:lstStyle/>
          <a:p>
            <a:pPr algn="just"/>
            <a:r>
              <a:rPr lang="pl-PL" sz="2000" dirty="0"/>
              <a:t>konstytucyjna (czy na pewno?), prawnie zdefiniowana w art. 2 par. 2 k.p.k.</a:t>
            </a:r>
          </a:p>
          <a:p>
            <a:pPr algn="just"/>
            <a:r>
              <a:rPr lang="pl-PL" altLang="pl-PL" sz="2000" dirty="0"/>
              <a:t>przez niektórych uznawana za fundamentalną, naczelną </a:t>
            </a:r>
          </a:p>
          <a:p>
            <a:pPr algn="just"/>
            <a:r>
              <a:rPr lang="pl-PL" altLang="pl-PL" sz="2000" dirty="0">
                <a:cs typeface="Times New Roman" panose="02020603050405020304" pitchFamily="18" charset="0"/>
              </a:rPr>
              <a:t>jest to dyrektywa skierowana do organów procesowych w każdym stadium postępowania, zgodnie z którą </a:t>
            </a:r>
            <a:r>
              <a:rPr lang="pl-PL" altLang="pl-PL" sz="2000" u="sng" dirty="0">
                <a:cs typeface="Times New Roman" panose="02020603050405020304" pitchFamily="18" charset="0"/>
              </a:rPr>
              <a:t>podstawę wszelkich rozstrzygnięć powinny stanowić prawdziwe ustalenia faktyczne</a:t>
            </a:r>
            <a:r>
              <a:rPr lang="pl-PL" altLang="pl-PL" sz="2000" dirty="0">
                <a:cs typeface="Times New Roman" panose="02020603050405020304" pitchFamily="18" charset="0"/>
              </a:rPr>
              <a:t> – art. 2 </a:t>
            </a:r>
            <a:r>
              <a:rPr lang="pl-PL" altLang="pl-PL" sz="2000" dirty="0">
                <a:latin typeface="Segoe UI" panose="020B0502040204020203" pitchFamily="34" charset="0"/>
                <a:cs typeface="Segoe UI" panose="020B0502040204020203" pitchFamily="34" charset="0"/>
              </a:rPr>
              <a:t>§</a:t>
            </a:r>
            <a:r>
              <a:rPr lang="pl-PL" altLang="pl-PL" sz="2000" dirty="0">
                <a:cs typeface="Segoe UI" panose="020B0502040204020203" pitchFamily="34" charset="0"/>
              </a:rPr>
              <a:t> 2 k.p.k.</a:t>
            </a:r>
          </a:p>
          <a:p>
            <a:pPr algn="just"/>
            <a:r>
              <a:rPr lang="pl-PL" altLang="pl-PL" sz="2000" dirty="0"/>
              <a:t>prawda to sąd zgodny z rzeczywistością. Należy mieć świadomość, że rzeczywisty przebieg zdarzeń jest w procesie jedynie odtwarzany. </a:t>
            </a:r>
          </a:p>
          <a:p>
            <a:pPr algn="just"/>
            <a:r>
              <a:rPr lang="pl-PL" altLang="pl-PL" sz="2000" dirty="0"/>
              <a:t>przeciwieństwo – </a:t>
            </a:r>
            <a:r>
              <a:rPr lang="pl-PL" altLang="pl-PL" sz="2000" dirty="0">
                <a:solidFill>
                  <a:srgbClr val="000080"/>
                </a:solidFill>
              </a:rPr>
              <a:t>prawda formalna (proceduralna)</a:t>
            </a:r>
            <a:r>
              <a:rPr lang="pl-PL" altLang="pl-PL" sz="2000" dirty="0"/>
              <a:t> – ustalana zgodnie ze z góry założonym wyobrażeniem o rzeczywistości, oparta na domniemaniach, fikcjach prawnych i zgodzie stron</a:t>
            </a:r>
          </a:p>
          <a:p>
            <a:pPr algn="just"/>
            <a:r>
              <a:rPr lang="pl-PL" altLang="pl-PL" sz="2000" dirty="0"/>
              <a:t>Prawda nie jest celem procesu karnego ani na pewno celem samym w sobie. W procesie istnieją liczne ograniczenia w dochodzeniu do prawdy w imię ochrony innych wartości.</a:t>
            </a:r>
          </a:p>
          <a:p>
            <a:pPr algn="just"/>
            <a:endParaRPr lang="pl-PL" sz="2000" dirty="0"/>
          </a:p>
        </p:txBody>
      </p:sp>
      <p:sp>
        <p:nvSpPr>
          <p:cNvPr id="4" name="Symbol zastępczy daty 3">
            <a:extLst>
              <a:ext uri="{FF2B5EF4-FFF2-40B4-BE49-F238E27FC236}">
                <a16:creationId xmlns:a16="http://schemas.microsoft.com/office/drawing/2014/main" id="{6DEE3E4E-53AE-4EEE-A52E-FCF35EC1D62E}"/>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29845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A80AD3-8F33-450F-A6B4-602C0BDCABC9}"/>
              </a:ext>
            </a:extLst>
          </p:cNvPr>
          <p:cNvSpPr>
            <a:spLocks noGrp="1"/>
          </p:cNvSpPr>
          <p:nvPr>
            <p:ph type="title"/>
          </p:nvPr>
        </p:nvSpPr>
        <p:spPr/>
        <p:txBody>
          <a:bodyPr/>
          <a:lstStyle/>
          <a:p>
            <a:r>
              <a:rPr lang="pl-PL" dirty="0"/>
              <a:t>Zasada obiektywizmu</a:t>
            </a:r>
          </a:p>
        </p:txBody>
      </p:sp>
      <p:sp>
        <p:nvSpPr>
          <p:cNvPr id="3" name="Symbol zastępczy zawartości 2">
            <a:extLst>
              <a:ext uri="{FF2B5EF4-FFF2-40B4-BE49-F238E27FC236}">
                <a16:creationId xmlns:a16="http://schemas.microsoft.com/office/drawing/2014/main" id="{701CF485-6479-448F-A2CC-57DFC373ADA9}"/>
              </a:ext>
            </a:extLst>
          </p:cNvPr>
          <p:cNvSpPr>
            <a:spLocks noGrp="1"/>
          </p:cNvSpPr>
          <p:nvPr>
            <p:ph idx="1"/>
          </p:nvPr>
        </p:nvSpPr>
        <p:spPr/>
        <p:txBody>
          <a:bodyPr>
            <a:normAutofit lnSpcReduction="10000"/>
          </a:bodyPr>
          <a:lstStyle/>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konstytucyjna, skodyfikowana (art. 4 k.p.k.)</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„dyrektywa, zgodnie z którą organ procesowy powinien mieć bezstronny stosunek do stron i innych uczestników procesu oraz nie powinien kierunkowo nastawiać się do samej sprawy” - S. Waltoś</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składa się na nią bezstronność (tj. niezawisłość + brak uprzedniego nastawienia do uczestników procesu) oraz brak kierunkowego nastawienia do samej sprawy i nieprzesądzanie jej wyniku (tak S. Waltoś)</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Trzy warunki obiektywizmu wg S. Waltosia:</a:t>
            </a:r>
          </a:p>
          <a:p>
            <a:pPr marL="858838" lvl="1" indent="-320675"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800" dirty="0"/>
              <a:t>niezawisłość od stron i własnego środowiska oraz niepodległość sposobu myślenia</a:t>
            </a:r>
          </a:p>
          <a:p>
            <a:pPr marL="858838" lvl="1" indent="-320675"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800" dirty="0"/>
              <a:t>przestrzeganie reguły </a:t>
            </a:r>
            <a:r>
              <a:rPr lang="pl-PL" altLang="pl-PL" sz="1800" i="1" dirty="0" err="1"/>
              <a:t>audiatur</a:t>
            </a:r>
            <a:r>
              <a:rPr lang="pl-PL" altLang="pl-PL" sz="1800" i="1" dirty="0"/>
              <a:t> et </a:t>
            </a:r>
            <a:r>
              <a:rPr lang="pl-PL" altLang="pl-PL" sz="1800" i="1" dirty="0" err="1"/>
              <a:t>altera</a:t>
            </a:r>
            <a:r>
              <a:rPr lang="pl-PL" altLang="pl-PL" sz="1800" i="1" dirty="0"/>
              <a:t> pars </a:t>
            </a:r>
            <a:r>
              <a:rPr lang="pl-PL" altLang="pl-PL" sz="1800" dirty="0"/>
              <a:t>i art. 410 k.p.k.</a:t>
            </a:r>
          </a:p>
          <a:p>
            <a:pPr marL="858838" lvl="1" indent="-320675"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800" dirty="0"/>
              <a:t>minimalne działanie czynników irracjonalnych, wpływających na podejmowanie decyzji</a:t>
            </a:r>
          </a:p>
          <a:p>
            <a:endParaRPr lang="pl-PL" sz="2000" dirty="0"/>
          </a:p>
        </p:txBody>
      </p:sp>
      <p:sp>
        <p:nvSpPr>
          <p:cNvPr id="4" name="Symbol zastępczy daty 3">
            <a:extLst>
              <a:ext uri="{FF2B5EF4-FFF2-40B4-BE49-F238E27FC236}">
                <a16:creationId xmlns:a16="http://schemas.microsoft.com/office/drawing/2014/main" id="{66DD78B0-7020-4C75-98CD-7D59623C7331}"/>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98968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A80AD3-8F33-450F-A6B4-602C0BDCABC9}"/>
              </a:ext>
            </a:extLst>
          </p:cNvPr>
          <p:cNvSpPr>
            <a:spLocks noGrp="1"/>
          </p:cNvSpPr>
          <p:nvPr>
            <p:ph type="title"/>
          </p:nvPr>
        </p:nvSpPr>
        <p:spPr/>
        <p:txBody>
          <a:bodyPr/>
          <a:lstStyle/>
          <a:p>
            <a:r>
              <a:rPr lang="pl-PL" dirty="0"/>
              <a:t>Zasada obiektywizmu</a:t>
            </a:r>
          </a:p>
        </p:txBody>
      </p:sp>
      <p:sp>
        <p:nvSpPr>
          <p:cNvPr id="3" name="Symbol zastępczy zawartości 2">
            <a:extLst>
              <a:ext uri="{FF2B5EF4-FFF2-40B4-BE49-F238E27FC236}">
                <a16:creationId xmlns:a16="http://schemas.microsoft.com/office/drawing/2014/main" id="{701CF485-6479-448F-A2CC-57DFC373ADA9}"/>
              </a:ext>
            </a:extLst>
          </p:cNvPr>
          <p:cNvSpPr>
            <a:spLocks noGrp="1"/>
          </p:cNvSpPr>
          <p:nvPr>
            <p:ph idx="1"/>
          </p:nvPr>
        </p:nvSpPr>
        <p:spPr/>
        <p:txBody>
          <a:bodyPr>
            <a:normAutofit/>
          </a:bodyPr>
          <a:lstStyle/>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bezstronność jest przez niektórych autorów traktowana jako synonim obiektywizmu (W. Jasiński)</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bezstronność – aspekty:</a:t>
            </a:r>
          </a:p>
          <a:p>
            <a:pPr marL="858838" lvl="1" indent="-320675"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800" dirty="0"/>
              <a:t>subiektywny – brak uprzedzeń do strony i rozważenie całokształtu materiału dowodowego</a:t>
            </a:r>
          </a:p>
          <a:p>
            <a:pPr marL="858838" lvl="1" indent="-320675"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800" dirty="0"/>
              <a:t>obiektywny – wyeliminowanie wszelkich potencjalne uzasadnionych wątpliwości co do zachowania bezstronności subiektywnej w sprawie i wobec stron – gwarancja: wyłączenie sędziego!</a:t>
            </a:r>
          </a:p>
          <a:p>
            <a:pPr marL="858838" lvl="1" indent="-320675"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800" dirty="0"/>
              <a:t>zewnętrzny – unikanie przez sędziego publicznego manifestowania poglądów</a:t>
            </a:r>
          </a:p>
          <a:p>
            <a:endParaRPr lang="pl-PL" sz="2000" dirty="0"/>
          </a:p>
        </p:txBody>
      </p:sp>
      <p:sp>
        <p:nvSpPr>
          <p:cNvPr id="4" name="Symbol zastępczy daty 3">
            <a:extLst>
              <a:ext uri="{FF2B5EF4-FFF2-40B4-BE49-F238E27FC236}">
                <a16:creationId xmlns:a16="http://schemas.microsoft.com/office/drawing/2014/main" id="{66DD78B0-7020-4C75-98CD-7D59623C7331}"/>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57229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FE3588-83D0-4293-8711-43AD51A73621}"/>
              </a:ext>
            </a:extLst>
          </p:cNvPr>
          <p:cNvSpPr>
            <a:spLocks noGrp="1"/>
          </p:cNvSpPr>
          <p:nvPr>
            <p:ph type="title"/>
          </p:nvPr>
        </p:nvSpPr>
        <p:spPr>
          <a:xfrm>
            <a:off x="1252538" y="0"/>
            <a:ext cx="10058400" cy="1371600"/>
          </a:xfrm>
        </p:spPr>
        <p:txBody>
          <a:bodyPr/>
          <a:lstStyle/>
          <a:p>
            <a:r>
              <a:rPr lang="pl-PL" dirty="0"/>
              <a:t>Niezależność i niezawisłość</a:t>
            </a:r>
          </a:p>
        </p:txBody>
      </p:sp>
      <p:sp>
        <p:nvSpPr>
          <p:cNvPr id="3" name="Symbol zastępczy zawartości 2">
            <a:extLst>
              <a:ext uri="{FF2B5EF4-FFF2-40B4-BE49-F238E27FC236}">
                <a16:creationId xmlns:a16="http://schemas.microsoft.com/office/drawing/2014/main" id="{8B01FD25-2EE9-4BA2-BA5E-791CF3E38AE3}"/>
              </a:ext>
            </a:extLst>
          </p:cNvPr>
          <p:cNvSpPr>
            <a:spLocks noGrp="1"/>
          </p:cNvSpPr>
          <p:nvPr>
            <p:ph idx="1"/>
          </p:nvPr>
        </p:nvSpPr>
        <p:spPr>
          <a:xfrm>
            <a:off x="990601" y="1085850"/>
            <a:ext cx="10582274" cy="5129556"/>
          </a:xfrm>
        </p:spPr>
        <p:txBody>
          <a:bodyPr numCol="2">
            <a:normAutofit fontScale="92500" lnSpcReduction="10000"/>
          </a:bodyPr>
          <a:lstStyle/>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800" dirty="0"/>
              <a:t>niezależność dotyczy sądów, władzy sądowniczej jako takiej – tu m.in. tryb mianowania na stanowisko, niezależność od władzy wykonawczej i ustawodawczej, niezależność w zakresie organizacji pracy</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800" dirty="0"/>
              <a:t>niezawisłość dotyczy poszczególnych sędziów</a:t>
            </a:r>
          </a:p>
          <a:p>
            <a:pPr marL="427038" indent="-322263">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800" dirty="0"/>
              <a:t>Gwarancje:</a:t>
            </a:r>
          </a:p>
          <a:p>
            <a:pPr marL="427038" indent="-322263">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800" dirty="0"/>
              <a:t>ustrojowe:</a:t>
            </a:r>
          </a:p>
          <a:p>
            <a:pPr marL="858838" lvl="1"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wysokie kwalifikacje zawodowe</a:t>
            </a:r>
          </a:p>
          <a:p>
            <a:pPr marL="858838" lvl="1"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nieusuwalność sędziego</a:t>
            </a:r>
          </a:p>
          <a:p>
            <a:pPr marL="858838" lvl="1"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stałość stanowiska</a:t>
            </a:r>
          </a:p>
          <a:p>
            <a:pPr marL="858838" lvl="1"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nieprzenoszalność</a:t>
            </a:r>
          </a:p>
          <a:p>
            <a:pPr marL="858838" lvl="1"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zasada </a:t>
            </a:r>
            <a:r>
              <a:rPr lang="pl-PL" altLang="pl-PL" sz="1600" i="1" dirty="0" err="1"/>
              <a:t>incompatibilitas</a:t>
            </a:r>
            <a:endParaRPr lang="pl-PL" altLang="pl-PL" sz="1600" i="1" dirty="0"/>
          </a:p>
          <a:p>
            <a:pPr marL="858838" lvl="1"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immunitet sędziowski</a:t>
            </a:r>
          </a:p>
          <a:p>
            <a:pPr marL="858838" lvl="1"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odpowiedzialność dyscyplinarna</a:t>
            </a:r>
          </a:p>
          <a:p>
            <a:pPr marL="858838" lvl="1"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status materialny</a:t>
            </a:r>
          </a:p>
          <a:p>
            <a:pPr marL="584518"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endParaRPr lang="pl-PL" altLang="pl-PL" sz="1800" dirty="0"/>
          </a:p>
          <a:p>
            <a:pPr marL="584518"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endParaRPr lang="pl-PL" altLang="pl-PL" sz="1800" dirty="0"/>
          </a:p>
          <a:p>
            <a:pPr marL="584518"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endParaRPr lang="pl-PL" altLang="pl-PL" sz="1800" dirty="0"/>
          </a:p>
          <a:p>
            <a:pPr marL="584518"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endParaRPr lang="pl-PL" altLang="pl-PL" sz="1800" dirty="0"/>
          </a:p>
          <a:p>
            <a:pPr marL="584518"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endParaRPr lang="pl-PL" altLang="pl-PL" sz="1800" dirty="0"/>
          </a:p>
          <a:p>
            <a:pPr marL="584518"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endParaRPr lang="pl-PL" altLang="pl-PL" sz="1800" dirty="0"/>
          </a:p>
          <a:p>
            <a:pPr marL="584518"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endParaRPr lang="pl-PL" altLang="pl-PL" sz="1800" dirty="0"/>
          </a:p>
          <a:p>
            <a:pPr marL="584518" indent="-320675">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800" dirty="0"/>
              <a:t>proceduralne</a:t>
            </a:r>
          </a:p>
          <a:p>
            <a:pPr marL="701358" lvl="1" indent="-322263">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nadrzędność sądu wobec stron</a:t>
            </a:r>
          </a:p>
          <a:p>
            <a:pPr marL="701358" lvl="1" indent="-322263">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kolegialność orzekania – obecnie wyjątek</a:t>
            </a:r>
          </a:p>
          <a:p>
            <a:pPr marL="701358" lvl="1" indent="-322263">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obowiązek obiektywizmu</a:t>
            </a:r>
          </a:p>
          <a:p>
            <a:pPr marL="701358" lvl="1" indent="-322263">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tajność narady i głosowania</a:t>
            </a:r>
          </a:p>
          <a:p>
            <a:pPr marL="701358" lvl="1" indent="-322263">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1600" dirty="0"/>
              <a:t>samodzielność jurysdykcyjna – ograniczenia: art. 8 </a:t>
            </a:r>
            <a:r>
              <a:rPr lang="pl-PL" altLang="pl-PL" sz="1600" dirty="0">
                <a:latin typeface="Segoe UI" panose="020B0502040204020203" pitchFamily="34" charset="0"/>
                <a:cs typeface="Segoe UI" panose="020B0502040204020203" pitchFamily="34" charset="0"/>
              </a:rPr>
              <a:t>§</a:t>
            </a:r>
            <a:r>
              <a:rPr lang="pl-PL" altLang="pl-PL" sz="1600" dirty="0">
                <a:cs typeface="Segoe UI" panose="020B0502040204020203" pitchFamily="34" charset="0"/>
              </a:rPr>
              <a:t> 2 </a:t>
            </a:r>
            <a:r>
              <a:rPr lang="pl-PL" altLang="pl-PL" sz="1600" dirty="0"/>
              <a:t>k.p.k., art. 442 </a:t>
            </a:r>
            <a:r>
              <a:rPr lang="pl-PL" altLang="pl-PL" sz="1600" dirty="0">
                <a:latin typeface="Segoe UI" panose="020B0502040204020203" pitchFamily="34" charset="0"/>
                <a:cs typeface="Segoe UI" panose="020B0502040204020203" pitchFamily="34" charset="0"/>
              </a:rPr>
              <a:t>§</a:t>
            </a:r>
            <a:r>
              <a:rPr lang="pl-PL" altLang="pl-PL" sz="1600" dirty="0">
                <a:cs typeface="Segoe UI" panose="020B0502040204020203" pitchFamily="34" charset="0"/>
              </a:rPr>
              <a:t> 3 k.p.k., art. 441 </a:t>
            </a:r>
            <a:r>
              <a:rPr lang="pl-PL" altLang="pl-PL" sz="1600" dirty="0">
                <a:latin typeface="Segoe UI" panose="020B0502040204020203" pitchFamily="34" charset="0"/>
                <a:cs typeface="Segoe UI" panose="020B0502040204020203" pitchFamily="34" charset="0"/>
              </a:rPr>
              <a:t>§</a:t>
            </a:r>
            <a:r>
              <a:rPr lang="pl-PL" altLang="pl-PL" sz="1600" dirty="0">
                <a:cs typeface="Segoe UI" panose="020B0502040204020203" pitchFamily="34" charset="0"/>
              </a:rPr>
              <a:t> 3 k.p.k., związanie orzeczeniem TK</a:t>
            </a:r>
            <a:endParaRPr lang="pl-PL" altLang="pl-PL" sz="1800" dirty="0"/>
          </a:p>
          <a:p>
            <a:endParaRPr lang="pl-PL" sz="1800" dirty="0"/>
          </a:p>
        </p:txBody>
      </p:sp>
      <p:sp>
        <p:nvSpPr>
          <p:cNvPr id="4" name="Symbol zastępczy daty 3">
            <a:extLst>
              <a:ext uri="{FF2B5EF4-FFF2-40B4-BE49-F238E27FC236}">
                <a16:creationId xmlns:a16="http://schemas.microsoft.com/office/drawing/2014/main" id="{578A7A3C-D431-42D9-820B-685B9B6AC6ED}"/>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260689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E912CB-0780-4D7B-9FF2-C957EDDED274}"/>
              </a:ext>
            </a:extLst>
          </p:cNvPr>
          <p:cNvSpPr>
            <a:spLocks noGrp="1"/>
          </p:cNvSpPr>
          <p:nvPr>
            <p:ph type="title"/>
          </p:nvPr>
        </p:nvSpPr>
        <p:spPr/>
        <p:txBody>
          <a:bodyPr/>
          <a:lstStyle/>
          <a:p>
            <a:r>
              <a:rPr lang="pl-PL" dirty="0"/>
              <a:t>Zasada swobodnej oceny dowodów</a:t>
            </a:r>
          </a:p>
        </p:txBody>
      </p:sp>
      <p:sp>
        <p:nvSpPr>
          <p:cNvPr id="3" name="Symbol zastępczy zawartości 2">
            <a:extLst>
              <a:ext uri="{FF2B5EF4-FFF2-40B4-BE49-F238E27FC236}">
                <a16:creationId xmlns:a16="http://schemas.microsoft.com/office/drawing/2014/main" id="{31C5733A-79A6-47D6-B5B1-92B185E4AEB4}"/>
              </a:ext>
            </a:extLst>
          </p:cNvPr>
          <p:cNvSpPr>
            <a:spLocks noGrp="1"/>
          </p:cNvSpPr>
          <p:nvPr>
            <p:ph idx="1"/>
          </p:nvPr>
        </p:nvSpPr>
        <p:spPr/>
        <p:txBody>
          <a:bodyPr>
            <a:normAutofit/>
          </a:bodyPr>
          <a:lstStyle/>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jej przeciwieństwem jest – mająca znaczenie jedynie historyczne – </a:t>
            </a:r>
            <a:r>
              <a:rPr lang="pl-PL" altLang="pl-PL" sz="2000" dirty="0">
                <a:solidFill>
                  <a:srgbClr val="000080"/>
                </a:solidFill>
              </a:rPr>
              <a:t>zasada formalnej oceny dowodów</a:t>
            </a:r>
            <a:r>
              <a:rPr lang="pl-PL" altLang="pl-PL" sz="2000" dirty="0"/>
              <a:t>, obowiązująca wówczas, gdy ustawa wyznacza formalne kryteria oceny udowodnienia określonych faktów i przypisuje określoną moc dowodową poszczególnym rodzajom dowodów</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jest to dyrektywa, zgodnie z którą organy procesowe w ocenie dowodów kierują się swoim przekonaniem nieskrępowanym ustawowymi regułami oceny, ukształtowanym pod wpływem wskazań wiedzy, doświadczenia życiowego i zasad logicznego rozumowania</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prawnie zdefiniowana w art. 7 k.p.k.</a:t>
            </a:r>
          </a:p>
          <a:p>
            <a:pPr marL="104775" indent="0" algn="just">
              <a:buSzPct val="45000"/>
              <a:buNone/>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endParaRPr lang="pl-PL" sz="2000" dirty="0"/>
          </a:p>
        </p:txBody>
      </p:sp>
      <p:sp>
        <p:nvSpPr>
          <p:cNvPr id="4" name="Symbol zastępczy daty 3">
            <a:extLst>
              <a:ext uri="{FF2B5EF4-FFF2-40B4-BE49-F238E27FC236}">
                <a16:creationId xmlns:a16="http://schemas.microsoft.com/office/drawing/2014/main" id="{51D7DFF9-B3CF-4585-88B6-AB1A631793F2}"/>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46734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8E63FD-FC1E-4B32-8F70-8959D202080C}"/>
              </a:ext>
            </a:extLst>
          </p:cNvPr>
          <p:cNvSpPr>
            <a:spLocks noGrp="1"/>
          </p:cNvSpPr>
          <p:nvPr>
            <p:ph type="title"/>
          </p:nvPr>
        </p:nvSpPr>
        <p:spPr/>
        <p:txBody>
          <a:bodyPr/>
          <a:lstStyle/>
          <a:p>
            <a:r>
              <a:rPr lang="pl-PL" dirty="0"/>
              <a:t>Zasada bezpośredniości</a:t>
            </a:r>
          </a:p>
        </p:txBody>
      </p:sp>
      <p:sp>
        <p:nvSpPr>
          <p:cNvPr id="3" name="Symbol zastępczy zawartości 2">
            <a:extLst>
              <a:ext uri="{FF2B5EF4-FFF2-40B4-BE49-F238E27FC236}">
                <a16:creationId xmlns:a16="http://schemas.microsoft.com/office/drawing/2014/main" id="{0942D5EB-78C8-4C8E-9CFF-CB261FF3B8CC}"/>
              </a:ext>
            </a:extLst>
          </p:cNvPr>
          <p:cNvSpPr>
            <a:spLocks noGrp="1"/>
          </p:cNvSpPr>
          <p:nvPr>
            <p:ph idx="1"/>
          </p:nvPr>
        </p:nvSpPr>
        <p:spPr/>
        <p:txBody>
          <a:bodyPr/>
          <a:lstStyle/>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dirty="0"/>
              <a:t>„dyrektywa, w myśl której:</a:t>
            </a:r>
          </a:p>
          <a:p>
            <a:pPr marL="431800" indent="-319088" algn="just">
              <a:buClrTx/>
              <a:buSzPct val="45000"/>
              <a:buFontTx/>
              <a:buNone/>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dirty="0"/>
              <a:t>1. organ procesowy powinien zetknąć się ze źródłem i środkiem dowodowym osobiście </a:t>
            </a:r>
            <a:r>
              <a:rPr lang="pl-PL" altLang="pl-PL" dirty="0">
                <a:solidFill>
                  <a:srgbClr val="000080"/>
                </a:solidFill>
              </a:rPr>
              <a:t>(aspekt formalny)</a:t>
            </a:r>
            <a:r>
              <a:rPr lang="pl-PL" altLang="pl-PL" dirty="0"/>
              <a:t>, </a:t>
            </a:r>
          </a:p>
          <a:p>
            <a:pPr marL="431800" indent="-319088" algn="just">
              <a:buClrTx/>
              <a:buSzPct val="45000"/>
              <a:buFontTx/>
              <a:buNone/>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dirty="0"/>
              <a:t>2. a środkiem dowodowym, na którym opiera swe ustalenia, powinien być przede wszystkim środek dowodowy pierwotny</a:t>
            </a:r>
            <a:r>
              <a:rPr lang="pl-PL" altLang="pl-PL" dirty="0">
                <a:solidFill>
                  <a:srgbClr val="000080"/>
                </a:solidFill>
              </a:rPr>
              <a:t> (aspekt materialny)</a:t>
            </a:r>
            <a:r>
              <a:rPr lang="pl-PL" altLang="pl-PL" dirty="0"/>
              <a:t>” - S. Waltoś.</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i="1" dirty="0"/>
              <a:t>ratio legis: </a:t>
            </a:r>
            <a:r>
              <a:rPr lang="pl-PL" altLang="pl-PL" dirty="0"/>
              <a:t>każde powtórzenie wiadomości grozi jej zniekształceniem (zabawa w głuchy telefon)</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dirty="0"/>
              <a:t>wynika z art. 92 i 410 k.p.k., a nadto z całokształtu unormowań przewidujących jedynie </a:t>
            </a:r>
            <a:r>
              <a:rPr lang="pl-PL" altLang="pl-PL" dirty="0">
                <a:solidFill>
                  <a:srgbClr val="000080"/>
                </a:solidFill>
              </a:rPr>
              <a:t>wyjątkowe</a:t>
            </a:r>
            <a:r>
              <a:rPr lang="pl-PL" altLang="pl-PL" dirty="0"/>
              <a:t> zapoznanie się przez sąd z materiałem dowodowym innym niż przeprowadzony na rozprawie</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endParaRPr lang="pl-PL" altLang="pl-PL" dirty="0"/>
          </a:p>
          <a:p>
            <a:endParaRPr lang="pl-PL" dirty="0"/>
          </a:p>
        </p:txBody>
      </p:sp>
      <p:sp>
        <p:nvSpPr>
          <p:cNvPr id="4" name="Symbol zastępczy daty 3">
            <a:extLst>
              <a:ext uri="{FF2B5EF4-FFF2-40B4-BE49-F238E27FC236}">
                <a16:creationId xmlns:a16="http://schemas.microsoft.com/office/drawing/2014/main" id="{158B4291-241E-47DD-8608-ED19075E9D9C}"/>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1373653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A1AD2E-A3C5-4746-AB1C-D7A578C518E3}"/>
              </a:ext>
            </a:extLst>
          </p:cNvPr>
          <p:cNvSpPr>
            <a:spLocks noGrp="1"/>
          </p:cNvSpPr>
          <p:nvPr>
            <p:ph type="title"/>
          </p:nvPr>
        </p:nvSpPr>
        <p:spPr/>
        <p:txBody>
          <a:bodyPr/>
          <a:lstStyle/>
          <a:p>
            <a:r>
              <a:rPr lang="pl-PL" dirty="0"/>
              <a:t>Zasada skargowości</a:t>
            </a:r>
          </a:p>
        </p:txBody>
      </p:sp>
      <p:sp>
        <p:nvSpPr>
          <p:cNvPr id="3" name="Symbol zastępczy zawartości 2">
            <a:extLst>
              <a:ext uri="{FF2B5EF4-FFF2-40B4-BE49-F238E27FC236}">
                <a16:creationId xmlns:a16="http://schemas.microsoft.com/office/drawing/2014/main" id="{EC6F959E-6CDF-4589-B221-2A1871DD7CFC}"/>
              </a:ext>
            </a:extLst>
          </p:cNvPr>
          <p:cNvSpPr>
            <a:spLocks noGrp="1"/>
          </p:cNvSpPr>
          <p:nvPr>
            <p:ph idx="1"/>
          </p:nvPr>
        </p:nvSpPr>
        <p:spPr/>
        <p:txBody>
          <a:bodyPr>
            <a:normAutofit/>
          </a:bodyPr>
          <a:lstStyle/>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dirty="0"/>
              <a:t>zasada, zgodnie z którą wszczęcie postępowania następuje wyłącznie w wyniku skargi uprawnionego podmiotu</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dirty="0"/>
              <a:t>obowiązuje w postępowaniu sądowym </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dirty="0"/>
              <a:t>prawnie zdefiniowana w art. 9 </a:t>
            </a:r>
            <a:r>
              <a:rPr lang="pl-PL" altLang="pl-PL" dirty="0">
                <a:latin typeface="Segoe UI" panose="020B0502040204020203" pitchFamily="34" charset="0"/>
                <a:cs typeface="Segoe UI" panose="020B0502040204020203" pitchFamily="34" charset="0"/>
              </a:rPr>
              <a:t>§</a:t>
            </a:r>
            <a:r>
              <a:rPr lang="pl-PL" altLang="pl-PL" dirty="0">
                <a:cs typeface="Segoe UI" panose="020B0502040204020203" pitchFamily="34" charset="0"/>
              </a:rPr>
              <a:t> 1 k.p.k.</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dirty="0"/>
              <a:t>jej naruszenie stanowi negatywną przesłankę procesową z art. 17 </a:t>
            </a:r>
            <a:r>
              <a:rPr lang="pl-PL" altLang="pl-PL" dirty="0">
                <a:latin typeface="Segoe UI" panose="020B0502040204020203" pitchFamily="34" charset="0"/>
                <a:cs typeface="Segoe UI" panose="020B0502040204020203" pitchFamily="34" charset="0"/>
              </a:rPr>
              <a:t>§</a:t>
            </a:r>
            <a:r>
              <a:rPr lang="pl-PL" altLang="pl-PL" dirty="0">
                <a:cs typeface="Segoe UI" panose="020B0502040204020203" pitchFamily="34" charset="0"/>
              </a:rPr>
              <a:t> 1 pkt 9 k.p.k., a zatem postępowanie nie powinno być wszczęte, a jeśli już się toczy – należy je umorzyć</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dirty="0"/>
              <a:t>granice skargi wyznacza wskazane w niej </a:t>
            </a:r>
            <a:r>
              <a:rPr lang="pl-PL" altLang="pl-PL" b="1" dirty="0"/>
              <a:t>zdarzenie faktyczne </a:t>
            </a:r>
            <a:r>
              <a:rPr lang="pl-PL" altLang="pl-PL" dirty="0"/>
              <a:t>(tożsamość czynu), a nie jego kwalifikacja prawna – i sąd jest nimi bezwzględnie związany</a:t>
            </a:r>
          </a:p>
          <a:p>
            <a:pPr marL="104775" indent="0" algn="just">
              <a:buSzPct val="45000"/>
              <a:buNone/>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endParaRPr lang="pl-PL" altLang="pl-PL" dirty="0">
              <a:cs typeface="Segoe UI" panose="020B0502040204020203" pitchFamily="34" charset="0"/>
            </a:endParaRPr>
          </a:p>
          <a:p>
            <a:endParaRPr lang="pl-PL" dirty="0"/>
          </a:p>
        </p:txBody>
      </p:sp>
      <p:sp>
        <p:nvSpPr>
          <p:cNvPr id="4" name="Symbol zastępczy daty 3">
            <a:extLst>
              <a:ext uri="{FF2B5EF4-FFF2-40B4-BE49-F238E27FC236}">
                <a16:creationId xmlns:a16="http://schemas.microsoft.com/office/drawing/2014/main" id="{59D7BC83-A0F4-411C-953A-87E23EC71D30}"/>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96434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E76237-323E-453E-A3EF-5F7BFF878E2F}"/>
              </a:ext>
            </a:extLst>
          </p:cNvPr>
          <p:cNvSpPr>
            <a:spLocks noGrp="1"/>
          </p:cNvSpPr>
          <p:nvPr>
            <p:ph type="title"/>
          </p:nvPr>
        </p:nvSpPr>
        <p:spPr/>
        <p:txBody>
          <a:bodyPr/>
          <a:lstStyle/>
          <a:p>
            <a:r>
              <a:rPr lang="pl-PL" dirty="0"/>
              <a:t>Podstawowe pojęcia</a:t>
            </a:r>
          </a:p>
        </p:txBody>
      </p:sp>
      <p:sp>
        <p:nvSpPr>
          <p:cNvPr id="3" name="Symbol zastępczy zawartości 2">
            <a:extLst>
              <a:ext uri="{FF2B5EF4-FFF2-40B4-BE49-F238E27FC236}">
                <a16:creationId xmlns:a16="http://schemas.microsoft.com/office/drawing/2014/main" id="{C9E76CA2-9ADF-4C4F-BAD9-9F17820D1474}"/>
              </a:ext>
            </a:extLst>
          </p:cNvPr>
          <p:cNvSpPr>
            <a:spLocks noGrp="1"/>
          </p:cNvSpPr>
          <p:nvPr>
            <p:ph idx="1"/>
          </p:nvPr>
        </p:nvSpPr>
        <p:spPr/>
        <p:txBody>
          <a:bodyPr/>
          <a:lstStyle/>
          <a:p>
            <a:r>
              <a:rPr lang="pl-PL" dirty="0"/>
              <a:t>Prawo karne</a:t>
            </a:r>
          </a:p>
          <a:p>
            <a:r>
              <a:rPr lang="pl-PL" dirty="0"/>
              <a:t>Proces karny - </a:t>
            </a:r>
            <a:r>
              <a:rPr lang="pl-PL" altLang="pl-PL" sz="1600" dirty="0"/>
              <a:t>złożona instytucja prawa procesowego, w ramach której rozpoznawane są sprawy karne, przez co rozumie się badanie i wyjaśnianie okoliczności sprawy, ustalanie ich konsekwencji prawnych oraz – w razie potrzeby – przymusowe realizowanie wydanych orzeczeń; proces karny zapewnia publiczną drogę rozstrzygnięcia sporu między państwem (oskarżyciel publiczny) bądź pokrzywdzonym (oskarżycielem posiłkowym) a oskarżonym </a:t>
            </a:r>
          </a:p>
          <a:p>
            <a:r>
              <a:rPr lang="pl-PL" dirty="0"/>
              <a:t>Prawo karne procesowe</a:t>
            </a:r>
          </a:p>
        </p:txBody>
      </p:sp>
      <p:sp>
        <p:nvSpPr>
          <p:cNvPr id="4" name="Symbol zastępczy daty 3">
            <a:extLst>
              <a:ext uri="{FF2B5EF4-FFF2-40B4-BE49-F238E27FC236}">
                <a16:creationId xmlns:a16="http://schemas.microsoft.com/office/drawing/2014/main" id="{36AA170B-46C7-409A-8B5D-2025D7837FEB}"/>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963357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53876A-9C6A-4FA5-B4CD-F44C895678A7}"/>
              </a:ext>
            </a:extLst>
          </p:cNvPr>
          <p:cNvSpPr>
            <a:spLocks noGrp="1"/>
          </p:cNvSpPr>
          <p:nvPr>
            <p:ph type="title"/>
          </p:nvPr>
        </p:nvSpPr>
        <p:spPr/>
        <p:txBody>
          <a:bodyPr/>
          <a:lstStyle/>
          <a:p>
            <a:r>
              <a:rPr lang="pl-PL" dirty="0"/>
              <a:t>Zasada oficjalności (działania z urzędu)</a:t>
            </a:r>
          </a:p>
        </p:txBody>
      </p:sp>
      <p:sp>
        <p:nvSpPr>
          <p:cNvPr id="3" name="Symbol zastępczy zawartości 2">
            <a:extLst>
              <a:ext uri="{FF2B5EF4-FFF2-40B4-BE49-F238E27FC236}">
                <a16:creationId xmlns:a16="http://schemas.microsoft.com/office/drawing/2014/main" id="{F23F1177-5E26-4E32-AFFE-38B34C6C210F}"/>
              </a:ext>
            </a:extLst>
          </p:cNvPr>
          <p:cNvSpPr>
            <a:spLocks noGrp="1"/>
          </p:cNvSpPr>
          <p:nvPr>
            <p:ph idx="1"/>
          </p:nvPr>
        </p:nvSpPr>
        <p:spPr/>
        <p:txBody>
          <a:bodyPr>
            <a:normAutofit/>
          </a:bodyPr>
          <a:lstStyle/>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przeciwstawna zasadzie skargowości</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dominująca w postępowaniu przygotowawczym</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organy procesowe wszczynają postępowanie i prowadzą czynności z urzędu, chyba że ustawa warunkuje je wnioskiem określonej osoby (ściganie na wniosek) lub zezwoleniem określonej władzy</a:t>
            </a:r>
          </a:p>
          <a:p>
            <a:pPr marL="427038" indent="-322263" algn="just">
              <a:buSzPct val="45000"/>
              <a:buFont typeface="Wingdings" panose="05000000000000000000"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pl-PL" altLang="pl-PL" sz="2000" dirty="0"/>
              <a:t>wyjątki: ściganie na wniosek, ale także ściganie z oskarżenia prywatnego</a:t>
            </a:r>
          </a:p>
          <a:p>
            <a:pPr marL="0" indent="0">
              <a:buNone/>
            </a:pPr>
            <a:endParaRPr lang="pl-PL" sz="2000" dirty="0"/>
          </a:p>
        </p:txBody>
      </p:sp>
      <p:sp>
        <p:nvSpPr>
          <p:cNvPr id="4" name="Symbol zastępczy daty 3">
            <a:extLst>
              <a:ext uri="{FF2B5EF4-FFF2-40B4-BE49-F238E27FC236}">
                <a16:creationId xmlns:a16="http://schemas.microsoft.com/office/drawing/2014/main" id="{3FC3FB7D-77AB-4F73-B4C3-17446EBD75CD}"/>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933002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C9374B-5F86-4D9E-89F7-93BE9BEB3D1E}"/>
              </a:ext>
            </a:extLst>
          </p:cNvPr>
          <p:cNvSpPr>
            <a:spLocks noGrp="1"/>
          </p:cNvSpPr>
          <p:nvPr>
            <p:ph type="title"/>
          </p:nvPr>
        </p:nvSpPr>
        <p:spPr/>
        <p:txBody>
          <a:bodyPr/>
          <a:lstStyle/>
          <a:p>
            <a:r>
              <a:rPr lang="pl-PL" dirty="0"/>
              <a:t>Zasada jawności i tajności</a:t>
            </a:r>
          </a:p>
        </p:txBody>
      </p:sp>
      <p:sp>
        <p:nvSpPr>
          <p:cNvPr id="3" name="Symbol zastępczy zawartości 2">
            <a:extLst>
              <a:ext uri="{FF2B5EF4-FFF2-40B4-BE49-F238E27FC236}">
                <a16:creationId xmlns:a16="http://schemas.microsoft.com/office/drawing/2014/main" id="{48D14627-FC96-4FCD-A6F4-2D9D859F9424}"/>
              </a:ext>
            </a:extLst>
          </p:cNvPr>
          <p:cNvSpPr>
            <a:spLocks noGrp="1"/>
          </p:cNvSpPr>
          <p:nvPr>
            <p:ph idx="1"/>
          </p:nvPr>
        </p:nvSpPr>
        <p:spPr/>
        <p:txBody>
          <a:bodyPr>
            <a:normAutofit/>
          </a:bodyPr>
          <a:lstStyle/>
          <a:p>
            <a:r>
              <a:rPr lang="pl-PL" sz="2000" dirty="0"/>
              <a:t>Zasada jawności to zasada konstytucyjna, prawnie zdefiniowana, w myśl której postępowanie toczy się jawnie, co ma zapewnić społeczną kontrolę nad przebiegiem procesu</a:t>
            </a:r>
          </a:p>
          <a:p>
            <a:r>
              <a:rPr lang="pl-PL" sz="2000" dirty="0"/>
              <a:t>Zasada tajności to jej przeciwieństwo</a:t>
            </a:r>
          </a:p>
          <a:p>
            <a:r>
              <a:rPr lang="pl-PL" sz="2000" dirty="0"/>
              <a:t>Jawność dominuje w postępowaniu sądowym, a tajność – przygotowawczym</a:t>
            </a:r>
          </a:p>
          <a:p>
            <a:r>
              <a:rPr lang="pl-PL" sz="2000" dirty="0"/>
              <a:t>Aspekty jawności:</a:t>
            </a:r>
          </a:p>
          <a:p>
            <a:pPr lvl="1"/>
            <a:r>
              <a:rPr lang="pl-PL" sz="1800" dirty="0"/>
              <a:t>Wewnętrzny – wobec stron</a:t>
            </a:r>
          </a:p>
          <a:p>
            <a:pPr lvl="1"/>
            <a:r>
              <a:rPr lang="pl-PL" sz="1800" dirty="0"/>
              <a:t>Zewnętrzny – wobec społeczeństwa</a:t>
            </a:r>
          </a:p>
          <a:p>
            <a:endParaRPr lang="pl-PL" sz="2400" dirty="0"/>
          </a:p>
        </p:txBody>
      </p:sp>
      <p:sp>
        <p:nvSpPr>
          <p:cNvPr id="4" name="Symbol zastępczy daty 3">
            <a:extLst>
              <a:ext uri="{FF2B5EF4-FFF2-40B4-BE49-F238E27FC236}">
                <a16:creationId xmlns:a16="http://schemas.microsoft.com/office/drawing/2014/main" id="{9DB9EDAC-92C7-4AF2-A9B1-7B33AE069EE4}"/>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301634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02D6C8-E1ED-4078-BD97-6B95A3F70EA6}"/>
              </a:ext>
            </a:extLst>
          </p:cNvPr>
          <p:cNvSpPr>
            <a:spLocks noGrp="1"/>
          </p:cNvSpPr>
          <p:nvPr>
            <p:ph type="title"/>
          </p:nvPr>
        </p:nvSpPr>
        <p:spPr/>
        <p:txBody>
          <a:bodyPr/>
          <a:lstStyle/>
          <a:p>
            <a:r>
              <a:rPr lang="pl-PL" dirty="0"/>
              <a:t>Zasada ustności i pisemności</a:t>
            </a:r>
          </a:p>
        </p:txBody>
      </p:sp>
      <p:sp>
        <p:nvSpPr>
          <p:cNvPr id="3" name="Symbol zastępczy zawartości 2">
            <a:extLst>
              <a:ext uri="{FF2B5EF4-FFF2-40B4-BE49-F238E27FC236}">
                <a16:creationId xmlns:a16="http://schemas.microsoft.com/office/drawing/2014/main" id="{7CFEE278-4642-4B15-9E5F-D61EE687992B}"/>
              </a:ext>
            </a:extLst>
          </p:cNvPr>
          <p:cNvSpPr>
            <a:spLocks noGrp="1"/>
          </p:cNvSpPr>
          <p:nvPr>
            <p:ph idx="1"/>
          </p:nvPr>
        </p:nvSpPr>
        <p:spPr/>
        <p:txBody>
          <a:bodyPr>
            <a:normAutofit/>
          </a:bodyPr>
          <a:lstStyle/>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ustność – związana z jawnością rozprawy; dominuje w stadium sądowym; sprzyja realizacji bezpośredniości</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przejawem ustności jest m.in. art. 174 k.p.k.</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ustne czynności są jednak dokumentowane pisemnie</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koncesje na rzecz pisemności są liczne; dla niektórych czynności zastrzeżono formę pisemną</a:t>
            </a:r>
          </a:p>
          <a:p>
            <a:endParaRPr lang="pl-PL" sz="1800" dirty="0"/>
          </a:p>
        </p:txBody>
      </p:sp>
      <p:sp>
        <p:nvSpPr>
          <p:cNvPr id="4" name="Symbol zastępczy daty 3">
            <a:extLst>
              <a:ext uri="{FF2B5EF4-FFF2-40B4-BE49-F238E27FC236}">
                <a16:creationId xmlns:a16="http://schemas.microsoft.com/office/drawing/2014/main" id="{540A7D21-94F5-40E6-BFE0-A90942E533A9}"/>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2743211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E2D942-C1C0-41E3-B831-B607BC46EE75}"/>
              </a:ext>
            </a:extLst>
          </p:cNvPr>
          <p:cNvSpPr>
            <a:spLocks noGrp="1"/>
          </p:cNvSpPr>
          <p:nvPr>
            <p:ph type="title"/>
          </p:nvPr>
        </p:nvSpPr>
        <p:spPr>
          <a:xfrm>
            <a:off x="1066800" y="457200"/>
            <a:ext cx="10058400" cy="1371600"/>
          </a:xfrm>
        </p:spPr>
        <p:txBody>
          <a:bodyPr/>
          <a:lstStyle/>
          <a:p>
            <a:r>
              <a:rPr lang="pl-PL" dirty="0"/>
              <a:t>Zasada prawa do obrony</a:t>
            </a:r>
          </a:p>
        </p:txBody>
      </p:sp>
      <p:sp>
        <p:nvSpPr>
          <p:cNvPr id="3" name="Symbol zastępczy zawartości 2">
            <a:extLst>
              <a:ext uri="{FF2B5EF4-FFF2-40B4-BE49-F238E27FC236}">
                <a16:creationId xmlns:a16="http://schemas.microsoft.com/office/drawing/2014/main" id="{226E9490-7B6F-4304-9FE5-47F96456B06E}"/>
              </a:ext>
            </a:extLst>
          </p:cNvPr>
          <p:cNvSpPr>
            <a:spLocks noGrp="1"/>
          </p:cNvSpPr>
          <p:nvPr>
            <p:ph idx="1"/>
          </p:nvPr>
        </p:nvSpPr>
        <p:spPr>
          <a:xfrm>
            <a:off x="1066800" y="1685925"/>
            <a:ext cx="10058400" cy="4266819"/>
          </a:xfrm>
        </p:spPr>
        <p:txBody>
          <a:bodyPr>
            <a:normAutofit/>
          </a:bodyPr>
          <a:lstStyle/>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dyrektywa postępowania o charakterze uprawniającym, w myśl której oskarżony ma prawo bronić swych interesów w procesie – za pomocą (i z wykorzystaniem) zespołu uprawnień procesowych – przed stawianym mu zarzutem lub grożącymi konsekwencjami prawnymi</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źródła: art. 42 Konstytucji RP, art. 6 ust. 3 </a:t>
            </a:r>
            <a:r>
              <a:rPr lang="pl-PL" altLang="pl-PL" sz="2000" dirty="0" err="1">
                <a:ea typeface="Microsoft YaHei" panose="020B0503020204020204" pitchFamily="34" charset="-122"/>
              </a:rPr>
              <a:t>EKPCz</a:t>
            </a:r>
            <a:r>
              <a:rPr lang="pl-PL" altLang="pl-PL" sz="2000" dirty="0">
                <a:ea typeface="Microsoft YaHei" panose="020B0503020204020204" pitchFamily="34" charset="-122"/>
              </a:rPr>
              <a:t>, art. 14 ust. 3 </a:t>
            </a:r>
            <a:r>
              <a:rPr lang="pl-PL" altLang="pl-PL" sz="2000" dirty="0" err="1">
                <a:ea typeface="Microsoft YaHei" panose="020B0503020204020204" pitchFamily="34" charset="-122"/>
              </a:rPr>
              <a:t>MPPOiP</a:t>
            </a:r>
            <a:r>
              <a:rPr lang="pl-PL" altLang="pl-PL" sz="2000" dirty="0">
                <a:ea typeface="Microsoft YaHei" panose="020B0503020204020204" pitchFamily="34" charset="-122"/>
              </a:rPr>
              <a:t>, art. 6 k.p.k.</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aspekt materialny obrony – prawo do osobistej walki ze stawianym zarzutem</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aspekt formalny obrony – prawo do korzystania z pomocy obrońcy</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prawo do obrony to zespół wielu uprawnień i jedna z najważniejszych gwarancji współczesnego procesu karnego</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endParaRPr lang="pl-PL" altLang="pl-PL" sz="1800" dirty="0">
              <a:ea typeface="Microsoft YaHei" panose="020B0503020204020204" pitchFamily="34" charset="-122"/>
            </a:endParaRPr>
          </a:p>
          <a:p>
            <a:endParaRPr lang="pl-PL" sz="1600" dirty="0"/>
          </a:p>
        </p:txBody>
      </p:sp>
      <p:sp>
        <p:nvSpPr>
          <p:cNvPr id="4" name="Symbol zastępczy daty 3">
            <a:extLst>
              <a:ext uri="{FF2B5EF4-FFF2-40B4-BE49-F238E27FC236}">
                <a16:creationId xmlns:a16="http://schemas.microsoft.com/office/drawing/2014/main" id="{BA091329-DF13-4A2C-83FF-6C39720A7C77}"/>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1707301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E2D942-C1C0-41E3-B831-B607BC46EE75}"/>
              </a:ext>
            </a:extLst>
          </p:cNvPr>
          <p:cNvSpPr>
            <a:spLocks noGrp="1"/>
          </p:cNvSpPr>
          <p:nvPr>
            <p:ph type="title"/>
          </p:nvPr>
        </p:nvSpPr>
        <p:spPr>
          <a:xfrm>
            <a:off x="1066800" y="438150"/>
            <a:ext cx="10058400" cy="1371600"/>
          </a:xfrm>
        </p:spPr>
        <p:txBody>
          <a:bodyPr/>
          <a:lstStyle/>
          <a:p>
            <a:r>
              <a:rPr lang="pl-PL" dirty="0"/>
              <a:t>Zasada prawa do obrony</a:t>
            </a:r>
          </a:p>
        </p:txBody>
      </p:sp>
      <p:sp>
        <p:nvSpPr>
          <p:cNvPr id="3" name="Symbol zastępczy zawartości 2">
            <a:extLst>
              <a:ext uri="{FF2B5EF4-FFF2-40B4-BE49-F238E27FC236}">
                <a16:creationId xmlns:a16="http://schemas.microsoft.com/office/drawing/2014/main" id="{226E9490-7B6F-4304-9FE5-47F96456B06E}"/>
              </a:ext>
            </a:extLst>
          </p:cNvPr>
          <p:cNvSpPr>
            <a:spLocks noGrp="1"/>
          </p:cNvSpPr>
          <p:nvPr>
            <p:ph idx="1"/>
          </p:nvPr>
        </p:nvSpPr>
        <p:spPr>
          <a:xfrm>
            <a:off x="1066800" y="1685925"/>
            <a:ext cx="10058400" cy="4266819"/>
          </a:xfrm>
        </p:spPr>
        <p:txBody>
          <a:bodyPr>
            <a:normAutofit/>
          </a:bodyPr>
          <a:lstStyle/>
          <a:p>
            <a:pPr marL="390289" indent="-293797" algn="just" defTabSz="407571" fontAlgn="base">
              <a:lnSpc>
                <a:spcPct val="90000"/>
              </a:lnSpc>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400" dirty="0">
                <a:ea typeface="Microsoft YaHei" panose="020B0503020204020204" pitchFamily="34" charset="-122"/>
              </a:rPr>
              <a:t>obrona – całokształt czynności podejmowanych w procesie karnym przez oskarżonego (choć niekoniecznie przez niego), zmierzających do odparcia oskarżenia lub roszczeń cywilnych albo do zmniejszenia odpowiedzialności lub uciążliwości procesowych</a:t>
            </a:r>
          </a:p>
          <a:p>
            <a:pPr marL="390289" indent="-293797" algn="just" defTabSz="407571" fontAlgn="base">
              <a:lnSpc>
                <a:spcPct val="90000"/>
              </a:lnSpc>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400" dirty="0">
                <a:ea typeface="Microsoft YaHei" panose="020B0503020204020204" pitchFamily="34" charset="-122"/>
              </a:rPr>
              <a:t>jest uprawnieniem, a nie obowiązkiem oskarżonego</a:t>
            </a:r>
          </a:p>
          <a:p>
            <a:pPr marL="390289" indent="-293797" algn="just" defTabSz="407571" fontAlgn="base">
              <a:lnSpc>
                <a:spcPct val="90000"/>
              </a:lnSpc>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400" dirty="0">
                <a:ea typeface="Microsoft YaHei" panose="020B0503020204020204" pitchFamily="34" charset="-122"/>
              </a:rPr>
              <a:t>obrona może przybrać postać obrony czynnej lub obrony biernej – podział ze względu na aktywność oskarżonego w procesie</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endParaRPr lang="pl-PL" altLang="pl-PL" sz="2400" dirty="0">
              <a:ea typeface="Microsoft YaHei" panose="020B0503020204020204" pitchFamily="34" charset="-122"/>
            </a:endParaRPr>
          </a:p>
          <a:p>
            <a:endParaRPr lang="pl-PL" sz="2000" dirty="0"/>
          </a:p>
        </p:txBody>
      </p:sp>
      <p:sp>
        <p:nvSpPr>
          <p:cNvPr id="4" name="Symbol zastępczy daty 3">
            <a:extLst>
              <a:ext uri="{FF2B5EF4-FFF2-40B4-BE49-F238E27FC236}">
                <a16:creationId xmlns:a16="http://schemas.microsoft.com/office/drawing/2014/main" id="{BA091329-DF13-4A2C-83FF-6C39720A7C77}"/>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3236732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313366-D811-4A92-B581-11284919C5BF}"/>
              </a:ext>
            </a:extLst>
          </p:cNvPr>
          <p:cNvSpPr>
            <a:spLocks noGrp="1"/>
          </p:cNvSpPr>
          <p:nvPr>
            <p:ph type="title"/>
          </p:nvPr>
        </p:nvSpPr>
        <p:spPr/>
        <p:txBody>
          <a:bodyPr/>
          <a:lstStyle/>
          <a:p>
            <a:r>
              <a:rPr lang="pl-PL" dirty="0"/>
              <a:t>Zasada prawa do obrony</a:t>
            </a:r>
          </a:p>
        </p:txBody>
      </p:sp>
      <p:sp>
        <p:nvSpPr>
          <p:cNvPr id="3" name="Symbol zastępczy zawartości 2">
            <a:extLst>
              <a:ext uri="{FF2B5EF4-FFF2-40B4-BE49-F238E27FC236}">
                <a16:creationId xmlns:a16="http://schemas.microsoft.com/office/drawing/2014/main" id="{2B7D7C7E-D4DD-4A1D-AC4D-C05D3B16A58E}"/>
              </a:ext>
            </a:extLst>
          </p:cNvPr>
          <p:cNvSpPr>
            <a:spLocks noGrp="1"/>
          </p:cNvSpPr>
          <p:nvPr>
            <p:ph idx="1"/>
          </p:nvPr>
        </p:nvSpPr>
        <p:spPr/>
        <p:txBody>
          <a:bodyPr>
            <a:normAutofit fontScale="85000" lnSpcReduction="20000"/>
          </a:bodyPr>
          <a:lstStyle/>
          <a:p>
            <a:pPr marL="390289" indent="-293797" algn="just" defTabSz="407571" fontAlgn="base">
              <a:lnSpc>
                <a:spcPct val="90000"/>
              </a:lnSpc>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994" dirty="0">
                <a:ea typeface="Microsoft YaHei" panose="020B0503020204020204" pitchFamily="34" charset="-122"/>
              </a:rPr>
              <a:t>na zespół procesowych uprawnień oskarżonego składają się te wszystkie normy, które służą ochronie pozycji procesowej oskarżonego i umożliwiają mu udział w postępowaniu karnym na prawach strony</a:t>
            </a:r>
          </a:p>
          <a:p>
            <a:pPr marL="782018" lvl="1" indent="-292357" algn="just" defTabSz="407571" fontAlgn="base">
              <a:lnSpc>
                <a:spcPct val="90000"/>
              </a:lnSpc>
              <a:spcBef>
                <a:spcPts val="65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631" dirty="0">
                <a:ea typeface="Microsoft YaHei" panose="020B0503020204020204" pitchFamily="34" charset="-122"/>
              </a:rPr>
              <a:t>prawo do informacji</a:t>
            </a:r>
          </a:p>
          <a:p>
            <a:pPr marL="782018" lvl="1" indent="-292357" algn="just" defTabSz="407571" fontAlgn="base">
              <a:lnSpc>
                <a:spcPct val="90000"/>
              </a:lnSpc>
              <a:spcBef>
                <a:spcPts val="65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631" dirty="0">
                <a:ea typeface="Microsoft YaHei" panose="020B0503020204020204" pitchFamily="34" charset="-122"/>
              </a:rPr>
              <a:t>prawo do składania wyjaśnień i ich odmowy</a:t>
            </a:r>
          </a:p>
          <a:p>
            <a:pPr marL="782018" lvl="1" indent="-292357" algn="just" defTabSz="407571" fontAlgn="base">
              <a:lnSpc>
                <a:spcPct val="90000"/>
              </a:lnSpc>
              <a:spcBef>
                <a:spcPts val="65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631" dirty="0">
                <a:ea typeface="Microsoft YaHei" panose="020B0503020204020204" pitchFamily="34" charset="-122"/>
              </a:rPr>
              <a:t>prawo do wypowiadania się</a:t>
            </a:r>
          </a:p>
          <a:p>
            <a:pPr marL="782018" lvl="1" indent="-292357" algn="just" defTabSz="407571" fontAlgn="base">
              <a:lnSpc>
                <a:spcPct val="90000"/>
              </a:lnSpc>
              <a:spcBef>
                <a:spcPts val="65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631" i="1" dirty="0" err="1">
                <a:ea typeface="Microsoft YaHei" panose="020B0503020204020204" pitchFamily="34" charset="-122"/>
              </a:rPr>
              <a:t>nemo</a:t>
            </a:r>
            <a:r>
              <a:rPr lang="pl-PL" altLang="pl-PL" sz="2631" i="1" dirty="0">
                <a:ea typeface="Microsoft YaHei" panose="020B0503020204020204" pitchFamily="34" charset="-122"/>
              </a:rPr>
              <a:t> </a:t>
            </a:r>
            <a:r>
              <a:rPr lang="pl-PL" altLang="pl-PL" sz="2631" i="1" dirty="0" err="1">
                <a:ea typeface="Microsoft YaHei" panose="020B0503020204020204" pitchFamily="34" charset="-122"/>
              </a:rPr>
              <a:t>se</a:t>
            </a:r>
            <a:r>
              <a:rPr lang="pl-PL" altLang="pl-PL" sz="2631" i="1" dirty="0">
                <a:ea typeface="Microsoft YaHei" panose="020B0503020204020204" pitchFamily="34" charset="-122"/>
              </a:rPr>
              <a:t> </a:t>
            </a:r>
            <a:r>
              <a:rPr lang="pl-PL" altLang="pl-PL" sz="2631" i="1" dirty="0" err="1">
                <a:ea typeface="Microsoft YaHei" panose="020B0503020204020204" pitchFamily="34" charset="-122"/>
              </a:rPr>
              <a:t>ipsum</a:t>
            </a:r>
            <a:r>
              <a:rPr lang="pl-PL" altLang="pl-PL" sz="2631" i="1" dirty="0">
                <a:ea typeface="Microsoft YaHei" panose="020B0503020204020204" pitchFamily="34" charset="-122"/>
              </a:rPr>
              <a:t> </a:t>
            </a:r>
            <a:r>
              <a:rPr lang="pl-PL" altLang="pl-PL" sz="2631" i="1" dirty="0" err="1">
                <a:ea typeface="Microsoft YaHei" panose="020B0503020204020204" pitchFamily="34" charset="-122"/>
              </a:rPr>
              <a:t>accusare</a:t>
            </a:r>
            <a:r>
              <a:rPr lang="pl-PL" altLang="pl-PL" sz="2631" i="1" dirty="0">
                <a:ea typeface="Microsoft YaHei" panose="020B0503020204020204" pitchFamily="34" charset="-122"/>
              </a:rPr>
              <a:t> </a:t>
            </a:r>
            <a:r>
              <a:rPr lang="pl-PL" altLang="pl-PL" sz="2631" i="1" dirty="0" err="1">
                <a:ea typeface="Microsoft YaHei" panose="020B0503020204020204" pitchFamily="34" charset="-122"/>
              </a:rPr>
              <a:t>tenetur</a:t>
            </a:r>
            <a:endParaRPr lang="pl-PL" altLang="pl-PL" sz="2631" i="1" dirty="0">
              <a:ea typeface="Microsoft YaHei" panose="020B0503020204020204" pitchFamily="34" charset="-122"/>
            </a:endParaRPr>
          </a:p>
          <a:p>
            <a:pPr marL="782018" lvl="1" indent="-292357" algn="just" defTabSz="407571" fontAlgn="base">
              <a:lnSpc>
                <a:spcPct val="90000"/>
              </a:lnSpc>
              <a:spcBef>
                <a:spcPts val="65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631" dirty="0">
                <a:ea typeface="Microsoft YaHei" panose="020B0503020204020204" pitchFamily="34" charset="-122"/>
              </a:rPr>
              <a:t>inicjatywa dowodowa</a:t>
            </a:r>
          </a:p>
          <a:p>
            <a:pPr marL="782018" lvl="1" indent="-292357" algn="just" defTabSz="407571" fontAlgn="base">
              <a:lnSpc>
                <a:spcPct val="90000"/>
              </a:lnSpc>
              <a:spcBef>
                <a:spcPts val="65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631" dirty="0">
                <a:ea typeface="Microsoft YaHei" panose="020B0503020204020204" pitchFamily="34" charset="-122"/>
              </a:rPr>
              <a:t>udział w czynnościach procesowych</a:t>
            </a:r>
          </a:p>
          <a:p>
            <a:pPr marL="782018" lvl="1" indent="-292357" algn="just" defTabSz="407571" fontAlgn="base">
              <a:lnSpc>
                <a:spcPct val="90000"/>
              </a:lnSpc>
              <a:spcBef>
                <a:spcPts val="65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631" dirty="0">
                <a:ea typeface="Microsoft YaHei" panose="020B0503020204020204" pitchFamily="34" charset="-122"/>
              </a:rPr>
              <a:t>prawo do zapoznania się z aktami</a:t>
            </a:r>
          </a:p>
          <a:p>
            <a:pPr marL="782018" lvl="1" indent="-292357" algn="just" defTabSz="407571" fontAlgn="base">
              <a:lnSpc>
                <a:spcPct val="90000"/>
              </a:lnSpc>
              <a:spcBef>
                <a:spcPts val="65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631" dirty="0">
                <a:ea typeface="Microsoft YaHei" panose="020B0503020204020204" pitchFamily="34" charset="-122"/>
              </a:rPr>
              <a:t>prawo do zaskarżania orzeczeń</a:t>
            </a:r>
          </a:p>
          <a:p>
            <a:endParaRPr lang="pl-PL" dirty="0"/>
          </a:p>
        </p:txBody>
      </p:sp>
      <p:sp>
        <p:nvSpPr>
          <p:cNvPr id="4" name="Symbol zastępczy daty 3">
            <a:extLst>
              <a:ext uri="{FF2B5EF4-FFF2-40B4-BE49-F238E27FC236}">
                <a16:creationId xmlns:a16="http://schemas.microsoft.com/office/drawing/2014/main" id="{B2B5155E-2DA1-4523-8E73-D2EED8B758E8}"/>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150641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B9A2F4-BB16-4D30-B9E5-47FA5F2F5C56}"/>
              </a:ext>
            </a:extLst>
          </p:cNvPr>
          <p:cNvSpPr>
            <a:spLocks noGrp="1"/>
          </p:cNvSpPr>
          <p:nvPr>
            <p:ph type="title"/>
          </p:nvPr>
        </p:nvSpPr>
        <p:spPr/>
        <p:txBody>
          <a:bodyPr/>
          <a:lstStyle/>
          <a:p>
            <a:r>
              <a:rPr lang="pl-PL" dirty="0"/>
              <a:t>Zasada prawa do obrony</a:t>
            </a:r>
          </a:p>
        </p:txBody>
      </p:sp>
      <p:sp>
        <p:nvSpPr>
          <p:cNvPr id="3" name="Symbol zastępczy zawartości 2">
            <a:extLst>
              <a:ext uri="{FF2B5EF4-FFF2-40B4-BE49-F238E27FC236}">
                <a16:creationId xmlns:a16="http://schemas.microsoft.com/office/drawing/2014/main" id="{28496E08-FB99-4655-BE5B-4AFB2D1108BE}"/>
              </a:ext>
            </a:extLst>
          </p:cNvPr>
          <p:cNvSpPr>
            <a:spLocks noGrp="1"/>
          </p:cNvSpPr>
          <p:nvPr>
            <p:ph idx="1"/>
          </p:nvPr>
        </p:nvSpPr>
        <p:spPr/>
        <p:txBody>
          <a:bodyPr>
            <a:normAutofit/>
          </a:bodyPr>
          <a:lstStyle/>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oskarżony</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podejrzany</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problem osoby podejrzanej – </a:t>
            </a:r>
            <a:r>
              <a:rPr lang="pl-PL" altLang="pl-PL" sz="2000" dirty="0">
                <a:effectLst>
                  <a:outerShdw blurRad="38100" dist="38100" dir="2700000" algn="tl">
                    <a:srgbClr val="000000"/>
                  </a:outerShdw>
                </a:effectLst>
                <a:ea typeface="Microsoft YaHei" panose="020B0503020204020204" pitchFamily="34" charset="-122"/>
              </a:rPr>
              <a:t>uchwała SN z 20.09.2007, I KZP 26/07</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ffectLst>
                  <a:outerShdw blurRad="38100" dist="38100" dir="2700000" algn="tl">
                    <a:srgbClr val="000000"/>
                  </a:outerShdw>
                </a:effectLst>
                <a:ea typeface="Microsoft YaHei" panose="020B0503020204020204" pitchFamily="34" charset="-122"/>
              </a:rPr>
              <a:t>prawo do obrony powinno przysługiwać od podjęcia pierwszych czynności faktycznych przeciwko osobie nawet bez wydania postanowienia</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ffectLst>
                  <a:outerShdw blurRad="38100" dist="38100" dir="2700000" algn="tl">
                    <a:srgbClr val="000000"/>
                  </a:outerShdw>
                </a:effectLst>
                <a:ea typeface="Microsoft YaHei" panose="020B0503020204020204" pitchFamily="34" charset="-122"/>
              </a:rPr>
              <a:t>przysługuje ono do zakończenia postępowania, w tym wykonawczego</a:t>
            </a:r>
          </a:p>
          <a:p>
            <a:endParaRPr lang="pl-PL" sz="1800" dirty="0"/>
          </a:p>
        </p:txBody>
      </p:sp>
      <p:sp>
        <p:nvSpPr>
          <p:cNvPr id="4" name="Symbol zastępczy daty 3">
            <a:extLst>
              <a:ext uri="{FF2B5EF4-FFF2-40B4-BE49-F238E27FC236}">
                <a16:creationId xmlns:a16="http://schemas.microsoft.com/office/drawing/2014/main" id="{8E44296A-D1F3-4443-82A4-8D512D8BF372}"/>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3569371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763235-C098-408C-8A4C-42B8E8E88D4F}"/>
              </a:ext>
            </a:extLst>
          </p:cNvPr>
          <p:cNvSpPr>
            <a:spLocks noGrp="1"/>
          </p:cNvSpPr>
          <p:nvPr>
            <p:ph type="title"/>
          </p:nvPr>
        </p:nvSpPr>
        <p:spPr/>
        <p:txBody>
          <a:bodyPr/>
          <a:lstStyle/>
          <a:p>
            <a:r>
              <a:rPr lang="pl-PL" dirty="0"/>
              <a:t>Obrona obligatoryjna a obrona z urzędu</a:t>
            </a:r>
          </a:p>
        </p:txBody>
      </p:sp>
      <p:sp>
        <p:nvSpPr>
          <p:cNvPr id="3" name="Symbol zastępczy zawartości 2">
            <a:extLst>
              <a:ext uri="{FF2B5EF4-FFF2-40B4-BE49-F238E27FC236}">
                <a16:creationId xmlns:a16="http://schemas.microsoft.com/office/drawing/2014/main" id="{33E770BA-AFA5-483D-A2DE-B4E95887FBC2}"/>
              </a:ext>
            </a:extLst>
          </p:cNvPr>
          <p:cNvSpPr>
            <a:spLocks noGrp="1"/>
          </p:cNvSpPr>
          <p:nvPr>
            <p:ph idx="1"/>
          </p:nvPr>
        </p:nvSpPr>
        <p:spPr/>
        <p:txBody>
          <a:bodyPr/>
          <a:lstStyle/>
          <a:p>
            <a:pPr marL="260673"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2400" dirty="0"/>
              <a:t>obrona obligatoryjna – zachodzi wówczas, gdy z uwagi na określone okoliczność utrudniające obronę k.p.k. przewiduje, że oskarżony musi mieć obrońcę; może być fakultatywna lub z urzędu</a:t>
            </a:r>
          </a:p>
          <a:p>
            <a:pPr marL="260673"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2400" dirty="0"/>
              <a:t>obrona z urzędu – zachodzi wówczas, gdy do ustanowienia obrońca dochodzi w drodze wyznaczenia go przez sąd:</a:t>
            </a:r>
          </a:p>
          <a:p>
            <a:pPr marL="652402" lvl="2" indent="-195864" algn="just">
              <a:spcBef>
                <a:spcPts val="748"/>
              </a:spcBef>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2400" dirty="0"/>
              <a:t>wówczas, gdy oskarżony nie ma obrońcy w sytuacji obrony obligatoryjnej</a:t>
            </a:r>
          </a:p>
          <a:p>
            <a:pPr marL="652402" lvl="2" indent="-195864" algn="just">
              <a:spcBef>
                <a:spcPts val="748"/>
              </a:spcBef>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2400" dirty="0"/>
              <a:t>prawo ubogiego</a:t>
            </a:r>
          </a:p>
          <a:p>
            <a:endParaRPr lang="pl-PL" dirty="0"/>
          </a:p>
        </p:txBody>
      </p:sp>
      <p:sp>
        <p:nvSpPr>
          <p:cNvPr id="4" name="Symbol zastępczy daty 3">
            <a:extLst>
              <a:ext uri="{FF2B5EF4-FFF2-40B4-BE49-F238E27FC236}">
                <a16:creationId xmlns:a16="http://schemas.microsoft.com/office/drawing/2014/main" id="{0781D360-9799-4C74-B632-DAFAC7A7D63F}"/>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651820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444883-D588-43C1-BDF4-5594034B5B5F}"/>
              </a:ext>
            </a:extLst>
          </p:cNvPr>
          <p:cNvSpPr>
            <a:spLocks noGrp="1"/>
          </p:cNvSpPr>
          <p:nvPr>
            <p:ph type="title"/>
          </p:nvPr>
        </p:nvSpPr>
        <p:spPr/>
        <p:txBody>
          <a:bodyPr/>
          <a:lstStyle/>
          <a:p>
            <a:r>
              <a:rPr lang="pl-PL" dirty="0"/>
              <a:t>Domniemanie niewinności</a:t>
            </a:r>
          </a:p>
        </p:txBody>
      </p:sp>
      <p:sp>
        <p:nvSpPr>
          <p:cNvPr id="3" name="Symbol zastępczy zawartości 2">
            <a:extLst>
              <a:ext uri="{FF2B5EF4-FFF2-40B4-BE49-F238E27FC236}">
                <a16:creationId xmlns:a16="http://schemas.microsoft.com/office/drawing/2014/main" id="{68B4CC0E-907E-40AE-BFE3-6E4DAC78AD9B}"/>
              </a:ext>
            </a:extLst>
          </p:cNvPr>
          <p:cNvSpPr>
            <a:spLocks noGrp="1"/>
          </p:cNvSpPr>
          <p:nvPr>
            <p:ph idx="1"/>
          </p:nvPr>
        </p:nvSpPr>
        <p:spPr/>
        <p:txBody>
          <a:bodyPr>
            <a:normAutofit/>
          </a:bodyPr>
          <a:lstStyle/>
          <a:p>
            <a:pPr marL="390289" indent="-293797" algn="just" defTabSz="407571" fontAlgn="base">
              <a:lnSpc>
                <a:spcPct val="90000"/>
              </a:lnSpc>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źródła: art. 6 ust. 2 </a:t>
            </a:r>
            <a:r>
              <a:rPr lang="pl-PL" altLang="pl-PL" sz="2000" dirty="0" err="1">
                <a:ea typeface="Microsoft YaHei" panose="020B0503020204020204" pitchFamily="34" charset="-122"/>
              </a:rPr>
              <a:t>EKPCz</a:t>
            </a:r>
            <a:r>
              <a:rPr lang="pl-PL" altLang="pl-PL" sz="2000" dirty="0">
                <a:ea typeface="Microsoft YaHei" panose="020B0503020204020204" pitchFamily="34" charset="-122"/>
              </a:rPr>
              <a:t>, art. 14 ust. 2 </a:t>
            </a:r>
            <a:r>
              <a:rPr lang="pl-PL" altLang="pl-PL" sz="2000" dirty="0" err="1">
                <a:ea typeface="Microsoft YaHei" panose="020B0503020204020204" pitchFamily="34" charset="-122"/>
              </a:rPr>
              <a:t>MPPOiP</a:t>
            </a:r>
            <a:r>
              <a:rPr lang="pl-PL" altLang="pl-PL" sz="2000" dirty="0">
                <a:ea typeface="Microsoft YaHei" panose="020B0503020204020204" pitchFamily="34" charset="-122"/>
              </a:rPr>
              <a:t>, art. 42 ust. 3 Konstytucji</a:t>
            </a:r>
          </a:p>
          <a:p>
            <a:pPr marL="390289" indent="-293797" algn="just" defTabSz="407571" fontAlgn="base">
              <a:lnSpc>
                <a:spcPct val="90000"/>
              </a:lnSpc>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ujęcie subiektywne – M. Cieślak – nakreślony przez ustawę nakaz kształtowania w świadomości organów procesowych przekonania o niewinności oskarżonego</a:t>
            </a:r>
          </a:p>
          <a:p>
            <a:pPr marL="390289" indent="-293797" algn="just" defTabSz="407571" fontAlgn="base">
              <a:lnSpc>
                <a:spcPct val="90000"/>
              </a:lnSpc>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dirty="0">
                <a:ea typeface="Microsoft YaHei" panose="020B0503020204020204" pitchFamily="34" charset="-122"/>
              </a:rPr>
              <a:t>ujęcie obiektywne – L. Schaff – korzystny dla oskarżonego stan prawny, który nakazuje, aby niezależnie od osobistych mniemań o oskarżonym był on traktowany przez prawo jako niewinny</a:t>
            </a:r>
          </a:p>
          <a:p>
            <a:pPr marL="390289" indent="-293797" algn="just" defTabSz="407571" fontAlgn="base">
              <a:lnSpc>
                <a:spcPct val="90000"/>
              </a:lnSpc>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000" b="1" dirty="0">
                <a:ea typeface="Microsoft YaHei" panose="020B0503020204020204" pitchFamily="34" charset="-122"/>
              </a:rPr>
              <a:t>koncepcja humanistycznego sceptycyzmu – traktować jako osobę niewinną oraz mieć krytyczne nastawienie do stawianego zarzutu</a:t>
            </a:r>
          </a:p>
          <a:p>
            <a:endParaRPr lang="pl-PL" sz="1800" dirty="0"/>
          </a:p>
        </p:txBody>
      </p:sp>
      <p:sp>
        <p:nvSpPr>
          <p:cNvPr id="4" name="Symbol zastępczy daty 3">
            <a:extLst>
              <a:ext uri="{FF2B5EF4-FFF2-40B4-BE49-F238E27FC236}">
                <a16:creationId xmlns:a16="http://schemas.microsoft.com/office/drawing/2014/main" id="{3712D90B-350C-43E0-8F68-8D0A18F599CD}"/>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3595426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a:extLst>
              <a:ext uri="{FF2B5EF4-FFF2-40B4-BE49-F238E27FC236}">
                <a16:creationId xmlns:a16="http://schemas.microsoft.com/office/drawing/2014/main" id="{3B4BC8DA-B096-47A0-B9CE-6BCF726EB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169" y="245939"/>
            <a:ext cx="8239105" cy="1162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6" name="Picture 2">
            <a:extLst>
              <a:ext uri="{FF2B5EF4-FFF2-40B4-BE49-F238E27FC236}">
                <a16:creationId xmlns:a16="http://schemas.microsoft.com/office/drawing/2014/main" id="{42F86454-0801-4464-B254-5BEB4B196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648" y="1587047"/>
            <a:ext cx="8273668" cy="45623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A46C93-AF1D-4DCC-BFDD-B0430FA6F15B}"/>
              </a:ext>
            </a:extLst>
          </p:cNvPr>
          <p:cNvSpPr>
            <a:spLocks noGrp="1"/>
          </p:cNvSpPr>
          <p:nvPr>
            <p:ph type="title"/>
          </p:nvPr>
        </p:nvSpPr>
        <p:spPr/>
        <p:txBody>
          <a:bodyPr/>
          <a:lstStyle/>
          <a:p>
            <a:r>
              <a:rPr lang="pl-PL" dirty="0"/>
              <a:t>Źródła prawa karnego procesowego</a:t>
            </a:r>
          </a:p>
        </p:txBody>
      </p:sp>
      <p:sp>
        <p:nvSpPr>
          <p:cNvPr id="3" name="Symbol zastępczy zawartości 2">
            <a:extLst>
              <a:ext uri="{FF2B5EF4-FFF2-40B4-BE49-F238E27FC236}">
                <a16:creationId xmlns:a16="http://schemas.microsoft.com/office/drawing/2014/main" id="{B14A26FF-729C-4EA8-9163-44D6FF855AF6}"/>
              </a:ext>
            </a:extLst>
          </p:cNvPr>
          <p:cNvSpPr>
            <a:spLocks noGrp="1"/>
          </p:cNvSpPr>
          <p:nvPr>
            <p:ph idx="1"/>
          </p:nvPr>
        </p:nvSpPr>
        <p:spPr/>
        <p:txBody>
          <a:bodyPr>
            <a:normAutofit/>
          </a:bodyPr>
          <a:lstStyle/>
          <a:p>
            <a:r>
              <a:rPr lang="pl-PL" sz="2000" dirty="0"/>
              <a:t>Kodeks postępowania karnego</a:t>
            </a:r>
          </a:p>
          <a:p>
            <a:r>
              <a:rPr lang="pl-PL" sz="2000" dirty="0"/>
              <a:t>Konstytucja RP – zwłaszcza art. 7, art. 31 ust. 3, art. 41, art. 45</a:t>
            </a:r>
          </a:p>
          <a:p>
            <a:r>
              <a:rPr lang="pl-PL" sz="2000" dirty="0"/>
              <a:t>Europejska Konwencja o Prawach Człowieka i Podstawowych Wolnościach (EKPC) – zwłaszcza art. 5 i art. 6</a:t>
            </a:r>
          </a:p>
          <a:p>
            <a:r>
              <a:rPr lang="pl-PL" sz="2000" dirty="0"/>
              <a:t>Karta Praw Podstawowych UE</a:t>
            </a:r>
          </a:p>
          <a:p>
            <a:r>
              <a:rPr lang="pl-PL" sz="2000" dirty="0"/>
              <a:t>Międzynarodowy Pakt Praw Obywatelskich i Politycznych</a:t>
            </a:r>
          </a:p>
        </p:txBody>
      </p:sp>
      <p:sp>
        <p:nvSpPr>
          <p:cNvPr id="4" name="Symbol zastępczy daty 3">
            <a:extLst>
              <a:ext uri="{FF2B5EF4-FFF2-40B4-BE49-F238E27FC236}">
                <a16:creationId xmlns:a16="http://schemas.microsoft.com/office/drawing/2014/main" id="{7C3440BF-6220-4CFE-99E2-2C7FDD2612C5}"/>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3900701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a:extLst>
              <a:ext uri="{FF2B5EF4-FFF2-40B4-BE49-F238E27FC236}">
                <a16:creationId xmlns:a16="http://schemas.microsoft.com/office/drawing/2014/main" id="{C40CAAFE-00D5-4D10-81EC-1E7BF4B72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119" y="256348"/>
            <a:ext cx="8239105" cy="1162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0" name="Text Box 2">
            <a:extLst>
              <a:ext uri="{FF2B5EF4-FFF2-40B4-BE49-F238E27FC236}">
                <a16:creationId xmlns:a16="http://schemas.microsoft.com/office/drawing/2014/main" id="{1A50EDB5-F2CA-4184-B6D7-C69A784FFF04}"/>
              </a:ext>
            </a:extLst>
          </p:cNvPr>
          <p:cNvSpPr txBox="1">
            <a:spLocks noChangeArrowheads="1"/>
          </p:cNvSpPr>
          <p:nvPr/>
        </p:nvSpPr>
        <p:spPr bwMode="auto">
          <a:xfrm>
            <a:off x="838200" y="1418549"/>
            <a:ext cx="10458450" cy="449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4" tIns="45722" rIns="91444" bIns="45722"/>
          <a:lstStyle>
            <a:lvl1pPr marL="430213" indent="-32385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1pPr>
            <a:lvl2pPr>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2pPr>
            <a:lvl3pPr>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3pPr>
            <a:lvl4pPr>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4pPr>
            <a:lvl5pPr>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9pPr>
          </a:lstStyle>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994" dirty="0">
                <a:solidFill>
                  <a:schemeClr val="tx1"/>
                </a:solidFill>
                <a:latin typeface="+mn-lt"/>
                <a:ea typeface="Microsoft YaHei" panose="020B0503020204020204" pitchFamily="34" charset="-122"/>
              </a:rPr>
              <a:t>nie ma zgody, czy jest to odrębna zasada procesowa, czy logiczna konsekwencja domniemania niewinności</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994" dirty="0">
                <a:solidFill>
                  <a:schemeClr val="tx1"/>
                </a:solidFill>
                <a:latin typeface="+mn-lt"/>
                <a:ea typeface="Microsoft YaHei" panose="020B0503020204020204" pitchFamily="34" charset="-122"/>
              </a:rPr>
              <a:t>zasada, zgodnie z którą niedające się usunąć wątpliwości należy rozstrzygnąć na korzyść oskarżonego – ale dopiero po wyczerpaniu dowodowych możliwości ich </a:t>
            </a:r>
            <a:r>
              <a:rPr lang="pl-PL" altLang="pl-PL" sz="2994" dirty="0" err="1">
                <a:solidFill>
                  <a:schemeClr val="tx1"/>
                </a:solidFill>
                <a:latin typeface="+mn-lt"/>
                <a:ea typeface="Microsoft YaHei" panose="020B0503020204020204" pitchFamily="34" charset="-122"/>
              </a:rPr>
              <a:t>rozwania</a:t>
            </a:r>
            <a:endParaRPr lang="pl-PL" altLang="pl-PL" sz="2994" dirty="0">
              <a:solidFill>
                <a:schemeClr val="tx1"/>
              </a:solidFill>
              <a:latin typeface="+mn-lt"/>
              <a:ea typeface="Microsoft YaHei" panose="020B0503020204020204" pitchFamily="34" charset="-122"/>
            </a:endParaRP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994" dirty="0">
                <a:solidFill>
                  <a:schemeClr val="tx1"/>
                </a:solidFill>
                <a:latin typeface="+mn-lt"/>
                <a:ea typeface="Microsoft YaHei" panose="020B0503020204020204" pitchFamily="34" charset="-122"/>
              </a:rPr>
              <a:t>obejmuje na pewno tylko wątpliwości co do faktów, jest sporne, czy również co do prawa</a:t>
            </a:r>
          </a:p>
        </p:txBody>
      </p:sp>
    </p:spTree>
  </p:cSld>
  <p:clrMapOvr>
    <a:masterClrMapping/>
  </p:clrMapOvr>
  <p:transition>
    <p:push/>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a:extLst>
              <a:ext uri="{FF2B5EF4-FFF2-40B4-BE49-F238E27FC236}">
                <a16:creationId xmlns:a16="http://schemas.microsoft.com/office/drawing/2014/main" id="{8F236698-1899-4BD5-BF57-76C98CBC2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46" y="320443"/>
            <a:ext cx="8239105" cy="14156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8" name="Text Box 2">
            <a:extLst>
              <a:ext uri="{FF2B5EF4-FFF2-40B4-BE49-F238E27FC236}">
                <a16:creationId xmlns:a16="http://schemas.microsoft.com/office/drawing/2014/main" id="{B600FFF8-A8BF-41F2-9C72-0A9662AB4785}"/>
              </a:ext>
            </a:extLst>
          </p:cNvPr>
          <p:cNvSpPr txBox="1">
            <a:spLocks noChangeArrowheads="1"/>
          </p:cNvSpPr>
          <p:nvPr/>
        </p:nvSpPr>
        <p:spPr bwMode="auto">
          <a:xfrm>
            <a:off x="1399599" y="1889395"/>
            <a:ext cx="9392801" cy="530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4" tIns="45722" rIns="91444" bIns="45722"/>
          <a:lstStyle>
            <a:lvl1pPr marL="430213" indent="-32385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1pPr>
            <a:lvl2pPr marL="862013" indent="-322263">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2pPr>
            <a:lvl3pPr>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3pPr>
            <a:lvl4pPr>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4pPr>
            <a:lvl5pPr>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9pPr>
          </a:lstStyle>
          <a:p>
            <a:pPr marL="390289" indent="-293797" algn="just" defTabSz="407571" fontAlgn="base">
              <a:lnSpc>
                <a:spcPct val="90000"/>
              </a:lnSpc>
              <a:spcBef>
                <a:spcPts val="703"/>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812" dirty="0">
                <a:solidFill>
                  <a:schemeClr val="tx1"/>
                </a:solidFill>
                <a:latin typeface="+mn-lt"/>
                <a:ea typeface="Microsoft YaHei" panose="020B0503020204020204" pitchFamily="34" charset="-122"/>
              </a:rPr>
              <a:t>ciężar dowodu – powinność udowodnienia ze względu na interes własny</a:t>
            </a:r>
          </a:p>
          <a:p>
            <a:pPr marL="782018" lvl="1" indent="-292357" algn="just" defTabSz="407571" fontAlgn="base">
              <a:lnSpc>
                <a:spcPct val="90000"/>
              </a:lnSpc>
              <a:spcBef>
                <a:spcPts val="612"/>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449" dirty="0">
                <a:solidFill>
                  <a:schemeClr val="tx1"/>
                </a:solidFill>
                <a:latin typeface="+mn-lt"/>
                <a:ea typeface="Microsoft YaHei" panose="020B0503020204020204" pitchFamily="34" charset="-122"/>
              </a:rPr>
              <a:t>w znaczeniu formalnym – tezę ma udowodnić ten, kto ją wysunął</a:t>
            </a:r>
          </a:p>
          <a:p>
            <a:pPr marL="782018" lvl="1" indent="-292357" algn="just" defTabSz="407571" fontAlgn="base">
              <a:lnSpc>
                <a:spcPct val="90000"/>
              </a:lnSpc>
              <a:spcBef>
                <a:spcPts val="612"/>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449" dirty="0">
                <a:solidFill>
                  <a:schemeClr val="tx1"/>
                </a:solidFill>
                <a:latin typeface="+mn-lt"/>
                <a:ea typeface="Microsoft YaHei" panose="020B0503020204020204" pitchFamily="34" charset="-122"/>
              </a:rPr>
              <a:t>w znaczeniu materialnym – tezę może udowodnić ktokolwiek, pod rygorem jej odrzucenia</a:t>
            </a:r>
          </a:p>
          <a:p>
            <a:pPr marL="782018" lvl="1" indent="-292357" algn="just" defTabSz="407571" fontAlgn="base">
              <a:lnSpc>
                <a:spcPct val="90000"/>
              </a:lnSpc>
              <a:spcBef>
                <a:spcPts val="612"/>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449" dirty="0">
                <a:solidFill>
                  <a:schemeClr val="tx1"/>
                </a:solidFill>
                <a:latin typeface="+mn-lt"/>
                <a:ea typeface="Microsoft YaHei" panose="020B0503020204020204" pitchFamily="34" charset="-122"/>
              </a:rPr>
              <a:t>w znaczeniu prakseologicznym – generalna powinność dowodzenia swoich tez, by zwiększyć szansę ich akceptacji</a:t>
            </a:r>
          </a:p>
          <a:p>
            <a:pPr marL="390289" indent="-293797" algn="just" defTabSz="407571" fontAlgn="base">
              <a:lnSpc>
                <a:spcPct val="90000"/>
              </a:lnSpc>
              <a:spcBef>
                <a:spcPts val="703"/>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812" dirty="0">
                <a:solidFill>
                  <a:schemeClr val="tx1"/>
                </a:solidFill>
                <a:latin typeface="+mn-lt"/>
                <a:ea typeface="Microsoft YaHei" panose="020B0503020204020204" pitchFamily="34" charset="-122"/>
              </a:rPr>
              <a:t>obowiązek dowodzenia – powinność udowodnienia ze względu na interes cudzy (np. obrońca)</a:t>
            </a:r>
          </a:p>
        </p:txBody>
      </p:sp>
    </p:spTree>
  </p:cSld>
  <p:clrMapOvr>
    <a:masterClrMapping/>
  </p:clrMapOvr>
  <p:transition>
    <p:push/>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B3902481-A800-4525-82DC-E95A1210D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639" y="1592808"/>
            <a:ext cx="8334155" cy="4634407"/>
          </a:xfrm>
          <a:prstGeom prst="rect">
            <a:avLst/>
          </a:prstGeom>
          <a:solidFill>
            <a:schemeClr val="tx1">
              <a:lumMod val="50000"/>
              <a:lumOff val="50000"/>
            </a:schemeClr>
          </a:solidFill>
          <a:ln>
            <a:noFill/>
          </a:ln>
          <a:effectLst/>
        </p:spPr>
      </p:pic>
      <p:sp>
        <p:nvSpPr>
          <p:cNvPr id="2" name="pole tekstowe 1">
            <a:extLst>
              <a:ext uri="{FF2B5EF4-FFF2-40B4-BE49-F238E27FC236}">
                <a16:creationId xmlns:a16="http://schemas.microsoft.com/office/drawing/2014/main" id="{1D6E81F9-5A33-41DB-9B53-DA9124CD6F46}"/>
              </a:ext>
            </a:extLst>
          </p:cNvPr>
          <p:cNvSpPr txBox="1"/>
          <p:nvPr/>
        </p:nvSpPr>
        <p:spPr>
          <a:xfrm>
            <a:off x="1265767" y="630785"/>
            <a:ext cx="9660465" cy="707886"/>
          </a:xfrm>
          <a:prstGeom prst="rect">
            <a:avLst/>
          </a:prstGeom>
          <a:noFill/>
        </p:spPr>
        <p:txBody>
          <a:bodyPr wrap="none" rtlCol="0">
            <a:spAutoFit/>
          </a:bodyPr>
          <a:lstStyle/>
          <a:p>
            <a:r>
              <a:rPr lang="pl-PL" sz="4000" dirty="0"/>
              <a:t>Zakres zasady domniemania niewinności</a:t>
            </a:r>
          </a:p>
        </p:txBody>
      </p:sp>
    </p:spTree>
  </p:cSld>
  <p:clrMapOvr>
    <a:masterClrMapping/>
  </p:clrMapOvr>
  <p:transition>
    <p:push/>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086BA843-DD0B-4AB4-90D9-38B6B3576B50}"/>
              </a:ext>
            </a:extLst>
          </p:cNvPr>
          <p:cNvSpPr>
            <a:spLocks noGrp="1" noChangeArrowheads="1"/>
          </p:cNvSpPr>
          <p:nvPr>
            <p:ph type="title"/>
          </p:nvPr>
        </p:nvSpPr>
        <p:spPr>
          <a:xfrm>
            <a:off x="1784188" y="267869"/>
            <a:ext cx="8686992" cy="1398387"/>
          </a:xfrm>
          <a:ln/>
        </p:spPr>
        <p:txBody>
          <a:bodyPr/>
          <a:lstStyle/>
          <a:p>
            <a:pPr marL="483900">
              <a:tabLst>
                <a:tab pos="483900" algn="l"/>
                <a:tab pos="828104" algn="l"/>
                <a:tab pos="1657648" algn="l"/>
                <a:tab pos="2487191" algn="l"/>
                <a:tab pos="3316735" algn="l"/>
                <a:tab pos="4146279" algn="l"/>
                <a:tab pos="4975822" algn="l"/>
                <a:tab pos="5805366" algn="l"/>
                <a:tab pos="6634910" algn="l"/>
                <a:tab pos="7464453" algn="l"/>
                <a:tab pos="8293997" algn="l"/>
                <a:tab pos="9123541" algn="l"/>
              </a:tabLst>
            </a:pPr>
            <a:r>
              <a:rPr lang="pl-PL" altLang="pl-PL" i="1" dirty="0" err="1"/>
              <a:t>Nemo</a:t>
            </a:r>
            <a:r>
              <a:rPr lang="pl-PL" altLang="pl-PL" i="1" dirty="0"/>
              <a:t> </a:t>
            </a:r>
            <a:r>
              <a:rPr lang="pl-PL" altLang="pl-PL" i="1" dirty="0" err="1"/>
              <a:t>se</a:t>
            </a:r>
            <a:r>
              <a:rPr lang="pl-PL" altLang="pl-PL" i="1" dirty="0"/>
              <a:t> </a:t>
            </a:r>
            <a:r>
              <a:rPr lang="pl-PL" altLang="pl-PL" i="1" dirty="0" err="1"/>
              <a:t>ipsum</a:t>
            </a:r>
            <a:r>
              <a:rPr lang="pl-PL" altLang="pl-PL" i="1" dirty="0"/>
              <a:t> </a:t>
            </a:r>
            <a:r>
              <a:rPr lang="pl-PL" altLang="pl-PL" i="1" dirty="0" err="1"/>
              <a:t>accusare</a:t>
            </a:r>
            <a:r>
              <a:rPr lang="pl-PL" altLang="pl-PL" i="1" dirty="0"/>
              <a:t> </a:t>
            </a:r>
            <a:r>
              <a:rPr lang="pl-PL" altLang="pl-PL" i="1" dirty="0" err="1"/>
              <a:t>tenetur</a:t>
            </a:r>
            <a:endParaRPr lang="pl-PL" altLang="pl-PL" i="1" dirty="0"/>
          </a:p>
        </p:txBody>
      </p:sp>
      <p:sp>
        <p:nvSpPr>
          <p:cNvPr id="34818" name="Rectangle 2">
            <a:extLst>
              <a:ext uri="{FF2B5EF4-FFF2-40B4-BE49-F238E27FC236}">
                <a16:creationId xmlns:a16="http://schemas.microsoft.com/office/drawing/2014/main" id="{61D3A8EB-EC89-4ED1-BA49-E11A8639580C}"/>
              </a:ext>
            </a:extLst>
          </p:cNvPr>
          <p:cNvSpPr>
            <a:spLocks noGrp="1" noChangeArrowheads="1"/>
          </p:cNvSpPr>
          <p:nvPr>
            <p:ph type="subTitle" idx="4294967295"/>
          </p:nvPr>
        </p:nvSpPr>
        <p:spPr>
          <a:xfrm>
            <a:off x="0" y="1882775"/>
            <a:ext cx="8232775" cy="4572000"/>
          </a:xfrm>
          <a:ln/>
        </p:spPr>
        <p:txBody>
          <a:bodyPr vert="horz" wrap="square" lIns="0" tIns="0" rIns="0" bIns="0" numCol="1" anchor="ctr" anchorCtr="0" compatLnSpc="1">
            <a:prstTxWarp prst="textNoShape">
              <a:avLst/>
            </a:prstTxWarp>
          </a:bodyPr>
          <a:lstStyle/>
          <a:p>
            <a:pPr marL="260673"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dirty="0"/>
              <a:t>także: wolność od samooskarżania, prawo do milczenia</a:t>
            </a:r>
          </a:p>
          <a:p>
            <a:pPr marL="260673"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dirty="0"/>
              <a:t>reguła wyrażona w art. 74 k.p.k.</a:t>
            </a:r>
          </a:p>
          <a:p>
            <a:pPr marL="260673"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dirty="0"/>
              <a:t>doznaje ograniczeń, wymienionych również w tym przepisie, oskarżony ma bowiem obowiązek </a:t>
            </a:r>
            <a:r>
              <a:rPr lang="pl-PL" altLang="pl-PL" b="1" dirty="0"/>
              <a:t>biernie </a:t>
            </a:r>
            <a:r>
              <a:rPr lang="pl-PL" altLang="pl-PL" dirty="0"/>
              <a:t>poddać się określonym czynnościom dowodowym</a:t>
            </a:r>
          </a:p>
          <a:p>
            <a:pPr marL="260673"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dirty="0"/>
              <a:t>ma kluczowe znaczenie w orzecznictwie </a:t>
            </a:r>
            <a:r>
              <a:rPr lang="pl-PL" altLang="pl-PL" dirty="0" err="1"/>
              <a:t>ETPCz</a:t>
            </a:r>
            <a:r>
              <a:rPr lang="pl-PL" altLang="pl-PL" dirty="0"/>
              <a:t> m.in. dla oceny rzetelności procesu</a:t>
            </a:r>
          </a:p>
        </p:txBody>
      </p:sp>
    </p:spTree>
  </p:cSld>
  <p:clrMapOvr>
    <a:masterClrMapping/>
  </p:clrMapOvr>
  <p:transition>
    <p:push/>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2FC81108-CFCC-4DF3-8AE6-F5B690AD124F}"/>
              </a:ext>
            </a:extLst>
          </p:cNvPr>
          <p:cNvSpPr>
            <a:spLocks noGrp="1" noChangeArrowheads="1"/>
          </p:cNvSpPr>
          <p:nvPr>
            <p:ph type="subTitle" idx="4294967295"/>
          </p:nvPr>
        </p:nvSpPr>
        <p:spPr>
          <a:xfrm>
            <a:off x="762000" y="1362074"/>
            <a:ext cx="10734675" cy="4924425"/>
          </a:xfrm>
          <a:ln/>
        </p:spPr>
        <p:txBody>
          <a:bodyPr vert="horz" wrap="square" lIns="0" tIns="0" rIns="0" bIns="0" numCol="1" anchor="ctr" anchorCtr="0" compatLnSpc="1">
            <a:prstTxWarp prst="textNoShape">
              <a:avLst/>
            </a:prstTxWarp>
            <a:normAutofit/>
          </a:bodyPr>
          <a:lstStyle/>
          <a:p>
            <a:pPr marL="390289" indent="-293797" algn="just">
              <a:buClr>
                <a:srgbClr val="FF388C"/>
              </a:buClr>
              <a:buSzPct val="45000"/>
              <a:buFont typeface="Wingdings" panose="05000000000000000000" pitchFamily="2" charset="2"/>
              <a:buChar char=""/>
              <a:tabLst>
                <a:tab pos="390289" algn="l"/>
                <a:tab pos="1153585" algn="l"/>
                <a:tab pos="1983128" algn="l"/>
                <a:tab pos="2812672" algn="l"/>
                <a:tab pos="3642216" algn="l"/>
                <a:tab pos="4471759" algn="l"/>
                <a:tab pos="5301303" algn="l"/>
                <a:tab pos="6130847" algn="l"/>
                <a:tab pos="6960390" algn="l"/>
                <a:tab pos="7789934" algn="l"/>
                <a:tab pos="8619478" algn="l"/>
                <a:tab pos="9449021" algn="l"/>
              </a:tabLst>
            </a:pPr>
            <a:r>
              <a:rPr lang="pl-PL" altLang="pl-PL" sz="2000" dirty="0"/>
              <a:t>kontradyktoryjność → proces jako walka równouprawnionych stron przed bezstronnym arbitrem </a:t>
            </a:r>
          </a:p>
          <a:p>
            <a:pPr marL="390289" indent="-293797" algn="just">
              <a:buClr>
                <a:srgbClr val="FF388C"/>
              </a:buClr>
              <a:buSzPct val="45000"/>
              <a:buFont typeface="Wingdings" panose="05000000000000000000" pitchFamily="2" charset="2"/>
              <a:buChar char=""/>
              <a:tabLst>
                <a:tab pos="390289" algn="l"/>
                <a:tab pos="1153585" algn="l"/>
                <a:tab pos="1983128" algn="l"/>
                <a:tab pos="2812672" algn="l"/>
                <a:tab pos="3642216" algn="l"/>
                <a:tab pos="4471759" algn="l"/>
                <a:tab pos="5301303" algn="l"/>
                <a:tab pos="6130847" algn="l"/>
                <a:tab pos="6960390" algn="l"/>
                <a:tab pos="7789934" algn="l"/>
                <a:tab pos="8619478" algn="l"/>
                <a:tab pos="9449021" algn="l"/>
              </a:tabLst>
            </a:pPr>
            <a:r>
              <a:rPr lang="pl-PL" altLang="pl-PL" sz="2000" dirty="0"/>
              <a:t>inkwizycyjność → proces, w którym strony mają ograniczone uprawnienia, a gospodarzem i aktywnym uczestnikiem jest organ</a:t>
            </a:r>
          </a:p>
          <a:p>
            <a:pPr marL="390289" indent="-293797" algn="just">
              <a:buClr>
                <a:srgbClr val="FF388C"/>
              </a:buClr>
              <a:buSzPct val="45000"/>
              <a:buFont typeface="Wingdings" panose="05000000000000000000" pitchFamily="2" charset="2"/>
              <a:buChar char=""/>
              <a:tabLst>
                <a:tab pos="390289" algn="l"/>
                <a:tab pos="1153585" algn="l"/>
                <a:tab pos="1983128" algn="l"/>
                <a:tab pos="2812672" algn="l"/>
                <a:tab pos="3642216" algn="l"/>
                <a:tab pos="4471759" algn="l"/>
                <a:tab pos="5301303" algn="l"/>
                <a:tab pos="6130847" algn="l"/>
                <a:tab pos="6960390" algn="l"/>
                <a:tab pos="7789934" algn="l"/>
                <a:tab pos="8619478" algn="l"/>
                <a:tab pos="9449021" algn="l"/>
              </a:tabLst>
            </a:pPr>
            <a:r>
              <a:rPr lang="pl-PL" altLang="pl-PL" sz="2000" i="1" dirty="0"/>
              <a:t>de lege lata </a:t>
            </a:r>
            <a:r>
              <a:rPr lang="pl-PL" altLang="pl-PL" sz="2000" dirty="0"/>
              <a:t>mamy do czynienia z inkwizycyjnym postępowaniem przygotowawczym i względnie inkwizycyjną rozprawą główną </a:t>
            </a:r>
          </a:p>
          <a:p>
            <a:pPr marL="390289" indent="-293797" algn="just">
              <a:buClr>
                <a:srgbClr val="FF388C"/>
              </a:buClr>
              <a:buSzPct val="45000"/>
              <a:buFont typeface="Wingdings" panose="05000000000000000000" pitchFamily="2" charset="2"/>
              <a:buChar char=""/>
              <a:tabLst>
                <a:tab pos="390289" algn="l"/>
                <a:tab pos="1153585" algn="l"/>
                <a:tab pos="1983128" algn="l"/>
                <a:tab pos="2812672" algn="l"/>
                <a:tab pos="3642216" algn="l"/>
                <a:tab pos="4471759" algn="l"/>
                <a:tab pos="5301303" algn="l"/>
                <a:tab pos="6130847" algn="l"/>
                <a:tab pos="6960390" algn="l"/>
                <a:tab pos="7789934" algn="l"/>
                <a:tab pos="8619478" algn="l"/>
                <a:tab pos="9449021" algn="l"/>
              </a:tabLst>
            </a:pPr>
            <a:r>
              <a:rPr lang="pl-PL" altLang="pl-PL" sz="2000" dirty="0"/>
              <a:t>podstawowe wymogi kontradyktoryjności:</a:t>
            </a:r>
          </a:p>
          <a:p>
            <a:pPr marL="534993" lvl="1"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1800" dirty="0"/>
              <a:t>istnienie przeciwstawnych stron procesowych toczących spór i organu procesowego go rozstrzygającego</a:t>
            </a:r>
          </a:p>
          <a:p>
            <a:pPr marL="534993" lvl="1"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1800" dirty="0"/>
              <a:t>wiedza stron o przedmiocie procesu</a:t>
            </a:r>
          </a:p>
          <a:p>
            <a:pPr marL="534993" lvl="1"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1800" dirty="0"/>
              <a:t>równość broni</a:t>
            </a:r>
          </a:p>
          <a:p>
            <a:pPr marL="534993" lvl="1"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1800" dirty="0"/>
              <a:t>minimum dyspozycyjności stron</a:t>
            </a:r>
          </a:p>
          <a:p>
            <a:pPr marL="664609" lvl="1" indent="-293797" algn="just">
              <a:buClr>
                <a:srgbClr val="FF388C"/>
              </a:buClr>
              <a:buSzPct val="45000"/>
              <a:buFont typeface="Wingdings" panose="05000000000000000000" pitchFamily="2" charset="2"/>
              <a:buChar char=""/>
              <a:tabLst>
                <a:tab pos="390289" algn="l"/>
                <a:tab pos="1153585" algn="l"/>
                <a:tab pos="1983128" algn="l"/>
                <a:tab pos="2812672" algn="l"/>
                <a:tab pos="3642216" algn="l"/>
                <a:tab pos="4471759" algn="l"/>
                <a:tab pos="5301303" algn="l"/>
                <a:tab pos="6130847" algn="l"/>
                <a:tab pos="6960390" algn="l"/>
                <a:tab pos="7789934" algn="l"/>
                <a:tab pos="8619478" algn="l"/>
                <a:tab pos="9449021" algn="l"/>
              </a:tabLst>
            </a:pPr>
            <a:endParaRPr lang="pl-PL" altLang="pl-PL" sz="1800" dirty="0"/>
          </a:p>
        </p:txBody>
      </p:sp>
      <p:sp>
        <p:nvSpPr>
          <p:cNvPr id="2" name="pole tekstowe 1">
            <a:extLst>
              <a:ext uri="{FF2B5EF4-FFF2-40B4-BE49-F238E27FC236}">
                <a16:creationId xmlns:a16="http://schemas.microsoft.com/office/drawing/2014/main" id="{174947CE-2EBC-46AD-BF11-31E4E0E25AB3}"/>
              </a:ext>
            </a:extLst>
          </p:cNvPr>
          <p:cNvSpPr txBox="1"/>
          <p:nvPr/>
        </p:nvSpPr>
        <p:spPr>
          <a:xfrm>
            <a:off x="1409700" y="666750"/>
            <a:ext cx="8421088" cy="584775"/>
          </a:xfrm>
          <a:prstGeom prst="rect">
            <a:avLst/>
          </a:prstGeom>
          <a:noFill/>
        </p:spPr>
        <p:txBody>
          <a:bodyPr wrap="none" rtlCol="0">
            <a:spAutoFit/>
          </a:bodyPr>
          <a:lstStyle/>
          <a:p>
            <a:r>
              <a:rPr lang="pl-PL" sz="3200" dirty="0"/>
              <a:t>Zasada kontradyktoryjności i inkwizycyjności</a:t>
            </a:r>
          </a:p>
        </p:txBody>
      </p:sp>
    </p:spTree>
  </p:cSld>
  <p:clrMapOvr>
    <a:masterClrMapping/>
  </p:clrMapOvr>
  <p:transition>
    <p:push/>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a:extLst>
              <a:ext uri="{FF2B5EF4-FFF2-40B4-BE49-F238E27FC236}">
                <a16:creationId xmlns:a16="http://schemas.microsoft.com/office/drawing/2014/main" id="{9BCC6207-EBBC-4B4F-96A9-4247A77DB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169" y="264989"/>
            <a:ext cx="8239105" cy="1162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2" name="Text Box 2">
            <a:extLst>
              <a:ext uri="{FF2B5EF4-FFF2-40B4-BE49-F238E27FC236}">
                <a16:creationId xmlns:a16="http://schemas.microsoft.com/office/drawing/2014/main" id="{CC89FA28-AF56-4C8B-A5C4-EF3138AC3455}"/>
              </a:ext>
            </a:extLst>
          </p:cNvPr>
          <p:cNvSpPr txBox="1">
            <a:spLocks noChangeArrowheads="1"/>
          </p:cNvSpPr>
          <p:nvPr/>
        </p:nvSpPr>
        <p:spPr bwMode="auto">
          <a:xfrm>
            <a:off x="876300" y="1604329"/>
            <a:ext cx="10572750" cy="4526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4" tIns="45722" rIns="91444" bIns="45722"/>
          <a:lstStyle>
            <a:lvl1pPr marL="430213" indent="-32385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1pPr>
            <a:lvl2pPr marL="904875" indent="-312738">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2pPr>
            <a:lvl3pPr>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3pPr>
            <a:lvl4pPr>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4pPr>
            <a:lvl5pPr>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49313" algn="l"/>
                <a:tab pos="1763713" algn="l"/>
                <a:tab pos="2678113" algn="l"/>
                <a:tab pos="3592513" algn="l"/>
                <a:tab pos="4506913" algn="l"/>
                <a:tab pos="5421313" algn="l"/>
                <a:tab pos="6335713" algn="l"/>
                <a:tab pos="7250113" algn="l"/>
                <a:tab pos="8164513" algn="l"/>
                <a:tab pos="9078913" algn="l"/>
                <a:tab pos="9993313" algn="l"/>
              </a:tabLst>
              <a:defRPr>
                <a:solidFill>
                  <a:srgbClr val="FFFFFF"/>
                </a:solidFill>
                <a:latin typeface="Arial" panose="020B0604020202020204" pitchFamily="34" charset="0"/>
                <a:cs typeface="Arial Unicode MS" charset="0"/>
              </a:defRPr>
            </a:lvl9pPr>
          </a:lstStyle>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994" dirty="0">
                <a:solidFill>
                  <a:schemeClr val="tx1"/>
                </a:solidFill>
                <a:latin typeface="+mn-lt"/>
                <a:ea typeface="Microsoft YaHei" panose="020B0503020204020204" pitchFamily="34" charset="-122"/>
              </a:rPr>
              <a:t>legalizm = prawny obowiązek wszczęcia i przeprowadzenia postępowania zawsze wtedy, gdy ściganie jest prawnie możliwe i faktycznie zasadne – art. 10 k.p.k.</a:t>
            </a:r>
          </a:p>
          <a:p>
            <a:pPr marL="820903" lvl="1" indent="-283716" algn="just" defTabSz="407571" fontAlgn="base">
              <a:spcBef>
                <a:spcPts val="658"/>
              </a:spcBef>
              <a:spcAft>
                <a:spcPct val="0"/>
              </a:spcAft>
              <a:buClr>
                <a:srgbClr val="FF388C"/>
              </a:buClr>
              <a:buSzPct val="95000"/>
              <a:buFont typeface="Verdana" panose="020B0604030504040204" pitchFamily="34" charset="0"/>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631" dirty="0">
                <a:solidFill>
                  <a:schemeClr val="tx1"/>
                </a:solidFill>
                <a:latin typeface="+mn-lt"/>
                <a:ea typeface="Microsoft YaHei" panose="020B0503020204020204" pitchFamily="34" charset="-122"/>
              </a:rPr>
              <a:t>w polskim systemie prawa łagodzony przez przyjęcie koncepcji legalizmu materialnego, tj. uznania za przestępstwo tylko czynów społecznie szkodliwych w stopniu wyższym niż znikomy</a:t>
            </a:r>
          </a:p>
          <a:p>
            <a:pPr marL="390289" indent="-293797" algn="just" defTabSz="407571" fontAlgn="base">
              <a:spcBef>
                <a:spcPts val="748"/>
              </a:spcBef>
              <a:spcAft>
                <a:spcPct val="0"/>
              </a:spcAft>
              <a:buClr>
                <a:srgbClr val="FF388C"/>
              </a:buClr>
              <a:buSzPct val="45000"/>
              <a:buFont typeface="Wingdings" panose="05000000000000000000" pitchFamily="2" charset="2"/>
              <a:buChar char=""/>
              <a:tabLst>
                <a:tab pos="770497" algn="l"/>
                <a:tab pos="1600040" algn="l"/>
                <a:tab pos="2429584" algn="l"/>
                <a:tab pos="3259128" algn="l"/>
                <a:tab pos="4088671" algn="l"/>
                <a:tab pos="4918215" algn="l"/>
                <a:tab pos="5747759" algn="l"/>
                <a:tab pos="6577303" algn="l"/>
                <a:tab pos="7406846" algn="l"/>
                <a:tab pos="8236390" algn="l"/>
                <a:tab pos="9065934" algn="l"/>
              </a:tabLst>
            </a:pPr>
            <a:r>
              <a:rPr lang="pl-PL" altLang="pl-PL" sz="2994" dirty="0">
                <a:solidFill>
                  <a:schemeClr val="tx1"/>
                </a:solidFill>
                <a:latin typeface="+mn-lt"/>
                <a:ea typeface="Microsoft YaHei" panose="020B0503020204020204" pitchFamily="34" charset="-122"/>
              </a:rPr>
              <a:t>oportunizm = uprawnienie organów ścigania do oceny celowości ścigania</a:t>
            </a:r>
          </a:p>
        </p:txBody>
      </p:sp>
    </p:spTree>
  </p:cSld>
  <p:clrMapOvr>
    <a:masterClrMapping/>
  </p:clrMapOvr>
  <p:transition>
    <p:push/>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E3DE9430-5918-4CB3-8ADF-C249185E2660}"/>
              </a:ext>
            </a:extLst>
          </p:cNvPr>
          <p:cNvSpPr>
            <a:spLocks noGrp="1" noChangeArrowheads="1"/>
          </p:cNvSpPr>
          <p:nvPr>
            <p:ph type="title"/>
          </p:nvPr>
        </p:nvSpPr>
        <p:spPr>
          <a:xfrm>
            <a:off x="1980049" y="267869"/>
            <a:ext cx="8231904" cy="1398387"/>
          </a:xfrm>
          <a:ln/>
        </p:spPr>
        <p:txBody>
          <a:bodyPr/>
          <a:lstStyle/>
          <a:p>
            <a:pPr marL="483900">
              <a:tabLst>
                <a:tab pos="483900" algn="l"/>
                <a:tab pos="828104" algn="l"/>
                <a:tab pos="1657648" algn="l"/>
                <a:tab pos="2487191" algn="l"/>
                <a:tab pos="3316735" algn="l"/>
                <a:tab pos="4146279" algn="l"/>
                <a:tab pos="4975822" algn="l"/>
                <a:tab pos="5805366" algn="l"/>
                <a:tab pos="6634910" algn="l"/>
                <a:tab pos="7464453" algn="l"/>
                <a:tab pos="8293997" algn="l"/>
                <a:tab pos="9123541" algn="l"/>
              </a:tabLst>
            </a:pPr>
            <a:r>
              <a:rPr lang="pl-PL" altLang="pl-PL" dirty="0"/>
              <a:t>Zasada legalizmu</a:t>
            </a:r>
          </a:p>
        </p:txBody>
      </p:sp>
      <p:sp>
        <p:nvSpPr>
          <p:cNvPr id="41986" name="Rectangle 2">
            <a:extLst>
              <a:ext uri="{FF2B5EF4-FFF2-40B4-BE49-F238E27FC236}">
                <a16:creationId xmlns:a16="http://schemas.microsoft.com/office/drawing/2014/main" id="{D9B3215E-0CB3-4B85-BD87-EE0EDA0BD9AB}"/>
              </a:ext>
            </a:extLst>
          </p:cNvPr>
          <p:cNvSpPr>
            <a:spLocks noGrp="1" noChangeArrowheads="1"/>
          </p:cNvSpPr>
          <p:nvPr>
            <p:ph type="subTitle" idx="4294967295"/>
          </p:nvPr>
        </p:nvSpPr>
        <p:spPr>
          <a:xfrm>
            <a:off x="990600" y="1287881"/>
            <a:ext cx="9953625" cy="5302250"/>
          </a:xfrm>
          <a:ln/>
        </p:spPr>
        <p:txBody>
          <a:bodyPr vert="horz" wrap="square" lIns="0" tIns="0" rIns="0" bIns="0" numCol="1" anchor="ctr" anchorCtr="0" compatLnSpc="1">
            <a:prstTxWarp prst="textNoShape">
              <a:avLst/>
            </a:prstTxWarp>
            <a:normAutofit/>
          </a:bodyPr>
          <a:lstStyle/>
          <a:p>
            <a:pPr marL="260673"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2000" dirty="0"/>
              <a:t>obowiązek organów ścigania: wszczęcie i przeprowadzenie postępowania przygotowawczego</a:t>
            </a:r>
          </a:p>
          <a:p>
            <a:pPr marL="260673"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2000" dirty="0"/>
              <a:t>obowiązek oskarżyciela publicznego: wniesienie i popierania oskarżenia przed sądem</a:t>
            </a:r>
          </a:p>
          <a:p>
            <a:pPr marL="260673"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2000" dirty="0"/>
              <a:t>istota legalizmu: nikt nie może być zwolniony od odpowiedzialności karnej z wyjątkiem wypadków przewidzianych ustawą lub umową międzynarodową</a:t>
            </a:r>
          </a:p>
          <a:p>
            <a:pPr marL="260673" indent="-195864" algn="just">
              <a:buSzPct val="45000"/>
              <a:buFont typeface="Wingdings" panose="05000000000000000000" pitchFamily="2" charset="2"/>
              <a:buChar char=""/>
              <a:tabLst>
                <a:tab pos="260673" algn="l"/>
                <a:tab pos="1023968" algn="l"/>
                <a:tab pos="1853512" algn="l"/>
                <a:tab pos="2683056" algn="l"/>
                <a:tab pos="3512599" algn="l"/>
                <a:tab pos="4342143" algn="l"/>
                <a:tab pos="5171687" algn="l"/>
                <a:tab pos="6001231" algn="l"/>
                <a:tab pos="6830774" algn="l"/>
                <a:tab pos="7660318" algn="l"/>
                <a:tab pos="8489862" algn="l"/>
                <a:tab pos="9319405" algn="l"/>
              </a:tabLst>
            </a:pPr>
            <a:r>
              <a:rPr lang="pl-PL" altLang="pl-PL" sz="2000" dirty="0"/>
              <a:t>dotyczy tylko czynów publicznoskargowych</a:t>
            </a:r>
          </a:p>
        </p:txBody>
      </p:sp>
    </p:spTree>
  </p:cSld>
  <p:clrMapOvr>
    <a:masterClrMapping/>
  </p:clrMapOvr>
  <p:transition>
    <p:push/>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6930FC9A-F2DB-4979-BDA5-F544CD650ACC}"/>
              </a:ext>
            </a:extLst>
          </p:cNvPr>
          <p:cNvSpPr>
            <a:spLocks noGrp="1" noChangeArrowheads="1"/>
          </p:cNvSpPr>
          <p:nvPr>
            <p:ph type="title"/>
          </p:nvPr>
        </p:nvSpPr>
        <p:spPr>
          <a:xfrm>
            <a:off x="1980049" y="267869"/>
            <a:ext cx="8231904" cy="1398387"/>
          </a:xfrm>
          <a:ln/>
        </p:spPr>
        <p:txBody>
          <a:bodyPr/>
          <a:lstStyle/>
          <a:p>
            <a:pPr marL="483900">
              <a:tabLst>
                <a:tab pos="483900" algn="l"/>
                <a:tab pos="828104" algn="l"/>
                <a:tab pos="1657648" algn="l"/>
                <a:tab pos="2487191" algn="l"/>
                <a:tab pos="3316735" algn="l"/>
                <a:tab pos="4146279" algn="l"/>
                <a:tab pos="4975822" algn="l"/>
                <a:tab pos="5805366" algn="l"/>
                <a:tab pos="6634910" algn="l"/>
                <a:tab pos="7464453" algn="l"/>
                <a:tab pos="8293997" algn="l"/>
                <a:tab pos="9123541" algn="l"/>
              </a:tabLst>
            </a:pPr>
            <a:r>
              <a:rPr lang="pl-PL" altLang="pl-PL" dirty="0"/>
              <a:t>Wyjątki na rzecz zasady oportunizmu</a:t>
            </a:r>
          </a:p>
        </p:txBody>
      </p:sp>
      <p:sp>
        <p:nvSpPr>
          <p:cNvPr id="44034" name="Rectangle 2">
            <a:extLst>
              <a:ext uri="{FF2B5EF4-FFF2-40B4-BE49-F238E27FC236}">
                <a16:creationId xmlns:a16="http://schemas.microsoft.com/office/drawing/2014/main" id="{E6FF9669-F9A9-4BF6-9F54-CFFC4AA5FAE0}"/>
              </a:ext>
            </a:extLst>
          </p:cNvPr>
          <p:cNvSpPr>
            <a:spLocks noGrp="1" noChangeArrowheads="1"/>
          </p:cNvSpPr>
          <p:nvPr>
            <p:ph idx="1"/>
          </p:nvPr>
        </p:nvSpPr>
        <p:spPr>
          <a:xfrm>
            <a:off x="1980049" y="1882279"/>
            <a:ext cx="8231904" cy="5030448"/>
          </a:xfrm>
          <a:ln/>
        </p:spPr>
        <p:txBody>
          <a:bodyPr>
            <a:normAutofit/>
          </a:bodyPr>
          <a:lstStyle/>
          <a:p>
            <a:pPr marL="446456" indent="-383088" algn="just">
              <a:buClr>
                <a:srgbClr val="FF388C"/>
              </a:buClr>
              <a:buSzPct val="80000"/>
              <a:buFont typeface="Wingdings 2" panose="05020102010507070707" pitchFamily="18" charset="2"/>
              <a:buChar char=""/>
              <a:tabLst>
                <a:tab pos="826663" algn="l"/>
                <a:tab pos="1656207" algn="l"/>
                <a:tab pos="2485751" algn="l"/>
                <a:tab pos="3315294" algn="l"/>
                <a:tab pos="4144838" algn="l"/>
                <a:tab pos="4974382" algn="l"/>
                <a:tab pos="5803925" algn="l"/>
                <a:tab pos="6633469" algn="l"/>
                <a:tab pos="7463013" algn="l"/>
                <a:tab pos="8292556" algn="l"/>
                <a:tab pos="9122100" algn="l"/>
              </a:tabLst>
            </a:pPr>
            <a:r>
              <a:rPr lang="pl-PL" altLang="pl-PL" sz="2800" dirty="0"/>
              <a:t>umorzenie absorpcyjne – art. 11</a:t>
            </a:r>
          </a:p>
          <a:p>
            <a:pPr marL="446456" indent="-383088" algn="just">
              <a:buClr>
                <a:srgbClr val="FF388C"/>
              </a:buClr>
              <a:buSzPct val="80000"/>
              <a:buFont typeface="Wingdings 2" panose="05020102010507070707" pitchFamily="18" charset="2"/>
              <a:buChar char=""/>
              <a:tabLst>
                <a:tab pos="826663" algn="l"/>
                <a:tab pos="1656207" algn="l"/>
                <a:tab pos="2485751" algn="l"/>
                <a:tab pos="3315294" algn="l"/>
                <a:tab pos="4144838" algn="l"/>
                <a:tab pos="4974382" algn="l"/>
                <a:tab pos="5803925" algn="l"/>
                <a:tab pos="6633469" algn="l"/>
                <a:tab pos="7463013" algn="l"/>
                <a:tab pos="8292556" algn="l"/>
                <a:tab pos="9122100" algn="l"/>
              </a:tabLst>
            </a:pPr>
            <a:r>
              <a:rPr lang="pl-PL" altLang="pl-PL" sz="2800" dirty="0"/>
              <a:t>ocena interesu społecznego przy ew. wstąpieniu do postępowania prywatnoskargowego – art. 60 </a:t>
            </a:r>
          </a:p>
          <a:p>
            <a:pPr marL="446456" indent="-383088" algn="just">
              <a:buClr>
                <a:srgbClr val="FF388C"/>
              </a:buClr>
              <a:buSzPct val="80000"/>
              <a:buFont typeface="Wingdings 2" panose="05020102010507070707" pitchFamily="18" charset="2"/>
              <a:buChar char=""/>
              <a:tabLst>
                <a:tab pos="826663" algn="l"/>
                <a:tab pos="1656207" algn="l"/>
                <a:tab pos="2485751" algn="l"/>
                <a:tab pos="3315294" algn="l"/>
                <a:tab pos="4144838" algn="l"/>
                <a:tab pos="4974382" algn="l"/>
                <a:tab pos="5803925" algn="l"/>
                <a:tab pos="6633469" algn="l"/>
                <a:tab pos="7463013" algn="l"/>
                <a:tab pos="8292556" algn="l"/>
                <a:tab pos="9122100" algn="l"/>
              </a:tabLst>
            </a:pPr>
            <a:r>
              <a:rPr lang="pl-PL" altLang="pl-PL" sz="2800" dirty="0"/>
              <a:t>świadek koronny</a:t>
            </a:r>
          </a:p>
          <a:p>
            <a:pPr marL="63368" indent="0" algn="just">
              <a:buClr>
                <a:srgbClr val="FF388C"/>
              </a:buClr>
              <a:buSzPct val="80000"/>
              <a:buNone/>
              <a:tabLst>
                <a:tab pos="826663" algn="l"/>
                <a:tab pos="1656207" algn="l"/>
                <a:tab pos="2485751" algn="l"/>
                <a:tab pos="3315294" algn="l"/>
                <a:tab pos="4144838" algn="l"/>
                <a:tab pos="4974382" algn="l"/>
                <a:tab pos="5803925" algn="l"/>
                <a:tab pos="6633469" algn="l"/>
                <a:tab pos="7463013" algn="l"/>
                <a:tab pos="8292556" algn="l"/>
                <a:tab pos="9122100" algn="l"/>
              </a:tabLst>
            </a:pPr>
            <a:endParaRPr lang="pl-PL" altLang="pl-PL" sz="2800" dirty="0"/>
          </a:p>
        </p:txBody>
      </p:sp>
    </p:spTree>
  </p:cSld>
  <p:clrMapOvr>
    <a:masterClrMapping/>
  </p:clrMapOvr>
  <p:transition>
    <p:push/>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stół przykryty czerwonym obrusem&#10;&#10;Automatycznie generowany 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4" name="Prostokąt 3">
            <a:extLst>
              <a:ext uri="{FF2B5EF4-FFF2-40B4-BE49-F238E27FC236}">
                <a16:creationId xmlns:a16="http://schemas.microsoft.com/office/drawing/2014/main" id="{F2FC0847-4E6C-4A8D-8269-5DA0CBA339AA}"/>
              </a:ext>
            </a:extLst>
          </p:cNvPr>
          <p:cNvSpPr/>
          <p:nvPr/>
        </p:nvSpPr>
        <p:spPr>
          <a:xfrm>
            <a:off x="896579" y="1566862"/>
            <a:ext cx="5534025" cy="37242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
        <p:nvSpPr>
          <p:cNvPr id="2" name="Tytuł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pPr rtl="0"/>
            <a:r>
              <a:rPr lang="pl-PL" sz="4400" dirty="0">
                <a:solidFill>
                  <a:schemeClr val="tx1"/>
                </a:solidFill>
              </a:rPr>
              <a:t>Dziękuję za uwagę</a:t>
            </a:r>
            <a:endParaRPr lang="pl" sz="4400" dirty="0">
              <a:solidFill>
                <a:schemeClr val="tx1"/>
              </a:solidFill>
            </a:endParaRPr>
          </a:p>
        </p:txBody>
      </p:sp>
      <p:sp>
        <p:nvSpPr>
          <p:cNvPr id="3" name="Podtytuł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endParaRPr lang="pl" dirty="0">
              <a:solidFill>
                <a:schemeClr val="tx1"/>
              </a:solidFill>
            </a:endParaRPr>
          </a:p>
        </p:txBody>
      </p:sp>
    </p:spTree>
    <p:extLst>
      <p:ext uri="{BB962C8B-B14F-4D97-AF65-F5344CB8AC3E}">
        <p14:creationId xmlns:p14="http://schemas.microsoft.com/office/powerpoint/2010/main" val="374398561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53F24D-60C3-47EE-95E6-33A11DCB7EE9}"/>
              </a:ext>
            </a:extLst>
          </p:cNvPr>
          <p:cNvSpPr>
            <a:spLocks noGrp="1"/>
          </p:cNvSpPr>
          <p:nvPr>
            <p:ph type="title"/>
          </p:nvPr>
        </p:nvSpPr>
        <p:spPr/>
        <p:txBody>
          <a:bodyPr/>
          <a:lstStyle/>
          <a:p>
            <a:r>
              <a:rPr lang="pl-PL" dirty="0"/>
              <a:t>Przedmiot procesu karnego</a:t>
            </a:r>
          </a:p>
        </p:txBody>
      </p:sp>
      <p:sp>
        <p:nvSpPr>
          <p:cNvPr id="3" name="Symbol zastępczy zawartości 2">
            <a:extLst>
              <a:ext uri="{FF2B5EF4-FFF2-40B4-BE49-F238E27FC236}">
                <a16:creationId xmlns:a16="http://schemas.microsoft.com/office/drawing/2014/main" id="{A5E230EE-6A88-43A9-8103-678F77DD06E7}"/>
              </a:ext>
            </a:extLst>
          </p:cNvPr>
          <p:cNvSpPr>
            <a:spLocks noGrp="1"/>
          </p:cNvSpPr>
          <p:nvPr>
            <p:ph idx="1"/>
          </p:nvPr>
        </p:nvSpPr>
        <p:spPr/>
        <p:txBody>
          <a:bodyPr>
            <a:normAutofit fontScale="77500" lnSpcReduction="20000"/>
          </a:bodyPr>
          <a:lstStyle/>
          <a:p>
            <a:pPr algn="just">
              <a:spcAft>
                <a:spcPts val="1425"/>
              </a:spcAft>
              <a:buSzPct val="45000"/>
              <a:buFont typeface="Wingdings" panose="05000000000000000000" pitchFamily="2" charset="2"/>
              <a:buChar char=""/>
            </a:pPr>
            <a:r>
              <a:rPr lang="pl-PL" altLang="pl-PL" sz="3200" dirty="0"/>
              <a:t>współcześnie przyjmuje się, że przedmiotem procesu karnego jest odpowiedzialność prawna za czyn zarzucany oskarżonemu</a:t>
            </a:r>
          </a:p>
          <a:p>
            <a:pPr lvl="1" algn="just">
              <a:spcAft>
                <a:spcPts val="1425"/>
              </a:spcAft>
              <a:buSzPct val="45000"/>
              <a:buFont typeface="Wingdings" panose="05000000000000000000" pitchFamily="2" charset="2"/>
              <a:buChar char=""/>
            </a:pPr>
            <a:r>
              <a:rPr lang="pl-PL" altLang="pl-PL" sz="3000" dirty="0"/>
              <a:t>odpowiedzialność karna</a:t>
            </a:r>
          </a:p>
          <a:p>
            <a:pPr lvl="1" algn="just">
              <a:spcAft>
                <a:spcPts val="1425"/>
              </a:spcAft>
              <a:buSzPct val="45000"/>
              <a:buFont typeface="Wingdings" panose="05000000000000000000" pitchFamily="2" charset="2"/>
              <a:buChar char=""/>
            </a:pPr>
            <a:r>
              <a:rPr lang="pl-PL" altLang="pl-PL" sz="3000" dirty="0"/>
              <a:t>odpowiedzialność cywilna</a:t>
            </a:r>
          </a:p>
          <a:p>
            <a:pPr algn="just">
              <a:spcAft>
                <a:spcPts val="1425"/>
              </a:spcAft>
              <a:buSzPct val="45000"/>
              <a:buFont typeface="Wingdings" panose="05000000000000000000" pitchFamily="2" charset="2"/>
              <a:buChar char=""/>
            </a:pPr>
            <a:r>
              <a:rPr lang="pl-PL" altLang="pl-PL" sz="3200" dirty="0"/>
              <a:t>odpowiedzialność oparta jest na 2 podstawach:</a:t>
            </a:r>
          </a:p>
          <a:p>
            <a:pPr lvl="1" algn="just">
              <a:spcAft>
                <a:spcPts val="1138"/>
              </a:spcAft>
              <a:buSzPct val="45000"/>
              <a:buFont typeface="Wingdings" panose="05000000000000000000" pitchFamily="2" charset="2"/>
              <a:buChar char=""/>
            </a:pPr>
            <a:r>
              <a:rPr lang="pl-PL" altLang="pl-PL" sz="2800" dirty="0">
                <a:solidFill>
                  <a:srgbClr val="000000"/>
                </a:solidFill>
              </a:rPr>
              <a:t>faktycznej</a:t>
            </a:r>
          </a:p>
          <a:p>
            <a:pPr lvl="1" algn="just">
              <a:spcAft>
                <a:spcPts val="1138"/>
              </a:spcAft>
              <a:buSzPct val="45000"/>
              <a:buFont typeface="Wingdings" panose="05000000000000000000" pitchFamily="2" charset="2"/>
              <a:buChar char=""/>
            </a:pPr>
            <a:r>
              <a:rPr lang="pl-PL" altLang="pl-PL" sz="2800" dirty="0">
                <a:solidFill>
                  <a:srgbClr val="000000"/>
                </a:solidFill>
              </a:rPr>
              <a:t>prawnej</a:t>
            </a:r>
          </a:p>
          <a:p>
            <a:endParaRPr lang="pl-PL" dirty="0"/>
          </a:p>
        </p:txBody>
      </p:sp>
      <p:sp>
        <p:nvSpPr>
          <p:cNvPr id="4" name="Symbol zastępczy daty 3">
            <a:extLst>
              <a:ext uri="{FF2B5EF4-FFF2-40B4-BE49-F238E27FC236}">
                <a16:creationId xmlns:a16="http://schemas.microsoft.com/office/drawing/2014/main" id="{0C214652-DC5E-4422-86C4-9CD497F6DA0A}"/>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281603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11A2BC-1067-40C1-AA9E-B19D9EC37157}"/>
              </a:ext>
            </a:extLst>
          </p:cNvPr>
          <p:cNvSpPr>
            <a:spLocks noGrp="1"/>
          </p:cNvSpPr>
          <p:nvPr>
            <p:ph type="title"/>
          </p:nvPr>
        </p:nvSpPr>
        <p:spPr/>
        <p:txBody>
          <a:bodyPr/>
          <a:lstStyle/>
          <a:p>
            <a:r>
              <a:rPr lang="pl-PL" dirty="0"/>
              <a:t>Rodzaje procesu karnego</a:t>
            </a:r>
          </a:p>
        </p:txBody>
      </p:sp>
      <p:sp>
        <p:nvSpPr>
          <p:cNvPr id="3" name="Symbol zastępczy zawartości 2">
            <a:extLst>
              <a:ext uri="{FF2B5EF4-FFF2-40B4-BE49-F238E27FC236}">
                <a16:creationId xmlns:a16="http://schemas.microsoft.com/office/drawing/2014/main" id="{C71190A1-65BC-4EFA-8073-25D03EA8E6C1}"/>
              </a:ext>
            </a:extLst>
          </p:cNvPr>
          <p:cNvSpPr>
            <a:spLocks noGrp="1"/>
          </p:cNvSpPr>
          <p:nvPr>
            <p:ph idx="1"/>
          </p:nvPr>
        </p:nvSpPr>
        <p:spPr/>
        <p:txBody>
          <a:bodyPr>
            <a:normAutofit/>
          </a:bodyPr>
          <a:lstStyle/>
          <a:p>
            <a:pPr algn="just">
              <a:spcAft>
                <a:spcPts val="1425"/>
              </a:spcAft>
              <a:buSzPct val="45000"/>
              <a:buFont typeface="Wingdings" panose="05000000000000000000" pitchFamily="2" charset="2"/>
              <a:buChar char=""/>
            </a:pPr>
            <a:r>
              <a:rPr lang="pl-PL" altLang="pl-PL" sz="3200" dirty="0"/>
              <a:t>proces karny powszechny (przed sądami powszechnymi) i specjalny (przez Trybunałem Stanu lub sądem wojskowym)</a:t>
            </a:r>
          </a:p>
          <a:p>
            <a:pPr algn="just">
              <a:spcAft>
                <a:spcPts val="1425"/>
              </a:spcAft>
              <a:buSzPct val="45000"/>
              <a:buFont typeface="Wingdings" panose="05000000000000000000" pitchFamily="2" charset="2"/>
              <a:buChar char=""/>
            </a:pPr>
            <a:r>
              <a:rPr lang="pl-PL" altLang="pl-PL" sz="3200" dirty="0"/>
              <a:t>proces zasadniczy i akcja cywilna </a:t>
            </a:r>
          </a:p>
          <a:p>
            <a:endParaRPr lang="pl-PL" dirty="0"/>
          </a:p>
        </p:txBody>
      </p:sp>
      <p:sp>
        <p:nvSpPr>
          <p:cNvPr id="4" name="Symbol zastępczy daty 3">
            <a:extLst>
              <a:ext uri="{FF2B5EF4-FFF2-40B4-BE49-F238E27FC236}">
                <a16:creationId xmlns:a16="http://schemas.microsoft.com/office/drawing/2014/main" id="{3DF3424C-3447-42C7-8CDC-75699FEE0C19}"/>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374791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0BB46F-6121-4A84-B79E-6670A4CFBBFC}"/>
              </a:ext>
            </a:extLst>
          </p:cNvPr>
          <p:cNvSpPr>
            <a:spLocks noGrp="1"/>
          </p:cNvSpPr>
          <p:nvPr>
            <p:ph type="title"/>
          </p:nvPr>
        </p:nvSpPr>
        <p:spPr/>
        <p:txBody>
          <a:bodyPr/>
          <a:lstStyle/>
          <a:p>
            <a:r>
              <a:rPr lang="pl-PL" dirty="0"/>
              <a:t>Rodzaje procesu karnego</a:t>
            </a:r>
          </a:p>
        </p:txBody>
      </p:sp>
      <p:sp>
        <p:nvSpPr>
          <p:cNvPr id="3" name="Symbol zastępczy zawartości 2">
            <a:extLst>
              <a:ext uri="{FF2B5EF4-FFF2-40B4-BE49-F238E27FC236}">
                <a16:creationId xmlns:a16="http://schemas.microsoft.com/office/drawing/2014/main" id="{C9C74BE8-F313-4D1E-8248-BB47DBEF8CA1}"/>
              </a:ext>
            </a:extLst>
          </p:cNvPr>
          <p:cNvSpPr>
            <a:spLocks noGrp="1"/>
          </p:cNvSpPr>
          <p:nvPr>
            <p:ph idx="1"/>
          </p:nvPr>
        </p:nvSpPr>
        <p:spPr/>
        <p:txBody>
          <a:bodyPr>
            <a:normAutofit fontScale="70000" lnSpcReduction="20000"/>
          </a:bodyPr>
          <a:lstStyle/>
          <a:p>
            <a:pPr algn="just">
              <a:spcAft>
                <a:spcPts val="1425"/>
              </a:spcAft>
              <a:buSzPct val="45000"/>
              <a:buFont typeface="Wingdings" panose="05000000000000000000" pitchFamily="2" charset="2"/>
              <a:buChar char=""/>
            </a:pPr>
            <a:r>
              <a:rPr lang="pl-PL" altLang="pl-PL" sz="3200" dirty="0"/>
              <a:t>postępowanie karne można także rozumieć jako postępowanie zasadnicze, zwyczajne (dotyczące głównego przedmiotu procesu) w odróżnieniu od postępowań dodatkowych, wśród których wyróżniamy:</a:t>
            </a:r>
          </a:p>
          <a:p>
            <a:pPr lvl="1" algn="just">
              <a:spcAft>
                <a:spcPts val="1138"/>
              </a:spcAft>
              <a:buSzPct val="45000"/>
              <a:buFont typeface="Wingdings" panose="05000000000000000000" pitchFamily="2" charset="2"/>
              <a:buChar char=""/>
            </a:pPr>
            <a:r>
              <a:rPr lang="pl-PL" altLang="pl-PL" sz="2800" dirty="0">
                <a:solidFill>
                  <a:srgbClr val="000000"/>
                </a:solidFill>
              </a:rPr>
              <a:t>incydentalne (dot. kwestii wpadkowych) – np. kwestia tymczasowego aresztowania</a:t>
            </a:r>
          </a:p>
          <a:p>
            <a:pPr lvl="1" algn="just">
              <a:spcAft>
                <a:spcPts val="1138"/>
              </a:spcAft>
              <a:buSzPct val="45000"/>
              <a:buFont typeface="Wingdings" panose="05000000000000000000" pitchFamily="2" charset="2"/>
              <a:buChar char=""/>
            </a:pPr>
            <a:r>
              <a:rPr lang="pl-PL" altLang="pl-PL" sz="2800" dirty="0">
                <a:solidFill>
                  <a:srgbClr val="000000"/>
                </a:solidFill>
              </a:rPr>
              <a:t>pomocnicze (usuwają szczególne trudności) – np. pomoc prawna, postępowanie renowacyjne</a:t>
            </a:r>
          </a:p>
          <a:p>
            <a:pPr lvl="1" algn="just">
              <a:spcAft>
                <a:spcPts val="1138"/>
              </a:spcAft>
              <a:buSzPct val="45000"/>
              <a:buFont typeface="Wingdings" panose="05000000000000000000" pitchFamily="2" charset="2"/>
              <a:buChar char=""/>
            </a:pPr>
            <a:r>
              <a:rPr lang="pl-PL" altLang="pl-PL" sz="2800" dirty="0">
                <a:solidFill>
                  <a:srgbClr val="000000"/>
                </a:solidFill>
              </a:rPr>
              <a:t>następcze (toczą się po uprawomocnieniu wyroku) – np. o ułaskawienie</a:t>
            </a:r>
          </a:p>
          <a:p>
            <a:pPr lvl="1" algn="just">
              <a:spcAft>
                <a:spcPts val="1138"/>
              </a:spcAft>
              <a:buSzPct val="45000"/>
              <a:buFont typeface="Wingdings" panose="05000000000000000000" pitchFamily="2" charset="2"/>
              <a:buChar char=""/>
            </a:pPr>
            <a:r>
              <a:rPr lang="pl-PL" altLang="pl-PL" sz="2800" dirty="0">
                <a:solidFill>
                  <a:srgbClr val="000000"/>
                </a:solidFill>
              </a:rPr>
              <a:t>uzupełniające prowadzone na podstawie art. 420 k.p.k.</a:t>
            </a:r>
          </a:p>
          <a:p>
            <a:endParaRPr lang="pl-PL" dirty="0"/>
          </a:p>
        </p:txBody>
      </p:sp>
      <p:sp>
        <p:nvSpPr>
          <p:cNvPr id="4" name="Symbol zastępczy daty 3">
            <a:extLst>
              <a:ext uri="{FF2B5EF4-FFF2-40B4-BE49-F238E27FC236}">
                <a16:creationId xmlns:a16="http://schemas.microsoft.com/office/drawing/2014/main" id="{C95D4139-EF04-4BB6-8EFD-0F38E1322C81}"/>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7781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82C3AA-E295-4166-8595-DB3725CD7F0A}"/>
              </a:ext>
            </a:extLst>
          </p:cNvPr>
          <p:cNvSpPr>
            <a:spLocks noGrp="1"/>
          </p:cNvSpPr>
          <p:nvPr>
            <p:ph type="title"/>
          </p:nvPr>
        </p:nvSpPr>
        <p:spPr/>
        <p:txBody>
          <a:bodyPr/>
          <a:lstStyle/>
          <a:p>
            <a:r>
              <a:rPr lang="pl-PL" dirty="0"/>
              <a:t>Tryby procesu karnego</a:t>
            </a:r>
          </a:p>
        </p:txBody>
      </p:sp>
      <p:sp>
        <p:nvSpPr>
          <p:cNvPr id="3" name="Symbol zastępczy zawartości 2">
            <a:extLst>
              <a:ext uri="{FF2B5EF4-FFF2-40B4-BE49-F238E27FC236}">
                <a16:creationId xmlns:a16="http://schemas.microsoft.com/office/drawing/2014/main" id="{F5CC5837-245D-4E46-922A-710B570B5475}"/>
              </a:ext>
            </a:extLst>
          </p:cNvPr>
          <p:cNvSpPr>
            <a:spLocks noGrp="1"/>
          </p:cNvSpPr>
          <p:nvPr>
            <p:ph idx="1"/>
          </p:nvPr>
        </p:nvSpPr>
        <p:spPr/>
        <p:txBody>
          <a:bodyPr>
            <a:normAutofit fontScale="92500" lnSpcReduction="20000"/>
          </a:bodyPr>
          <a:lstStyle/>
          <a:p>
            <a:r>
              <a:rPr lang="pl-PL" sz="1900" dirty="0"/>
              <a:t>z oskarżenia publicznego </a:t>
            </a:r>
          </a:p>
          <a:p>
            <a:pPr lvl="1"/>
            <a:r>
              <a:rPr lang="pl-PL" sz="1900" dirty="0"/>
              <a:t>z urzędu</a:t>
            </a:r>
          </a:p>
          <a:p>
            <a:pPr lvl="1"/>
            <a:r>
              <a:rPr lang="pl-PL" sz="1900" dirty="0"/>
              <a:t>na wniosek</a:t>
            </a:r>
          </a:p>
          <a:p>
            <a:r>
              <a:rPr lang="pl-PL" sz="1900" dirty="0"/>
              <a:t>z oskarżenia prywatnego</a:t>
            </a:r>
          </a:p>
          <a:p>
            <a:pPr marL="0" indent="0">
              <a:buNone/>
            </a:pPr>
            <a:r>
              <a:rPr lang="pl-PL" sz="2200" dirty="0"/>
              <a:t>ALBO</a:t>
            </a:r>
          </a:p>
          <a:p>
            <a:r>
              <a:rPr lang="pl-PL" sz="1900" dirty="0"/>
              <a:t>postępowanie zwyczajne</a:t>
            </a:r>
          </a:p>
          <a:p>
            <a:r>
              <a:rPr lang="pl-PL" sz="1900" dirty="0"/>
              <a:t>postępowanie szczególne – zmierza do rozstrzygnięcia o głównym przedmiocie procesu, ale </a:t>
            </a:r>
            <a:r>
              <a:rPr lang="pl-PL" altLang="pl-PL" sz="1900" dirty="0"/>
              <a:t>istotnie różni się od postępowania zwyczajnego w sposób z góry przewidziany przez prawo procesowe</a:t>
            </a:r>
          </a:p>
          <a:p>
            <a:pPr lvl="1"/>
            <a:r>
              <a:rPr lang="pl-PL" sz="1900" dirty="0"/>
              <a:t>przyspieszone</a:t>
            </a:r>
          </a:p>
          <a:p>
            <a:pPr lvl="1"/>
            <a:r>
              <a:rPr lang="pl-PL" sz="1900" dirty="0"/>
              <a:t>z oskarżenia prywatnego</a:t>
            </a:r>
          </a:p>
          <a:p>
            <a:pPr lvl="1"/>
            <a:r>
              <a:rPr lang="pl-PL" sz="1900" dirty="0"/>
              <a:t>nakazowe </a:t>
            </a:r>
          </a:p>
        </p:txBody>
      </p:sp>
      <p:sp>
        <p:nvSpPr>
          <p:cNvPr id="4" name="Symbol zastępczy daty 3">
            <a:extLst>
              <a:ext uri="{FF2B5EF4-FFF2-40B4-BE49-F238E27FC236}">
                <a16:creationId xmlns:a16="http://schemas.microsoft.com/office/drawing/2014/main" id="{57B3B922-8420-4F85-ABCC-4F65E202A4E4}"/>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422648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98CA36-89BF-4738-A5B8-0544453A4C5E}"/>
              </a:ext>
            </a:extLst>
          </p:cNvPr>
          <p:cNvSpPr>
            <a:spLocks noGrp="1"/>
          </p:cNvSpPr>
          <p:nvPr>
            <p:ph type="title"/>
          </p:nvPr>
        </p:nvSpPr>
        <p:spPr/>
        <p:txBody>
          <a:bodyPr/>
          <a:lstStyle/>
          <a:p>
            <a:r>
              <a:rPr lang="pl-PL" dirty="0"/>
              <a:t>Cele procesu karnego</a:t>
            </a:r>
          </a:p>
        </p:txBody>
      </p:sp>
      <p:sp>
        <p:nvSpPr>
          <p:cNvPr id="3" name="Symbol zastępczy zawartości 2">
            <a:extLst>
              <a:ext uri="{FF2B5EF4-FFF2-40B4-BE49-F238E27FC236}">
                <a16:creationId xmlns:a16="http://schemas.microsoft.com/office/drawing/2014/main" id="{37C21D96-45B4-439A-A9B1-2C6A08DFE7A0}"/>
              </a:ext>
            </a:extLst>
          </p:cNvPr>
          <p:cNvSpPr>
            <a:spLocks noGrp="1"/>
          </p:cNvSpPr>
          <p:nvPr>
            <p:ph idx="1"/>
          </p:nvPr>
        </p:nvSpPr>
        <p:spPr>
          <a:xfrm>
            <a:off x="1066800" y="1790700"/>
            <a:ext cx="10058400" cy="4424706"/>
          </a:xfrm>
        </p:spPr>
        <p:txBody>
          <a:bodyPr>
            <a:normAutofit fontScale="62500" lnSpcReduction="20000"/>
          </a:bodyPr>
          <a:lstStyle/>
          <a:p>
            <a:pPr algn="just">
              <a:spcAft>
                <a:spcPts val="1425"/>
              </a:spcAft>
              <a:buSzPct val="45000"/>
              <a:buFont typeface="Wingdings" panose="05000000000000000000" pitchFamily="2" charset="2"/>
              <a:buChar char=""/>
            </a:pPr>
            <a:r>
              <a:rPr lang="pl-PL" altLang="pl-PL" sz="2900" dirty="0"/>
              <a:t>ujęcie normatywne – art. 2 k.p.k.</a:t>
            </a:r>
          </a:p>
          <a:p>
            <a:pPr lvl="1" algn="just">
              <a:spcAft>
                <a:spcPts val="1138"/>
              </a:spcAft>
              <a:buSzPct val="45000"/>
              <a:buFont typeface="Wingdings" panose="05000000000000000000" pitchFamily="2" charset="2"/>
              <a:buChar char=""/>
            </a:pPr>
            <a:r>
              <a:rPr lang="pl-PL" altLang="pl-PL" sz="2900" dirty="0">
                <a:solidFill>
                  <a:srgbClr val="000000"/>
                </a:solidFill>
              </a:rPr>
              <a:t>dyrektywa trafnej represji:</a:t>
            </a:r>
          </a:p>
          <a:p>
            <a:pPr lvl="2" algn="just">
              <a:spcAft>
                <a:spcPts val="850"/>
              </a:spcAft>
              <a:buSzPct val="75000"/>
              <a:buFont typeface="Symbol" panose="05050102010706020507" pitchFamily="18" charset="2"/>
              <a:buChar char=""/>
            </a:pPr>
            <a:r>
              <a:rPr lang="pl-PL" altLang="pl-PL" sz="2900" dirty="0">
                <a:solidFill>
                  <a:srgbClr val="000000"/>
                </a:solidFill>
              </a:rPr>
              <a:t>odpowiedzialność spotka tylko i każdą osobę winną</a:t>
            </a:r>
          </a:p>
          <a:p>
            <a:pPr lvl="2" algn="just">
              <a:spcAft>
                <a:spcPts val="850"/>
              </a:spcAft>
              <a:buSzPct val="75000"/>
              <a:buFont typeface="Symbol" panose="05050102010706020507" pitchFamily="18" charset="2"/>
              <a:buChar char=""/>
            </a:pPr>
            <a:r>
              <a:rPr lang="pl-PL" altLang="pl-PL" sz="2900" dirty="0">
                <a:solidFill>
                  <a:srgbClr val="000000"/>
                </a:solidFill>
              </a:rPr>
              <a:t>odpowiedzialność przybierze odpowiedni rozmiar</a:t>
            </a:r>
          </a:p>
          <a:p>
            <a:pPr lvl="1" algn="just">
              <a:spcAft>
                <a:spcPts val="1138"/>
              </a:spcAft>
              <a:buSzPct val="45000"/>
              <a:buFont typeface="Wingdings" panose="05000000000000000000" pitchFamily="2" charset="2"/>
              <a:buChar char=""/>
            </a:pPr>
            <a:r>
              <a:rPr lang="pl-PL" altLang="pl-PL" sz="2900" dirty="0">
                <a:solidFill>
                  <a:srgbClr val="000000"/>
                </a:solidFill>
              </a:rPr>
              <a:t>dyrektywa ochrony interesów pokrzywdzonego</a:t>
            </a:r>
          </a:p>
          <a:p>
            <a:pPr lvl="1" algn="just">
              <a:spcAft>
                <a:spcPts val="1138"/>
              </a:spcAft>
              <a:buSzPct val="45000"/>
              <a:buFont typeface="Wingdings" panose="05000000000000000000" pitchFamily="2" charset="2"/>
              <a:buChar char=""/>
            </a:pPr>
            <a:r>
              <a:rPr lang="pl-PL" altLang="pl-PL" sz="2900" dirty="0">
                <a:solidFill>
                  <a:srgbClr val="000000"/>
                </a:solidFill>
              </a:rPr>
              <a:t>dyrektywa rozstrzygnięcia sprawy w rozsądnym terminie – zakorzeniona także w art. 45 ust. 1 Konstytucji RP i art. 6 </a:t>
            </a:r>
            <a:r>
              <a:rPr lang="pl-PL" altLang="pl-PL" sz="2900" dirty="0" err="1">
                <a:solidFill>
                  <a:srgbClr val="000000"/>
                </a:solidFill>
              </a:rPr>
              <a:t>EKPCz</a:t>
            </a:r>
            <a:endParaRPr lang="pl-PL" altLang="pl-PL" sz="2900" dirty="0">
              <a:solidFill>
                <a:srgbClr val="000000"/>
              </a:solidFill>
            </a:endParaRPr>
          </a:p>
          <a:p>
            <a:pPr algn="just">
              <a:spcAft>
                <a:spcPts val="1425"/>
              </a:spcAft>
              <a:buSzPct val="45000"/>
              <a:buFont typeface="Wingdings" panose="05000000000000000000" pitchFamily="2" charset="2"/>
              <a:buChar char=""/>
            </a:pPr>
            <a:r>
              <a:rPr lang="pl-PL" altLang="pl-PL" sz="2900" dirty="0"/>
              <a:t>ujęcie doktrynalne</a:t>
            </a:r>
          </a:p>
          <a:p>
            <a:pPr lvl="1" algn="just">
              <a:spcAft>
                <a:spcPts val="1138"/>
              </a:spcAft>
              <a:buSzPct val="45000"/>
              <a:buFont typeface="Wingdings" panose="05000000000000000000" pitchFamily="2" charset="2"/>
              <a:buChar char=""/>
            </a:pPr>
            <a:r>
              <a:rPr lang="pl-PL" altLang="pl-PL" sz="2900" dirty="0">
                <a:solidFill>
                  <a:srgbClr val="000000"/>
                </a:solidFill>
              </a:rPr>
              <a:t>stan sprawiedliwości materialnej</a:t>
            </a:r>
          </a:p>
          <a:p>
            <a:pPr lvl="1" algn="just">
              <a:spcAft>
                <a:spcPts val="1138"/>
              </a:spcAft>
              <a:buSzPct val="45000"/>
              <a:buFont typeface="Wingdings" panose="05000000000000000000" pitchFamily="2" charset="2"/>
              <a:buChar char=""/>
            </a:pPr>
            <a:r>
              <a:rPr lang="pl-PL" altLang="pl-PL" sz="2900" dirty="0">
                <a:solidFill>
                  <a:srgbClr val="000000"/>
                </a:solidFill>
              </a:rPr>
              <a:t>stan sprawiedliwości proceduralnej</a:t>
            </a:r>
          </a:p>
          <a:p>
            <a:endParaRPr lang="pl-PL" dirty="0"/>
          </a:p>
        </p:txBody>
      </p:sp>
      <p:sp>
        <p:nvSpPr>
          <p:cNvPr id="4" name="Symbol zastępczy daty 3">
            <a:extLst>
              <a:ext uri="{FF2B5EF4-FFF2-40B4-BE49-F238E27FC236}">
                <a16:creationId xmlns:a16="http://schemas.microsoft.com/office/drawing/2014/main" id="{D31BCD5B-2288-4C51-BA64-85D8FBDACD0C}"/>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211154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2A4E8A-7FBA-424C-B295-DE32559DF711}"/>
              </a:ext>
            </a:extLst>
          </p:cNvPr>
          <p:cNvSpPr>
            <a:spLocks noGrp="1"/>
          </p:cNvSpPr>
          <p:nvPr>
            <p:ph type="title"/>
          </p:nvPr>
        </p:nvSpPr>
        <p:spPr>
          <a:xfrm>
            <a:off x="1104900" y="361951"/>
            <a:ext cx="10058400" cy="1371600"/>
          </a:xfrm>
        </p:spPr>
        <p:txBody>
          <a:bodyPr/>
          <a:lstStyle/>
          <a:p>
            <a:r>
              <a:rPr lang="pl-PL" dirty="0"/>
              <a:t>Pojęcie sprawiedliwości</a:t>
            </a:r>
          </a:p>
        </p:txBody>
      </p:sp>
      <p:sp>
        <p:nvSpPr>
          <p:cNvPr id="3" name="Symbol zastępczy zawartości 2">
            <a:extLst>
              <a:ext uri="{FF2B5EF4-FFF2-40B4-BE49-F238E27FC236}">
                <a16:creationId xmlns:a16="http://schemas.microsoft.com/office/drawing/2014/main" id="{A93D6C04-BCA2-4709-BEF9-F30D691A073C}"/>
              </a:ext>
            </a:extLst>
          </p:cNvPr>
          <p:cNvSpPr>
            <a:spLocks noGrp="1"/>
          </p:cNvSpPr>
          <p:nvPr>
            <p:ph idx="1"/>
          </p:nvPr>
        </p:nvSpPr>
        <p:spPr>
          <a:xfrm>
            <a:off x="466725" y="1733551"/>
            <a:ext cx="11334750" cy="4410074"/>
          </a:xfrm>
        </p:spPr>
        <p:txBody>
          <a:bodyPr>
            <a:noAutofit/>
          </a:bodyPr>
          <a:lstStyle/>
          <a:p>
            <a:pPr algn="just">
              <a:spcAft>
                <a:spcPts val="1425"/>
              </a:spcAft>
              <a:buSzPct val="45000"/>
              <a:buFont typeface="Wingdings" panose="05000000000000000000" pitchFamily="2" charset="2"/>
              <a:buChar char=""/>
            </a:pPr>
            <a:r>
              <a:rPr lang="pl-PL" altLang="pl-PL" sz="1800" dirty="0"/>
              <a:t>Dla oceny sprawiedliwości istotny jest zatem nie tylko wynik procesu, ale i sposób, w jaki go osiągnięto. Proces powinien być bowiem prowadzony uczciwie. </a:t>
            </a:r>
          </a:p>
          <a:p>
            <a:pPr algn="just">
              <a:spcAft>
                <a:spcPts val="1425"/>
              </a:spcAft>
              <a:buSzPct val="45000"/>
              <a:buFont typeface="Wingdings" panose="05000000000000000000" pitchFamily="2" charset="2"/>
              <a:buChar char=""/>
            </a:pPr>
            <a:r>
              <a:rPr lang="pl-PL" altLang="pl-PL" sz="1800" dirty="0"/>
              <a:t>Sprawiedliwość proceduralna oznacza takie ukształtowanie przepisów prawa karnego procesowego, aby możliwe było sprawiedliwe rozstrzygnięcie o przedmiocie procesu.</a:t>
            </a:r>
          </a:p>
          <a:p>
            <a:pPr algn="just">
              <a:spcAft>
                <a:spcPts val="1425"/>
              </a:spcAft>
              <a:buSzPct val="45000"/>
              <a:buFont typeface="Wingdings" panose="05000000000000000000" pitchFamily="2" charset="2"/>
              <a:buChar char=""/>
            </a:pPr>
            <a:r>
              <a:rPr lang="pl-PL" altLang="pl-PL" sz="1800" dirty="0"/>
              <a:t>Pojęcie sprawiedliwości dotyczy płaszczyzny stanowienia prawa. Na płaszczyźnie stosowania prawa odpowiada mu pojęcie rzetelności.</a:t>
            </a:r>
          </a:p>
          <a:p>
            <a:pPr algn="just">
              <a:spcAft>
                <a:spcPts val="1425"/>
              </a:spcAft>
              <a:buSzPct val="45000"/>
              <a:buFont typeface="Wingdings" panose="05000000000000000000" pitchFamily="2" charset="2"/>
              <a:buChar char=""/>
            </a:pPr>
            <a:r>
              <a:rPr lang="pl-PL" altLang="pl-PL" sz="1800" dirty="0"/>
              <a:t>sprawiedliwość materialna – doprowadzenie do słusznego zastosowanie normy prawa karnego materialnego przez prawidłowe ustalenie stanu faktycznego i prawidłową subsumcję czynu pod normę prawną</a:t>
            </a:r>
          </a:p>
          <a:p>
            <a:pPr algn="just">
              <a:spcAft>
                <a:spcPts val="1425"/>
              </a:spcAft>
              <a:buSzPct val="45000"/>
              <a:buFont typeface="Wingdings" panose="05000000000000000000" pitchFamily="2" charset="2"/>
              <a:buChar char=""/>
            </a:pPr>
            <a:r>
              <a:rPr lang="pl-PL" altLang="pl-PL" sz="1800" dirty="0"/>
              <a:t>sprawiedliwość proceduralna – ukształtowanie przepisów prawa karnego procesowego w sposób, który pozwoli na sprawiedliwe rozstrzygnięcie o przedmiocie procesu</a:t>
            </a:r>
          </a:p>
          <a:p>
            <a:endParaRPr lang="pl-PL" sz="1800" dirty="0"/>
          </a:p>
        </p:txBody>
      </p:sp>
      <p:sp>
        <p:nvSpPr>
          <p:cNvPr id="4" name="Symbol zastępczy daty 3">
            <a:extLst>
              <a:ext uri="{FF2B5EF4-FFF2-40B4-BE49-F238E27FC236}">
                <a16:creationId xmlns:a16="http://schemas.microsoft.com/office/drawing/2014/main" id="{4B7EFA41-DA83-4C0E-8F6F-09B86C02DCF9}"/>
              </a:ext>
            </a:extLst>
          </p:cNvPr>
          <p:cNvSpPr>
            <a:spLocks noGrp="1"/>
          </p:cNvSpPr>
          <p:nvPr>
            <p:ph type="dt" sz="half" idx="10"/>
          </p:nvPr>
        </p:nvSpPr>
        <p:spPr/>
        <p:txBody>
          <a:bodyPr/>
          <a:lstStyle/>
          <a:p>
            <a:pPr rtl="0"/>
            <a:fld id="{C1E9466F-1777-43CA-ABA8-641A28AAF006}" type="datetime1">
              <a:rPr lang="pl-PL" smtClean="0"/>
              <a:t>02.03.2020</a:t>
            </a:fld>
            <a:endParaRPr lang="en-US" dirty="0"/>
          </a:p>
        </p:txBody>
      </p:sp>
    </p:spTree>
    <p:extLst>
      <p:ext uri="{BB962C8B-B14F-4D97-AF65-F5344CB8AC3E}">
        <p14:creationId xmlns:p14="http://schemas.microsoft.com/office/powerpoint/2010/main" val="560992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47_TF56410444" id="{5727BA45-2688-4713-A907-E5C1B5C649B6}" vid="{AE562A13-6760-47D6-8D73-85B39545F8A4}"/>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2459</Words>
  <Application>Microsoft Office PowerPoint</Application>
  <PresentationFormat>Panoramiczny</PresentationFormat>
  <Paragraphs>276</Paragraphs>
  <Slides>38</Slides>
  <Notes>9</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38</vt:i4>
      </vt:variant>
    </vt:vector>
  </HeadingPairs>
  <TitlesOfParts>
    <vt:vector size="49" baseType="lpstr">
      <vt:lpstr>Avenir Next LT Pro</vt:lpstr>
      <vt:lpstr>Avenir Next LT Pro Light</vt:lpstr>
      <vt:lpstr>Calibri</vt:lpstr>
      <vt:lpstr>Garamond</vt:lpstr>
      <vt:lpstr>Segoe UI</vt:lpstr>
      <vt:lpstr>Symbol</vt:lpstr>
      <vt:lpstr>Times New Roman</vt:lpstr>
      <vt:lpstr>Verdana</vt:lpstr>
      <vt:lpstr>Wingdings</vt:lpstr>
      <vt:lpstr>Wingdings 2</vt:lpstr>
      <vt:lpstr>SavonVTI</vt:lpstr>
      <vt:lpstr>Zagadnienia ogólne. Zasady procesowe</vt:lpstr>
      <vt:lpstr>Podstawowe pojęcia</vt:lpstr>
      <vt:lpstr>Źródła prawa karnego procesowego</vt:lpstr>
      <vt:lpstr>Przedmiot procesu karnego</vt:lpstr>
      <vt:lpstr>Rodzaje procesu karnego</vt:lpstr>
      <vt:lpstr>Rodzaje procesu karnego</vt:lpstr>
      <vt:lpstr>Tryby procesu karnego</vt:lpstr>
      <vt:lpstr>Cele procesu karnego</vt:lpstr>
      <vt:lpstr>Pojęcie sprawiedliwości</vt:lpstr>
      <vt:lpstr>Funkcje procesowe</vt:lpstr>
      <vt:lpstr>Proces karny sensu largo</vt:lpstr>
      <vt:lpstr>Naczelne zasady procesowe</vt:lpstr>
      <vt:lpstr>Zasada prawdy materialnej</vt:lpstr>
      <vt:lpstr>Zasada obiektywizmu</vt:lpstr>
      <vt:lpstr>Zasada obiektywizmu</vt:lpstr>
      <vt:lpstr>Niezależność i niezawisłość</vt:lpstr>
      <vt:lpstr>Zasada swobodnej oceny dowodów</vt:lpstr>
      <vt:lpstr>Zasada bezpośredniości</vt:lpstr>
      <vt:lpstr>Zasada skargowości</vt:lpstr>
      <vt:lpstr>Zasada oficjalności (działania z urzędu)</vt:lpstr>
      <vt:lpstr>Zasada jawności i tajności</vt:lpstr>
      <vt:lpstr>Zasada ustności i pisemności</vt:lpstr>
      <vt:lpstr>Zasada prawa do obrony</vt:lpstr>
      <vt:lpstr>Zasada prawa do obrony</vt:lpstr>
      <vt:lpstr>Zasada prawa do obrony</vt:lpstr>
      <vt:lpstr>Zasada prawa do obrony</vt:lpstr>
      <vt:lpstr>Obrona obligatoryjna a obrona z urzędu</vt:lpstr>
      <vt:lpstr>Domniemanie niewinności</vt:lpstr>
      <vt:lpstr>Prezentacja programu PowerPoint</vt:lpstr>
      <vt:lpstr>Prezentacja programu PowerPoint</vt:lpstr>
      <vt:lpstr>Prezentacja programu PowerPoint</vt:lpstr>
      <vt:lpstr>Prezentacja programu PowerPoint</vt:lpstr>
      <vt:lpstr>Nemo se ipsum accusare tenetur</vt:lpstr>
      <vt:lpstr>Prezentacja programu PowerPoint</vt:lpstr>
      <vt:lpstr>Prezentacja programu PowerPoint</vt:lpstr>
      <vt:lpstr>Zasada legalizmu</vt:lpstr>
      <vt:lpstr>Wyjątki na rzecz zasady oportunizmu</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2020-03-02T20:28:57Z</dcterms:created>
  <dcterms:modified xsi:type="dcterms:W3CDTF">2020-03-02T21:28:04Z</dcterms:modified>
</cp:coreProperties>
</file>