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84" r:id="rId9"/>
    <p:sldId id="280" r:id="rId10"/>
    <p:sldId id="282" r:id="rId11"/>
    <p:sldId id="285" r:id="rId12"/>
    <p:sldId id="281" r:id="rId13"/>
    <p:sldId id="273" r:id="rId14"/>
    <p:sldId id="274" r:id="rId15"/>
    <p:sldId id="277" r:id="rId16"/>
    <p:sldId id="278" r:id="rId17"/>
    <p:sldId id="276" r:id="rId18"/>
    <p:sldId id="279" r:id="rId19"/>
    <p:sldId id="263" r:id="rId20"/>
    <p:sldId id="269" r:id="rId21"/>
    <p:sldId id="264" r:id="rId22"/>
    <p:sldId id="289" r:id="rId23"/>
    <p:sldId id="290" r:id="rId24"/>
    <p:sldId id="265" r:id="rId25"/>
    <p:sldId id="286" r:id="rId26"/>
    <p:sldId id="266" r:id="rId27"/>
    <p:sldId id="268" r:id="rId28"/>
    <p:sldId id="287" r:id="rId29"/>
    <p:sldId id="288" r:id="rId30"/>
    <p:sldId id="283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12" autoAdjust="0"/>
    <p:restoredTop sz="68449" autoAdjust="0"/>
  </p:normalViewPr>
  <p:slideViewPr>
    <p:cSldViewPr snapToGrid="0">
      <p:cViewPr varScale="1">
        <p:scale>
          <a:sx n="46" d="100"/>
          <a:sy n="46" d="100"/>
        </p:scale>
        <p:origin x="134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07CBA9-0E3F-40EB-80C0-BFE0B08E3917}" type="datetimeFigureOut">
              <a:rPr lang="pl-PL" smtClean="0"/>
              <a:t>2019-10-06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DCA75-E1A8-4566-B053-0538557D79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8951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03987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05889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57430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8454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47480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76155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56191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17784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2709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i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5895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0147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73557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26757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08206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0614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5552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8480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1130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6667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31562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3719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2322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679D194-9BE6-4480-A715-5B8C9F1BDF5A}" type="datetimeFigureOut">
              <a:rPr lang="pl-PL" smtClean="0"/>
              <a:t>2019-10-06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415535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D194-9BE6-4480-A715-5B8C9F1BDF5A}" type="datetimeFigureOut">
              <a:rPr lang="pl-PL" smtClean="0"/>
              <a:t>2019-10-06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159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D194-9BE6-4480-A715-5B8C9F1BDF5A}" type="datetimeFigureOut">
              <a:rPr lang="pl-PL" smtClean="0"/>
              <a:t>2019-10-06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140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D194-9BE6-4480-A715-5B8C9F1BDF5A}" type="datetimeFigureOut">
              <a:rPr lang="pl-PL" smtClean="0"/>
              <a:t>2019-10-06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1679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79D194-9BE6-4480-A715-5B8C9F1BDF5A}" type="datetimeFigureOut">
              <a:rPr lang="pl-PL" smtClean="0"/>
              <a:t>2019-10-06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883511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D194-9BE6-4480-A715-5B8C9F1BDF5A}" type="datetimeFigureOut">
              <a:rPr lang="pl-PL" smtClean="0"/>
              <a:t>2019-10-06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8663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D194-9BE6-4480-A715-5B8C9F1BDF5A}" type="datetimeFigureOut">
              <a:rPr lang="pl-PL" smtClean="0"/>
              <a:t>2019-10-06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9464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D194-9BE6-4480-A715-5B8C9F1BDF5A}" type="datetimeFigureOut">
              <a:rPr lang="pl-PL" smtClean="0"/>
              <a:t>2019-10-06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978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D194-9BE6-4480-A715-5B8C9F1BDF5A}" type="datetimeFigureOut">
              <a:rPr lang="pl-PL" smtClean="0"/>
              <a:t>2019-10-06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7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79D194-9BE6-4480-A715-5B8C9F1BDF5A}" type="datetimeFigureOut">
              <a:rPr lang="pl-PL" smtClean="0"/>
              <a:t>2019-10-06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9223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79D194-9BE6-4480-A715-5B8C9F1BDF5A}" type="datetimeFigureOut">
              <a:rPr lang="pl-PL" smtClean="0"/>
              <a:t>2019-10-06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4802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679D194-9BE6-4480-A715-5B8C9F1BDF5A}" type="datetimeFigureOut">
              <a:rPr lang="pl-PL" smtClean="0"/>
              <a:t>2019-10-06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62333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prawo.sejm.gov.pl/isap.nsf/DocDetails.xsp?id=WDU20010720747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C30DECA-E52C-4D56-96B9-718590A2E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A046A95-1E4D-4EAE-9146-822CF94F0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E94C9933-93E1-43FF-8BC2-8F0B7794D3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B3AA8CBD-7A2E-4084-A09F-484D16658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22790ACC-6978-40AA-BD8A-655DBC4A66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2669" y="1480930"/>
            <a:ext cx="8447964" cy="3254321"/>
          </a:xfrm>
        </p:spPr>
        <p:txBody>
          <a:bodyPr>
            <a:normAutofit/>
          </a:bodyPr>
          <a:lstStyle/>
          <a:p>
            <a:pPr algn="l"/>
            <a:r>
              <a:rPr lang="pl-PL" sz="6600" dirty="0"/>
              <a:t>Prawo administracyjne</a:t>
            </a:r>
          </a:p>
        </p:txBody>
      </p:sp>
    </p:spTree>
    <p:extLst>
      <p:ext uri="{BB962C8B-B14F-4D97-AF65-F5344CB8AC3E}">
        <p14:creationId xmlns:p14="http://schemas.microsoft.com/office/powerpoint/2010/main" val="3118206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58A75C-AE0E-4551-ABC4-509B0322D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8595"/>
          </a:xfrm>
        </p:spPr>
        <p:txBody>
          <a:bodyPr/>
          <a:lstStyle/>
          <a:p>
            <a:r>
              <a:rPr lang="pl-PL" dirty="0"/>
              <a:t>Administracja – cechy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486080-B522-49DC-9EFB-9CCE04811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9648"/>
            <a:ext cx="9601200" cy="4126735"/>
          </a:xfrm>
        </p:spPr>
        <p:txBody>
          <a:bodyPr/>
          <a:lstStyle/>
          <a:p>
            <a:r>
              <a:rPr lang="pl-PL" sz="2400" dirty="0"/>
              <a:t>Wykonawczy charakter</a:t>
            </a:r>
          </a:p>
          <a:p>
            <a:r>
              <a:rPr lang="pl-PL" sz="2400" dirty="0"/>
              <a:t>Trwałość</a:t>
            </a:r>
          </a:p>
          <a:p>
            <a:r>
              <a:rPr lang="pl-PL" sz="2400" dirty="0"/>
              <a:t>Działanie w sposób ciągły i stabilny </a:t>
            </a:r>
          </a:p>
          <a:p>
            <a:r>
              <a:rPr lang="pl-PL" sz="2400" dirty="0"/>
              <a:t>Działanie przez zawodowy personel </a:t>
            </a:r>
          </a:p>
          <a:p>
            <a:r>
              <a:rPr lang="pl-PL" sz="2400" dirty="0"/>
              <a:t>Charakter monopolistyczny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80752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984369-E810-46FF-836F-C07EFB31B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6335" y="0"/>
            <a:ext cx="9601200" cy="6670623"/>
          </a:xfrm>
        </p:spPr>
        <p:txBody>
          <a:bodyPr/>
          <a:lstStyle/>
          <a:p>
            <a:pPr algn="ctr"/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dirty="0"/>
              <a:t>Funkcje a sfery ingerencji administracji</a:t>
            </a:r>
          </a:p>
        </p:txBody>
      </p:sp>
    </p:spTree>
    <p:extLst>
      <p:ext uri="{BB962C8B-B14F-4D97-AF65-F5344CB8AC3E}">
        <p14:creationId xmlns:p14="http://schemas.microsoft.com/office/powerpoint/2010/main" val="1121500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89A21E-65A0-4FB8-9E39-1B8C0D0C0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11646"/>
          </a:xfrm>
        </p:spPr>
        <p:txBody>
          <a:bodyPr/>
          <a:lstStyle/>
          <a:p>
            <a:r>
              <a:rPr lang="pl-PL" dirty="0"/>
              <a:t>Administracja – funkcje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2B606D-6924-499E-8185-E53B8AC0C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6766"/>
            <a:ext cx="9601200" cy="4060634"/>
          </a:xfrm>
        </p:spPr>
        <p:txBody>
          <a:bodyPr>
            <a:normAutofit/>
          </a:bodyPr>
          <a:lstStyle/>
          <a:p>
            <a:r>
              <a:rPr lang="pl-PL" sz="2800" dirty="0"/>
              <a:t>Funkcja porządkowo-reglamentacyjna </a:t>
            </a:r>
          </a:p>
          <a:p>
            <a:r>
              <a:rPr lang="pl-PL" sz="2800" dirty="0"/>
              <a:t>Funkcja administracji świadczącej </a:t>
            </a:r>
          </a:p>
          <a:p>
            <a:r>
              <a:rPr lang="pl-PL" sz="2800" dirty="0"/>
              <a:t>Funkcja kierująca</a:t>
            </a:r>
          </a:p>
          <a:p>
            <a:r>
              <a:rPr lang="pl-PL" sz="2800" dirty="0"/>
              <a:t>Funkcja właścicielska </a:t>
            </a:r>
          </a:p>
        </p:txBody>
      </p:sp>
    </p:spTree>
    <p:extLst>
      <p:ext uri="{BB962C8B-B14F-4D97-AF65-F5344CB8AC3E}">
        <p14:creationId xmlns:p14="http://schemas.microsoft.com/office/powerpoint/2010/main" val="3846821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CFD6EE-D454-4ED3-A8AA-B9A882A93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65034"/>
          </a:xfrm>
        </p:spPr>
        <p:txBody>
          <a:bodyPr/>
          <a:lstStyle/>
          <a:p>
            <a:r>
              <a:rPr lang="pl-PL" dirty="0"/>
              <a:t>Sfery ingerencji administracji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2ED42E-47FE-47D8-90F5-69DD47AF0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61002"/>
            <a:ext cx="9601200" cy="3906398"/>
          </a:xfrm>
        </p:spPr>
        <p:txBody>
          <a:bodyPr>
            <a:normAutofit/>
          </a:bodyPr>
          <a:lstStyle/>
          <a:p>
            <a:r>
              <a:rPr lang="pl-PL" sz="2800" dirty="0"/>
              <a:t>Policja administracyjna</a:t>
            </a:r>
          </a:p>
          <a:p>
            <a:r>
              <a:rPr lang="pl-PL" sz="2800" dirty="0"/>
              <a:t>Reglamentacja</a:t>
            </a:r>
          </a:p>
          <a:p>
            <a:r>
              <a:rPr lang="pl-PL" sz="2800" dirty="0"/>
              <a:t>Administracja regulacyjna </a:t>
            </a:r>
          </a:p>
          <a:p>
            <a:r>
              <a:rPr lang="pl-PL" sz="2800" dirty="0"/>
              <a:t>Świadczenia materialne</a:t>
            </a:r>
          </a:p>
          <a:p>
            <a:r>
              <a:rPr lang="pl-PL" sz="2800" dirty="0"/>
              <a:t>Świadczenia niematerialne</a:t>
            </a:r>
          </a:p>
          <a:p>
            <a:r>
              <a:rPr lang="pl-PL" sz="2800" dirty="0"/>
              <a:t>Zakaz ingerencji </a:t>
            </a:r>
          </a:p>
        </p:txBody>
      </p:sp>
    </p:spTree>
    <p:extLst>
      <p:ext uri="{BB962C8B-B14F-4D97-AF65-F5344CB8AC3E}">
        <p14:creationId xmlns:p14="http://schemas.microsoft.com/office/powerpoint/2010/main" val="3606486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598942-5E2F-45B4-8FB9-A9B956588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06115"/>
            <a:ext cx="9601200" cy="1128010"/>
          </a:xfrm>
        </p:spPr>
        <p:txBody>
          <a:bodyPr/>
          <a:lstStyle/>
          <a:p>
            <a:r>
              <a:rPr lang="pl-PL" dirty="0"/>
              <a:t>Sfery ingerencji administracji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3B34F1-8FC6-44C7-9D39-5BDA13F47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88957"/>
            <a:ext cx="9601200" cy="4946754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Policja administracyjna – ochrona bezpieczeństwa, porządku i spokoju publicznego, w szczególności życia, zdrowia i mienia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400" i="0" dirty="0"/>
              <a:t>formułowanie ograniczeń w interesie publicznym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400" i="0" dirty="0"/>
              <a:t>Cel: zagwarantowanie </a:t>
            </a:r>
            <a:r>
              <a:rPr lang="pl-PL" sz="2400" b="1" i="0" dirty="0"/>
              <a:t>nienaruszalności</a:t>
            </a:r>
            <a:r>
              <a:rPr lang="pl-PL" sz="2400" i="0" dirty="0"/>
              <a:t> dotychczasowego stanu </a:t>
            </a:r>
          </a:p>
          <a:p>
            <a:pPr lvl="0"/>
            <a:r>
              <a:rPr lang="pl-PL" sz="2400" dirty="0">
                <a:solidFill>
                  <a:srgbClr val="191B0E"/>
                </a:solidFill>
              </a:rPr>
              <a:t>Reglamentacja – różnorodna sfera działalności administracji, której istotą jest ograniczenie w dziedzinie wykorzystania składników procesu wytwarzania, świadczenia usług i obrotu towarowego, swobody działalności podmiotów gospodarujących </a:t>
            </a:r>
            <a:r>
              <a:rPr lang="pl-PL" sz="2400" b="1" dirty="0">
                <a:solidFill>
                  <a:srgbClr val="191B0E"/>
                </a:solidFill>
              </a:rPr>
              <a:t>w imię szeroko pojętego interesu społeczno-ekonomicznego</a:t>
            </a:r>
          </a:p>
          <a:p>
            <a:r>
              <a:rPr lang="pl-PL" sz="2400" dirty="0"/>
              <a:t>Regulacja – działania służące zapewnieniu podmiotom usług użyteczności publicznej, których dostarczanie uznawane jest za tradycyjne zadanie państwa – wiążą się z rezygnacją państwa z bezpośredniego świadczenia określonych usług publicznych </a:t>
            </a:r>
          </a:p>
          <a:p>
            <a:pPr lvl="0"/>
            <a:endParaRPr lang="pl-PL" sz="2400" b="1" dirty="0">
              <a:solidFill>
                <a:srgbClr val="191B0E"/>
              </a:solidFill>
            </a:endParaRPr>
          </a:p>
          <a:p>
            <a:pPr marL="530352" lvl="1" indent="0">
              <a:buNone/>
            </a:pPr>
            <a:endParaRPr lang="pl-PL" i="0" dirty="0"/>
          </a:p>
        </p:txBody>
      </p:sp>
    </p:spTree>
    <p:extLst>
      <p:ext uri="{BB962C8B-B14F-4D97-AF65-F5344CB8AC3E}">
        <p14:creationId xmlns:p14="http://schemas.microsoft.com/office/powerpoint/2010/main" val="3628244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885888-A154-4B56-8D4B-0F7FD95CF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30349"/>
          </a:xfrm>
        </p:spPr>
        <p:txBody>
          <a:bodyPr>
            <a:normAutofit/>
          </a:bodyPr>
          <a:lstStyle/>
          <a:p>
            <a:r>
              <a:rPr lang="pl-PL" sz="4000" dirty="0"/>
              <a:t>Sfery ingerencji administracji - przykłady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0C7904-73B9-40DB-B47D-65BC8DFAB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sz="2400" dirty="0"/>
              <a:t>Art. 40 ust. 3 </a:t>
            </a:r>
            <a:r>
              <a:rPr lang="pl-PL" sz="2400" dirty="0" err="1"/>
              <a:t>u.s.g</a:t>
            </a:r>
            <a:r>
              <a:rPr lang="pl-PL" sz="2400" dirty="0"/>
              <a:t>.  W zakresie nieuregulowanym w odrębnych ustawach lub innych przepisach powszechnie obowiązujących rada gminy może wydawać przepisy porządkowe, jeżeli jest to niezbędne dla ochrony życia lub zdrowia obywateli oraz dla zapewnienia porządku, spokoju i bezpieczeństwa publicznego.</a:t>
            </a:r>
          </a:p>
          <a:p>
            <a:r>
              <a:rPr lang="pl-PL" sz="2400" dirty="0"/>
              <a:t>Art. 88 Prawo farmaceutyczne W aptece ogólnodostępnej musi być ustanowiony farmaceuta, o którym mowa w art. 2b ust. 1 pkt 1, 2 i 5–7 ustawy z dnia 19 kwietnia 1991 r. o izbach aptekarskich (Dz. U. z 2016 r. poz. 1496), odpowiedzialny za prowadzenie apteki, zwany dalej „kierownikiem apteki”; można być kierownikiem tylko jednej apteki. </a:t>
            </a:r>
            <a:br>
              <a:rPr lang="pl-PL" sz="2400" dirty="0"/>
            </a:br>
            <a:r>
              <a:rPr lang="pl-PL" sz="2400" dirty="0"/>
              <a:t>2. Kierownikiem apteki może być farmaceuta, o którym mowa w ust. 1, który ma co najmniej 5-letni staż pracy w aptece lub 3-letni staż pracy w aptece, w przypadku gdy posiada specjalizację z zakresu farmacji aptecznej. </a:t>
            </a:r>
          </a:p>
        </p:txBody>
      </p:sp>
    </p:spTree>
    <p:extLst>
      <p:ext uri="{BB962C8B-B14F-4D97-AF65-F5344CB8AC3E}">
        <p14:creationId xmlns:p14="http://schemas.microsoft.com/office/powerpoint/2010/main" val="4107630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62043C-804A-4DEA-895A-A914461D0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43197"/>
          </a:xfrm>
        </p:spPr>
        <p:txBody>
          <a:bodyPr/>
          <a:lstStyle/>
          <a:p>
            <a:r>
              <a:rPr lang="pl-PL" dirty="0"/>
              <a:t>Sfery ingerencji administracji przykłady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C78A2D-F958-41CC-92D9-9FD6DD81E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68839"/>
            <a:ext cx="9601200" cy="4721902"/>
          </a:xfrm>
        </p:spPr>
        <p:txBody>
          <a:bodyPr>
            <a:normAutofit/>
          </a:bodyPr>
          <a:lstStyle/>
          <a:p>
            <a:r>
              <a:rPr lang="pl-PL" sz="2400" dirty="0"/>
              <a:t>Art. 10  ust. 1 Prawo o broni i amunicji - Właściwy organ Policji wydaje pozwolenie na broń, jeżeli wnioskodawca nie stanowi zagrożenia dla samego siebie, porządku lub bezpieczeństwa publicznego oraz przedstawi ważną przyczynę posiadania broni. </a:t>
            </a:r>
          </a:p>
          <a:p>
            <a:endParaRPr lang="pl-PL" sz="2400" dirty="0"/>
          </a:p>
          <a:p>
            <a:r>
              <a:rPr lang="pl-PL" sz="2400" dirty="0"/>
              <a:t>Art. 10. 1. </a:t>
            </a:r>
            <a:r>
              <a:rPr lang="pl-PL" sz="2400" dirty="0" err="1"/>
              <a:t>Pr.Energ</a:t>
            </a:r>
            <a:r>
              <a:rPr lang="pl-PL" sz="2400" dirty="0"/>
              <a:t>. Przedsiębiorstwo energetyczne zajmujące się wytwarzaniem energii elektrycznej lub ciepła jest obowiązane utrzymywać zapasy paliw w ilości zapewniającej utrzymanie ciągłości dostaw energii elektrycznej lub ciepła do odbiorców, z zastrzeżeniem ust. 1a–1d</a:t>
            </a:r>
          </a:p>
          <a:p>
            <a:r>
              <a:rPr lang="pl-PL" sz="2400" dirty="0">
                <a:hlinkClick r:id="rId3"/>
              </a:rPr>
              <a:t>Zatwierdzanie taryf oraz zasady rozliczeń za zbiorowe zaopatrzenie w wodę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218243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E13E04-701E-4FC6-B10F-524254CFC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Sfery ingerencji administracji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7E01B6-36F3-4154-A138-A0FA53E1A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264702"/>
          </a:xfrm>
        </p:spPr>
        <p:txBody>
          <a:bodyPr>
            <a:normAutofit/>
          </a:bodyPr>
          <a:lstStyle/>
          <a:p>
            <a:r>
              <a:rPr lang="pl-PL" sz="2400" dirty="0"/>
              <a:t>Świadczenia materialne –działania polegające na zapewnianiu materialnych warunków życia w społeczeństwie </a:t>
            </a:r>
          </a:p>
          <a:p>
            <a:r>
              <a:rPr lang="pl-PL" sz="2400" dirty="0"/>
              <a:t>Świadczenia niematerialne – działania polegające na regulacji niematerialnych warunków życia w społeczeństwie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400" i="0" dirty="0"/>
              <a:t>Decyzje administracyjne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400" i="0" dirty="0"/>
              <a:t>Z mocy samego prawa </a:t>
            </a:r>
          </a:p>
          <a:p>
            <a:pPr lvl="0"/>
            <a:r>
              <a:rPr lang="pl-PL" sz="2400" dirty="0">
                <a:solidFill>
                  <a:srgbClr val="191B0E"/>
                </a:solidFill>
              </a:rPr>
              <a:t>Zakaz ingerencji administracji	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6756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28CE96-C7DA-46DD-9A81-C74AF60D7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Sfery ingerencji administracji – przykłady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802549-F623-4B3D-A8C6-16E93A42E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Art. 5 ust. 1 ust. o pomocy państwa w wychowaniu dzieci - Świadczenie wychowawcze przysługuje osobom, o których mowa w art. 4 ust. 2, w wysokości 500,00 zł miesięcznie na dziecko w rodzinie</a:t>
            </a:r>
          </a:p>
          <a:p>
            <a:r>
              <a:rPr lang="pl-PL" sz="2400" dirty="0"/>
              <a:t>Program Taxi 75+</a:t>
            </a:r>
          </a:p>
          <a:p>
            <a:r>
              <a:rPr lang="pl-PL" sz="2400" dirty="0"/>
              <a:t>Darmowe żłobki</a:t>
            </a:r>
          </a:p>
          <a:p>
            <a:r>
              <a:rPr lang="pl-PL" sz="2400" dirty="0"/>
              <a:t>Art. 35 ust. 1 Prawo oświatowe - Nauka jest obowiązkowa do ukończenia 18. roku życia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77484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193360-C023-4EC6-B15F-C008256CA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administracyjne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486B6D-AF9C-4088-81CC-8A53D0A39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Brak definicji legalnej</a:t>
            </a:r>
          </a:p>
          <a:p>
            <a:r>
              <a:rPr lang="pl-PL" sz="2400" dirty="0"/>
              <a:t>Prawo administracyjne dotyczy administracji publicznej (pojętej jako pewna dziedzina kultury społecznej) i jest dla niej swoiste, tj. obejmuje to, co jest wytworzone właśnie dla organizacji i działania administracji publicznej, a nie zarazem dla innych dziedzin kultury społecznej </a:t>
            </a:r>
          </a:p>
          <a:p>
            <a:r>
              <a:rPr lang="pl-PL" sz="2400" dirty="0"/>
              <a:t>Prawem administracyjnym jest zbiór norm prawnych, których racją obowiązywania jest bezpośrednia realizacja przez podmioty administrujące wartości wyróżnionych ze względu na dobro wspólne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8274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743EDA-BE4D-40CC-B747-64E942831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0674" y="1318591"/>
            <a:ext cx="9690652" cy="5310809"/>
          </a:xfrm>
        </p:spPr>
        <p:txBody>
          <a:bodyPr>
            <a:normAutofit/>
          </a:bodyPr>
          <a:lstStyle/>
          <a:p>
            <a:r>
              <a:rPr lang="pl-PL" sz="2800" dirty="0"/>
              <a:t>e-mail: patrycja.przybyla@uwr.edu.pl</a:t>
            </a:r>
          </a:p>
          <a:p>
            <a:r>
              <a:rPr lang="pl-PL" sz="2800" dirty="0"/>
              <a:t>pokój: 522A</a:t>
            </a:r>
          </a:p>
          <a:p>
            <a:r>
              <a:rPr lang="pl-PL" sz="2800" dirty="0"/>
              <a:t>Konsultacje:</a:t>
            </a:r>
          </a:p>
          <a:p>
            <a:pPr marL="0" indent="0">
              <a:buNone/>
            </a:pPr>
            <a:r>
              <a:rPr lang="pl-PL" sz="2800" dirty="0"/>
              <a:t>Poniedziałki 16:30-18:30 </a:t>
            </a:r>
          </a:p>
        </p:txBody>
      </p:sp>
    </p:spTree>
    <p:extLst>
      <p:ext uri="{BB962C8B-B14F-4D97-AF65-F5344CB8AC3E}">
        <p14:creationId xmlns:p14="http://schemas.microsoft.com/office/powerpoint/2010/main" val="188159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F35D81-57C2-4714-A7EA-92A9491E2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01477"/>
          </a:xfrm>
        </p:spPr>
        <p:txBody>
          <a:bodyPr/>
          <a:lstStyle/>
          <a:p>
            <a:r>
              <a:rPr lang="pl-PL" dirty="0"/>
              <a:t>Prawo administracyjne - cechy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617237-B062-444E-A2CC-2EE30B82C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4313" y="1575412"/>
            <a:ext cx="9601200" cy="4203853"/>
          </a:xfrm>
        </p:spPr>
        <p:txBody>
          <a:bodyPr>
            <a:normAutofit/>
          </a:bodyPr>
          <a:lstStyle/>
          <a:p>
            <a:r>
              <a:rPr lang="pl-PL" sz="2800" dirty="0"/>
              <a:t>prawo publiczne </a:t>
            </a:r>
          </a:p>
          <a:p>
            <a:r>
              <a:rPr lang="pl-PL" sz="2800" dirty="0"/>
              <a:t>Bezwzględnie obowiązujące (</a:t>
            </a:r>
            <a:r>
              <a:rPr lang="pl-PL" sz="2800" i="1" dirty="0" err="1"/>
              <a:t>ius</a:t>
            </a:r>
            <a:r>
              <a:rPr lang="pl-PL" sz="2800" i="1" dirty="0"/>
              <a:t> </a:t>
            </a:r>
            <a:r>
              <a:rPr lang="pl-PL" sz="2800" i="1" dirty="0" err="1"/>
              <a:t>cogens</a:t>
            </a:r>
            <a:r>
              <a:rPr lang="pl-PL" sz="2800" dirty="0"/>
              <a:t>)</a:t>
            </a:r>
          </a:p>
          <a:p>
            <a:r>
              <a:rPr lang="pl-PL" sz="2800" dirty="0"/>
              <a:t>zawiera element władztwa</a:t>
            </a:r>
          </a:p>
          <a:p>
            <a:r>
              <a:rPr lang="pl-PL" sz="2800" dirty="0"/>
              <a:t>Reguluje stosunki między obywatelami a administracją</a:t>
            </a:r>
          </a:p>
          <a:p>
            <a:r>
              <a:rPr lang="pl-PL" sz="2800" dirty="0"/>
              <a:t>nie jest skodyfikowane </a:t>
            </a:r>
          </a:p>
          <a:p>
            <a:pPr marL="530352" lvl="1" indent="0">
              <a:buNone/>
            </a:pPr>
            <a:endParaRPr lang="pl-PL" i="0" dirty="0"/>
          </a:p>
          <a:p>
            <a:pPr marL="530352" lvl="1" indent="0">
              <a:buNone/>
            </a:pPr>
            <a:endParaRPr lang="pl-PL" i="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301215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BD204E-17AA-4029-9DD4-3E3A387D2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08682"/>
            <a:ext cx="9601200" cy="1043848"/>
          </a:xfrm>
        </p:spPr>
        <p:txBody>
          <a:bodyPr/>
          <a:lstStyle/>
          <a:p>
            <a:r>
              <a:rPr lang="pl-PL" dirty="0"/>
              <a:t>Prawo administracyjne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DBE80B-0862-49A6-9607-A2BAD28E8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52530"/>
            <a:ext cx="9601200" cy="4596788"/>
          </a:xfrm>
        </p:spPr>
        <p:txBody>
          <a:bodyPr>
            <a:normAutofit fontScale="92500" lnSpcReduction="20000"/>
          </a:bodyPr>
          <a:lstStyle/>
          <a:p>
            <a:r>
              <a:rPr lang="pl-PL" sz="2600" dirty="0"/>
              <a:t>Normy prawa </a:t>
            </a:r>
            <a:r>
              <a:rPr lang="pl-PL" sz="2600" b="1" dirty="0"/>
              <a:t>ustrojowego</a:t>
            </a:r>
            <a:r>
              <a:rPr lang="pl-PL" sz="2600" dirty="0"/>
              <a:t> – dotyczą tworzenia i obsadzania organów administracyjnych i ich urzędów, budowy wewnętrznej, wzajemnych relacji poszczególnych struktur organizacji – </a:t>
            </a:r>
            <a:r>
              <a:rPr lang="pl-PL" sz="2600" b="1" dirty="0"/>
              <a:t>kto robi</a:t>
            </a:r>
          </a:p>
          <a:p>
            <a:r>
              <a:rPr lang="pl-PL" sz="2600" dirty="0"/>
              <a:t>Normy prawa </a:t>
            </a:r>
            <a:r>
              <a:rPr lang="pl-PL" sz="2600" b="1" dirty="0"/>
              <a:t>materialnego</a:t>
            </a:r>
            <a:r>
              <a:rPr lang="pl-PL" sz="2600" dirty="0"/>
              <a:t> – określają: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600" i="0" dirty="0"/>
              <a:t> w przypadku, gdy realizacja prawa następuje przez wydanie decyzji, organy właściwe do jej wydania, treść decyzji (prawa i obowiązki)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600" i="0" dirty="0"/>
              <a:t>w przypadku, gdy stosunki prawne powstają z mocy prawa – skutki jego nieprzestrzegania – </a:t>
            </a:r>
            <a:r>
              <a:rPr lang="pl-PL" sz="2600" b="1" i="0" dirty="0"/>
              <a:t>co robi</a:t>
            </a:r>
            <a:endParaRPr lang="pl-PL" sz="2600" b="1" dirty="0"/>
          </a:p>
          <a:p>
            <a:r>
              <a:rPr lang="pl-PL" sz="2600" dirty="0"/>
              <a:t>Normy prawa </a:t>
            </a:r>
            <a:r>
              <a:rPr lang="pl-PL" sz="2600" b="1" dirty="0"/>
              <a:t>procesowego</a:t>
            </a:r>
            <a:r>
              <a:rPr lang="pl-PL" sz="2600" dirty="0"/>
              <a:t> – regulują tok czynności podejmowanych przez organy określone prawem ustrojowym w celu realizacji norm prawa materialnego (regulują wydawanie i kontrolowanie decyzji administracyjnych; tok czynności podejmowanych w celu przymusowego wykonania decyzji administracyjnych) – </a:t>
            </a:r>
            <a:r>
              <a:rPr lang="pl-PL" sz="2600" b="1" dirty="0"/>
              <a:t>jak robi</a:t>
            </a:r>
          </a:p>
          <a:p>
            <a:endParaRPr lang="pl-PL" dirty="0"/>
          </a:p>
          <a:p>
            <a:pPr marL="0" indent="0">
              <a:buNone/>
            </a:pPr>
            <a:endParaRPr lang="pl-PL" i="0" dirty="0"/>
          </a:p>
        </p:txBody>
      </p:sp>
    </p:spTree>
    <p:extLst>
      <p:ext uri="{BB962C8B-B14F-4D97-AF65-F5344CB8AC3E}">
        <p14:creationId xmlns:p14="http://schemas.microsoft.com/office/powerpoint/2010/main" val="24028988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BD204E-17AA-4029-9DD4-3E3A387D2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08682"/>
            <a:ext cx="9601200" cy="1043848"/>
          </a:xfrm>
        </p:spPr>
        <p:txBody>
          <a:bodyPr/>
          <a:lstStyle/>
          <a:p>
            <a:r>
              <a:rPr lang="pl-PL" dirty="0"/>
              <a:t>Prawo administracyjne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DBE80B-0862-49A6-9607-A2BAD28E8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52530"/>
            <a:ext cx="9601200" cy="4596788"/>
          </a:xfrm>
        </p:spPr>
        <p:txBody>
          <a:bodyPr>
            <a:normAutofit/>
          </a:bodyPr>
          <a:lstStyle/>
          <a:p>
            <a:r>
              <a:rPr lang="pl-PL" sz="2600" dirty="0"/>
              <a:t>Normy prawa </a:t>
            </a:r>
            <a:r>
              <a:rPr lang="pl-PL" sz="2600" b="1" dirty="0"/>
              <a:t>ustrojowego</a:t>
            </a:r>
            <a:r>
              <a:rPr lang="pl-PL" sz="2600" dirty="0"/>
              <a:t> – organizacja i funkcjonowanie administracji:</a:t>
            </a:r>
          </a:p>
          <a:p>
            <a:pPr>
              <a:buFontTx/>
              <a:buChar char="-"/>
            </a:pPr>
            <a:r>
              <a:rPr lang="pl-PL" sz="2600" dirty="0"/>
              <a:t>Tworzenie organów i podmiotów administracji publicznej</a:t>
            </a:r>
          </a:p>
          <a:p>
            <a:pPr>
              <a:buFontTx/>
              <a:buChar char="-"/>
            </a:pPr>
            <a:r>
              <a:rPr lang="pl-PL" sz="2600" dirty="0"/>
              <a:t>Wewnętrzna struktura organizacyjna systemu/podmiotów </a:t>
            </a:r>
          </a:p>
          <a:p>
            <a:pPr>
              <a:buFontTx/>
              <a:buChar char="-"/>
            </a:pPr>
            <a:r>
              <a:rPr lang="pl-PL" sz="2600" dirty="0"/>
              <a:t>Zakres działania podmiotów administracji publicznej </a:t>
            </a:r>
          </a:p>
          <a:p>
            <a:pPr>
              <a:buFontTx/>
              <a:buChar char="-"/>
            </a:pPr>
            <a:r>
              <a:rPr lang="pl-PL" sz="2600" dirty="0"/>
              <a:t>Zakres właściwości i kompetencje tych organów</a:t>
            </a:r>
          </a:p>
          <a:p>
            <a:pPr>
              <a:buFontTx/>
              <a:buChar char="-"/>
            </a:pPr>
            <a:r>
              <a:rPr lang="pl-PL" sz="2600" dirty="0"/>
              <a:t>Kierowanie i nadzór w systemie administracji publicznej </a:t>
            </a:r>
          </a:p>
          <a:p>
            <a:pPr>
              <a:buFontTx/>
              <a:buChar char="-"/>
            </a:pPr>
            <a:r>
              <a:rPr lang="pl-PL" sz="2600" dirty="0"/>
              <a:t>Kierowanie wewnątrz podmiotów administracji publicznej </a:t>
            </a:r>
          </a:p>
          <a:p>
            <a:endParaRPr lang="pl-PL" sz="2600" dirty="0"/>
          </a:p>
          <a:p>
            <a:endParaRPr lang="pl-PL" dirty="0"/>
          </a:p>
          <a:p>
            <a:pPr marL="0" indent="0">
              <a:buNone/>
            </a:pPr>
            <a:endParaRPr lang="pl-PL" i="0" dirty="0"/>
          </a:p>
        </p:txBody>
      </p:sp>
    </p:spTree>
    <p:extLst>
      <p:ext uri="{BB962C8B-B14F-4D97-AF65-F5344CB8AC3E}">
        <p14:creationId xmlns:p14="http://schemas.microsoft.com/office/powerpoint/2010/main" val="22824607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BD204E-17AA-4029-9DD4-3E3A387D2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08682"/>
            <a:ext cx="9601200" cy="1043848"/>
          </a:xfrm>
        </p:spPr>
        <p:txBody>
          <a:bodyPr/>
          <a:lstStyle/>
          <a:p>
            <a:r>
              <a:rPr lang="pl-PL" dirty="0"/>
              <a:t>Prawo administracyjne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DBE80B-0862-49A6-9607-A2BAD28E8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52530"/>
            <a:ext cx="9601200" cy="4596788"/>
          </a:xfrm>
        </p:spPr>
        <p:txBody>
          <a:bodyPr>
            <a:normAutofit lnSpcReduction="10000"/>
          </a:bodyPr>
          <a:lstStyle/>
          <a:p>
            <a:r>
              <a:rPr lang="pl-PL" sz="2600" dirty="0"/>
              <a:t>Normy prawa </a:t>
            </a:r>
            <a:r>
              <a:rPr lang="pl-PL" sz="2600" b="1" dirty="0"/>
              <a:t>materialnego: </a:t>
            </a:r>
          </a:p>
          <a:p>
            <a:pPr>
              <a:buFontTx/>
              <a:buChar char="-"/>
            </a:pPr>
            <a:r>
              <a:rPr lang="pl-PL" sz="2600" dirty="0"/>
              <a:t>Obejmuje rzeczowo wyodrębnione dziedziny aktywności administracji</a:t>
            </a:r>
          </a:p>
          <a:p>
            <a:pPr>
              <a:buFontTx/>
              <a:buChar char="-"/>
            </a:pPr>
            <a:r>
              <a:rPr lang="pl-PL" sz="2600" dirty="0"/>
              <a:t>Reguluje uprawnienia i obowiązki adresatów norm prawa materialnego </a:t>
            </a:r>
          </a:p>
          <a:p>
            <a:r>
              <a:rPr lang="pl-PL" sz="2600" dirty="0"/>
              <a:t>Normy prawa </a:t>
            </a:r>
            <a:r>
              <a:rPr lang="pl-PL" sz="2600" b="1" dirty="0"/>
              <a:t>procesowego</a:t>
            </a:r>
            <a:r>
              <a:rPr lang="pl-PL" sz="2600" dirty="0"/>
              <a:t>: </a:t>
            </a:r>
          </a:p>
          <a:p>
            <a:pPr>
              <a:buFontTx/>
              <a:buChar char="-"/>
            </a:pPr>
            <a:r>
              <a:rPr lang="pl-PL" sz="2600" dirty="0"/>
              <a:t>Reguluje postępowanie organów administracji publicznej, którego celem jest wydanie aktów administracyjnych </a:t>
            </a:r>
          </a:p>
          <a:p>
            <a:pPr>
              <a:buFontTx/>
              <a:buChar char="-"/>
            </a:pPr>
            <a:r>
              <a:rPr lang="pl-PL" sz="2600" dirty="0"/>
              <a:t>Reguluje kontrolowanie prawidłowości tych aktów oraz przymusowe ich wykonywanie </a:t>
            </a:r>
          </a:p>
          <a:p>
            <a:endParaRPr lang="pl-PL" sz="2600" dirty="0"/>
          </a:p>
          <a:p>
            <a:endParaRPr lang="pl-PL" dirty="0"/>
          </a:p>
          <a:p>
            <a:pPr marL="0" indent="0">
              <a:buNone/>
            </a:pPr>
            <a:endParaRPr lang="pl-PL" i="0" dirty="0"/>
          </a:p>
        </p:txBody>
      </p:sp>
    </p:spTree>
    <p:extLst>
      <p:ext uri="{BB962C8B-B14F-4D97-AF65-F5344CB8AC3E}">
        <p14:creationId xmlns:p14="http://schemas.microsoft.com/office/powerpoint/2010/main" val="508891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B9DD25-38A1-46AE-8648-A1E689A85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7578"/>
          </a:xfrm>
        </p:spPr>
        <p:txBody>
          <a:bodyPr/>
          <a:lstStyle/>
          <a:p>
            <a:r>
              <a:rPr lang="pl-PL" dirty="0"/>
              <a:t>Przykłady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1C2182-DED3-45D5-9ABC-DE302CF6E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9648"/>
            <a:ext cx="9601200" cy="4137752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Art. 33b </a:t>
            </a:r>
            <a:r>
              <a:rPr lang="pl-PL" sz="2400" dirty="0" err="1"/>
              <a:t>u.s.p</a:t>
            </a:r>
            <a:r>
              <a:rPr lang="pl-PL" sz="2400" dirty="0"/>
              <a:t>.  Powiatową administrację zespoloną stanowią: 1) starostwo powiatowe; 2) powiatowy urząd pracy, będący jednostką organizacyjną powiatu; 3) jednostki organizacyjne stanowiące aparat pomocniczy kierowników powiatowych służb, inspekcji i straży.</a:t>
            </a:r>
          </a:p>
          <a:p>
            <a:r>
              <a:rPr lang="pl-PL" sz="2400" dirty="0"/>
              <a:t>Art. 35 ust. 2 </a:t>
            </a:r>
            <a:r>
              <a:rPr lang="pl-PL" sz="2400" dirty="0" err="1"/>
              <a:t>u.s.p</a:t>
            </a:r>
            <a:r>
              <a:rPr lang="pl-PL" sz="2400" dirty="0"/>
              <a:t>.  Starosta jest kierownikiem starostwa powiatowego oraz zwierzchnikiem służbowym pracowników starostwa i kierowników jednostek organizacyjnych powiatu oraz zwierzchnikiem powiatowych służb, inspekcji i straży.</a:t>
            </a:r>
          </a:p>
          <a:p>
            <a:r>
              <a:rPr lang="pl-PL" sz="2400" dirty="0"/>
              <a:t>Art. 6 ust. 1 </a:t>
            </a:r>
            <a:r>
              <a:rPr lang="pl-PL" sz="2400" dirty="0" err="1"/>
              <a:t>u.a.r.w</a:t>
            </a:r>
            <a:r>
              <a:rPr lang="pl-PL" sz="2400" dirty="0"/>
              <a:t>. Wojewodę powołuje i odwołuje Prezes Rady Ministrów na wniosek ministra właściwego do spraw administracji publicznej.</a:t>
            </a:r>
          </a:p>
        </p:txBody>
      </p:sp>
    </p:spTree>
    <p:extLst>
      <p:ext uri="{BB962C8B-B14F-4D97-AF65-F5344CB8AC3E}">
        <p14:creationId xmlns:p14="http://schemas.microsoft.com/office/powerpoint/2010/main" val="38426182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04D163-F1A9-4A4F-8F03-010359537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E18063-36A5-4D1F-81AD-92537C68E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Art. 12. ustawy o samorządzie powiatowym </a:t>
            </a:r>
          </a:p>
          <a:p>
            <a:pPr marL="0" indent="0">
              <a:buNone/>
            </a:pPr>
            <a:r>
              <a:rPr lang="pl-PL" sz="2400" dirty="0"/>
              <a:t>Do wyłącznej właściwości rady powiatu należy: </a:t>
            </a:r>
          </a:p>
          <a:p>
            <a:pPr marL="457200" indent="-457200">
              <a:buAutoNum type="arabicParenR"/>
            </a:pPr>
            <a:r>
              <a:rPr lang="pl-PL" sz="2400" dirty="0"/>
              <a:t>stanowienie aktów prawa miejscowego, w tym statutu powiatu, </a:t>
            </a:r>
          </a:p>
          <a:p>
            <a:pPr marL="0" indent="0">
              <a:buNone/>
            </a:pPr>
            <a:r>
              <a:rPr lang="pl-PL" sz="2400" dirty="0"/>
              <a:t>2) wybór i odwołanie zarządu oraz ustalanie wynagrodzenia jego przewodniczącego (…) </a:t>
            </a:r>
          </a:p>
        </p:txBody>
      </p:sp>
    </p:spTree>
    <p:extLst>
      <p:ext uri="{BB962C8B-B14F-4D97-AF65-F5344CB8AC3E}">
        <p14:creationId xmlns:p14="http://schemas.microsoft.com/office/powerpoint/2010/main" val="12900912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62BB57-4E4E-42D2-9B3A-20D4172B6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45545"/>
          </a:xfrm>
        </p:spPr>
        <p:txBody>
          <a:bodyPr/>
          <a:lstStyle/>
          <a:p>
            <a:r>
              <a:rPr lang="pl-PL" dirty="0"/>
              <a:t>Przykłady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20A268-C33B-4250-B639-7767F6EA8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41513"/>
            <a:ext cx="9601200" cy="4225887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Art. 27c ust 1 ust. o PIS W przypadku uzasadnionego podejrzenia, że produkt stwarza zagrożenie życia lub zdrowia ludzi, właściwy państwowy inspektor sanitarny wstrzymuje, w drodze decyzji, jego wytwarzanie lub wprowadzanie do obrotu lub nakazuje wycofanie produktu z obrotu na czas niezbędny do przeprowadzenia oceny i badań jego bezpieczeństwa, nie dłuższy jednak niż 18 miesięcy</a:t>
            </a:r>
          </a:p>
          <a:p>
            <a:r>
              <a:rPr lang="pl-PL" sz="2400" dirty="0"/>
              <a:t>Art. 29.ustawy - Prawo wodne 1. Właściciel gruntu, o ile przepisy ustawy nie stanowią inaczej, nie może: 1) zmieniać stanu wody na gruncie, a zwłaszcza kierunku odpływu znajdującej się na jego gruncie wody opadowej ani kierunku odpływu ze źródeł - ze szkodą dla gruntów sąsiednich; 2) odprowadzać wód oraz ścieków na grunty sąsiednie.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17369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FF60D5-6DED-4EBE-BD92-C1FF7FAFE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23511"/>
          </a:xfrm>
        </p:spPr>
        <p:txBody>
          <a:bodyPr/>
          <a:lstStyle/>
          <a:p>
            <a:r>
              <a:rPr lang="pl-PL" dirty="0"/>
              <a:t>Przykłady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542AA0-E474-4C31-8C58-BDBA97566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41513"/>
            <a:ext cx="9601200" cy="4225887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Art.. 46 ust 3 </a:t>
            </a:r>
            <a:r>
              <a:rPr lang="pl-PL" sz="2400" dirty="0" err="1"/>
              <a:t>u.s.w</a:t>
            </a:r>
            <a:r>
              <a:rPr lang="pl-PL" sz="2400" dirty="0"/>
              <a:t>. Od decyzji, o których mowa w ust. 1, służy odwołanie do samorządowego kolegium odwoławczego, a w sprawach powierzonych na podstawie porozumienia z wojewodą – do właściwego ministra.</a:t>
            </a:r>
          </a:p>
          <a:p>
            <a:r>
              <a:rPr lang="pl-PL" sz="2400" dirty="0"/>
              <a:t>Art. 114 ust. 1 </a:t>
            </a:r>
            <a:r>
              <a:rPr lang="pl-PL" sz="2400" dirty="0" err="1"/>
              <a:t>u.g.n</a:t>
            </a:r>
            <a:r>
              <a:rPr lang="pl-PL" sz="2400" dirty="0"/>
              <a:t>. Wszczęcie postępowania wywłaszczeniowego, z zastrzeżeniem ust. 2 i ust. 3, należy poprzedzić rokowaniami o nabycie w drodze umowy praw określonych w art. 112 ust. 3, przeprowadzonymi między starostą, wykonującym zadanie z zakresu administracji rządowej, a właścicielem lub użytkownikiem wieczystym nieruchomości, a także osobą, której przysługuje do nieruchomości ograniczone prawo rzeczowe. W trakcie prowadzenia rokowań może być zaoferowana nieruchomość zamienna.</a:t>
            </a:r>
          </a:p>
        </p:txBody>
      </p:sp>
    </p:spTree>
    <p:extLst>
      <p:ext uri="{BB962C8B-B14F-4D97-AF65-F5344CB8AC3E}">
        <p14:creationId xmlns:p14="http://schemas.microsoft.com/office/powerpoint/2010/main" val="25917795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A35B61-86C9-4FE2-B2E9-1722FC808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55964"/>
            <a:ext cx="9601200" cy="4911436"/>
          </a:xfrm>
        </p:spPr>
        <p:txBody>
          <a:bodyPr/>
          <a:lstStyle/>
          <a:p>
            <a:pPr marL="0" lvl="0" indent="0">
              <a:buNone/>
            </a:pPr>
            <a:r>
              <a:rPr lang="pl-PL" b="1" dirty="0"/>
              <a:t>01. Wskaż normę prawa administracyjnego materialnego: </a:t>
            </a:r>
          </a:p>
          <a:p>
            <a:pPr lvl="0"/>
            <a:r>
              <a:rPr lang="pl-PL" dirty="0"/>
              <a:t>A. Sołtys jest inkasentem podatku rolnego</a:t>
            </a:r>
          </a:p>
          <a:p>
            <a:pPr lvl="0"/>
            <a:r>
              <a:rPr lang="pl-PL" dirty="0"/>
              <a:t>B. Pozwolenie na budowę domu mieszkalnego wydaje starosta</a:t>
            </a:r>
          </a:p>
          <a:p>
            <a:pPr lvl="0"/>
            <a:r>
              <a:rPr lang="pl-PL" dirty="0"/>
              <a:t>C. Student składa odwołanie od decyzji dziekana do rektora</a:t>
            </a:r>
          </a:p>
          <a:p>
            <a:pPr lvl="0"/>
            <a:r>
              <a:rPr lang="pl-PL" dirty="0"/>
              <a:t>D. Żadna z powyższych odpowiedzi nie jest prawidłowa</a:t>
            </a:r>
          </a:p>
        </p:txBody>
      </p:sp>
    </p:spTree>
    <p:extLst>
      <p:ext uri="{BB962C8B-B14F-4D97-AF65-F5344CB8AC3E}">
        <p14:creationId xmlns:p14="http://schemas.microsoft.com/office/powerpoint/2010/main" val="14847376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A35B61-86C9-4FE2-B2E9-1722FC808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55964"/>
            <a:ext cx="9601200" cy="4911436"/>
          </a:xfrm>
        </p:spPr>
        <p:txBody>
          <a:bodyPr/>
          <a:lstStyle/>
          <a:p>
            <a:pPr marL="0" indent="0">
              <a:buNone/>
            </a:pPr>
            <a:r>
              <a:rPr lang="pl-PL" b="1" dirty="0"/>
              <a:t>03. Normy ustrojowego prawa administracyjnego nie mogą mieć charakteru: </a:t>
            </a:r>
            <a:endParaRPr lang="pl-PL" dirty="0"/>
          </a:p>
          <a:p>
            <a:r>
              <a:rPr lang="pl-PL" dirty="0"/>
              <a:t>A. Wewnętrznego</a:t>
            </a:r>
          </a:p>
          <a:p>
            <a:r>
              <a:rPr lang="pl-PL" dirty="0"/>
              <a:t>B. Powszechnie obowiązującego </a:t>
            </a:r>
            <a:endParaRPr lang="pl-PL" u="sng" dirty="0"/>
          </a:p>
          <a:p>
            <a:r>
              <a:rPr lang="pl-PL" dirty="0"/>
              <a:t>C. Dyspozytywnego</a:t>
            </a:r>
          </a:p>
          <a:p>
            <a:r>
              <a:rPr lang="pl-PL" dirty="0"/>
              <a:t>D. Żadna z powyższych odpowiedzi nie jest prawidłowa</a:t>
            </a:r>
          </a:p>
        </p:txBody>
      </p:sp>
    </p:spTree>
    <p:extLst>
      <p:ext uri="{BB962C8B-B14F-4D97-AF65-F5344CB8AC3E}">
        <p14:creationId xmlns:p14="http://schemas.microsoft.com/office/powerpoint/2010/main" val="2828563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A8D23E-6963-4C8B-B8B3-466CFF675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5292"/>
          </a:xfrm>
        </p:spPr>
        <p:txBody>
          <a:bodyPr/>
          <a:lstStyle/>
          <a:p>
            <a:r>
              <a:rPr lang="pl-PL" dirty="0"/>
              <a:t>Zaliczenie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525D9A-B1BC-4E82-B32E-4ADBC3BA6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1092"/>
            <a:ext cx="9601200" cy="4541108"/>
          </a:xfrm>
        </p:spPr>
        <p:txBody>
          <a:bodyPr>
            <a:normAutofit/>
          </a:bodyPr>
          <a:lstStyle/>
          <a:p>
            <a:r>
              <a:rPr lang="pl-PL" sz="2400" dirty="0"/>
              <a:t>ostatnie zajęcia– 12. grudnia </a:t>
            </a:r>
          </a:p>
          <a:p>
            <a:r>
              <a:rPr lang="pl-PL" sz="2400" dirty="0"/>
              <a:t>test wielokrotnego wyboru, 25 pytań </a:t>
            </a:r>
          </a:p>
          <a:p>
            <a:r>
              <a:rPr lang="pl-PL" sz="2400" dirty="0"/>
              <a:t>40 minut </a:t>
            </a:r>
          </a:p>
          <a:p>
            <a:r>
              <a:rPr lang="pl-PL" sz="2400" dirty="0"/>
              <a:t>aktywność na zajęciach </a:t>
            </a:r>
          </a:p>
          <a:p>
            <a:r>
              <a:rPr lang="pl-PL" sz="2400" dirty="0"/>
              <a:t>niezapowiedziane kartkówki</a:t>
            </a:r>
          </a:p>
          <a:p>
            <a:endParaRPr lang="pl-PL" sz="2400" dirty="0"/>
          </a:p>
          <a:p>
            <a:r>
              <a:rPr lang="pl-PL" sz="2400" dirty="0"/>
              <a:t>jedna nieobecność</a:t>
            </a:r>
          </a:p>
          <a:p>
            <a:r>
              <a:rPr lang="pl-PL" sz="2400" dirty="0"/>
              <a:t>każda nadprogramowa nieobecność podlega zaliczeniu na konsultacjach</a:t>
            </a:r>
          </a:p>
        </p:txBody>
      </p:sp>
    </p:spTree>
    <p:extLst>
      <p:ext uri="{BB962C8B-B14F-4D97-AF65-F5344CB8AC3E}">
        <p14:creationId xmlns:p14="http://schemas.microsoft.com/office/powerpoint/2010/main" val="23976199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309798-996B-4150-B1C6-91BBEB9FC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5432" y="2586196"/>
            <a:ext cx="9601200" cy="1485900"/>
          </a:xfrm>
        </p:spPr>
        <p:txBody>
          <a:bodyPr/>
          <a:lstStyle/>
          <a:p>
            <a:pPr algn="ctr"/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961679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B52E78-3C2D-44B4-951E-1D4BCEA5A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Literatura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8685CB-1DCB-46D3-A10E-29BE71D2D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581400"/>
          </a:xfrm>
        </p:spPr>
        <p:txBody>
          <a:bodyPr>
            <a:normAutofit/>
          </a:bodyPr>
          <a:lstStyle/>
          <a:p>
            <a:r>
              <a:rPr lang="pl-PL" sz="2400" dirty="0"/>
              <a:t>J. Boć (red.), Prawo administracyjne, Wrocław 2010</a:t>
            </a:r>
          </a:p>
          <a:p>
            <a:r>
              <a:rPr lang="pl-PL" sz="2400" dirty="0"/>
              <a:t>J. Zimmermann, Prawo administracyjne, Warszawa 2018</a:t>
            </a:r>
          </a:p>
          <a:p>
            <a:r>
              <a:rPr lang="pl-PL" sz="2400" dirty="0"/>
              <a:t>M. Miemiec (redakcja naukowa), Materialne prawo administracyjne, Wrocław 2019</a:t>
            </a:r>
          </a:p>
        </p:txBody>
      </p:sp>
    </p:spTree>
    <p:extLst>
      <p:ext uri="{BB962C8B-B14F-4D97-AF65-F5344CB8AC3E}">
        <p14:creationId xmlns:p14="http://schemas.microsoft.com/office/powerpoint/2010/main" val="1093099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213A92-ACDC-454E-9E18-F3F392BCD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79205"/>
          </a:xfrm>
        </p:spPr>
        <p:txBody>
          <a:bodyPr/>
          <a:lstStyle/>
          <a:p>
            <a:r>
              <a:rPr lang="pl-PL" dirty="0"/>
              <a:t>Administracja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54F762-3B28-41B8-9675-F72EAE8D9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65005"/>
            <a:ext cx="9601200" cy="4102395"/>
          </a:xfrm>
        </p:spPr>
        <p:txBody>
          <a:bodyPr>
            <a:normAutofit fontScale="92500" lnSpcReduction="20000"/>
          </a:bodyPr>
          <a:lstStyle/>
          <a:p>
            <a:r>
              <a:rPr lang="pl-PL" sz="2600" dirty="0"/>
              <a:t>Nowoczesne rozumienie administracji – przełom XVIII i XIX w.</a:t>
            </a:r>
          </a:p>
          <a:p>
            <a:r>
              <a:rPr lang="pl-PL" sz="2600" dirty="0"/>
              <a:t>Zasada ustawowego związania administracji</a:t>
            </a:r>
          </a:p>
          <a:p>
            <a:r>
              <a:rPr lang="pl-PL" sz="2600" dirty="0"/>
              <a:t>Problem z definiowaniem</a:t>
            </a:r>
          </a:p>
          <a:p>
            <a:r>
              <a:rPr lang="pl-PL" sz="2600" dirty="0"/>
              <a:t>W najprostszym ujęciu: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600" dirty="0"/>
              <a:t> wydzielone w państwie struktury organizacyjne powołane specjalnie do realizacji </a:t>
            </a:r>
            <a:r>
              <a:rPr lang="pl-PL" sz="2600" b="1" dirty="0"/>
              <a:t>określonych celów </a:t>
            </a:r>
            <a:r>
              <a:rPr lang="pl-PL" sz="2600" dirty="0"/>
              <a:t>o charakterze zadań publicznych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600" dirty="0"/>
              <a:t> określona działalność o specjalnych cechach, podejmowana w ramach realizacji </a:t>
            </a:r>
            <a:r>
              <a:rPr lang="pl-PL" sz="2600" b="1" dirty="0"/>
              <a:t>celów o charakterze publicznym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600" dirty="0"/>
              <a:t> zatrudnieni </a:t>
            </a:r>
            <a:r>
              <a:rPr lang="pl-PL" sz="2600" b="1" dirty="0"/>
              <a:t>ludzie </a:t>
            </a:r>
            <a:r>
              <a:rPr lang="pl-PL" sz="2600" dirty="0"/>
              <a:t>(powołani, nominowani, wybierani, przyjęci do pracy w oparciu o umowę cywilną) w strukturach wyodrębnionych w pierwszym znaczeniu</a:t>
            </a:r>
          </a:p>
          <a:p>
            <a:pPr lvl="1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761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C2D71C-4156-4D0F-BFCD-1391B3BB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72879"/>
          </a:xfrm>
        </p:spPr>
        <p:txBody>
          <a:bodyPr/>
          <a:lstStyle/>
          <a:p>
            <a:r>
              <a:rPr lang="pl-PL" dirty="0"/>
              <a:t>Administracja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BB0AD5-CBD8-4DD9-B521-B2DE2D721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86270"/>
            <a:ext cx="9601200" cy="4081130"/>
          </a:xfrm>
        </p:spPr>
        <p:txBody>
          <a:bodyPr>
            <a:normAutofit lnSpcReduction="10000"/>
          </a:bodyPr>
          <a:lstStyle/>
          <a:p>
            <a:r>
              <a:rPr lang="pl-PL" sz="2600" dirty="0"/>
              <a:t>Negatywno-przedmiotowa:</a:t>
            </a:r>
          </a:p>
          <a:p>
            <a:pPr marL="0" indent="0">
              <a:buNone/>
            </a:pPr>
            <a:r>
              <a:rPr lang="pl-PL" sz="2600" dirty="0"/>
              <a:t>administracja jest to podejmowana w </a:t>
            </a:r>
            <a:r>
              <a:rPr lang="pl-PL" sz="2600" b="1" dirty="0"/>
              <a:t>publicznym celu </a:t>
            </a:r>
            <a:r>
              <a:rPr lang="pl-PL" sz="2600" dirty="0"/>
              <a:t>działalność </a:t>
            </a:r>
            <a:r>
              <a:rPr lang="pl-PL" sz="2600" b="1" dirty="0"/>
              <a:t>państwa</a:t>
            </a:r>
            <a:r>
              <a:rPr lang="pl-PL" sz="2600" dirty="0"/>
              <a:t> (i związków publicznoprawnych) poza ustawodawstwem i sądownictwem </a:t>
            </a:r>
          </a:p>
          <a:p>
            <a:r>
              <a:rPr lang="pl-PL" sz="2600" dirty="0"/>
              <a:t>Negatywno-podmiotowe</a:t>
            </a:r>
          </a:p>
          <a:p>
            <a:pPr marL="0" indent="0">
              <a:buNone/>
            </a:pPr>
            <a:r>
              <a:rPr lang="pl-PL" sz="2600" dirty="0"/>
              <a:t>Administracja jest to działalność tych organów publicznych (państwowych), które nie są organami ustawodawczymi i sądowymi</a:t>
            </a:r>
          </a:p>
          <a:p>
            <a:r>
              <a:rPr lang="pl-PL" sz="2600" dirty="0"/>
              <a:t>Pozytywno-podmiotowe</a:t>
            </a:r>
          </a:p>
          <a:p>
            <a:pPr marL="0" indent="0">
              <a:buNone/>
            </a:pPr>
            <a:r>
              <a:rPr lang="pl-PL" sz="2600" dirty="0"/>
              <a:t>Administracja jest to działalność organów administracyjnych</a:t>
            </a:r>
          </a:p>
          <a:p>
            <a:endParaRPr lang="pl-PL" i="1" dirty="0"/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6272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A55961-BFAF-4422-B9C1-C5A039933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Administracja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15B2B0-357D-4D5A-A822-D937E6640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Administracja publiczna jest to </a:t>
            </a:r>
            <a:r>
              <a:rPr lang="pl-PL" sz="2800" b="1" dirty="0"/>
              <a:t>przyjęte przez państwo </a:t>
            </a:r>
            <a:r>
              <a:rPr lang="pl-PL" sz="2800" dirty="0"/>
              <a:t>i realizowane przez jego </a:t>
            </a:r>
            <a:r>
              <a:rPr lang="pl-PL" sz="2800" b="1" dirty="0"/>
              <a:t>zawisłe organy, </a:t>
            </a:r>
            <a:r>
              <a:rPr lang="pl-PL" sz="2800" dirty="0"/>
              <a:t>a także przez </a:t>
            </a:r>
            <a:r>
              <a:rPr lang="pl-PL" sz="2800" b="1" dirty="0"/>
              <a:t>organy samorządu terytorialnego</a:t>
            </a:r>
            <a:r>
              <a:rPr lang="pl-PL" sz="2800" dirty="0"/>
              <a:t> zaspokajanie </a:t>
            </a:r>
            <a:r>
              <a:rPr lang="pl-PL" sz="2800" b="1" dirty="0"/>
              <a:t>zbiorowych i indywidualnych potrzeb obywateli</a:t>
            </a:r>
            <a:r>
              <a:rPr lang="pl-PL" sz="2800" dirty="0"/>
              <a:t>, wynikających ze współżycia ludzi w społecznościach </a:t>
            </a:r>
            <a:r>
              <a:rPr lang="pl-PL" sz="2400" dirty="0"/>
              <a:t>(J. Boć)</a:t>
            </a:r>
          </a:p>
        </p:txBody>
      </p:sp>
    </p:spTree>
    <p:extLst>
      <p:ext uri="{BB962C8B-B14F-4D97-AF65-F5344CB8AC3E}">
        <p14:creationId xmlns:p14="http://schemas.microsoft.com/office/powerpoint/2010/main" val="562886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92ECC4-C122-433C-A712-E8D3C499D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Administracja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4270A5-5023-4816-BE8C-3BFB5D54B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Administracja publiczna jest sprawowana przez państwo (lub przez wyodrębnione podmioty działające z upoważnienia państwa) i realizuje dobro wspólne, czyli interes publiczny po to, aby przynieść jakąś korzyść ogółowi (wspólnocie, państwu) albo też dba o interes indywidualny, reprezentując interesy całego społeczeństwa lub wspólnoty, lub ze względu na wyznawane powszechnie wartości (J. Zimmermann)</a:t>
            </a:r>
          </a:p>
          <a:p>
            <a:endParaRPr lang="pl-PL" dirty="0"/>
          </a:p>
          <a:p>
            <a:r>
              <a:rPr lang="pl-PL" dirty="0"/>
              <a:t>zespół działań, czynności i przedsięwzięć organizatorskich i wykonawczych prowadzonych na rzecz realizacji interesu publicznego przez różne podmioty, organy i instytucje na podstawie ustawy i w określonych prawem formach (H. Izdebski, M. Kulesza)</a:t>
            </a:r>
          </a:p>
        </p:txBody>
      </p:sp>
    </p:spTree>
    <p:extLst>
      <p:ext uri="{BB962C8B-B14F-4D97-AF65-F5344CB8AC3E}">
        <p14:creationId xmlns:p14="http://schemas.microsoft.com/office/powerpoint/2010/main" val="1176928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9E34B4-2CAD-42D6-9511-89DD6CF2D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7578"/>
          </a:xfrm>
        </p:spPr>
        <p:txBody>
          <a:bodyPr/>
          <a:lstStyle/>
          <a:p>
            <a:r>
              <a:rPr lang="pl-PL" dirty="0"/>
              <a:t>Administracja - cechy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7DEBDD-4A85-45E0-BB7C-0655B743C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7614"/>
            <a:ext cx="9601200" cy="4650656"/>
          </a:xfrm>
        </p:spPr>
        <p:txBody>
          <a:bodyPr>
            <a:normAutofit/>
          </a:bodyPr>
          <a:lstStyle/>
          <a:p>
            <a:r>
              <a:rPr lang="pl-PL" dirty="0"/>
              <a:t>Działa w imieniu państwa i na jego rachunek</a:t>
            </a:r>
          </a:p>
          <a:p>
            <a:r>
              <a:rPr lang="pl-PL" dirty="0"/>
              <a:t>Władztwo administracyjne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i="0" dirty="0">
                <a:solidFill>
                  <a:srgbClr val="191B0E"/>
                </a:solidFill>
              </a:rPr>
              <a:t>Władztwo – </a:t>
            </a:r>
            <a:r>
              <a:rPr lang="pl-PL" b="1" i="0" dirty="0">
                <a:solidFill>
                  <a:srgbClr val="191B0E"/>
                </a:solidFill>
              </a:rPr>
              <a:t>możliwość</a:t>
            </a:r>
            <a:r>
              <a:rPr lang="pl-PL" i="0" dirty="0">
                <a:solidFill>
                  <a:srgbClr val="191B0E"/>
                </a:solidFill>
              </a:rPr>
              <a:t> </a:t>
            </a:r>
            <a:r>
              <a:rPr lang="pl-PL" b="1" i="0" dirty="0">
                <a:solidFill>
                  <a:srgbClr val="191B0E"/>
                </a:solidFill>
              </a:rPr>
              <a:t>jednostronnego</a:t>
            </a:r>
            <a:r>
              <a:rPr lang="pl-PL" i="0" dirty="0">
                <a:solidFill>
                  <a:srgbClr val="191B0E"/>
                </a:solidFill>
              </a:rPr>
              <a:t> rozstrzygania sytuacji indywidualnych, rozstrzygania trwałego i obowiązującego wszystkie podmioty prawne w państwie oraz </a:t>
            </a:r>
            <a:r>
              <a:rPr lang="pl-PL" b="1" i="0" dirty="0">
                <a:solidFill>
                  <a:srgbClr val="191B0E"/>
                </a:solidFill>
              </a:rPr>
              <a:t>zabezpieczone przymusem państwowym</a:t>
            </a:r>
            <a:r>
              <a:rPr lang="pl-PL" i="0" dirty="0">
                <a:solidFill>
                  <a:srgbClr val="191B0E"/>
                </a:solidFill>
              </a:rPr>
              <a:t>, w razie gdy treścią rozstrzygnięcia jest nałożenie obowiązku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i="0" dirty="0">
                <a:solidFill>
                  <a:srgbClr val="191B0E"/>
                </a:solidFill>
              </a:rPr>
              <a:t>Władztwo jest to zdolność do jednostronnego ustalania sytuacji prawnej adresata (jego praw i obowiązków) zewnętrznego działania administracji, zabezpieczone przymusem państwowym</a:t>
            </a:r>
            <a:endParaRPr lang="pl-PL" dirty="0"/>
          </a:p>
          <a:p>
            <a:r>
              <a:rPr lang="pl-PL" dirty="0"/>
              <a:t>Działa w interesie publicznym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i="0" dirty="0"/>
              <a:t> dający się potencjalnie odnieść do wielu niezindywidualizowanych adresatów traktowanych jako wspólny podmiot</a:t>
            </a:r>
          </a:p>
          <a:p>
            <a:r>
              <a:rPr lang="pl-PL" dirty="0"/>
              <a:t>Działanie na podstawie i w granicach prawa (związanie prawem)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7899588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Przycinanie</Template>
  <TotalTime>1629</TotalTime>
  <Words>1717</Words>
  <Application>Microsoft Office PowerPoint</Application>
  <PresentationFormat>Panoramiczny</PresentationFormat>
  <Paragraphs>175</Paragraphs>
  <Slides>30</Slides>
  <Notes>22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4" baseType="lpstr">
      <vt:lpstr>Arial</vt:lpstr>
      <vt:lpstr>Calibri</vt:lpstr>
      <vt:lpstr>Franklin Gothic Book</vt:lpstr>
      <vt:lpstr>Przycinanie</vt:lpstr>
      <vt:lpstr>Prawo administracyjne</vt:lpstr>
      <vt:lpstr>Prezentacja programu PowerPoint</vt:lpstr>
      <vt:lpstr>Zaliczenie</vt:lpstr>
      <vt:lpstr>Literatura </vt:lpstr>
      <vt:lpstr>Administracja</vt:lpstr>
      <vt:lpstr>Administracja</vt:lpstr>
      <vt:lpstr>Administracja</vt:lpstr>
      <vt:lpstr>Administracja</vt:lpstr>
      <vt:lpstr>Administracja - cechy</vt:lpstr>
      <vt:lpstr>Administracja – cechy </vt:lpstr>
      <vt:lpstr>     Funkcje a sfery ingerencji administracji</vt:lpstr>
      <vt:lpstr>Administracja – funkcje </vt:lpstr>
      <vt:lpstr>Sfery ingerencji administracji</vt:lpstr>
      <vt:lpstr>Sfery ingerencji administracji</vt:lpstr>
      <vt:lpstr>Sfery ingerencji administracji - przykłady</vt:lpstr>
      <vt:lpstr>Sfery ingerencji administracji przykłady</vt:lpstr>
      <vt:lpstr>Sfery ingerencji administracji</vt:lpstr>
      <vt:lpstr>Sfery ingerencji administracji – przykłady </vt:lpstr>
      <vt:lpstr>Prawo administracyjne</vt:lpstr>
      <vt:lpstr>Prawo administracyjne - cechy</vt:lpstr>
      <vt:lpstr>Prawo administracyjne </vt:lpstr>
      <vt:lpstr>Prawo administracyjne </vt:lpstr>
      <vt:lpstr>Prawo administracyjne </vt:lpstr>
      <vt:lpstr>Przykłady</vt:lpstr>
      <vt:lpstr>Przykłady </vt:lpstr>
      <vt:lpstr>Przykłady</vt:lpstr>
      <vt:lpstr>Przykłady</vt:lpstr>
      <vt:lpstr>Prezentacja programu PowerPoint</vt:lpstr>
      <vt:lpstr>Prezentacja programu PowerPoint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Patrycja Przybyła</dc:creator>
  <cp:lastModifiedBy>Patrycja Przybyła</cp:lastModifiedBy>
  <cp:revision>119</cp:revision>
  <dcterms:created xsi:type="dcterms:W3CDTF">2019-02-20T20:25:10Z</dcterms:created>
  <dcterms:modified xsi:type="dcterms:W3CDTF">2019-10-06T14:37:23Z</dcterms:modified>
</cp:coreProperties>
</file>