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309" r:id="rId9"/>
    <p:sldId id="262" r:id="rId10"/>
    <p:sldId id="263" r:id="rId11"/>
    <p:sldId id="281" r:id="rId12"/>
    <p:sldId id="282" r:id="rId13"/>
    <p:sldId id="315" r:id="rId14"/>
    <p:sldId id="317" r:id="rId15"/>
    <p:sldId id="265" r:id="rId16"/>
    <p:sldId id="266" r:id="rId17"/>
    <p:sldId id="267" r:id="rId18"/>
    <p:sldId id="318" r:id="rId19"/>
    <p:sldId id="268" r:id="rId20"/>
    <p:sldId id="270" r:id="rId21"/>
    <p:sldId id="269" r:id="rId22"/>
    <p:sldId id="284" r:id="rId23"/>
    <p:sldId id="271" r:id="rId24"/>
    <p:sldId id="272" r:id="rId25"/>
    <p:sldId id="310" r:id="rId26"/>
    <p:sldId id="273" r:id="rId27"/>
    <p:sldId id="274" r:id="rId28"/>
    <p:sldId id="275" r:id="rId29"/>
    <p:sldId id="277" r:id="rId30"/>
    <p:sldId id="276" r:id="rId31"/>
    <p:sldId id="311" r:id="rId32"/>
    <p:sldId id="278" r:id="rId33"/>
    <p:sldId id="319" r:id="rId34"/>
    <p:sldId id="320" r:id="rId35"/>
    <p:sldId id="321" r:id="rId36"/>
    <p:sldId id="325" r:id="rId37"/>
    <p:sldId id="322" r:id="rId38"/>
    <p:sldId id="323" r:id="rId39"/>
    <p:sldId id="298" r:id="rId40"/>
    <p:sldId id="299" r:id="rId41"/>
    <p:sldId id="297" r:id="rId42"/>
    <p:sldId id="301" r:id="rId43"/>
    <p:sldId id="302" r:id="rId44"/>
    <p:sldId id="303" r:id="rId45"/>
    <p:sldId id="300" r:id="rId46"/>
    <p:sldId id="304" r:id="rId47"/>
    <p:sldId id="279" r:id="rId48"/>
    <p:sldId id="280" r:id="rId49"/>
    <p:sldId id="306" r:id="rId50"/>
    <p:sldId id="312" r:id="rId51"/>
    <p:sldId id="305" r:id="rId52"/>
    <p:sldId id="313" r:id="rId53"/>
    <p:sldId id="314" r:id="rId54"/>
    <p:sldId id="307" r:id="rId55"/>
    <p:sldId id="316" r:id="rId56"/>
    <p:sldId id="308" r:id="rId57"/>
    <p:sldId id="285" r:id="rId58"/>
    <p:sldId id="283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326" r:id="rId71"/>
    <p:sldId id="327" r:id="rId72"/>
    <p:sldId id="328" r:id="rId73"/>
    <p:sldId id="329" r:id="rId74"/>
    <p:sldId id="330" r:id="rId75"/>
    <p:sldId id="331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ycja Przybyła" initials="PP" lastIdx="1" clrIdx="0">
    <p:extLst>
      <p:ext uri="{19B8F6BF-5375-455C-9EA6-DF929625EA0E}">
        <p15:presenceInfo xmlns:p15="http://schemas.microsoft.com/office/powerpoint/2012/main" userId="10ec636753b90b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695" autoAdjust="0"/>
  </p:normalViewPr>
  <p:slideViewPr>
    <p:cSldViewPr snapToGrid="0">
      <p:cViewPr varScale="1">
        <p:scale>
          <a:sx n="41" d="100"/>
          <a:sy n="41" d="100"/>
        </p:scale>
        <p:origin x="16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ABB95-353D-473D-B32C-482A64A9068D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891B2-AC63-42BB-B6CA-E1A0CE3F3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5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32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57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0228-AD45-44B6-945D-6F78DBC7EB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26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217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498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572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978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997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190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11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019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613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725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4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663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770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474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525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102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412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24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849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965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482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865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1266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335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028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222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070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607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0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365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349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190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643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15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906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8543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60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83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3340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00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6361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5614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0645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3119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2017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3318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7266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4456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1463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954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79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382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32346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2294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98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12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6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6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4368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45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69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29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23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3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62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56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46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471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78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2019-10-21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DF8FB-F361-4E62-BB78-201213CF0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sz="6000" dirty="0"/>
              <a:t>Prawo administracyjne</a:t>
            </a:r>
          </a:p>
        </p:txBody>
      </p:sp>
    </p:spTree>
    <p:extLst>
      <p:ext uri="{BB962C8B-B14F-4D97-AF65-F5344CB8AC3E}">
        <p14:creationId xmlns:p14="http://schemas.microsoft.com/office/powerpoint/2010/main" val="76344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EA8C2-33F4-4713-9500-9EA38EC4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369"/>
          </a:xfrm>
        </p:spPr>
        <p:txBody>
          <a:bodyPr/>
          <a:lstStyle/>
          <a:p>
            <a:r>
              <a:rPr lang="pl-PL" dirty="0"/>
              <a:t>Konstytucja – znaczenie dla 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1230E6-FA4C-4CBE-A318-F2F71EF5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3169"/>
            <a:ext cx="9601200" cy="488075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Zamknięty system źródeł prawa</a:t>
            </a:r>
          </a:p>
          <a:p>
            <a:r>
              <a:rPr lang="pl-PL" dirty="0"/>
              <a:t>Określenie struktury organów administracji publicznej i ich podstawowych kompetencji – rozdział VI i VII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147 ust. 1 KRP: RM składa się z PRM i ministrów.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168 KRP: JST mają prawo ustalania wysokości podatków i opłat lokalnych w zakresie określonym ustawą. </a:t>
            </a:r>
          </a:p>
          <a:p>
            <a:r>
              <a:rPr lang="pl-PL" dirty="0"/>
              <a:t>Sfera zakazu ingerencji administracji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51 ust. 3 KRP Każdy ma prawo dostępu do dotyczących go urzędowych dokumentów i zbiorów danych. Ograniczenie tego prawa może określić ustawa.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65 ust. 1 KRP Każdemu zapewnia się wolność wyboru i wykonywania zawodu oraz wyboru miejsca pracy. Wyjątki określa ustawa</a:t>
            </a:r>
          </a:p>
          <a:p>
            <a:r>
              <a:rPr lang="pl-PL" dirty="0"/>
              <a:t>Kontrola admiracji publicznej – podstawowe zasady, organy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184 KRP NSA oraz inne SA sprawują, w zakresie określonym w ustawie, kontrolę działalności administracji publicznej. Kontrola ta obejmuje również orzekanie o zgodności z ustawami uchwał organów ST i aktów normatywnych terenowych organów administracji</a:t>
            </a:r>
          </a:p>
          <a:p>
            <a:r>
              <a:rPr lang="pl-PL" dirty="0"/>
              <a:t>Inne</a:t>
            </a:r>
          </a:p>
        </p:txBody>
      </p:sp>
    </p:spTree>
    <p:extLst>
      <p:ext uri="{BB962C8B-B14F-4D97-AF65-F5344CB8AC3E}">
        <p14:creationId xmlns:p14="http://schemas.microsoft.com/office/powerpoint/2010/main" val="180104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4030B72-9006-4C54-AD98-94F7B58C35AB}"/>
              </a:ext>
            </a:extLst>
          </p:cNvPr>
          <p:cNvSpPr txBox="1"/>
          <p:nvPr/>
        </p:nvSpPr>
        <p:spPr>
          <a:xfrm>
            <a:off x="4585252" y="2828835"/>
            <a:ext cx="826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/>
              <a:t>Ustawa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2675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1204B-702E-48E2-B02A-3E5FD9DD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0722"/>
          </a:xfrm>
        </p:spPr>
        <p:txBody>
          <a:bodyPr/>
          <a:lstStyle/>
          <a:p>
            <a:r>
              <a:rPr lang="pl-PL" dirty="0"/>
              <a:t>Ustawa, jako źródło PA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4696CD-C0B4-442E-A82A-4CB2D624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0504"/>
            <a:ext cx="9601200" cy="4316896"/>
          </a:xfrm>
        </p:spPr>
        <p:txBody>
          <a:bodyPr/>
          <a:lstStyle/>
          <a:p>
            <a:r>
              <a:rPr lang="pl-PL" dirty="0"/>
              <a:t>„Prawo administracyjne jest zbudowane z pojedynczych ustaw, które składają się na jego system i które wyznaczają zakres źródeł prawa administracyjnego” (J. Zimmermann) </a:t>
            </a:r>
          </a:p>
          <a:p>
            <a:r>
              <a:rPr lang="pl-PL" dirty="0"/>
              <a:t>Szczególna pozycja</a:t>
            </a:r>
          </a:p>
          <a:p>
            <a:r>
              <a:rPr lang="pl-PL" dirty="0"/>
              <a:t>Zasada bezpośredniego związania ustawami </a:t>
            </a:r>
          </a:p>
          <a:p>
            <a:r>
              <a:rPr lang="pl-PL" dirty="0"/>
              <a:t>Samoistność ustaw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8FF18B-059C-4C97-A307-45148D07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85825"/>
            <a:ext cx="9601200" cy="5457825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Art. 177. KRP Sądy powszechne sprawują wymiar sprawiedliwości we wszystkich sprawach, z wyjątkiem spraw ustawowo zastrzeżonych dla właściwości innych sądów.</a:t>
            </a:r>
          </a:p>
          <a:p>
            <a:endParaRPr lang="pl-PL" sz="2400" dirty="0"/>
          </a:p>
          <a:p>
            <a:r>
              <a:rPr lang="pl-PL" sz="2400" dirty="0"/>
              <a:t>Art. 1. § 2. ust. o ustroju sądów powszechnych </a:t>
            </a:r>
          </a:p>
          <a:p>
            <a:pPr marL="0" indent="0">
              <a:buNone/>
            </a:pPr>
            <a:r>
              <a:rPr lang="pl-PL" sz="2400" dirty="0"/>
              <a:t>Sądy powszechne sprawują wymiar sprawiedliwości w zakresie nienależącym do sądów administracyjnych, sądów wojskowych oraz Sądu Najwyższego.</a:t>
            </a:r>
            <a:br>
              <a:rPr lang="pl-PL" sz="2400" dirty="0"/>
            </a:br>
            <a:endParaRPr lang="pl-PL" sz="2400" dirty="0"/>
          </a:p>
          <a:p>
            <a:r>
              <a:rPr lang="pl-PL" sz="2400" dirty="0"/>
              <a:t>Art. 1. § 1. Prawo o ustroju sądów administracyjnych</a:t>
            </a:r>
          </a:p>
          <a:p>
            <a:pPr marL="0" indent="0">
              <a:buNone/>
            </a:pPr>
            <a:r>
              <a:rPr lang="pl-PL" sz="2400" dirty="0"/>
              <a:t>Sądy administracyjne sprawują wymiar sprawiedliwości przez kontrolę działalności administracji publicznej oraz rozstrzyganie sporów kompetencyjnych i o właściwość między organami jednostek samorządu terytorialnego, samorządowymi kolegiami odwoławczymi i między tymi organami a organami administracji rządowej. </a:t>
            </a:r>
          </a:p>
        </p:txBody>
      </p:sp>
    </p:spTree>
    <p:extLst>
      <p:ext uri="{BB962C8B-B14F-4D97-AF65-F5344CB8AC3E}">
        <p14:creationId xmlns:p14="http://schemas.microsoft.com/office/powerpoint/2010/main" val="41085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8145D-0D25-43CF-8FCC-340CA266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14538"/>
            <a:ext cx="9601200" cy="3714750"/>
          </a:xfrm>
        </p:spPr>
        <p:txBody>
          <a:bodyPr>
            <a:normAutofit/>
          </a:bodyPr>
          <a:lstStyle/>
          <a:p>
            <a:r>
              <a:rPr lang="pl-PL" sz="2200" dirty="0"/>
              <a:t>Art. 1. Prawo budowlane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Ustawa – Prawo budowlane, zwana dalej „ustawą”, normuje działalność obejmującą sprawy projektowania, budowy, utrzymania i rozbiórki obiektów budowlanych oraz określa zasady działania organów administracji publicznej w tych dziedzinach.</a:t>
            </a:r>
          </a:p>
        </p:txBody>
      </p:sp>
    </p:spTree>
    <p:extLst>
      <p:ext uri="{BB962C8B-B14F-4D97-AF65-F5344CB8AC3E}">
        <p14:creationId xmlns:p14="http://schemas.microsoft.com/office/powerpoint/2010/main" val="345187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91374-2436-4CEC-9A69-9E6F655A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4776849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Umowy międzynarodowe</a:t>
            </a:r>
          </a:p>
        </p:txBody>
      </p:sp>
    </p:spTree>
    <p:extLst>
      <p:ext uri="{BB962C8B-B14F-4D97-AF65-F5344CB8AC3E}">
        <p14:creationId xmlns:p14="http://schemas.microsoft.com/office/powerpoint/2010/main" val="212619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B72495-6687-4FE8-83DB-B0A7B66F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2539"/>
            <a:ext cx="9601200" cy="1036122"/>
          </a:xfrm>
        </p:spPr>
        <p:txBody>
          <a:bodyPr/>
          <a:lstStyle/>
          <a:p>
            <a:r>
              <a:rPr lang="pl-PL" dirty="0"/>
              <a:t>Umowy międzynarodowe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6B682-6B27-4375-9AAD-31CEB5FC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3165"/>
            <a:ext cx="9601200" cy="5142014"/>
          </a:xfrm>
        </p:spPr>
        <p:txBody>
          <a:bodyPr>
            <a:normAutofit/>
          </a:bodyPr>
          <a:lstStyle/>
          <a:p>
            <a:r>
              <a:rPr lang="pl-PL" i="1" dirty="0"/>
              <a:t>Mała ratyfikacja</a:t>
            </a:r>
          </a:p>
          <a:p>
            <a:r>
              <a:rPr lang="pl-PL" i="1" dirty="0"/>
              <a:t>Duża ratyfikacja</a:t>
            </a:r>
          </a:p>
          <a:p>
            <a:r>
              <a:rPr lang="pl-PL" i="1" dirty="0"/>
              <a:t>Zatwierdzenie</a:t>
            </a:r>
          </a:p>
          <a:p>
            <a:pPr marL="0" indent="0">
              <a:buNone/>
            </a:pPr>
            <a:r>
              <a:rPr lang="pl-PL" i="1" dirty="0"/>
              <a:t>Art. 88 ust. </a:t>
            </a:r>
            <a:r>
              <a:rPr lang="pl-PL" dirty="0"/>
              <a:t>3. Umowy międzynarodowe ratyfikowane za uprzednią zgodą wyrażoną w ustawie są ogłaszane w trybie wymaganym dla ustaw. Zasady ogłaszania innych umów międzynarodowych określa ustawa.</a:t>
            </a:r>
          </a:p>
          <a:p>
            <a:pPr marL="0" indent="0">
              <a:buNone/>
            </a:pPr>
            <a:r>
              <a:rPr lang="pl-PL" dirty="0"/>
              <a:t>Art. 89. 1. Ratyfikacja przez Rzeczpospolitą Polską umowy międzynarodowej i jej wypowiedzenie wymaga uprzedniej zgody wyrażonej w ustawie, jeżeli umowa dotyczy: 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1) pokoju, sojuszy, układów politycznych lub układów wojskowych, </a:t>
            </a:r>
            <a:br>
              <a:rPr lang="pl-PL" dirty="0"/>
            </a:br>
            <a:r>
              <a:rPr lang="pl-PL" dirty="0"/>
              <a:t>2) wolności, praw lub obowiązków obywatelskich określonych w Konstytucji, </a:t>
            </a:r>
            <a:br>
              <a:rPr lang="pl-PL" dirty="0"/>
            </a:br>
            <a:r>
              <a:rPr lang="pl-PL" dirty="0"/>
              <a:t>3) członkostwa Rzeczypospolitej Polskiej w organizacji międzynarodowej, </a:t>
            </a:r>
            <a:br>
              <a:rPr lang="pl-PL" dirty="0"/>
            </a:br>
            <a:r>
              <a:rPr lang="pl-PL" dirty="0"/>
              <a:t>4) znacznego obciążenia państwa pod względem finansowym, </a:t>
            </a:r>
            <a:br>
              <a:rPr lang="pl-PL" dirty="0"/>
            </a:br>
            <a:r>
              <a:rPr lang="pl-PL" dirty="0"/>
              <a:t>5) spraw uregulowanych w ustawie lub w których Konstytucja wymaga ustawy.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55701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8AE5C-DFC0-4CAD-888E-B585263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4242"/>
          </a:xfrm>
        </p:spPr>
        <p:txBody>
          <a:bodyPr/>
          <a:lstStyle/>
          <a:p>
            <a:r>
              <a:rPr lang="pl-PL" dirty="0"/>
              <a:t>Umowy międzynarodowe, jako źródło 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D307B6-2BD0-4363-90A3-B00F9DA5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3174"/>
            <a:ext cx="9601200" cy="4074226"/>
          </a:xfrm>
        </p:spPr>
        <p:txBody>
          <a:bodyPr/>
          <a:lstStyle/>
          <a:p>
            <a:r>
              <a:rPr lang="pl-PL" dirty="0"/>
              <a:t>Umowy międzynarodowe dotyczące materii należących do prawa administracyjnego </a:t>
            </a:r>
          </a:p>
          <a:p>
            <a:r>
              <a:rPr lang="pl-PL" dirty="0"/>
              <a:t>Głównie w zakresie: prawo celne, drogowe, ochrony środowiska, zwalczania chorób zakaźnych , przekraczania granicy </a:t>
            </a:r>
          </a:p>
          <a:p>
            <a:r>
              <a:rPr lang="pl-PL" dirty="0"/>
              <a:t>Przykłady: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Konwencja o ochronie i zrównoważonym rozwoju Karpat, sporządzona w Kijowie dnia 22 maja 2003 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RAMOWA KONWENCJA NARODÓW ZJEDNOCZONYCH W SPRAWIE ZMIAN KLIMATU, sporządzona w Nowym Jorku dnia 9 maja 1992 r. </a:t>
            </a:r>
          </a:p>
        </p:txBody>
      </p:sp>
    </p:spTree>
    <p:extLst>
      <p:ext uri="{BB962C8B-B14F-4D97-AF65-F5344CB8AC3E}">
        <p14:creationId xmlns:p14="http://schemas.microsoft.com/office/powerpoint/2010/main" val="122324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E7258B5-37D4-481F-B841-CCED67AB06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3" y="1171576"/>
            <a:ext cx="10754359" cy="4176712"/>
          </a:xfrm>
        </p:spPr>
      </p:pic>
    </p:spTree>
    <p:extLst>
      <p:ext uri="{BB962C8B-B14F-4D97-AF65-F5344CB8AC3E}">
        <p14:creationId xmlns:p14="http://schemas.microsoft.com/office/powerpoint/2010/main" val="1115636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1A7D8-23B2-4817-A65C-AABB1C4D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7997"/>
          </a:xfrm>
        </p:spPr>
        <p:txBody>
          <a:bodyPr/>
          <a:lstStyle/>
          <a:p>
            <a:r>
              <a:rPr lang="pl-PL" dirty="0"/>
              <a:t>Prawo Unii Europejskiej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BCF58-E3E3-48C6-A62B-A7B87B82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3797"/>
            <a:ext cx="9601200" cy="494013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Prawo pierwotne: traktaty założycielskie</a:t>
            </a:r>
          </a:p>
          <a:p>
            <a:r>
              <a:rPr lang="pl-PL" dirty="0"/>
              <a:t>Prawo wtórne: rozporządzenia, dyrektywy, decyzje, zalecenia, opinie</a:t>
            </a:r>
          </a:p>
          <a:p>
            <a:r>
              <a:rPr lang="pl-PL" dirty="0"/>
              <a:t>Przykłady: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dyrektywa 2003/54/WE Parlamentu Europejskiego i Rady z 26 czerwca 2003 r. dotyczącą wspólnych zasad rynku wewnętrznego energii elektrycznej  </a:t>
            </a:r>
          </a:p>
          <a:p>
            <a:pPr marL="530352" lvl="1" indent="0">
              <a:buNone/>
            </a:pPr>
            <a:r>
              <a:rPr lang="pl-PL" i="0" dirty="0"/>
              <a:t>Art. 23. 1. Państwa Członkowskie określają jedną lub więcej właściwych jednostek, którym powierzają funkcję organów regulacyjnych. Organy te są całkowicie niezależne od interesów przemysłu energetycznego.</a:t>
            </a:r>
          </a:p>
          <a:p>
            <a:pPr marL="530352" lvl="1" indent="0">
              <a:buNone/>
            </a:pPr>
            <a:r>
              <a:rPr lang="pl-PL" i="0" dirty="0"/>
              <a:t>2. Organy regulacyjne są odpowiedzialne za ustalanie lub zatwierdzanie, przed ich wejściem w życie, przynajmniej metod stosowanych do wyliczania lub ustanawiania warunków dla: </a:t>
            </a:r>
          </a:p>
          <a:p>
            <a:pPr marL="530352" lvl="1" indent="0">
              <a:buNone/>
            </a:pPr>
            <a:r>
              <a:rPr lang="pl-PL" i="0" dirty="0"/>
              <a:t>a) przyłączenia i dostępu do sieci krajowych, łącznie z taryfami za przesyłanie i dystrybucję. Te taryfy lub metody umożliwiają prowadzenie inwestycji w sieci w sposób zapewniający możliwość działania sieci; </a:t>
            </a:r>
          </a:p>
          <a:p>
            <a:pPr marL="530352" lvl="1" indent="0">
              <a:buNone/>
            </a:pPr>
            <a:r>
              <a:rPr lang="pl-PL" i="0" dirty="0"/>
              <a:t>b) zapewniania usług równoważenia sieci</a:t>
            </a:r>
          </a:p>
        </p:txBody>
      </p:sp>
    </p:spTree>
    <p:extLst>
      <p:ext uri="{BB962C8B-B14F-4D97-AF65-F5344CB8AC3E}">
        <p14:creationId xmlns:p14="http://schemas.microsoft.com/office/powerpoint/2010/main" val="15122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5F776-5623-4ED1-8360-3A99F201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C22D61-7027-49E9-B81F-C70E62BD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Rozdział III Konstytucji RP</a:t>
            </a:r>
          </a:p>
          <a:p>
            <a:r>
              <a:rPr lang="pl-PL" dirty="0"/>
              <a:t>Akty stanowienia prawa</a:t>
            </a:r>
          </a:p>
          <a:p>
            <a:r>
              <a:rPr lang="pl-PL" dirty="0"/>
              <a:t>w znaczeniu normatywnym:</a:t>
            </a:r>
          </a:p>
          <a:p>
            <a:pPr marL="530352" lvl="1" indent="0">
              <a:buNone/>
            </a:pPr>
            <a:r>
              <a:rPr lang="pl-PL" dirty="0"/>
              <a:t> </a:t>
            </a:r>
            <a:r>
              <a:rPr lang="pl-PL" b="1" i="0" dirty="0"/>
              <a:t>czynności bądź procedury, w których tworzy, zmienia się bądź kasuje znaczenie normy prawnej</a:t>
            </a:r>
          </a:p>
          <a:p>
            <a:r>
              <a:rPr lang="pl-PL" dirty="0"/>
              <a:t>sensu stricto i sensu largo </a:t>
            </a:r>
            <a:endParaRPr lang="pl-PL" i="0" dirty="0"/>
          </a:p>
          <a:p>
            <a:pPr marL="530352" lvl="1" indent="0">
              <a:buNone/>
            </a:pPr>
            <a:endParaRPr lang="pl-PL" b="1" i="0" dirty="0"/>
          </a:p>
        </p:txBody>
      </p:sp>
    </p:spTree>
    <p:extLst>
      <p:ext uri="{BB962C8B-B14F-4D97-AF65-F5344CB8AC3E}">
        <p14:creationId xmlns:p14="http://schemas.microsoft.com/office/powerpoint/2010/main" val="371493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CD59C-FEFA-4A34-804E-2D9D602B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5513119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Rozporządzenia</a:t>
            </a:r>
          </a:p>
        </p:txBody>
      </p:sp>
    </p:spTree>
    <p:extLst>
      <p:ext uri="{BB962C8B-B14F-4D97-AF65-F5344CB8AC3E}">
        <p14:creationId xmlns:p14="http://schemas.microsoft.com/office/powerpoint/2010/main" val="232964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B2C2D3-8064-4EB0-861E-7F7FBF0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6745"/>
          </a:xfrm>
        </p:spPr>
        <p:txBody>
          <a:bodyPr/>
          <a:lstStyle/>
          <a:p>
            <a:r>
              <a:rPr lang="pl-PL" dirty="0"/>
              <a:t>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1A61AA-0EE9-4F57-A667-B80EDB4A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9601200" cy="4204855"/>
          </a:xfrm>
        </p:spPr>
        <p:txBody>
          <a:bodyPr/>
          <a:lstStyle/>
          <a:p>
            <a:r>
              <a:rPr lang="pl-PL" dirty="0"/>
              <a:t>Tworzone przez administrację i przez administrację wykonywane</a:t>
            </a:r>
          </a:p>
          <a:p>
            <a:r>
              <a:rPr lang="pl-PL" dirty="0"/>
              <a:t>Źródło prawa administracyjnego i forma działania administracji</a:t>
            </a:r>
          </a:p>
          <a:p>
            <a:r>
              <a:rPr lang="pl-PL" dirty="0"/>
              <a:t>Uzupełnienie treści ustawy/charakter uzupełniający wobec ustawy</a:t>
            </a:r>
          </a:p>
          <a:p>
            <a:r>
              <a:rPr lang="pl-PL" dirty="0"/>
              <a:t>Cel: uzupełnienie i wykonanie ustawy </a:t>
            </a:r>
          </a:p>
          <a:p>
            <a:r>
              <a:rPr lang="pl-PL" dirty="0"/>
              <a:t>Upoważnienie ustawowe – stworzenie nowej kompetencji i określenie, jaki organ ma ja realizować</a:t>
            </a:r>
          </a:p>
          <a:p>
            <a:pPr marL="0" indent="0">
              <a:buNone/>
            </a:pPr>
            <a:r>
              <a:rPr lang="pl-PL" dirty="0"/>
              <a:t>Art. 92. ust. 1 KRP Upoważnienie powinno określać</a:t>
            </a:r>
            <a:r>
              <a:rPr lang="pl-PL" b="1" dirty="0"/>
              <a:t> organ </a:t>
            </a:r>
            <a:r>
              <a:rPr lang="pl-PL" dirty="0"/>
              <a:t>właściwy do wydania rozporządzenia i </a:t>
            </a:r>
            <a:r>
              <a:rPr lang="pl-PL" b="1" dirty="0"/>
              <a:t>zakres spraw </a:t>
            </a:r>
            <a:r>
              <a:rPr lang="pl-PL" dirty="0"/>
              <a:t>przekazanych do uregulowania oraz </a:t>
            </a:r>
            <a:r>
              <a:rPr lang="pl-PL" b="1" dirty="0"/>
              <a:t>wytyczne</a:t>
            </a:r>
            <a:r>
              <a:rPr lang="pl-PL" dirty="0"/>
              <a:t> dotyczące treści aktu.  </a:t>
            </a:r>
          </a:p>
          <a:p>
            <a:r>
              <a:rPr lang="pl-PL" dirty="0"/>
              <a:t>Zakaz subdelegacji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925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5058A7-09D8-4D43-8F6C-8609CEE5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6674"/>
            <a:ext cx="9601200" cy="6244139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Art. 47. 1. Prawo wodne</a:t>
            </a:r>
          </a:p>
          <a:p>
            <a:pPr marL="0" indent="0">
              <a:buNone/>
            </a:pPr>
            <a:r>
              <a:rPr lang="pl-PL" dirty="0"/>
              <a:t>Kąpielisko może funkcjonować, jeżeli jakość wody w nim została sklasyfikowana co najmniej jako dostateczna zgodnie z art. 344 ust. 1 pkt 2.</a:t>
            </a:r>
          </a:p>
          <a:p>
            <a:r>
              <a:rPr lang="pl-PL" dirty="0"/>
              <a:t>Art. 48. 1. Minister właściwy do spraw zdrowia w porozumieniu z ministrem właściwym do spraw gospodarki wodnej oraz ministrem właściwym do spraw gospodarki morskiej określi, w drodze rozporządzenia: 1) wymagania, jakim powinna odpowiadać woda w kąpielisku i miejscu okazjonalnie wykorzystywanym do kąpieli;</a:t>
            </a:r>
          </a:p>
          <a:p>
            <a:r>
              <a:rPr lang="pl-PL" dirty="0"/>
              <a:t>Art. 344. 1. Organy Państwowej Inspekcji Sanitarnej, w ramach kontroli urzędowej, dokonują: 1) oceny jakości wody w kąpielisku pod względem spełniania wymagań określonych w przepisach wydanych na podstawie art. 48 ust. 1 pkt 1:</a:t>
            </a:r>
          </a:p>
          <a:p>
            <a:endParaRPr lang="pl-PL" dirty="0"/>
          </a:p>
          <a:p>
            <a:r>
              <a:rPr lang="pl-PL" dirty="0"/>
              <a:t>§ 6. 1. Rozporządzenie Ministra Zdrowia z dnia 8 kwietnia 2011 r. w sprawie prowadzenia nadzoru nad jakością wody w kąpielisku i miejscu wykorzystywanym do kąpieli</a:t>
            </a:r>
          </a:p>
          <a:p>
            <a:pPr marL="0" indent="0">
              <a:buNone/>
            </a:pPr>
            <a:r>
              <a:rPr lang="pl-PL" dirty="0"/>
              <a:t>Właściwy państwowy inspektor sanitarny dokonuje oceny jakości wody w kąpielisku: </a:t>
            </a:r>
          </a:p>
          <a:p>
            <a:pPr marL="530352" lvl="1" indent="0">
              <a:buNone/>
            </a:pPr>
            <a:r>
              <a:rPr lang="pl-PL" dirty="0"/>
              <a:t>1) bieżącej — na podstawie sprawozdań z badań jakości wody wykonywanych, zgodnie z metodami referencyjnymi, w ramach kontroli wewnętrznej i urzędowej, określonych w załączniku nr 1 do rozporządzenia w części A w celu określenia przydatności wody do kąpieli; </a:t>
            </a:r>
          </a:p>
          <a:p>
            <a:pPr marL="530352" lvl="1" indent="0">
              <a:buNone/>
            </a:pPr>
            <a:r>
              <a:rPr lang="pl-PL" dirty="0"/>
              <a:t>2) sezonowej — na podstawie sprawozdań z badań jakości wody wykonywanych, zgodnie z metodami referencyjnymi, w ramach kontroli wewnętrznej i urzędowej w odniesieniu do parametrów określonych w załączniku nr 1 do rozporządzenia w części B w tabeli I w kolumnie A; </a:t>
            </a:r>
          </a:p>
          <a:p>
            <a:pPr marL="530352" lvl="1" indent="0">
              <a:buNone/>
            </a:pPr>
            <a:r>
              <a:rPr lang="pl-PL" dirty="0"/>
              <a:t>3) czteroletniej — przeprowadzonej na podstawie co najmniej 16 próbek, zgodnie ze sposobem klasyfikacji jakości wody w kąpielisku określonym w załączniku nr 3 do rozporządzenia. </a:t>
            </a:r>
          </a:p>
        </p:txBody>
      </p:sp>
    </p:spTree>
    <p:extLst>
      <p:ext uri="{BB962C8B-B14F-4D97-AF65-F5344CB8AC3E}">
        <p14:creationId xmlns:p14="http://schemas.microsoft.com/office/powerpoint/2010/main" val="214676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E385B1-BB15-44F4-BEC3-71EBC9A6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83EFCF-8D19-4AFB-9A55-3D4727BC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8 Pr. Bud. </a:t>
            </a:r>
            <a:r>
              <a:rPr lang="pl-PL" b="1" dirty="0"/>
              <a:t>Rada Ministrów może </a:t>
            </a:r>
            <a:r>
              <a:rPr lang="pl-PL" dirty="0"/>
              <a:t>określić, w drodze r</a:t>
            </a:r>
            <a:r>
              <a:rPr lang="pl-PL" b="1" dirty="0"/>
              <a:t>ozporządzenia</a:t>
            </a:r>
            <a:r>
              <a:rPr lang="pl-PL" dirty="0"/>
              <a:t>, </a:t>
            </a:r>
            <a:r>
              <a:rPr lang="pl-PL" b="1" dirty="0"/>
              <a:t>dodatkowe warunki techniczne</a:t>
            </a:r>
            <a:r>
              <a:rPr lang="pl-PL" dirty="0"/>
              <a:t>, jakim powinny </a:t>
            </a:r>
            <a:r>
              <a:rPr lang="pl-PL" b="1" dirty="0"/>
              <a:t>odpowiadać budynki służące bezpieczeństwu lub obronności państwa</a:t>
            </a:r>
            <a:r>
              <a:rPr lang="pl-PL" dirty="0"/>
              <a:t>, albo których </a:t>
            </a:r>
            <a:r>
              <a:rPr lang="pl-PL" b="1" dirty="0"/>
              <a:t>przepisów</a:t>
            </a:r>
            <a:r>
              <a:rPr lang="pl-PL" dirty="0"/>
              <a:t>, wydanych na podstawie art. 7 ust. 2 pkt 1, </a:t>
            </a:r>
            <a:r>
              <a:rPr lang="pl-PL" b="1" dirty="0"/>
              <a:t>nie stosuje </a:t>
            </a:r>
            <a:r>
              <a:rPr lang="pl-PL" dirty="0"/>
              <a:t>się do tych budynków, biorąc pod uwagę </a:t>
            </a:r>
            <a:r>
              <a:rPr lang="pl-PL" b="1" dirty="0"/>
              <a:t>funkcję tych budynków </a:t>
            </a:r>
            <a:r>
              <a:rPr lang="pl-PL" dirty="0"/>
              <a:t>oraz </a:t>
            </a:r>
            <a:r>
              <a:rPr lang="pl-PL" b="1" dirty="0"/>
              <a:t>potrzebę zapewnienia bezpieczeństwa lub obronności państwa</a:t>
            </a:r>
          </a:p>
        </p:txBody>
      </p:sp>
    </p:spTree>
    <p:extLst>
      <p:ext uri="{BB962C8B-B14F-4D97-AF65-F5344CB8AC3E}">
        <p14:creationId xmlns:p14="http://schemas.microsoft.com/office/powerpoint/2010/main" val="397291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D9EFC-BAAA-4F4C-B8A9-8A44CB6C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4FA5DD-D628-4406-9068-342B44BCC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Naczelne organy administracji</a:t>
            </a:r>
          </a:p>
          <a:p>
            <a:r>
              <a:rPr lang="pl-PL" dirty="0" err="1"/>
              <a:t>Współrozporządzenie</a:t>
            </a:r>
            <a:endParaRPr lang="pl-PL" dirty="0"/>
          </a:p>
          <a:p>
            <a:r>
              <a:rPr lang="pl-PL" dirty="0"/>
              <a:t>Współuczestnictwo przy wydawaniu rozporządzenia</a:t>
            </a:r>
          </a:p>
          <a:p>
            <a:endParaRPr lang="pl-PL" dirty="0"/>
          </a:p>
          <a:p>
            <a:r>
              <a:rPr lang="pl-PL" dirty="0"/>
              <a:t>Art. 5a ust. O kulturze fizycznej </a:t>
            </a:r>
            <a:br>
              <a:rPr lang="pl-PL" dirty="0"/>
            </a:br>
            <a:r>
              <a:rPr lang="pl-PL" b="1" dirty="0"/>
              <a:t>Minister Obrony Narodowej i minister właściwy do spraw wewnętrznych</a:t>
            </a:r>
            <a:r>
              <a:rPr lang="pl-PL" dirty="0"/>
              <a:t>, w stosunku do jednostek sobie podległych i przez siebie nadzorowanych, </a:t>
            </a:r>
            <a:r>
              <a:rPr lang="pl-PL" b="1" dirty="0"/>
              <a:t>w porozumieniu z ministrem właściwym do spraw kultury fizycznej i sportu </a:t>
            </a:r>
            <a:r>
              <a:rPr lang="pl-PL" dirty="0"/>
              <a:t>określą, w drodze rozporządzenia, zadania z zakresu kultury fizycznej realizowane w tych jednostkach, formy organizacyjne oraz sposoby finansowania, uwzględniając cele kultury fizycznej, a także warunki działania klubów sportowych i związków sportowych w tych jednostkach. </a:t>
            </a:r>
          </a:p>
        </p:txBody>
      </p:sp>
    </p:spTree>
    <p:extLst>
      <p:ext uri="{BB962C8B-B14F-4D97-AF65-F5344CB8AC3E}">
        <p14:creationId xmlns:p14="http://schemas.microsoft.com/office/powerpoint/2010/main" val="2395816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3BDAE4-875F-4497-BA60-A8A01FD4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38" y="413409"/>
            <a:ext cx="10493524" cy="1485900"/>
          </a:xfrm>
        </p:spPr>
        <p:txBody>
          <a:bodyPr>
            <a:normAutofit/>
          </a:bodyPr>
          <a:lstStyle/>
          <a:p>
            <a:r>
              <a:rPr lang="pl-PL" dirty="0" err="1"/>
              <a:t>Współrozporządzenie</a:t>
            </a:r>
            <a:endParaRPr lang="pl-PL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AEFD99-C976-4591-8A69-F8D7372F8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3" y="2286000"/>
            <a:ext cx="3762194" cy="3581400"/>
          </a:xfrm>
        </p:spPr>
        <p:txBody>
          <a:bodyPr>
            <a:normAutofit lnSpcReduction="10000"/>
          </a:bodyPr>
          <a:lstStyle/>
          <a:p>
            <a:r>
              <a:rPr lang="pl-PL" sz="1800" dirty="0"/>
              <a:t>Art. 35. ust. 4 ust. o powszechnym obowiązku obrony RP</a:t>
            </a:r>
            <a:br>
              <a:rPr lang="pl-PL" sz="1800" dirty="0"/>
            </a:br>
            <a:r>
              <a:rPr lang="pl-PL" sz="1800" b="1" dirty="0"/>
              <a:t>Minister właściwy do spraw wewnętrznych i Minister Obrony Narodowej </a:t>
            </a:r>
            <a:r>
              <a:rPr lang="pl-PL" sz="1800" dirty="0"/>
              <a:t>określają corocznie, w drodze rozporządzenia, termin lub terminy ogłoszenia kwalifikacji wojskowej i czas jej lub ich trwania na terytorium państwa oraz roczniki i grupy osób podlegających obowiązkowi stawienia się do kwalifikacji wojskowej.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3ECB5B18-491B-4942-A5C1-6BE3233A0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63" y="1156359"/>
            <a:ext cx="7295737" cy="56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ECFDC4-72BB-4737-9A31-6141B222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180610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Akty prawa miejscowego </a:t>
            </a:r>
          </a:p>
        </p:txBody>
      </p:sp>
    </p:spTree>
    <p:extLst>
      <p:ext uri="{BB962C8B-B14F-4D97-AF65-F5344CB8AC3E}">
        <p14:creationId xmlns:p14="http://schemas.microsoft.com/office/powerpoint/2010/main" val="90478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85225C-265B-43E9-BE5C-F9523884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znaczenie dla 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E9B04D-C83C-4216-8158-0A5C30BC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Wydawane przez organy administracji publicznej </a:t>
            </a:r>
          </a:p>
          <a:p>
            <a:r>
              <a:rPr lang="pl-PL" dirty="0"/>
              <a:t>Za ich pomocą ST uczestniczy w sprawowaniu władzy publicznej</a:t>
            </a:r>
          </a:p>
          <a:p>
            <a:r>
              <a:rPr lang="pl-PL" dirty="0"/>
              <a:t>Powiązanie regulacji prawnych z warunkami i potrzebami lokalnymi</a:t>
            </a:r>
          </a:p>
          <a:p>
            <a:r>
              <a:rPr lang="pl-PL" dirty="0"/>
              <a:t>Stworzenie możliwości bieżącego i szybkiego reagowania </a:t>
            </a:r>
          </a:p>
        </p:txBody>
      </p:sp>
    </p:spTree>
    <p:extLst>
      <p:ext uri="{BB962C8B-B14F-4D97-AF65-F5344CB8AC3E}">
        <p14:creationId xmlns:p14="http://schemas.microsoft.com/office/powerpoint/2010/main" val="111439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F2471-9CDC-4EE1-8644-763E5F3D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8621"/>
          </a:xfrm>
        </p:spPr>
        <p:txBody>
          <a:bodyPr/>
          <a:lstStyle/>
          <a:p>
            <a:r>
              <a:rPr lang="pl-PL" dirty="0"/>
              <a:t>Akty prawa miejscowego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4707EE-658D-4FE7-99F8-C3516240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1299"/>
            <a:ext cx="9601200" cy="4785756"/>
          </a:xfrm>
        </p:spPr>
        <p:txBody>
          <a:bodyPr>
            <a:normAutofit/>
          </a:bodyPr>
          <a:lstStyle/>
          <a:p>
            <a:r>
              <a:rPr lang="pl-PL" dirty="0"/>
              <a:t>Art. 94 KRP Organy samorządu terytorialnego oraz terenowe organy administracji rządowej, na podstawie i w granicach upoważnień zawartych w ustawie, ustanawiają akty prawa miejscowego obowiązujące na obszarze działania tych organów. Zasady i tryb wydawania aktów prawa miejscowego określa ustawa.</a:t>
            </a:r>
          </a:p>
          <a:p>
            <a:r>
              <a:rPr lang="pl-PL" dirty="0"/>
              <a:t>Wydawane na podstawie i w granicach upoważnień ustawowych </a:t>
            </a:r>
          </a:p>
          <a:p>
            <a:r>
              <a:rPr lang="pl-PL" dirty="0"/>
              <a:t>Są równe rozporządzeniom </a:t>
            </a:r>
          </a:p>
          <a:p>
            <a:r>
              <a:rPr lang="pl-PL" dirty="0"/>
              <a:t>Ograniczony zasięg terytorialny</a:t>
            </a:r>
          </a:p>
          <a:p>
            <a:r>
              <a:rPr lang="pl-PL" dirty="0"/>
              <a:t>Różnicowanie (w pewnych zakresach) treści norm prawnych dotyczących rodzajowo identycznych spraw </a:t>
            </a:r>
          </a:p>
          <a:p>
            <a:r>
              <a:rPr lang="pl-PL" dirty="0"/>
              <a:t>Normy powszechnie obowiązującego prawa</a:t>
            </a:r>
          </a:p>
          <a:p>
            <a:r>
              <a:rPr lang="pl-PL" dirty="0"/>
              <a:t>Bezpośrednia kontrola sądowa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086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F531C-F145-49E5-A755-9A75A569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1743"/>
          </a:xfrm>
        </p:spPr>
        <p:txBody>
          <a:bodyPr/>
          <a:lstStyle/>
          <a:p>
            <a:r>
              <a:rPr lang="pl-PL" dirty="0"/>
              <a:t>Kategorie aktów prawa miejscowego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68E689-DD0D-49D1-8DB0-CFBDB0BD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7543"/>
            <a:ext cx="9601200" cy="4299857"/>
          </a:xfrm>
        </p:spPr>
        <p:txBody>
          <a:bodyPr/>
          <a:lstStyle/>
          <a:p>
            <a:r>
              <a:rPr lang="pl-PL" dirty="0"/>
              <a:t>Kryterium podmiotowe: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Akty stanowione przez organy JST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Akty stanowione przez terenowe organy administracji rządowej</a:t>
            </a:r>
          </a:p>
          <a:p>
            <a:r>
              <a:rPr lang="pl-PL" dirty="0"/>
              <a:t>Stopień związania upoważnieniem ustawowym: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Wykonawcze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Sensu stricto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Statutowe*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Porządkowe </a:t>
            </a:r>
          </a:p>
        </p:txBody>
      </p:sp>
    </p:spTree>
    <p:extLst>
      <p:ext uri="{BB962C8B-B14F-4D97-AF65-F5344CB8AC3E}">
        <p14:creationId xmlns:p14="http://schemas.microsoft.com/office/powerpoint/2010/main" val="402050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CFD500-1C56-477F-82AA-64CCDBC6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systemu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C2350D-9289-4426-9C0F-308491CF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5" y="1733797"/>
            <a:ext cx="9601200" cy="4019303"/>
          </a:xfrm>
        </p:spPr>
        <p:txBody>
          <a:bodyPr/>
          <a:lstStyle/>
          <a:p>
            <a:r>
              <a:rPr lang="pl-PL" dirty="0"/>
              <a:t>Zamknięty: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Konstytucja RP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Jasne określenie systemu źródeł prawa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r>
              <a:rPr lang="pl-PL" dirty="0"/>
              <a:t>Otwarty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Zmiany systemu prawa mogą następować także na podstawie nieokreślonych w nim sposobów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Źródła niezorganizowane </a:t>
            </a:r>
          </a:p>
        </p:txBody>
      </p:sp>
    </p:spTree>
    <p:extLst>
      <p:ext uri="{BB962C8B-B14F-4D97-AF65-F5344CB8AC3E}">
        <p14:creationId xmlns:p14="http://schemas.microsoft.com/office/powerpoint/2010/main" val="4279212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0C54D-E834-48B4-96AD-DFEF6FDD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123215"/>
            <a:ext cx="9601200" cy="1091045"/>
          </a:xfrm>
        </p:spPr>
        <p:txBody>
          <a:bodyPr>
            <a:normAutofit/>
          </a:bodyPr>
          <a:lstStyle/>
          <a:p>
            <a:pPr algn="r"/>
            <a:r>
              <a:rPr lang="pl-PL" sz="3200" dirty="0"/>
              <a:t>Upoważnienie szczegółowe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C98381-ED42-48A1-8A2C-2EAA2DE58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82535"/>
            <a:ext cx="9601200" cy="458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Art. 10b </a:t>
            </a:r>
            <a:r>
              <a:rPr lang="pl-PL" dirty="0" err="1"/>
              <a:t>u.s.g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1. Wspólną obsługę mogą prowadzić urząd gminy, inna jednostka organizacyjna gminy, jednostka organizacyjna związku międzygminnego albo jednostka organizacyjna związku powiatowo-gminnego, zwane dalej „jednostkami obsługującymi”. </a:t>
            </a:r>
          </a:p>
          <a:p>
            <a:pPr marL="0" indent="0">
              <a:buNone/>
            </a:pPr>
            <a:r>
              <a:rPr lang="pl-PL" dirty="0"/>
              <a:t>2. Rada gminy w odniesieniu do jednostek obsługiwanych, o których mowa w art. 10a pkt 1, określa, w drodze uchwały, w szczególności:</a:t>
            </a:r>
          </a:p>
          <a:p>
            <a:pPr marL="0" indent="0">
              <a:buNone/>
            </a:pPr>
            <a:r>
              <a:rPr lang="pl-PL" dirty="0"/>
              <a:t> 1) jednostki obsługujące;</a:t>
            </a:r>
          </a:p>
          <a:p>
            <a:pPr marL="0" indent="0">
              <a:buNone/>
            </a:pPr>
            <a:r>
              <a:rPr lang="pl-PL" dirty="0"/>
              <a:t> 2) jednostki obsługiwane; </a:t>
            </a:r>
          </a:p>
          <a:p>
            <a:pPr marL="0" indent="0">
              <a:buNone/>
            </a:pPr>
            <a:r>
              <a:rPr lang="pl-PL" dirty="0"/>
              <a:t>3) zakres obowiązków powierzonych jednostkom obsługującym w ramach wspólnej obsługi. </a:t>
            </a:r>
          </a:p>
        </p:txBody>
      </p:sp>
    </p:spTree>
    <p:extLst>
      <p:ext uri="{BB962C8B-B14F-4D97-AF65-F5344CB8AC3E}">
        <p14:creationId xmlns:p14="http://schemas.microsoft.com/office/powerpoint/2010/main" val="1213330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EEA17-2101-4EEF-A85C-43A67D5B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53143"/>
            <a:ext cx="9601200" cy="5214257"/>
          </a:xfrm>
        </p:spPr>
        <p:txBody>
          <a:bodyPr/>
          <a:lstStyle/>
          <a:p>
            <a:r>
              <a:rPr lang="pl-PL" dirty="0"/>
              <a:t>Art. 18 ust. 2 </a:t>
            </a:r>
            <a:r>
              <a:rPr lang="pl-PL" dirty="0" err="1"/>
              <a:t>u.s.g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Do wyłącznej właściwości rady gminy należy: </a:t>
            </a:r>
            <a:br>
              <a:rPr lang="pl-PL" dirty="0"/>
            </a:br>
            <a:r>
              <a:rPr lang="pl-PL" dirty="0"/>
              <a:t>1) uchwalanie statutu gminy (…)</a:t>
            </a:r>
          </a:p>
          <a:p>
            <a:endParaRPr lang="pl-PL" dirty="0"/>
          </a:p>
          <a:p>
            <a:r>
              <a:rPr lang="pl-PL" dirty="0"/>
              <a:t>Art. 22 ust. 1 </a:t>
            </a:r>
            <a:r>
              <a:rPr lang="pl-PL" dirty="0" err="1"/>
              <a:t>us.g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 Organizację wewnętrzną oraz tryb pracy organów gminy określa statut gminy. </a:t>
            </a:r>
          </a:p>
          <a:p>
            <a:r>
              <a:rPr lang="pl-PL" dirty="0"/>
              <a:t>Art. 23 ust. 4 </a:t>
            </a:r>
            <a:r>
              <a:rPr lang="pl-PL" dirty="0" err="1"/>
              <a:t>u.s.g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 Zasady działania klubów radnych określa statut gminy. </a:t>
            </a:r>
          </a:p>
          <a:p>
            <a:r>
              <a:rPr lang="pl-PL" dirty="0"/>
              <a:t>Art. 5 ust. 1 </a:t>
            </a:r>
            <a:r>
              <a:rPr lang="pl-PL" dirty="0" err="1"/>
              <a:t>u.s.g</a:t>
            </a:r>
            <a:r>
              <a:rPr lang="pl-PL" dirty="0"/>
              <a:t>. Gmina </a:t>
            </a:r>
            <a:r>
              <a:rPr lang="pl-PL" b="1" dirty="0"/>
              <a:t>może</a:t>
            </a:r>
            <a:r>
              <a:rPr lang="pl-PL" dirty="0"/>
              <a:t> tworzyć jednostki pomocnicze: sołectwa oraz dzielnice, osiedla i inne. Jednostką pomocniczą może być również położone na terenie gminy miasto. (…)</a:t>
            </a:r>
            <a:br>
              <a:rPr lang="pl-PL" dirty="0"/>
            </a:br>
            <a:br>
              <a:rPr lang="pl-PL" dirty="0"/>
            </a:br>
            <a:r>
              <a:rPr lang="pl-PL" dirty="0"/>
              <a:t>3. Zasady tworzenia, łączenia, podziału oraz znoszenia jednostki pomocniczej określa statut gminy.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81A48A1-D550-4B7D-95E1-3633C3BFB54A}"/>
              </a:ext>
            </a:extLst>
          </p:cNvPr>
          <p:cNvSpPr txBox="1"/>
          <p:nvPr/>
        </p:nvSpPr>
        <p:spPr>
          <a:xfrm>
            <a:off x="7627917" y="6020790"/>
            <a:ext cx="587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upoważnienie generalne</a:t>
            </a:r>
          </a:p>
        </p:txBody>
      </p:sp>
    </p:spTree>
    <p:extLst>
      <p:ext uri="{BB962C8B-B14F-4D97-AF65-F5344CB8AC3E}">
        <p14:creationId xmlns:p14="http://schemas.microsoft.com/office/powerpoint/2010/main" val="278985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2E7B8-E4BE-4B4F-B08B-91FEE540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281A2-BFBC-4841-8BBE-FF985B24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64182"/>
          </a:xfrm>
        </p:spPr>
        <p:txBody>
          <a:bodyPr>
            <a:normAutofit/>
          </a:bodyPr>
          <a:lstStyle/>
          <a:p>
            <a:r>
              <a:rPr lang="pl-PL" dirty="0"/>
              <a:t>Przepisy powszechnie obowiązujące na obszarze gminy, stanowione przez gminy (legitymowane organy samorządu gminnego) na podstawie upoważnień ustawowych.</a:t>
            </a:r>
          </a:p>
          <a:p>
            <a:r>
              <a:rPr lang="pl-PL" dirty="0"/>
              <a:t>Rozdział 2 </a:t>
            </a:r>
            <a:r>
              <a:rPr lang="pl-PL" dirty="0" err="1"/>
              <a:t>u.s.g</a:t>
            </a:r>
            <a:r>
              <a:rPr lang="pl-PL" dirty="0"/>
              <a:t>. - Akty prawa miejscowego stanowionego przez gminę</a:t>
            </a:r>
          </a:p>
          <a:p>
            <a:r>
              <a:rPr lang="pl-PL" dirty="0"/>
              <a:t>Art. 40. 1. Na podstawie upoważnień ustawowych gminie przysługuje prawo stanowienia aktów prawa miejscowego obowiązujących na obszarze gminy. </a:t>
            </a:r>
            <a:br>
              <a:rPr lang="pl-PL" dirty="0"/>
            </a:br>
            <a:r>
              <a:rPr lang="pl-PL" dirty="0"/>
              <a:t>2. Na podstawie niniejszej ustawy organy gminy mogą wydawać akty prawa miejscowego w zakresie: </a:t>
            </a:r>
            <a:br>
              <a:rPr lang="pl-PL" dirty="0"/>
            </a:br>
            <a:r>
              <a:rPr lang="pl-PL" dirty="0"/>
              <a:t>1) wewnętrznego ustroju gminy oraz jednostek pomocniczych; </a:t>
            </a:r>
            <a:br>
              <a:rPr lang="pl-PL" dirty="0"/>
            </a:br>
            <a:r>
              <a:rPr lang="pl-PL" dirty="0"/>
              <a:t>2) organizacji urzędów i instytucji gminnych; </a:t>
            </a:r>
            <a:br>
              <a:rPr lang="pl-PL" dirty="0"/>
            </a:br>
            <a:r>
              <a:rPr lang="pl-PL" dirty="0"/>
              <a:t>3) zasad zarządu mieniem gminy; </a:t>
            </a:r>
            <a:br>
              <a:rPr lang="pl-PL" dirty="0"/>
            </a:br>
            <a:r>
              <a:rPr lang="pl-PL" dirty="0"/>
              <a:t>4) zasad i trybu korzystania z gminnych obiektów i urządzeń użyteczności publicznej.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4075888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2E7B8-E4BE-4B4F-B08B-91FEE540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281A2-BFBC-4841-8BBE-FF985B24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64182"/>
          </a:xfrm>
        </p:spPr>
        <p:txBody>
          <a:bodyPr>
            <a:normAutofit/>
          </a:bodyPr>
          <a:lstStyle/>
          <a:p>
            <a:r>
              <a:rPr lang="pl-PL" dirty="0"/>
              <a:t>Art. 40. 1. </a:t>
            </a:r>
            <a:r>
              <a:rPr lang="pl-PL" b="1" dirty="0"/>
              <a:t>Na podstawie upoważnień ustawowych </a:t>
            </a:r>
            <a:r>
              <a:rPr lang="pl-PL" dirty="0"/>
              <a:t>gminie przysługuje prawo stanowienia aktów prawa miejscowego obowiązujących na obszarze gminy. </a:t>
            </a:r>
            <a:br>
              <a:rPr lang="pl-PL" dirty="0"/>
            </a:br>
            <a:r>
              <a:rPr lang="pl-PL" dirty="0"/>
              <a:t>2. Na podstawie niniejszej ustawy organy gminy </a:t>
            </a:r>
            <a:r>
              <a:rPr lang="pl-PL" b="1" dirty="0"/>
              <a:t>mogą wydawać akty prawa miejscowego w zakresie</a:t>
            </a:r>
            <a:r>
              <a:rPr lang="pl-PL" dirty="0"/>
              <a:t>: </a:t>
            </a:r>
            <a:br>
              <a:rPr lang="pl-PL" dirty="0"/>
            </a:br>
            <a:r>
              <a:rPr lang="pl-PL" dirty="0"/>
              <a:t>1) wewnętrznego ustroju gminy oraz jednostek pomocniczych; </a:t>
            </a:r>
            <a:br>
              <a:rPr lang="pl-PL" dirty="0"/>
            </a:br>
            <a:r>
              <a:rPr lang="pl-PL" dirty="0"/>
              <a:t>2) organizacji urzędów i instytucji gminnych; </a:t>
            </a:r>
            <a:br>
              <a:rPr lang="pl-PL" dirty="0"/>
            </a:br>
            <a:r>
              <a:rPr lang="pl-PL" dirty="0"/>
              <a:t>3) zasad zarządu mieniem gminy; </a:t>
            </a:r>
            <a:br>
              <a:rPr lang="pl-PL" dirty="0"/>
            </a:br>
            <a:r>
              <a:rPr lang="pl-PL" dirty="0"/>
              <a:t>4) zasad i trybu korzystania z gminnych obiektów i urządzeń użyteczności publicznej. </a:t>
            </a:r>
          </a:p>
          <a:p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2346280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15180CB-CAB8-462A-9C47-BE7604B8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8" y="785813"/>
            <a:ext cx="8077200" cy="57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84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A55FD-07E9-4983-AFDF-DC9B26EB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3566"/>
            <a:ext cx="9601200" cy="1485900"/>
          </a:xfrm>
        </p:spPr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174947-8560-46D4-AC7D-D59FC59E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44. ust. O pomocy społecznej</a:t>
            </a:r>
          </a:p>
          <a:p>
            <a:pPr marL="0" indent="0">
              <a:buNone/>
            </a:pPr>
            <a:r>
              <a:rPr lang="pl-PL" dirty="0"/>
              <a:t>Sprawienie pogrzebu odbywa się w sposób ustalony przez gminę, zgodnie z wyznaniem zmarłego.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Art. 96. ust. 4 ustawy o Pomocy społecznej</a:t>
            </a:r>
          </a:p>
          <a:p>
            <a:pPr marL="0" indent="0">
              <a:buNone/>
            </a:pPr>
            <a:r>
              <a:rPr lang="pl-PL" dirty="0"/>
              <a:t>Rada gminy określa, w drodze uchwały, zasady zwrotu wydatków za świadczenia z pomocy społecznej, o których mowa w ust. 2, będących w zakresie zadań własnych.</a:t>
            </a:r>
          </a:p>
        </p:txBody>
      </p:sp>
    </p:spTree>
    <p:extLst>
      <p:ext uri="{BB962C8B-B14F-4D97-AF65-F5344CB8AC3E}">
        <p14:creationId xmlns:p14="http://schemas.microsoft.com/office/powerpoint/2010/main" val="2796651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C61652D-232D-42EA-9A9D-7EBCD9B57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60" y="870927"/>
            <a:ext cx="9472378" cy="51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8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EA7A2D5-7D2F-4920-86EB-D96ED0FB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88" y="169375"/>
            <a:ext cx="7955641" cy="63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5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C4529E-F385-41BB-BE44-2AA43F46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43C4B9-BB6C-47DB-A6D8-44FBC367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25951"/>
          </a:xfrm>
        </p:spPr>
        <p:txBody>
          <a:bodyPr/>
          <a:lstStyle/>
          <a:p>
            <a:r>
              <a:rPr lang="pl-PL" dirty="0"/>
              <a:t>Art. 20. 1. </a:t>
            </a:r>
            <a:r>
              <a:rPr lang="pl-PL" dirty="0" err="1"/>
              <a:t>u.p.z.p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Plan miejscowy uchwala rada gminy, po stwierdzeniu, że nie narusza on ustaleń studium, rozstrzygając jednocześnie o sposobie rozpatrzenia uwag do projektu planu oraz sposobie realizacji, zapisanych w planie, inwestycji z zakresu infrastruktury technicznej, które należą do zadań własnych gminy, oraz zasadach ich finansowania, zgodnie z przepisami o finansach publicznych. Część tekstowa planu stanowi treść uchwały, część graficzna oraz wymagane rozstrzygnięcia stanowią załączniki do uchwały. </a:t>
            </a:r>
          </a:p>
          <a:p>
            <a:r>
              <a:rPr lang="pl-PL" dirty="0"/>
              <a:t>Art. 14 ust. 8. </a:t>
            </a:r>
            <a:r>
              <a:rPr lang="pl-PL" dirty="0" err="1"/>
              <a:t>u.p.z.p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Plan miejscowy jest aktem prawa miejscowego.</a:t>
            </a:r>
          </a:p>
        </p:txBody>
      </p:sp>
    </p:spTree>
    <p:extLst>
      <p:ext uri="{BB962C8B-B14F-4D97-AF65-F5344CB8AC3E}">
        <p14:creationId xmlns:p14="http://schemas.microsoft.com/office/powerpoint/2010/main" val="3397432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F7580-96CA-4A46-A984-EC223561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4CB81D-12E4-4251-9930-573E522B4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41 ust. 1 Akty prawa miejscowego </a:t>
            </a:r>
            <a:r>
              <a:rPr lang="pl-PL" b="1" dirty="0"/>
              <a:t>ustanawia rada gminy </a:t>
            </a:r>
            <a:r>
              <a:rPr lang="pl-PL" dirty="0"/>
              <a:t>w formie uchwały</a:t>
            </a:r>
          </a:p>
          <a:p>
            <a:r>
              <a:rPr lang="pl-PL" dirty="0"/>
              <a:t>Art. 4 ust. 1 Jeżeli przepisy szczególne nie stanowią inaczej, organy stanowiące jednostek samorządu terytorialnego postanawiają o: </a:t>
            </a:r>
            <a:br>
              <a:rPr lang="pl-PL" dirty="0"/>
            </a:br>
            <a:r>
              <a:rPr lang="pl-PL" dirty="0"/>
              <a:t>1) wyborze sposobu prowadzenia i form gospodarki komunalnej; </a:t>
            </a:r>
            <a:br>
              <a:rPr lang="pl-PL" dirty="0"/>
            </a:br>
            <a:r>
              <a:rPr lang="pl-PL" dirty="0"/>
              <a:t>2) wysokości cen i opłat albo o sposobie ustalania cen i opłat za usługi komunalne o charakterze użyteczności publicznej oraz za korzystanie z obiektów i urządzeń użyteczności publicznej jednostek samorządu terytorialnego.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2. Uprawnienia, o których mowa w ust. 1 pkt 2, organy stanowiące jednostek samorządu terytorialnego </a:t>
            </a:r>
            <a:r>
              <a:rPr lang="pl-PL" b="1" dirty="0"/>
              <a:t>mogą powierzyć organom wykonawczym tych jednostek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33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52ABDE-E114-492B-B9BA-895E0B9E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1119"/>
          </a:xfrm>
        </p:spPr>
        <p:txBody>
          <a:bodyPr/>
          <a:lstStyle/>
          <a:p>
            <a:r>
              <a:rPr lang="pl-PL" dirty="0"/>
              <a:t>Rodzaje źródeł prawa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8D468F-9D19-422D-AEE3-EF862E33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4425"/>
            <a:ext cx="9601200" cy="4595751"/>
          </a:xfrm>
        </p:spPr>
        <p:txBody>
          <a:bodyPr>
            <a:normAutofit/>
          </a:bodyPr>
          <a:lstStyle/>
          <a:p>
            <a:r>
              <a:rPr lang="pl-PL" dirty="0"/>
              <a:t>Art. 87 KRP:</a:t>
            </a:r>
          </a:p>
          <a:p>
            <a:pPr marL="0" indent="0">
              <a:buNone/>
            </a:pPr>
            <a:r>
              <a:rPr lang="pl-PL" dirty="0"/>
              <a:t>Źródłami powszechnie obowiązującego prawa RP są: Konstytucja, ustawy, ratyfikowane umowy międzynarodowe oraz rozporządzenia.</a:t>
            </a:r>
          </a:p>
          <a:p>
            <a:pPr marL="0" indent="0">
              <a:buNone/>
            </a:pPr>
            <a:r>
              <a:rPr lang="pl-PL" dirty="0"/>
              <a:t>Źródłami powszechnie obowiązującego prawa RP są na obszarze działania organów, które je ustanowiły, akty prawa miejscowego.</a:t>
            </a:r>
          </a:p>
          <a:p>
            <a:pPr marL="0" indent="0">
              <a:buNone/>
            </a:pPr>
            <a:r>
              <a:rPr lang="pl-PL" dirty="0"/>
              <a:t>Źródła prawa zewnętrznego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Art.93 KRP:</a:t>
            </a:r>
          </a:p>
          <a:p>
            <a:pPr marL="0" indent="0">
              <a:buNone/>
            </a:pPr>
            <a:r>
              <a:rPr lang="pl-PL" dirty="0"/>
              <a:t>Uchwały RM oraz zarządzenia PRM i ministrów mają charakter wewnętrzny i obowiązują tylko jednostki organizacyjnie podległe organowi wydającemu te akty. </a:t>
            </a:r>
          </a:p>
          <a:p>
            <a:pPr marL="0" indent="0">
              <a:buNone/>
            </a:pPr>
            <a:r>
              <a:rPr lang="pl-PL" dirty="0"/>
              <a:t>Źródła prawa wewnętrznego</a:t>
            </a:r>
          </a:p>
        </p:txBody>
      </p:sp>
    </p:spTree>
    <p:extLst>
      <p:ext uri="{BB962C8B-B14F-4D97-AF65-F5344CB8AC3E}">
        <p14:creationId xmlns:p14="http://schemas.microsoft.com/office/powerpoint/2010/main" val="3996717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94578-C5BC-44F5-9C8A-1158472D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2BA3CA-AED3-4BC8-BD3B-041B7413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09803"/>
          </a:xfrm>
        </p:spPr>
        <p:txBody>
          <a:bodyPr>
            <a:normAutofit/>
          </a:bodyPr>
          <a:lstStyle/>
          <a:p>
            <a:r>
              <a:rPr lang="pl-PL" dirty="0"/>
              <a:t>Rada Gminy jest zasadniczym prawodawcą JST</a:t>
            </a:r>
          </a:p>
          <a:p>
            <a:r>
              <a:rPr lang="pl-PL" dirty="0"/>
              <a:t>Dopuszcza się jednak przyznawanie kompetencji prawotwórczych organowi wykonawczemu (w drodze przepisów szczególnych) </a:t>
            </a:r>
          </a:p>
          <a:p>
            <a:r>
              <a:rPr lang="pl-PL" dirty="0"/>
              <a:t>Organ wykonawczy stanowi przepisy wykonawcze w drodze zarządzenia lub decyzji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23 ust. 1 ust. o stanie klęski żywiołowej </a:t>
            </a:r>
          </a:p>
          <a:p>
            <a:pPr marL="530352" lvl="1" indent="0">
              <a:buNone/>
            </a:pPr>
            <a:r>
              <a:rPr lang="pl-PL" dirty="0"/>
              <a:t>Niezbędne ograniczenia wolności i praw człowieka i obywatela, o których mowa w art. 21 i art. 22, w granicach dopuszczonych w rozporządzeniu Rady Ministrów o wprowadzeniu stanu klęski żywiołowej wprowadza, odpowiednio w zakresie kompetencji wynikających z art. 8: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1) wójt (burmistrz, prezydent miasta) albo pełnomocnik, o którym mowa w art. 9 ust. 5 – w drodze zarządzenia albo decyzji;</a:t>
            </a:r>
          </a:p>
        </p:txBody>
      </p:sp>
    </p:spTree>
    <p:extLst>
      <p:ext uri="{BB962C8B-B14F-4D97-AF65-F5344CB8AC3E}">
        <p14:creationId xmlns:p14="http://schemas.microsoft.com/office/powerpoint/2010/main" val="1302328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2E7B8-E4BE-4B4F-B08B-91FEE540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281A2-BFBC-4841-8BBE-FF985B24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4043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Przepisy wykonawcze – co do zasady RG, forma: uchwała,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Art. 12 ust. 1. ust. o wychowaniu w trzeźwości  Rada gminy ustala, w drodze uchwały, maksymalną liczbę zezwoleń na sprzedaż napojów alkoholowych na terenie gminy (miasta) (…).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20. 1. Plan miejscowy uchwala rada gminy, po stwierdzeniu, że nie narusza on ustaleń studium, rozstrzygając jednocześnie o sposobie rozpatrzenia uwag do projektu planu oraz sposobie realizacji, zapisanych w planie, inwestycji z zakresu infrastruktury technicznej, które należą do zadań własnych gminy, oraz zasadach ich finansowania, zgodnie z przepisami o finansach publicznych. Część tekstowa planu stanowi treść uchwały, część graficzna oraz wymagane rozstrzygnięcia stanowią załączniki do uchwały. </a:t>
            </a:r>
            <a:endParaRPr lang="pl-PL" i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Art.. 5a ust. </a:t>
            </a:r>
            <a:r>
              <a:rPr lang="pl-PL" dirty="0"/>
              <a:t>7 Rada gminy określa w drodze uchwały wymagania, jakie powinien spełniać projekt budżetu obywatelskiego, (…).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Art. 28a ust. </a:t>
            </a:r>
            <a:r>
              <a:rPr lang="pl-PL" dirty="0"/>
              <a:t>2 Uchwałę w sprawie absolutorium rada gminy podejmuje bezwzględną większością głosów ustawowego składu rady gminy. </a:t>
            </a:r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228839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CCB49-9A8F-44EF-9A7A-F05B66D8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39F575-4157-4033-A913-9B55BB4D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04805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Przepisy porządkowe – co do zasady RG, forma: uchwała porządkowa</a:t>
            </a:r>
            <a:br>
              <a:rPr lang="pl-PL" sz="2400" dirty="0"/>
            </a:br>
            <a:r>
              <a:rPr lang="pl-PL" sz="2400" dirty="0"/>
              <a:t>organ wykonawczy (wyjątkowo), forma: zarządzenie</a:t>
            </a:r>
          </a:p>
          <a:p>
            <a:r>
              <a:rPr lang="pl-PL" sz="2400" dirty="0"/>
              <a:t>Art. 41 ust. 2. W przypadku </a:t>
            </a:r>
            <a:r>
              <a:rPr lang="pl-PL" sz="2400" b="1" dirty="0"/>
              <a:t>niecierpiącym zwłoki </a:t>
            </a:r>
            <a:r>
              <a:rPr lang="pl-PL" sz="2400" dirty="0"/>
              <a:t>przepisy porządkowe może wydać wójt, w formie </a:t>
            </a:r>
            <a:r>
              <a:rPr lang="pl-PL" sz="2400" b="1" dirty="0"/>
              <a:t>zarządzenia</a:t>
            </a:r>
            <a:br>
              <a:rPr lang="pl-PL" sz="2400" dirty="0"/>
            </a:br>
            <a:r>
              <a:rPr lang="pl-PL" sz="2400" dirty="0"/>
              <a:t>3. Zarządzenie, o którym mowa w ust. 2, podlega zatwierdzeniu na najbliższej sesji rady gminy. Traci ono moc w razie odmowy zatwierdzenia bądź nieprzedstawienia do zatwierdzenia na najbliższej sesji rady. </a:t>
            </a:r>
            <a:br>
              <a:rPr lang="pl-PL" sz="2400" dirty="0"/>
            </a:br>
            <a:r>
              <a:rPr lang="pl-PL" sz="2400" dirty="0"/>
              <a:t>4. W razie nieprzedstawienia do zatwierdzenia lub odmowy zatwierdzenia zarządzenia rada gminy określa termin utraty jego mocy obowiązującej. </a:t>
            </a:r>
            <a:br>
              <a:rPr lang="pl-PL" sz="2400" dirty="0"/>
            </a:br>
            <a:r>
              <a:rPr lang="pl-PL" sz="2400" dirty="0"/>
              <a:t>5. Wójt przesyła przepisy porządkowe do wiadomości wójtom sąsiednich gmin i staroście powiatu, w którym leży gmina, następnego dnia po ich ustanowieniu.</a:t>
            </a:r>
          </a:p>
        </p:txBody>
      </p:sp>
    </p:spTree>
    <p:extLst>
      <p:ext uri="{BB962C8B-B14F-4D97-AF65-F5344CB8AC3E}">
        <p14:creationId xmlns:p14="http://schemas.microsoft.com/office/powerpoint/2010/main" val="230099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5C730-8A6E-4451-8E9F-00D61139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B6E323-659A-48B8-9CF9-A8E48993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Art.. 40 ust. 3  W zakresie nieuregulowanym w odrębnych ustawach lub innych przepisach powszechnie obowiązujących rada gminy może wydawać przepisy porządkowe, jeżeli jest to niezbędne dla ochrony życia lub zdrowia obywateli oraz dla zapewnienia porządku, spokoju i bezpieczeństwa publicznego.</a:t>
            </a:r>
          </a:p>
          <a:p>
            <a:r>
              <a:rPr lang="pl-PL" dirty="0"/>
              <a:t>Ogłaszanie i </a:t>
            </a:r>
            <a:r>
              <a:rPr lang="pl-PL" i="1" dirty="0"/>
              <a:t>vacatio legis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Wykonawcze: </a:t>
            </a:r>
            <a:r>
              <a:rPr lang="pl-PL" i="0" dirty="0" err="1"/>
              <a:t>W.Dz.U</a:t>
            </a:r>
            <a:r>
              <a:rPr lang="pl-PL" i="0" dirty="0"/>
              <a:t>., co do zasady 14 dni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Porządkowe: obwieszczenie, sposób zwyczajowo przyjęty + </a:t>
            </a:r>
            <a:r>
              <a:rPr lang="pl-PL" i="0" dirty="0" err="1"/>
              <a:t>W.Dz.U</a:t>
            </a:r>
            <a:r>
              <a:rPr lang="pl-PL" i="0" dirty="0"/>
              <a:t>., co do zasady 3 dni (dodatkowy obowiązek przesyłania)</a:t>
            </a:r>
          </a:p>
        </p:txBody>
      </p:sp>
    </p:spTree>
    <p:extLst>
      <p:ext uri="{BB962C8B-B14F-4D97-AF65-F5344CB8AC3E}">
        <p14:creationId xmlns:p14="http://schemas.microsoft.com/office/powerpoint/2010/main" val="281026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ACC9AB80-4F8D-45AE-8E73-5C20119E4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51" y="0"/>
            <a:ext cx="77189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356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54D3E-BE43-4037-B5A9-3A1FC885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powiatu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7F78C-C283-4891-B559-8545A63D5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Rozdział 4 </a:t>
            </a:r>
            <a:r>
              <a:rPr lang="pl-PL" dirty="0" err="1"/>
              <a:t>u.s.p</a:t>
            </a:r>
            <a:r>
              <a:rPr lang="pl-PL" dirty="0"/>
              <a:t>. - Akty prawa miejscowego stanowione przez powiat </a:t>
            </a:r>
          </a:p>
          <a:p>
            <a:r>
              <a:rPr lang="pl-PL" dirty="0"/>
              <a:t>Art. 40 ust. 1 Na podstawie i w granicach upoważnień zawartych w ustawach rada powiatu stanowi akty prawa miejscowego obowiązujące na obszarze powiatu.</a:t>
            </a:r>
          </a:p>
          <a:p>
            <a:r>
              <a:rPr lang="pl-PL" dirty="0"/>
              <a:t>Art. 41 ust. 1 W zakresie nieuregulowanym w odrębnych ustawach lub innych przepisach powszechnie obowiązujących, w szczególnie uzasadnionych przypadkach, rada powiatu może wydawać powiatowe przepisy porządkowe, jeżeli jest to niezbędne do ochrony życia, zdrowia lub </a:t>
            </a:r>
            <a:r>
              <a:rPr lang="pl-PL" b="1" dirty="0"/>
              <a:t>mienia</a:t>
            </a:r>
            <a:r>
              <a:rPr lang="pl-PL" dirty="0"/>
              <a:t> obywateli</a:t>
            </a:r>
            <a:r>
              <a:rPr lang="pl-PL" b="1" dirty="0"/>
              <a:t>, ochrony środowiska naturalnego </a:t>
            </a:r>
            <a:r>
              <a:rPr lang="pl-PL" dirty="0"/>
              <a:t>albo do zapewnienia porządku, spokoju i bezpieczeństwa publicznego, o ile przyczyny te występują na obszarze więcej niż jednej gminy</a:t>
            </a:r>
          </a:p>
        </p:txBody>
      </p:sp>
    </p:spTree>
    <p:extLst>
      <p:ext uri="{BB962C8B-B14F-4D97-AF65-F5344CB8AC3E}">
        <p14:creationId xmlns:p14="http://schemas.microsoft.com/office/powerpoint/2010/main" val="845777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07BE7-887F-40B7-95A2-8BC120F5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powiatu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E903A2-4F20-4783-AC0E-F6E43A41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50426"/>
          </a:xfrm>
        </p:spPr>
        <p:txBody>
          <a:bodyPr>
            <a:normAutofit/>
          </a:bodyPr>
          <a:lstStyle/>
          <a:p>
            <a:r>
              <a:rPr lang="pl-PL" dirty="0"/>
              <a:t>Art. 42 ust. 1 Akty prawa miejscowego powiatu stanowi rada powiatu w formie uchwały, jeżeli ustawa upoważniająca do wydania aktu nie stanowi inaczej.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2. Powiatowe przepisy porządkowe, o których mowa w art. 41, w przypadkach niecierpiących zwłoki, może wydać zarząd.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3. Powiatowe przepisy porządkowe, o których mowa w ust. 2, podlegają zatwierdzeniu na najbliższej sesji rady powiatu. Tracą one moc w razie nieprzedłożenia ich do zatwierdzenia lub odmowy zatwierdzenia. Termin utraty mocy obowiązującej określa rada powiatu.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4. Starosta przesyła przepisy porządkowe do wiadomości organom wykonawczym gmin położonych na obszarze powiatu i starostom sąsiednich powiatów następnego dnia po ich ustanowieniu.</a:t>
            </a:r>
          </a:p>
        </p:txBody>
      </p:sp>
    </p:spTree>
    <p:extLst>
      <p:ext uri="{BB962C8B-B14F-4D97-AF65-F5344CB8AC3E}">
        <p14:creationId xmlns:p14="http://schemas.microsoft.com/office/powerpoint/2010/main" val="1104239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BEB27-C50C-42D6-8E00-F9B8A247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powiatu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EF8331-2395-44A2-BA9E-94100622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130a ust. 6 Prawo o ruchu drogowym Rada powiatu, biorąc pod uwagę konieczność sprawnej realizacji zadań, o których mowa w ust. 1–2, oraz koszty usuwania i przechowywania pojazdów na obszarze danego powiatu, ustala corocznie, w drodze uchwały, wysokość opłat, o których mowa w ust. 5c, oraz wysokość kosztów, o których mowa w ust. 2a. Wysokość kosztów, o których mowa w ust. 2a, nie może być wyższa niż maksymalna kwota opłat za usunięcie pojazdu, o których mowa w ust. 6a.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036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925A4-E964-4462-8A82-0E48C8A8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Akty prawa miejscowego – stanowione przez organy województwa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CB9E40-643E-4351-8E84-21E58A03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Rozdział 8 </a:t>
            </a:r>
            <a:r>
              <a:rPr lang="pl-PL" dirty="0" err="1"/>
              <a:t>u.s.w</a:t>
            </a:r>
            <a:r>
              <a:rPr lang="pl-PL" dirty="0"/>
              <a:t>. - Akty prawa miejscowego stanowionego przez samorząd województwa</a:t>
            </a:r>
          </a:p>
          <a:p>
            <a:r>
              <a:rPr lang="pl-PL" dirty="0"/>
              <a:t>Art. 89 ust. 1 Na podstawie tej ustawy oraz na podstawie upoważnień udzielonych w innych ustawach i w ich granicach sejmik województwa stanowi akty prawa miejscowego obowiązujące na obszarze województwa lub jego części.</a:t>
            </a:r>
          </a:p>
          <a:p>
            <a:r>
              <a:rPr lang="pl-PL" b="1" dirty="0"/>
              <a:t>Tylko przepisy wykonawcze</a:t>
            </a:r>
          </a:p>
          <a:p>
            <a:r>
              <a:rPr lang="pl-PL" dirty="0"/>
              <a:t>Co do zasady wydawane przez sejmik województwa</a:t>
            </a:r>
          </a:p>
          <a:p>
            <a:r>
              <a:rPr lang="pl-PL" dirty="0"/>
              <a:t>Zarząd województwa wydaje akty prawa miejscowego w drodze wyjątku </a:t>
            </a:r>
          </a:p>
        </p:txBody>
      </p:sp>
    </p:spTree>
    <p:extLst>
      <p:ext uri="{BB962C8B-B14F-4D97-AF65-F5344CB8AC3E}">
        <p14:creationId xmlns:p14="http://schemas.microsoft.com/office/powerpoint/2010/main" val="3267610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538B41-8DA1-468A-9FD5-FC54B9BF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Akty prawa miejscowego wydawane przez administrację rządową w województwie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85FFDB-4997-4892-BF40-2016C0A7D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Wojewoda, wojewódzkie organy administracji niezespolonej</a:t>
            </a:r>
          </a:p>
          <a:p>
            <a:r>
              <a:rPr lang="pl-PL" dirty="0"/>
              <a:t>Art. 59. ust. 1 Na podstawie i w granicach upoważnień zawartych w ustawach wojewoda </a:t>
            </a:r>
            <a:r>
              <a:rPr lang="pl-PL" b="1" dirty="0"/>
              <a:t>oraz</a:t>
            </a:r>
            <a:r>
              <a:rPr lang="pl-PL" dirty="0"/>
              <a:t> organy niezespolonej administracji rządowej stanowią akty prawa miejscowego obowiązujące w województwie lub jego części.</a:t>
            </a:r>
            <a:br>
              <a:rPr lang="pl-PL" dirty="0"/>
            </a:br>
            <a:r>
              <a:rPr lang="pl-PL" dirty="0"/>
              <a:t> 2. Organy niezespolonej administracji rządowej działające w województwie są obowiązane do uzgadniania z wojewodą projektów aktów prawa miejscowego stanowionych przez te organy na podstawie odrębnych przepisów.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84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B5D1F6-A7AE-42C2-BEB1-8288DFB9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źródeł prawa administracyjnego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B1DB45-E2B2-406F-81AA-2F07DAC6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Wielość i różnorodność w sensie składników gatunkowych</a:t>
            </a:r>
          </a:p>
          <a:p>
            <a:r>
              <a:rPr lang="pl-PL" dirty="0"/>
              <a:t>Brak kodyfikacji (z pewnymi wyjątkami) </a:t>
            </a:r>
          </a:p>
          <a:p>
            <a:r>
              <a:rPr lang="pl-PL" dirty="0"/>
              <a:t>Pochodzą od samej administracji (w przeważającej mierze) </a:t>
            </a:r>
          </a:p>
          <a:p>
            <a:r>
              <a:rPr lang="pl-PL" dirty="0"/>
              <a:t>Występowanie prawa miejscowego </a:t>
            </a:r>
          </a:p>
        </p:txBody>
      </p:sp>
    </p:spTree>
    <p:extLst>
      <p:ext uri="{BB962C8B-B14F-4D97-AF65-F5344CB8AC3E}">
        <p14:creationId xmlns:p14="http://schemas.microsoft.com/office/powerpoint/2010/main" val="2969075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9BA60-D04D-412D-B2DA-635DBDB2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Akty prawa miejscowego wydawane przez administrację rządową w województwie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6BD49D-E676-4BFF-ABF8-7591BA6F1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42 ust. 11 ust. o ochronie zwierząt oraz zwalczaniu chorób zakaźnych zwierząt</a:t>
            </a:r>
            <a:br>
              <a:rPr lang="pl-PL" dirty="0"/>
            </a:br>
            <a:br>
              <a:rPr lang="pl-PL" dirty="0"/>
            </a:br>
            <a:r>
              <a:rPr lang="pl-PL" dirty="0"/>
              <a:t>Powiatowy lekarz weterynarii, w drodze rozporządzenia – aktu prawa miejscowego, może na czas określony wyznaczyć, wokół gospodarstwa, w którym przebywają zwierzęta i co do którego istnieje uzasadnione podejrzenie wystąpienia jednego lub więcej przypadków choroby zakaźnej zwierząt, obszar, na którym przez ten czas może stosować środki przewidziane dla zwalczania danej choroby</a:t>
            </a:r>
          </a:p>
        </p:txBody>
      </p:sp>
    </p:spTree>
    <p:extLst>
      <p:ext uri="{BB962C8B-B14F-4D97-AF65-F5344CB8AC3E}">
        <p14:creationId xmlns:p14="http://schemas.microsoft.com/office/powerpoint/2010/main" val="1991971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C66C02-8B9B-49C7-BA2F-C347255D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2366"/>
          </a:xfrm>
        </p:spPr>
        <p:txBody>
          <a:bodyPr/>
          <a:lstStyle/>
          <a:p>
            <a:r>
              <a:rPr lang="pl-PL" dirty="0"/>
              <a:t>Rozporządzenia porządkowe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C0B7C6-885F-4B1C-859A-968C22655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3169"/>
            <a:ext cx="9601200" cy="4785756"/>
          </a:xfrm>
        </p:spPr>
        <p:txBody>
          <a:bodyPr>
            <a:normAutofit/>
          </a:bodyPr>
          <a:lstStyle/>
          <a:p>
            <a:r>
              <a:rPr lang="pl-PL" dirty="0"/>
              <a:t>Art. 60 ust.1 ust. </a:t>
            </a:r>
            <a:r>
              <a:rPr lang="pl-PL" dirty="0" err="1"/>
              <a:t>o.a.r.w</a:t>
            </a:r>
            <a:r>
              <a:rPr lang="pl-PL" dirty="0"/>
              <a:t>.  W zakresie nieuregulowanym w przepisach powszechnie obowiązujących </a:t>
            </a:r>
            <a:r>
              <a:rPr lang="pl-PL" b="1" dirty="0"/>
              <a:t>wojewoda może wydawać rozporządzenia porządkowe</a:t>
            </a:r>
            <a:r>
              <a:rPr lang="pl-PL" dirty="0"/>
              <a:t>, jeżeli jest to niezbędne do ochrony życia, zdrowia lub mienia oraz do zapewnienia porządku, spokoju i bezpieczeństwa publicznego. </a:t>
            </a:r>
            <a:br>
              <a:rPr lang="pl-PL" dirty="0"/>
            </a:br>
            <a:r>
              <a:rPr lang="pl-PL" dirty="0"/>
              <a:t>2. Rozporządzenia porządkowe mogą przewidywać, za naruszenie ich przepisów, kary grzywny  (…)</a:t>
            </a:r>
            <a:br>
              <a:rPr lang="pl-PL" dirty="0"/>
            </a:br>
            <a:r>
              <a:rPr lang="pl-PL" dirty="0"/>
              <a:t>3. Rozporządzenie porządkowe wojewoda przekazuje niezwłocznie Prezesowi Rady Ministrów, marszałkowi województwa, starostom, prezydentom miast, burmistrzom i wójtom, na których terenie rozporządzenie ma być stosowane.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Art. 61.ust. 1. Prezes Rady Ministrów uchyla, w trybie nadzoru, akty prawa miejscowego, w tym rozporządzenia porządkowe, u</a:t>
            </a:r>
            <a:r>
              <a:rPr lang="pl-PL" b="1" dirty="0"/>
              <a:t>stanowione przez wojewodę lub organy niezespolonej administracji rządowej</a:t>
            </a:r>
            <a:r>
              <a:rPr lang="pl-PL" dirty="0"/>
              <a:t>, jeżeli są one niezgodne z ustawami lub aktami wydanymi w celu ich wykonania, a także może je uchylać z powodu niezgodności z polityką Rady Ministrów lub naruszenia zasad rzetelności i gospodarności.</a:t>
            </a:r>
          </a:p>
        </p:txBody>
      </p:sp>
    </p:spTree>
    <p:extLst>
      <p:ext uri="{BB962C8B-B14F-4D97-AF65-F5344CB8AC3E}">
        <p14:creationId xmlns:p14="http://schemas.microsoft.com/office/powerpoint/2010/main" val="3347858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&#10;&#10;Opis wygenerowany przy bardzo wysokim poziomie pewności">
            <a:extLst>
              <a:ext uri="{FF2B5EF4-FFF2-40B4-BE49-F238E27FC236}">
                <a16:creationId xmlns:a16="http://schemas.microsoft.com/office/drawing/2014/main" id="{D7FA934C-111D-402F-B5AB-7AFF45FD6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04" y="530076"/>
            <a:ext cx="7620392" cy="57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51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8C3F428-26BE-47B0-9E0C-219C3D0E9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42" y="511025"/>
            <a:ext cx="7556888" cy="58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3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1CB88-6D0A-4BE1-98C6-978106F1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wewnętrzne – stanowione przez administrację naczelną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E1D3D4-292F-4A90-8258-CFEACD552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Uchwały</a:t>
            </a:r>
          </a:p>
          <a:p>
            <a:r>
              <a:rPr lang="pl-PL" dirty="0"/>
              <a:t>Zarządzenia</a:t>
            </a:r>
          </a:p>
          <a:p>
            <a:r>
              <a:rPr lang="pl-PL" dirty="0"/>
              <a:t>Regulaminy i statuty*</a:t>
            </a:r>
          </a:p>
          <a:p>
            <a:r>
              <a:rPr lang="pl-PL" dirty="0"/>
              <a:t>Charakter wewnętrzny </a:t>
            </a:r>
          </a:p>
          <a:p>
            <a:r>
              <a:rPr lang="pl-PL" dirty="0"/>
              <a:t>Jednostki podległe organizacyjnie organowi wydającemu akt  </a:t>
            </a:r>
          </a:p>
        </p:txBody>
      </p:sp>
    </p:spTree>
    <p:extLst>
      <p:ext uri="{BB962C8B-B14F-4D97-AF65-F5344CB8AC3E}">
        <p14:creationId xmlns:p14="http://schemas.microsoft.com/office/powerpoint/2010/main" val="2507385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1CB88-6D0A-4BE1-98C6-978106F1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wewnętrzne – stanowione przez administrację naczelną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E1D3D4-292F-4A90-8258-CFEACD552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Art. 213. 1. Krajowa Rada Radiofonii i Telewizji stoi na straży wolności słowa, prawa do informacji oraz interesu publicznego w radiofonii i telewizji.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2. Krajowa Rada Radiofonii i Telewizji wydaje rozporządzenia, a w sprawach indywidualnych podejmuje uchwały</a:t>
            </a:r>
          </a:p>
        </p:txBody>
      </p:sp>
    </p:spTree>
    <p:extLst>
      <p:ext uri="{BB962C8B-B14F-4D97-AF65-F5344CB8AC3E}">
        <p14:creationId xmlns:p14="http://schemas.microsoft.com/office/powerpoint/2010/main" val="3849012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92FE1-6372-47F1-8A60-58DF6510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Regulaminy i statuty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53354C-3308-4ED6-B764-9EB06282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Administracja naczelna</a:t>
            </a:r>
          </a:p>
          <a:p>
            <a:r>
              <a:rPr lang="pl-PL" dirty="0"/>
              <a:t>Organy JST</a:t>
            </a:r>
          </a:p>
          <a:p>
            <a:r>
              <a:rPr lang="pl-PL" dirty="0"/>
              <a:t>Zakłady administracyjne</a:t>
            </a:r>
          </a:p>
          <a:p>
            <a:r>
              <a:rPr lang="pl-PL" dirty="0"/>
              <a:t>Statut – akt wydawany przez podmioty prawa publicznego, ustanawiany w celu uregulowania spraw tych podmiotów, w szczególności struktury i zasad funkcjonowania </a:t>
            </a:r>
          </a:p>
          <a:p>
            <a:r>
              <a:rPr lang="pl-PL" dirty="0"/>
              <a:t>Regulaminy – określają szczegółowy tryb funkcjonowania podmiotów prawa publicznego</a:t>
            </a:r>
          </a:p>
          <a:p>
            <a:r>
              <a:rPr lang="pl-PL" dirty="0"/>
              <a:t>Funkcja: wyeliminowanie swobody i dowolności w zakresie organizacji i funkcjonowania jednostek administracji publicznej</a:t>
            </a:r>
          </a:p>
        </p:txBody>
      </p:sp>
    </p:spTree>
    <p:extLst>
      <p:ext uri="{BB962C8B-B14F-4D97-AF65-F5344CB8AC3E}">
        <p14:creationId xmlns:p14="http://schemas.microsoft.com/office/powerpoint/2010/main" val="13423565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DD68816-876D-40E1-8809-D5EEA5E97371}"/>
              </a:ext>
            </a:extLst>
          </p:cNvPr>
          <p:cNvSpPr txBox="1"/>
          <p:nvPr/>
        </p:nvSpPr>
        <p:spPr>
          <a:xfrm>
            <a:off x="3728852" y="2708771"/>
            <a:ext cx="966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Prawo zakładowe</a:t>
            </a:r>
          </a:p>
        </p:txBody>
      </p:sp>
    </p:spTree>
    <p:extLst>
      <p:ext uri="{BB962C8B-B14F-4D97-AF65-F5344CB8AC3E}">
        <p14:creationId xmlns:p14="http://schemas.microsoft.com/office/powerpoint/2010/main" val="4954500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C103D-3314-4FD0-9996-9DC32799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6745"/>
          </a:xfrm>
        </p:spPr>
        <p:txBody>
          <a:bodyPr/>
          <a:lstStyle/>
          <a:p>
            <a:r>
              <a:rPr lang="pl-PL" dirty="0"/>
              <a:t>Prawo zakładowe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3EE0BF-CAEA-47E4-997A-5501BD6E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9601200" cy="5058889"/>
          </a:xfrm>
        </p:spPr>
        <p:txBody>
          <a:bodyPr/>
          <a:lstStyle/>
          <a:p>
            <a:r>
              <a:rPr lang="pl-PL" dirty="0"/>
              <a:t>Lokalne źródła prawa</a:t>
            </a:r>
          </a:p>
          <a:p>
            <a:r>
              <a:rPr lang="pl-PL" dirty="0"/>
              <a:t>Normy prawne o zróżnicowanym i nietypowym charakterze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Normy kierownictwa wewnętrznego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Normy wewnętrznie obowiązujące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Normy o charakterze powszechnie obowiązującym</a:t>
            </a:r>
          </a:p>
          <a:p>
            <a:r>
              <a:rPr lang="pl-PL" dirty="0"/>
              <a:t>Stanowione przez organy zakładów administracyjnych</a:t>
            </a:r>
          </a:p>
          <a:p>
            <a:r>
              <a:rPr lang="pl-PL" dirty="0"/>
              <a:t>Podstawa: delegacja ustawowa lub ogólna norma kompetencyjna</a:t>
            </a:r>
          </a:p>
          <a:p>
            <a:r>
              <a:rPr lang="pl-PL" dirty="0"/>
              <a:t>Niedostrzegane przez Konstytucję </a:t>
            </a:r>
          </a:p>
          <a:p>
            <a:r>
              <a:rPr lang="pl-PL" dirty="0"/>
              <a:t>Kwestie problemowe: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Brak podstawy prawnej do publikowania w dziennikach urzędowych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Brak normy poddającej tego rodzaju akty bezpośredniej kontroli sądowej </a:t>
            </a:r>
          </a:p>
        </p:txBody>
      </p:sp>
    </p:spTree>
    <p:extLst>
      <p:ext uri="{BB962C8B-B14F-4D97-AF65-F5344CB8AC3E}">
        <p14:creationId xmlns:p14="http://schemas.microsoft.com/office/powerpoint/2010/main" val="854884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BADC2-30E2-4B45-AD7C-18D81C6C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4919353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Źródła niezorganizowane </a:t>
            </a:r>
          </a:p>
        </p:txBody>
      </p:sp>
    </p:spTree>
    <p:extLst>
      <p:ext uri="{BB962C8B-B14F-4D97-AF65-F5344CB8AC3E}">
        <p14:creationId xmlns:p14="http://schemas.microsoft.com/office/powerpoint/2010/main" val="382928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F2361C6-9EFE-4098-94F0-2C95269F9E03}"/>
              </a:ext>
            </a:extLst>
          </p:cNvPr>
          <p:cNvSpPr txBox="1"/>
          <p:nvPr/>
        </p:nvSpPr>
        <p:spPr>
          <a:xfrm>
            <a:off x="2335482" y="2576945"/>
            <a:ext cx="831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/>
              <a:t>Konstytucja</a:t>
            </a:r>
          </a:p>
        </p:txBody>
      </p:sp>
    </p:spTree>
    <p:extLst>
      <p:ext uri="{BB962C8B-B14F-4D97-AF65-F5344CB8AC3E}">
        <p14:creationId xmlns:p14="http://schemas.microsoft.com/office/powerpoint/2010/main" val="32610350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0A598-E5F0-40C1-8ADF-8029D0C1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8621"/>
          </a:xfrm>
        </p:spPr>
        <p:txBody>
          <a:bodyPr/>
          <a:lstStyle/>
          <a:p>
            <a:r>
              <a:rPr lang="pl-PL" dirty="0"/>
              <a:t>Odesłania i normy pozaprawne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53895A-4B20-48D3-A299-E1CC34C8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4421"/>
            <a:ext cx="9601200" cy="5094514"/>
          </a:xfrm>
        </p:spPr>
        <p:txBody>
          <a:bodyPr/>
          <a:lstStyle/>
          <a:p>
            <a:r>
              <a:rPr lang="pl-PL" dirty="0"/>
              <a:t>Odesłanie w istniejących przepisach do norm pozaprawnych </a:t>
            </a:r>
          </a:p>
          <a:p>
            <a:r>
              <a:rPr lang="pl-PL" dirty="0"/>
              <a:t>Nieprzestrzeganie zagrożone sankcjami</a:t>
            </a:r>
          </a:p>
          <a:p>
            <a:r>
              <a:rPr lang="pl-PL" dirty="0"/>
              <a:t>Odesłania mają moc wiążącą</a:t>
            </a:r>
          </a:p>
          <a:p>
            <a:r>
              <a:rPr lang="pl-PL" dirty="0"/>
              <a:t>Klasyfikacja: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Ze względu na rodzaj reguł pozaprawnych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Normy społeczne – normy postepowania będące (na ogół) wytworem żywiołowych i masowych procesów w naturalnie uformowanych grupach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Normy wiedzy – normy postępowania formułowane przez nauki empiryczne, wykorzystujące dorobek nauk formalnych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Kryterium sposobu odesłania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Przepisy odsyłające jawne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Przepisy odsyłające domyślne</a:t>
            </a:r>
          </a:p>
          <a:p>
            <a:r>
              <a:rPr lang="pl-PL" dirty="0"/>
              <a:t>Funkcja uzupełniająca</a:t>
            </a:r>
          </a:p>
        </p:txBody>
      </p:sp>
    </p:spTree>
    <p:extLst>
      <p:ext uri="{BB962C8B-B14F-4D97-AF65-F5344CB8AC3E}">
        <p14:creationId xmlns:p14="http://schemas.microsoft.com/office/powerpoint/2010/main" val="3126474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436925-36D5-4CC0-9654-E7EC3189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Odesłanie jawne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70F838-6798-4012-A53B-96E69B402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16. ust. 1 ust. o chowaniu zmarłych</a:t>
            </a:r>
          </a:p>
          <a:p>
            <a:pPr marL="530352" lvl="1" indent="0">
              <a:buNone/>
            </a:pPr>
            <a:r>
              <a:rPr lang="pl-PL" i="0" dirty="0"/>
              <a:t>Ciała osób zmarłych na okrętach będących na pełnym morzu powinny być pochowane przez zatopienie w morzu zgodnie ze zwyczajami morskimi. </a:t>
            </a:r>
          </a:p>
          <a:p>
            <a:pPr marL="530352" lvl="1" indent="0">
              <a:buNone/>
            </a:pPr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14280255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19DC6-4D9B-4E0E-95F0-3E3F21CF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Odesłania niejawne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EFC63-A7CE-49EA-BDBC-1BA5C27B2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135 KPA</a:t>
            </a:r>
            <a:br>
              <a:rPr lang="pl-PL" b="1" dirty="0"/>
            </a:br>
            <a:r>
              <a:rPr lang="pl-PL" dirty="0"/>
              <a:t>Organ odwoławczy może w uzasadnionych przypadkach wstrzymać natychmiastowe wykonanie decyzji.</a:t>
            </a:r>
          </a:p>
          <a:p>
            <a:r>
              <a:rPr lang="pl-PL" dirty="0"/>
              <a:t>Art. 25 ust. 1a. ust. O bezpieczeństwie imprez masowych</a:t>
            </a:r>
            <a:br>
              <a:rPr lang="pl-PL" dirty="0"/>
            </a:br>
            <a:r>
              <a:rPr lang="pl-PL" dirty="0"/>
              <a:t>Termin, o którym mowa w ust. 1, może zostać skrócony do 14 dni w </a:t>
            </a:r>
            <a:r>
              <a:rPr lang="pl-PL" b="1" dirty="0"/>
              <a:t>wyjątkowych i uzasadnionych przypadkach</a:t>
            </a:r>
            <a:r>
              <a:rPr lang="pl-PL" dirty="0"/>
              <a:t>, w szczególności gdy potrzeba organizacji imprezy masowej wynika z </a:t>
            </a:r>
            <a:r>
              <a:rPr lang="pl-PL" b="1" dirty="0"/>
              <a:t>przyczyn nagłych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921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7D39A-3936-4F51-86BB-53150618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990"/>
          </a:xfrm>
        </p:spPr>
        <p:txBody>
          <a:bodyPr/>
          <a:lstStyle/>
          <a:p>
            <a:r>
              <a:rPr lang="pl-PL" dirty="0"/>
              <a:t>Zwyczaj w prawie administracyjnym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9461FB-2427-4A36-B872-925A7A35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9418"/>
            <a:ext cx="9601200" cy="42879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Pozaprawny nawyk postepowania przestrzegany praktycznie w obrębie danej struktury (jednostki) organizacyjnej administracji, w podobnych sytuacjach i określonym czasie. </a:t>
            </a:r>
          </a:p>
          <a:p>
            <a:pPr>
              <a:lnSpc>
                <a:spcPct val="150000"/>
              </a:lnSpc>
            </a:pPr>
            <a:r>
              <a:rPr lang="pl-PL" dirty="0"/>
              <a:t>Charakter uzupełniający </a:t>
            </a:r>
          </a:p>
          <a:p>
            <a:pPr>
              <a:lnSpc>
                <a:spcPct val="150000"/>
              </a:lnSpc>
            </a:pPr>
            <a:r>
              <a:rPr lang="pl-PL" dirty="0"/>
              <a:t>Jego nośnikiem są ludzie</a:t>
            </a:r>
          </a:p>
          <a:p>
            <a:pPr>
              <a:lnSpc>
                <a:spcPct val="150000"/>
              </a:lnSpc>
            </a:pPr>
            <a:r>
              <a:rPr lang="pl-PL" dirty="0"/>
              <a:t>Występuje wewnątrz administracji </a:t>
            </a:r>
          </a:p>
          <a:p>
            <a:pPr>
              <a:lnSpc>
                <a:spcPct val="150000"/>
              </a:lnSpc>
            </a:pPr>
            <a:r>
              <a:rPr lang="pl-PL" dirty="0"/>
              <a:t>Nie jest powszechnie obowiązujący </a:t>
            </a:r>
          </a:p>
          <a:p>
            <a:pPr>
              <a:lnSpc>
                <a:spcPct val="150000"/>
              </a:lnSpc>
            </a:pPr>
            <a:r>
              <a:rPr lang="pl-PL" dirty="0"/>
              <a:t>Nie jest trwały</a:t>
            </a:r>
          </a:p>
        </p:txBody>
      </p:sp>
    </p:spTree>
    <p:extLst>
      <p:ext uri="{BB962C8B-B14F-4D97-AF65-F5344CB8AC3E}">
        <p14:creationId xmlns:p14="http://schemas.microsoft.com/office/powerpoint/2010/main" val="18187019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41CF9E-04AA-4E60-8B41-738E7993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4870"/>
          </a:xfrm>
        </p:spPr>
        <p:txBody>
          <a:bodyPr/>
          <a:lstStyle/>
          <a:p>
            <a:r>
              <a:rPr lang="pl-PL" dirty="0"/>
              <a:t>Zwyczaj w prawie administracyjnym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5077B-802E-4555-8D5D-CA84FF00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/>
          <a:lstStyle/>
          <a:p>
            <a:r>
              <a:rPr lang="pl-PL" dirty="0"/>
              <a:t>Jego istnienie w PA jest dopuszczalne, jeżeli: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W wyniku jego stosowania następuje usprawnienie pracy organów i ich urzędów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Nie następuje przerzucenie na obywatela czynności, do podjęcia których zobowiązana jest administracja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Sprawa o charakterze indywidualnym lub społecznym załatwiana jest szybciej lub efektywniej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Nie narusza sytuacji gwarantowanych prawem materialnym czy procesowym i nie pogarsza sytuacji moralnej obywatela </a:t>
            </a:r>
          </a:p>
        </p:txBody>
      </p:sp>
    </p:spTree>
    <p:extLst>
      <p:ext uri="{BB962C8B-B14F-4D97-AF65-F5344CB8AC3E}">
        <p14:creationId xmlns:p14="http://schemas.microsoft.com/office/powerpoint/2010/main" val="5923984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1FD11-06AB-49BA-8B4E-6920F672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2366"/>
          </a:xfrm>
        </p:spPr>
        <p:txBody>
          <a:bodyPr/>
          <a:lstStyle/>
          <a:p>
            <a:r>
              <a:rPr lang="pl-PL" dirty="0"/>
              <a:t>Prawo sędziowskie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B2E683-2566-4382-8C4A-59D7EE878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0670"/>
            <a:ext cx="9601200" cy="4216730"/>
          </a:xfrm>
        </p:spPr>
        <p:txBody>
          <a:bodyPr/>
          <a:lstStyle/>
          <a:p>
            <a:r>
              <a:rPr lang="pl-PL" dirty="0"/>
              <a:t>Orzecznictwo sądów administracyjnych </a:t>
            </a:r>
          </a:p>
          <a:p>
            <a:r>
              <a:rPr lang="pl-PL" dirty="0"/>
              <a:t>Art. 15. § 1. Naczelny Sąd Administracyjny:</a:t>
            </a:r>
          </a:p>
          <a:p>
            <a:r>
              <a:rPr lang="pl-PL" dirty="0"/>
              <a:t>2) podejmuje uchwały mające na celu wyjaśnienie przepisów prawnych, których stosowanie wywołało rozbieżności w orzecznictwie sądów administracyjnych; 3) podejmuje uchwały zawierające rozstrzygnięcie zagadnień prawnych budzących poważne wątpliwości w konkretnej sprawie </a:t>
            </a:r>
            <a:r>
              <a:rPr lang="pl-PL" dirty="0" err="1"/>
              <a:t>sądowoadministracyjnej</a:t>
            </a:r>
            <a:r>
              <a:rPr lang="pl-PL" dirty="0"/>
              <a:t>;</a:t>
            </a:r>
          </a:p>
          <a:p>
            <a:r>
              <a:rPr lang="pl-PL" dirty="0"/>
              <a:t>Art. 187. § 1. Jeżeli przy rozpoznawaniu skargi kasacyjnej wyłoni się zagadnienie prawne budzące poważne wątpliwości, Naczelny Sąd Administracyjny może odroczyć rozpoznanie sprawy i przedstawić to zagadnienie do rozstrzygnięcia składowi siedmiu sędziów tego Sądu. § 2. Uchwała składu siedmiu sędziów Naczelnego Sądu Administracyjnego jest w danej sprawie wiążąca. </a:t>
            </a:r>
          </a:p>
        </p:txBody>
      </p:sp>
    </p:spTree>
    <p:extLst>
      <p:ext uri="{BB962C8B-B14F-4D97-AF65-F5344CB8AC3E}">
        <p14:creationId xmlns:p14="http://schemas.microsoft.com/office/powerpoint/2010/main" val="34533087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CFD683-D131-48B0-8A54-940CD722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4870"/>
          </a:xfrm>
        </p:spPr>
        <p:txBody>
          <a:bodyPr/>
          <a:lstStyle/>
          <a:p>
            <a:r>
              <a:rPr lang="pl-PL" dirty="0"/>
              <a:t>Prawo sędziowskie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AF883B-D3A5-4F1C-8AFC-6470DCC6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7543"/>
            <a:ext cx="9601200" cy="4299857"/>
          </a:xfrm>
        </p:spPr>
        <p:txBody>
          <a:bodyPr/>
          <a:lstStyle/>
          <a:p>
            <a:r>
              <a:rPr lang="pl-PL" dirty="0"/>
              <a:t>Art. 269. § 1. Jeżeli jakikolwiek skład sądu administracyjnego rozpoznający sprawę nie podziela stanowiska zajętego w uchwale składu siedmiu sędziów, całej Izby albo w uchwale pełnego składu Naczelnego Sądu Administracyjnego, przedstawia powstałe zagadnienie prawne do rozstrzygnięcia odpowiedniemu składowi. </a:t>
            </a:r>
          </a:p>
        </p:txBody>
      </p:sp>
    </p:spTree>
    <p:extLst>
      <p:ext uri="{BB962C8B-B14F-4D97-AF65-F5344CB8AC3E}">
        <p14:creationId xmlns:p14="http://schemas.microsoft.com/office/powerpoint/2010/main" val="13151509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33248-599A-4502-A295-0F5303E2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Publikacja i promulgacja źródeł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6647C9-8715-48A3-BDA2-C1D44AD7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8825"/>
            <a:ext cx="9601200" cy="3838575"/>
          </a:xfrm>
        </p:spPr>
        <p:txBody>
          <a:bodyPr/>
          <a:lstStyle/>
          <a:p>
            <a:r>
              <a:rPr lang="pl-PL" dirty="0"/>
              <a:t>Fikcja powszechnej znajomości prawa</a:t>
            </a:r>
          </a:p>
          <a:p>
            <a:r>
              <a:rPr lang="pl-PL" dirty="0"/>
              <a:t>Promulgacja – odnosi się do procedury prawotwórczej i oznacza urzędowe stwierdzenie, że akt doszedł do skutku </a:t>
            </a:r>
          </a:p>
          <a:p>
            <a:r>
              <a:rPr lang="pl-PL" dirty="0"/>
              <a:t>Publikacja: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Ostatni element promulgacji, niezbędny aby akt prawny nabrał mocy prawnej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Urzędowe ogłoszenie treści normy prawnej (brak instytucji promulgacji) </a:t>
            </a:r>
          </a:p>
          <a:p>
            <a:pPr marL="530352" lvl="1" indent="0">
              <a:buNone/>
            </a:pPr>
            <a:endParaRPr lang="pl-PL" i="0" dirty="0"/>
          </a:p>
          <a:p>
            <a:r>
              <a:rPr lang="pl-PL" dirty="0"/>
              <a:t>Art. 88 ust. 1 KRP  Warunkiem wejścia w życie ustaw, rozporządzeń oraz aktów prawa miejscowego jest ich ogłoszenie.</a:t>
            </a:r>
          </a:p>
          <a:p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24467392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6C68B-498A-4DF3-B8F5-1B3E4389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5494"/>
          </a:xfrm>
        </p:spPr>
        <p:txBody>
          <a:bodyPr/>
          <a:lstStyle/>
          <a:p>
            <a:r>
              <a:rPr lang="pl-PL" dirty="0"/>
              <a:t>Publikacja i promulgacja źródeł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E4E21D-8D38-4684-B260-098079D1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1294"/>
            <a:ext cx="9601200" cy="526670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Ustawa z dnia 20 lipca 2000 r. o ogłaszaniu aktów normatywnych i niektórych innych aktów prawnych</a:t>
            </a:r>
          </a:p>
          <a:p>
            <a:r>
              <a:rPr lang="pl-PL" dirty="0"/>
              <a:t>Art. 2 ust. 1 Ogłoszenie aktu normatywnego w dzienniku urzędowym jest obowiązkowe.</a:t>
            </a:r>
          </a:p>
          <a:p>
            <a:r>
              <a:rPr lang="pl-PL" dirty="0"/>
              <a:t>Art. 3 Akty normatywne ogłasza się niezwłocznie.</a:t>
            </a:r>
          </a:p>
          <a:p>
            <a:r>
              <a:rPr lang="pl-PL" dirty="0"/>
              <a:t> Art. 4 ust. 1 Akty normatywne, zawierające przepisy powszechnie obowiązujące, ogłaszane w dziennikach urzędowych wchodzą w życie </a:t>
            </a:r>
            <a:r>
              <a:rPr lang="pl-PL" b="1" dirty="0"/>
              <a:t>po upływie czternastu dni </a:t>
            </a:r>
            <a:r>
              <a:rPr lang="pl-PL" dirty="0"/>
              <a:t>od dnia ich ogłoszenia, chyba że dany akt normatywny określi termin dłuższy.</a:t>
            </a:r>
            <a:br>
              <a:rPr lang="pl-PL" dirty="0"/>
            </a:br>
            <a:br>
              <a:rPr lang="pl-PL" dirty="0"/>
            </a:br>
            <a:r>
              <a:rPr lang="pl-PL" i="0" dirty="0"/>
              <a:t>2. W uzasadnionych przypadkach akty normatywne, z zastrzeżeniem ust. 3, mogą wchodzić w życie w terminie krótszym niż czternaście dni, a jeżeli ważny interes państwa wymaga natychmiastowego wejścia w życie aktu normatywnego i zasady demokratycznego państwa prawnego nie stoją temu na przeszkodzie, dniem wejścia w życie może być dzień ogłoszenia tego aktu w dzienniku urzędowym. </a:t>
            </a:r>
            <a:br>
              <a:rPr lang="pl-PL" i="0" dirty="0"/>
            </a:br>
            <a:br>
              <a:rPr lang="pl-PL" i="0" dirty="0"/>
            </a:br>
            <a:r>
              <a:rPr lang="pl-PL" i="0" dirty="0"/>
              <a:t>3. </a:t>
            </a:r>
            <a:r>
              <a:rPr lang="pl-PL" b="1" i="0" dirty="0"/>
              <a:t>Przepisy porządkowe </a:t>
            </a:r>
            <a:r>
              <a:rPr lang="pl-PL" i="0" dirty="0"/>
              <a:t>wchodzą w życie </a:t>
            </a:r>
            <a:r>
              <a:rPr lang="pl-PL" b="1" i="0" dirty="0"/>
              <a:t>po upływie trzech dni </a:t>
            </a:r>
            <a:r>
              <a:rPr lang="pl-PL" i="0" dirty="0"/>
              <a:t>od dnia ich ogłoszenia. W uzasadnionych przypadkach przepisy porządkowe mogą wchodzić w życie w terminie krótszym niż trzy dni, a jeżeli zwłoka w wejściu w życie przepisów porządkowych mogłaby spowodować nieodwracalne szkody lub poważne zagrożenia życia, zdrowia lub mienia, można zarządzić wejście w życie takich przepisów z dniem ich ogłoszenia.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65462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43704-7702-4369-A39D-AF91D0D3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9244"/>
          </a:xfrm>
        </p:spPr>
        <p:txBody>
          <a:bodyPr/>
          <a:lstStyle/>
          <a:p>
            <a:r>
              <a:rPr lang="pl-PL" dirty="0"/>
              <a:t>Dzienniki urzędowe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42E350-DED9-4321-9DE6-8DD93F33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0041"/>
            <a:ext cx="9601200" cy="5213267"/>
          </a:xfrm>
        </p:spPr>
        <p:txBody>
          <a:bodyPr/>
          <a:lstStyle/>
          <a:p>
            <a:r>
              <a:rPr lang="pl-PL" b="1" dirty="0"/>
              <a:t>Dziennik Ustaw Rzeczypospolitej Polskiej </a:t>
            </a:r>
            <a:r>
              <a:rPr lang="pl-PL" dirty="0"/>
              <a:t>– PRM</a:t>
            </a:r>
            <a:br>
              <a:rPr lang="pl-PL" dirty="0"/>
            </a:br>
            <a:r>
              <a:rPr lang="pl-PL" dirty="0"/>
              <a:t>Konstytucja, ustawy, ratyfikowane umowy międzynarodowe, oświadczenia rządowe w kwestii mocy wiążącej umów międzynarodowych, rozporządzenia z mocą ustawy, rozporządzenia, uchwały RM uchylające rozporządzenia ministra</a:t>
            </a:r>
          </a:p>
          <a:p>
            <a:r>
              <a:rPr lang="pl-PL" dirty="0"/>
              <a:t>Dziennik Urzędowy UE – Urząd Oficjalnych Publikacji Komisji Europejskiej </a:t>
            </a:r>
            <a:br>
              <a:rPr lang="pl-PL" dirty="0"/>
            </a:br>
            <a:r>
              <a:rPr lang="pl-PL" dirty="0"/>
              <a:t>rozporządzenia, dyrektywy, decyzje, zalecenia, opinie</a:t>
            </a:r>
          </a:p>
          <a:p>
            <a:r>
              <a:rPr lang="pl-PL" dirty="0"/>
              <a:t>Dziennik Urzędowy Rzeczypospolitej Polskiej Monitor Polski – PRM</a:t>
            </a:r>
            <a:br>
              <a:rPr lang="pl-PL" dirty="0"/>
            </a:br>
            <a:r>
              <a:rPr lang="pl-PL" dirty="0"/>
              <a:t>pozostałe umowy międzynarodowe, zarządzenia Prezydenta wydane na podstawie ustawy, uchwały RM, zarządzenia PRM wydawane na podstawie ustawy</a:t>
            </a:r>
          </a:p>
          <a:p>
            <a:r>
              <a:rPr lang="pl-PL" dirty="0"/>
              <a:t>Dzienniki urzędowe ministrów</a:t>
            </a:r>
          </a:p>
          <a:p>
            <a:r>
              <a:rPr lang="pl-PL" dirty="0"/>
              <a:t>Dzienniki urzędowe urzędów centralnych </a:t>
            </a:r>
          </a:p>
          <a:p>
            <a:r>
              <a:rPr lang="pl-PL" dirty="0"/>
              <a:t>Wojewódzkie dzienniki urzędowe – wojewodowie </a:t>
            </a:r>
            <a:br>
              <a:rPr lang="pl-PL" dirty="0"/>
            </a:br>
            <a:r>
              <a:rPr lang="pl-PL" dirty="0"/>
              <a:t>akty prawa miejscowego, statuty związków międzygminnych, związków powiatów, akry PRM uchylające akty wojewodów lub organów administracji niezespolonej</a:t>
            </a:r>
          </a:p>
        </p:txBody>
      </p:sp>
    </p:spTree>
    <p:extLst>
      <p:ext uri="{BB962C8B-B14F-4D97-AF65-F5344CB8AC3E}">
        <p14:creationId xmlns:p14="http://schemas.microsoft.com/office/powerpoint/2010/main" val="274408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8A47DF-34A1-4EE4-9072-202A73F5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7997"/>
          </a:xfrm>
        </p:spPr>
        <p:txBody>
          <a:bodyPr>
            <a:normAutofit fontScale="90000"/>
          </a:bodyPr>
          <a:lstStyle/>
          <a:p>
            <a:r>
              <a:rPr lang="pl-PL" dirty="0"/>
              <a:t>Konstytucja jako źródło prawa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4514E0-FFE1-435A-ADE7-BE5070BE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3797"/>
            <a:ext cx="9921834" cy="4667003"/>
          </a:xfrm>
        </p:spPr>
        <p:txBody>
          <a:bodyPr>
            <a:normAutofit/>
          </a:bodyPr>
          <a:lstStyle/>
          <a:p>
            <a:r>
              <a:rPr lang="pl-PL" dirty="0"/>
              <a:t>Problem z bezpośrednim stosowaniem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8  ust. 2 KRP:</a:t>
            </a:r>
          </a:p>
          <a:p>
            <a:pPr marL="530352" lvl="1" indent="0">
              <a:buNone/>
            </a:pPr>
            <a:r>
              <a:rPr lang="pl-PL" dirty="0"/>
              <a:t>Przepisy Konstytucji stosuje się bezpośrednio, chyba że Konstytucja stanowi inaczej.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178. 1. KRP</a:t>
            </a:r>
          </a:p>
          <a:p>
            <a:pPr marL="530352" lvl="1" indent="0">
              <a:buNone/>
            </a:pPr>
            <a:r>
              <a:rPr lang="pl-PL" dirty="0"/>
              <a:t> Sędziowie w sprawowaniu swojego urzędu są niezawiśli i podlegają tylko Konstytucji oraz ustawom.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Art.. 134 3. KRP</a:t>
            </a:r>
          </a:p>
          <a:p>
            <a:pPr marL="530352" lvl="1" indent="0">
              <a:buNone/>
            </a:pPr>
            <a:r>
              <a:rPr lang="pl-PL" dirty="0"/>
              <a:t>Prezydent Rzeczypospolitej mianuje Szefa Sztabu Generalnego i dowódców rodzajów Sił Zbrojnych na czas określony. Czas trwania kadencji, tryb i warunki odwołania przed jej upływem określa ustawa.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Art. 213 ust. 1 KRP  Krajowa Rada Radiofonii i Telewizji stoi na straży wolności słowa, prawa do informacji oraz interesu publicznego w radiofonii i telewizji.</a:t>
            </a:r>
          </a:p>
        </p:txBody>
      </p:sp>
    </p:spTree>
    <p:extLst>
      <p:ext uri="{BB962C8B-B14F-4D97-AF65-F5344CB8AC3E}">
        <p14:creationId xmlns:p14="http://schemas.microsoft.com/office/powerpoint/2010/main" val="19403993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23F9B-C45A-44EC-9A8B-76003C65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762F3F-D755-4923-AA20-53B3CA18D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 Zarządzenie ministra: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A. Jest źródłem powszechnie obowiązującego prawa</a:t>
            </a:r>
          </a:p>
          <a:p>
            <a:pPr marL="0" indent="0">
              <a:buNone/>
            </a:pPr>
            <a:r>
              <a:rPr lang="pl-PL" dirty="0"/>
              <a:t>B. Może obowiązywać  obywatela</a:t>
            </a:r>
          </a:p>
          <a:p>
            <a:pPr marL="0" indent="0">
              <a:buNone/>
            </a:pPr>
            <a:r>
              <a:rPr lang="pl-PL" dirty="0"/>
              <a:t>C. Nie jest źródłem prawa administracyjnego</a:t>
            </a:r>
          </a:p>
          <a:p>
            <a:pPr marL="0" indent="0">
              <a:buNone/>
            </a:pPr>
            <a:r>
              <a:rPr lang="pl-PL" dirty="0"/>
              <a:t>D. Jest przedmiotem regulacji konstytucyjnej</a:t>
            </a:r>
          </a:p>
        </p:txBody>
      </p:sp>
    </p:spTree>
    <p:extLst>
      <p:ext uri="{BB962C8B-B14F-4D97-AF65-F5344CB8AC3E}">
        <p14:creationId xmlns:p14="http://schemas.microsoft.com/office/powerpoint/2010/main" val="11121655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893BD-C867-4BD3-A406-E7E3A97D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17921-6C58-4FC7-851E-162289C88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06. Rozporządzenie porządkowe wojewody: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A. Jest źródłem powszechnie obowiązującego prawa</a:t>
            </a:r>
          </a:p>
          <a:p>
            <a:pPr marL="0" indent="0">
              <a:buNone/>
            </a:pPr>
            <a:r>
              <a:rPr lang="pl-PL" dirty="0"/>
              <a:t>B. Nie może  być aktem normatywnym</a:t>
            </a:r>
          </a:p>
          <a:p>
            <a:pPr marL="0" indent="0">
              <a:buNone/>
            </a:pPr>
            <a:r>
              <a:rPr lang="pl-PL" dirty="0"/>
              <a:t>C. Jest aktem administracyjnym</a:t>
            </a:r>
          </a:p>
          <a:p>
            <a:pPr marL="0" indent="0">
              <a:buNone/>
            </a:pPr>
            <a:r>
              <a:rPr lang="pl-PL" dirty="0"/>
              <a:t>D. Ma charakter ustrojowo prawny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311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A89C8-8C7B-41B4-AAE1-C08A9370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845DC8-87B0-4DC5-A62C-44EAF2A2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09. Akty prawa miejscowego: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A. Podlegają bezpośredniej kontroli Trybunału Konstytucyjnego</a:t>
            </a:r>
          </a:p>
          <a:p>
            <a:pPr marL="0" indent="0">
              <a:buNone/>
            </a:pPr>
            <a:r>
              <a:rPr lang="pl-PL" dirty="0"/>
              <a:t>B. Są wydawane przez organy samorządu zawodowego</a:t>
            </a:r>
          </a:p>
          <a:p>
            <a:pPr marL="0" indent="0">
              <a:buNone/>
            </a:pPr>
            <a:r>
              <a:rPr lang="pl-PL" dirty="0"/>
              <a:t>C. Należą do systemu zamkniętego źródeł prawa</a:t>
            </a:r>
          </a:p>
          <a:p>
            <a:pPr marL="0" indent="0">
              <a:buNone/>
            </a:pPr>
            <a:r>
              <a:rPr lang="pl-PL" dirty="0"/>
              <a:t>D. Podlegają bezpośredniej kontroli sądów administracyjnych</a:t>
            </a:r>
          </a:p>
        </p:txBody>
      </p:sp>
    </p:spTree>
    <p:extLst>
      <p:ext uri="{BB962C8B-B14F-4D97-AF65-F5344CB8AC3E}">
        <p14:creationId xmlns:p14="http://schemas.microsoft.com/office/powerpoint/2010/main" val="28340065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203468-1399-440D-A041-4729FFF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B2B844-1506-495B-9F7C-03DE763B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10. Według Konstytucji aktami prawa miejscowego są:  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A. Uchwały i zarządzenia</a:t>
            </a:r>
          </a:p>
          <a:p>
            <a:pPr marL="0" indent="0">
              <a:buNone/>
            </a:pPr>
            <a:r>
              <a:rPr lang="pl-PL" dirty="0"/>
              <a:t>B. Akty określone w ustawach</a:t>
            </a:r>
          </a:p>
          <a:p>
            <a:pPr marL="0" indent="0">
              <a:buNone/>
            </a:pPr>
            <a:r>
              <a:rPr lang="pl-PL" dirty="0"/>
              <a:t>C. Rozporządzenia i zarządzenia</a:t>
            </a:r>
          </a:p>
          <a:p>
            <a:pPr marL="0" indent="0">
              <a:buNone/>
            </a:pPr>
            <a:r>
              <a:rPr lang="pl-PL" dirty="0"/>
              <a:t>D. Uchwały i  rozporządzenia</a:t>
            </a:r>
          </a:p>
        </p:txBody>
      </p:sp>
    </p:spTree>
    <p:extLst>
      <p:ext uri="{BB962C8B-B14F-4D97-AF65-F5344CB8AC3E}">
        <p14:creationId xmlns:p14="http://schemas.microsoft.com/office/powerpoint/2010/main" val="41130281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A696F-097E-45DA-B9DE-E97873C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AD236-6ABC-49E7-80B4-39A6BCF19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12. Starosta wydaje akty prawa miejscowego obowiązujące na terenie powiatu na podstawie upoważnień zawartych:  </a:t>
            </a:r>
            <a:endParaRPr lang="pl-PL" dirty="0"/>
          </a:p>
          <a:p>
            <a:r>
              <a:rPr lang="pl-PL" dirty="0"/>
              <a:t>A. W ustawie o wojewodzie i administracji rządowej w województwie </a:t>
            </a:r>
          </a:p>
          <a:p>
            <a:r>
              <a:rPr lang="pl-PL" dirty="0"/>
              <a:t>B. W ustawie o samorządzie powiatowym</a:t>
            </a:r>
          </a:p>
          <a:p>
            <a:r>
              <a:rPr lang="pl-PL" dirty="0"/>
              <a:t>C. W ustawie o samorządzie terytorialnym</a:t>
            </a:r>
          </a:p>
          <a:p>
            <a:r>
              <a:rPr lang="pl-PL" dirty="0"/>
              <a:t>D. Żadna z powyższych odpowiedzi nie jest prawidłowa</a:t>
            </a:r>
          </a:p>
        </p:txBody>
      </p:sp>
    </p:spTree>
    <p:extLst>
      <p:ext uri="{BB962C8B-B14F-4D97-AF65-F5344CB8AC3E}">
        <p14:creationId xmlns:p14="http://schemas.microsoft.com/office/powerpoint/2010/main" val="698915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85F05-1098-49A5-A568-47CBA63A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E79020-0F19-4FE2-BDD0-16B5EE5E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13. Statut jednostki samorządu terytorialnego  jest: </a:t>
            </a:r>
            <a:endParaRPr lang="pl-PL" dirty="0"/>
          </a:p>
          <a:p>
            <a:r>
              <a:rPr lang="pl-PL" dirty="0"/>
              <a:t>A. Aktem administracyjnym</a:t>
            </a:r>
          </a:p>
          <a:p>
            <a:r>
              <a:rPr lang="pl-PL" dirty="0"/>
              <a:t>B. Aktem prawa miejscowego</a:t>
            </a:r>
          </a:p>
          <a:p>
            <a:r>
              <a:rPr lang="pl-PL" dirty="0"/>
              <a:t>C. Porozumieniem administracyjnym </a:t>
            </a:r>
          </a:p>
          <a:p>
            <a:r>
              <a:rPr lang="pl-PL" dirty="0"/>
              <a:t>D. Aktem o charakterze zrzeszeniowym</a:t>
            </a:r>
          </a:p>
        </p:txBody>
      </p:sp>
    </p:spTree>
    <p:extLst>
      <p:ext uri="{BB962C8B-B14F-4D97-AF65-F5344CB8AC3E}">
        <p14:creationId xmlns:p14="http://schemas.microsoft.com/office/powerpoint/2010/main" val="386399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133188-59FB-47A3-92D7-8D9247DF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00496"/>
          </a:xfrm>
        </p:spPr>
        <p:txBody>
          <a:bodyPr/>
          <a:lstStyle/>
          <a:p>
            <a:r>
              <a:rPr lang="pl-PL" dirty="0"/>
              <a:t>Konstytucja, jako źródło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8D53A4-B59B-481D-BFEF-89F23C7A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0665"/>
            <a:ext cx="9601200" cy="5397335"/>
          </a:xfrm>
        </p:spPr>
        <p:txBody>
          <a:bodyPr>
            <a:normAutofit/>
          </a:bodyPr>
          <a:lstStyle/>
          <a:p>
            <a:r>
              <a:rPr lang="pl-PL" dirty="0"/>
              <a:t>Art. 6 ust. 2 ust. o radiofonii i telewizji Do zadań Krajowej Rady należy w szczególności: </a:t>
            </a:r>
            <a:br>
              <a:rPr lang="pl-PL" dirty="0"/>
            </a:br>
            <a:r>
              <a:rPr lang="pl-PL" dirty="0"/>
              <a:t>1) projektowanie w porozumieniu z Prezesem Rady Ministrów kierunków polityki państwa w dziedzinie radiofonii i telewizji; </a:t>
            </a:r>
            <a:br>
              <a:rPr lang="pl-PL" dirty="0"/>
            </a:br>
            <a:r>
              <a:rPr lang="pl-PL" dirty="0"/>
              <a:t>2) określanie, w granicach upoważnień ustawowych, warunków prowadzenia działalności przez dostawców usług medialnych; </a:t>
            </a:r>
            <a:br>
              <a:rPr lang="pl-PL" dirty="0"/>
            </a:br>
            <a:r>
              <a:rPr lang="pl-PL" dirty="0"/>
              <a:t>3) podejmowanie, w zakresie przewidzianym ustawą, rozstrzygnięć w sprawach koncesji na rozpowszechnianie programów, wpisu do rejestru programów, zwanego dalej „rejestrem”, oraz prowadzenie tego rejestru; </a:t>
            </a:r>
            <a:br>
              <a:rPr lang="pl-PL" dirty="0"/>
            </a:br>
            <a:r>
              <a:rPr lang="pl-PL" dirty="0"/>
              <a:t>3a) uznawanie za nadawcę społecznego lub odbieranie tego przymiotu, na warunkach określonych ustawą;</a:t>
            </a:r>
            <a:br>
              <a:rPr lang="pl-PL" dirty="0"/>
            </a:br>
            <a:r>
              <a:rPr lang="pl-PL" dirty="0"/>
              <a:t> 4) sprawowanie w granicach określonych ustawą kontroli działalności dostawców usług medialnych; </a:t>
            </a:r>
            <a:br>
              <a:rPr lang="pl-PL" dirty="0"/>
            </a:br>
            <a:r>
              <a:rPr lang="pl-PL" dirty="0"/>
              <a:t>5) organizowanie badań treści i odbioru usług medialnych; </a:t>
            </a:r>
            <a:br>
              <a:rPr lang="pl-PL" dirty="0"/>
            </a:br>
            <a:r>
              <a:rPr lang="pl-PL" dirty="0"/>
              <a:t>5a) prowadzenie monitoringu rynku audiowizualnych usług medialnych na żądanie w celu ustalenia kręgu podmiotów dostarczających audiowizualne usługi medialne na żądanie oraz oceny wykonania obowiązków wynikających z ustawy przez te podmioty (…)</a:t>
            </a:r>
          </a:p>
        </p:txBody>
      </p:sp>
    </p:spTree>
    <p:extLst>
      <p:ext uri="{BB962C8B-B14F-4D97-AF65-F5344CB8AC3E}">
        <p14:creationId xmlns:p14="http://schemas.microsoft.com/office/powerpoint/2010/main" val="256807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9E085-6BCF-41B6-A331-28CE6F97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Konstytucja – znaczenie dla 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F69E5F-EFFF-4D7C-AA7A-CD792BEC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Zasady konstytucyjne </a:t>
            </a:r>
          </a:p>
          <a:p>
            <a:pPr marL="0" indent="0">
              <a:buNone/>
            </a:pPr>
            <a:r>
              <a:rPr lang="pl-PL" dirty="0"/>
              <a:t>„Konstytucyjne zasady prawa, chociaż niekiedy ogólnie sformułowane, z uwagi na swą nadrzędność wiążą zamkniętą i hierarchiczną koncepcję systemu źródeł prawa z określoną aksjologią konstytucyjną, </a:t>
            </a:r>
            <a:r>
              <a:rPr lang="pl-PL" u="sng" dirty="0"/>
              <a:t>wyznaczając tym samym podstawowe wartości, których urzeczywistnianiu i ochronie system ten ma służyć</a:t>
            </a:r>
            <a:r>
              <a:rPr lang="pl-PL" dirty="0"/>
              <a:t>” (Wyrzykowski, Ziółkowski)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Zasada demokratycznego państwa prawnego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Zasada praworządności i legalności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Zasada równości wobec prawa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6415259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3667</Words>
  <Application>Microsoft Office PowerPoint</Application>
  <PresentationFormat>Panoramiczny</PresentationFormat>
  <Paragraphs>410</Paragraphs>
  <Slides>75</Slides>
  <Notes>62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80" baseType="lpstr">
      <vt:lpstr>Arial</vt:lpstr>
      <vt:lpstr>Calibri</vt:lpstr>
      <vt:lpstr>Franklin Gothic Book</vt:lpstr>
      <vt:lpstr>Wingdings</vt:lpstr>
      <vt:lpstr>Przycinanie</vt:lpstr>
      <vt:lpstr>Prawo administracyjne</vt:lpstr>
      <vt:lpstr>Źródła prawa</vt:lpstr>
      <vt:lpstr>Koncepcja systemu</vt:lpstr>
      <vt:lpstr>Rodzaje źródeł prawa </vt:lpstr>
      <vt:lpstr>Cechy źródeł prawa administracyjnego</vt:lpstr>
      <vt:lpstr>Prezentacja programu PowerPoint</vt:lpstr>
      <vt:lpstr>Konstytucja jako źródło prawa </vt:lpstr>
      <vt:lpstr>Konstytucja, jako źródło prawa</vt:lpstr>
      <vt:lpstr>Konstytucja – znaczenie dla PA</vt:lpstr>
      <vt:lpstr>Konstytucja – znaczenie dla PA</vt:lpstr>
      <vt:lpstr>Prezentacja programu PowerPoint</vt:lpstr>
      <vt:lpstr>Ustawa, jako źródło PA</vt:lpstr>
      <vt:lpstr>Prezentacja programu PowerPoint</vt:lpstr>
      <vt:lpstr>Art. 1. Prawo budowlane  Ustawa – Prawo budowlane, zwana dalej „ustawą”, normuje działalność obejmującą sprawy projektowania, budowy, utrzymania i rozbiórki obiektów budowlanych oraz określa zasady działania organów administracji publicznej w tych dziedzinach.</vt:lpstr>
      <vt:lpstr>   Umowy międzynarodowe</vt:lpstr>
      <vt:lpstr>Umowy międzynarodowe </vt:lpstr>
      <vt:lpstr>Umowy międzynarodowe, jako źródło PA</vt:lpstr>
      <vt:lpstr>Prezentacja programu PowerPoint</vt:lpstr>
      <vt:lpstr>Prawo Unii Europejskiej </vt:lpstr>
      <vt:lpstr>   Rozporządzenia</vt:lpstr>
      <vt:lpstr>Rozporządzenia</vt:lpstr>
      <vt:lpstr>Prezentacja programu PowerPoint</vt:lpstr>
      <vt:lpstr>Rozporządzenia</vt:lpstr>
      <vt:lpstr>Rozporządzenia</vt:lpstr>
      <vt:lpstr>Współrozporządzenie</vt:lpstr>
      <vt:lpstr>   Akty prawa miejscowego </vt:lpstr>
      <vt:lpstr>Akty prawa miejscowego – znaczenie dla PA</vt:lpstr>
      <vt:lpstr>Akty prawa miejscowego</vt:lpstr>
      <vt:lpstr>Kategorie aktów prawa miejscowego </vt:lpstr>
      <vt:lpstr>Upoważnienie szczegółowe </vt:lpstr>
      <vt:lpstr>Prezentacja programu PowerPoint</vt:lpstr>
      <vt:lpstr>Akty prawa miejscowego – stanowione przez organy gminy</vt:lpstr>
      <vt:lpstr>Akty prawa miejscowego – stanowione przez organy gminy</vt:lpstr>
      <vt:lpstr>Prezentacja programu PowerPoint</vt:lpstr>
      <vt:lpstr>Akty prawa miejscowego – stanowione przez organy gminy</vt:lpstr>
      <vt:lpstr>Prezentacja programu PowerPoint</vt:lpstr>
      <vt:lpstr>Prezentacja programu PowerPoint</vt:lpstr>
      <vt:lpstr>Akty prawa miejscowego – stanowione przez organy gminy</vt:lpstr>
      <vt:lpstr>Akty prawa miejscowego – stanowione przez organy gminy</vt:lpstr>
      <vt:lpstr>Akty prawa miejscowego – stanowione przez organy gminy</vt:lpstr>
      <vt:lpstr>Akty prawa miejscowego – stanowione przez organy gminy</vt:lpstr>
      <vt:lpstr>Akty prawa miejscowego – stanowione przez organy gminy</vt:lpstr>
      <vt:lpstr>Akty prawa miejscowego – stanowione przez organy gminy</vt:lpstr>
      <vt:lpstr>Prezentacja programu PowerPoint</vt:lpstr>
      <vt:lpstr>Akty prawa miejscowego – stanowione przez organy powiatu</vt:lpstr>
      <vt:lpstr>Akty prawa miejscowego – stanowione przez organy powiatu</vt:lpstr>
      <vt:lpstr>Akty prawa miejscowego – stanowione przez organy powiatu</vt:lpstr>
      <vt:lpstr>Akty prawa miejscowego – stanowione przez organy województwa</vt:lpstr>
      <vt:lpstr>Akty prawa miejscowego wydawane przez administrację rządową w województwie</vt:lpstr>
      <vt:lpstr>Akty prawa miejscowego wydawane przez administrację rządową w województwie</vt:lpstr>
      <vt:lpstr>Rozporządzenia porządkowe </vt:lpstr>
      <vt:lpstr>Prezentacja programu PowerPoint</vt:lpstr>
      <vt:lpstr>Prezentacja programu PowerPoint</vt:lpstr>
      <vt:lpstr>Prawo wewnętrzne – stanowione przez administrację naczelną</vt:lpstr>
      <vt:lpstr>Prawo wewnętrzne – stanowione przez administrację naczelną</vt:lpstr>
      <vt:lpstr>Regulaminy i statuty</vt:lpstr>
      <vt:lpstr>Prezentacja programu PowerPoint</vt:lpstr>
      <vt:lpstr>Prawo zakładowe</vt:lpstr>
      <vt:lpstr>    Źródła niezorganizowane </vt:lpstr>
      <vt:lpstr>Odesłania i normy pozaprawne</vt:lpstr>
      <vt:lpstr>Odesłanie jawne</vt:lpstr>
      <vt:lpstr>Odesłania niejawne</vt:lpstr>
      <vt:lpstr>Zwyczaj w prawie administracyjnym</vt:lpstr>
      <vt:lpstr>Zwyczaj w prawie administracyjnym</vt:lpstr>
      <vt:lpstr>Prawo sędziowskie</vt:lpstr>
      <vt:lpstr>Prawo sędziowskie</vt:lpstr>
      <vt:lpstr>Publikacja i promulgacja źródeł prawa</vt:lpstr>
      <vt:lpstr>Publikacja i promulgacja źródeł prawa</vt:lpstr>
      <vt:lpstr>Dzienniki urzędowe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administracyjne</dc:title>
  <dc:creator>Patrycja Przybyła</dc:creator>
  <cp:lastModifiedBy>Patrycja Przybyła</cp:lastModifiedBy>
  <cp:revision>90</cp:revision>
  <dcterms:created xsi:type="dcterms:W3CDTF">2019-03-02T07:40:07Z</dcterms:created>
  <dcterms:modified xsi:type="dcterms:W3CDTF">2019-10-21T10:48:54Z</dcterms:modified>
</cp:coreProperties>
</file>