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1"/>
  </p:notesMasterIdLst>
  <p:sldIdLst>
    <p:sldId id="256" r:id="rId2"/>
    <p:sldId id="257" r:id="rId3"/>
    <p:sldId id="258" r:id="rId4"/>
    <p:sldId id="264" r:id="rId5"/>
    <p:sldId id="259" r:id="rId6"/>
    <p:sldId id="310" r:id="rId7"/>
    <p:sldId id="260" r:id="rId8"/>
    <p:sldId id="302" r:id="rId9"/>
    <p:sldId id="261" r:id="rId10"/>
    <p:sldId id="262" r:id="rId11"/>
    <p:sldId id="263" r:id="rId12"/>
    <p:sldId id="267" r:id="rId13"/>
    <p:sldId id="265" r:id="rId14"/>
    <p:sldId id="303" r:id="rId15"/>
    <p:sldId id="304" r:id="rId16"/>
    <p:sldId id="266" r:id="rId17"/>
    <p:sldId id="268" r:id="rId18"/>
    <p:sldId id="269" r:id="rId19"/>
    <p:sldId id="272" r:id="rId20"/>
    <p:sldId id="313" r:id="rId21"/>
    <p:sldId id="314" r:id="rId22"/>
    <p:sldId id="312" r:id="rId23"/>
    <p:sldId id="274" r:id="rId24"/>
    <p:sldId id="275" r:id="rId25"/>
    <p:sldId id="276" r:id="rId26"/>
    <p:sldId id="277" r:id="rId27"/>
    <p:sldId id="278" r:id="rId28"/>
    <p:sldId id="307" r:id="rId29"/>
    <p:sldId id="279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56818" autoAdjust="0"/>
  </p:normalViewPr>
  <p:slideViewPr>
    <p:cSldViewPr snapToGrid="0">
      <p:cViewPr varScale="1">
        <p:scale>
          <a:sx n="38" d="100"/>
          <a:sy n="38" d="100"/>
        </p:scale>
        <p:origin x="174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075830-7A15-4321-B8C3-F450461427D7}" type="datetimeFigureOut">
              <a:rPr lang="pl-PL" smtClean="0"/>
              <a:t>2019-10-31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AE3FC2-4D9D-4BC3-B829-43E3F98D85C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006824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E3FC2-4D9D-4BC3-B829-43E3F98D85C6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069716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E3FC2-4D9D-4BC3-B829-43E3F98D85C6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978278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E3FC2-4D9D-4BC3-B829-43E3F98D85C6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604790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E3FC2-4D9D-4BC3-B829-43E3F98D85C6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38754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E3FC2-4D9D-4BC3-B829-43E3F98D85C6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646668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E3FC2-4D9D-4BC3-B829-43E3F98D85C6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78442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E3FC2-4D9D-4BC3-B829-43E3F98D85C6}" type="slidenum">
              <a:rPr lang="pl-PL" smtClean="0"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901804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E3FC2-4D9D-4BC3-B829-43E3F98D85C6}" type="slidenum">
              <a:rPr lang="pl-PL" smtClean="0"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7275031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E3FC2-4D9D-4BC3-B829-43E3F98D85C6}" type="slidenum">
              <a:rPr lang="pl-PL" smtClean="0"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0269230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E3FC2-4D9D-4BC3-B829-43E3F98D85C6}" type="slidenum">
              <a:rPr lang="pl-PL" smtClean="0"/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9036259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E3FC2-4D9D-4BC3-B829-43E3F98D85C6}" type="slidenum">
              <a:rPr lang="pl-PL" smtClean="0"/>
              <a:t>23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237553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E3FC2-4D9D-4BC3-B829-43E3F98D85C6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9357044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E3FC2-4D9D-4BC3-B829-43E3F98D85C6}" type="slidenum">
              <a:rPr lang="pl-PL" smtClean="0"/>
              <a:t>24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4305424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E3FC2-4D9D-4BC3-B829-43E3F98D85C6}" type="slidenum">
              <a:rPr lang="pl-PL" smtClean="0"/>
              <a:t>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0686458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E3FC2-4D9D-4BC3-B829-43E3F98D85C6}" type="slidenum">
              <a:rPr lang="pl-PL" smtClean="0"/>
              <a:t>27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4407288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E3FC2-4D9D-4BC3-B829-43E3F98D85C6}" type="slidenum">
              <a:rPr lang="pl-PL" smtClean="0"/>
              <a:t>29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663068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E3FC2-4D9D-4BC3-B829-43E3F98D85C6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745628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E3FC2-4D9D-4BC3-B829-43E3F98D85C6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40416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E3FC2-4D9D-4BC3-B829-43E3F98D85C6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590417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E3FC2-4D9D-4BC3-B829-43E3F98D85C6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106185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E3FC2-4D9D-4BC3-B829-43E3F98D85C6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392298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E3FC2-4D9D-4BC3-B829-43E3F98D85C6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379481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E3FC2-4D9D-4BC3-B829-43E3F98D85C6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15906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C91390A-9231-4510-8211-CC1AF9C7781D}" type="datetimeFigureOut">
              <a:rPr lang="pl-PL" smtClean="0"/>
              <a:t>2019-10-31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F97BD23-D59E-4124-B4A9-C80107C483D1}" type="slidenum">
              <a:rPr lang="pl-PL" smtClean="0"/>
              <a:t>‹#›</a:t>
            </a:fld>
            <a:endParaRPr lang="pl-PL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2230953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1390A-9231-4510-8211-CC1AF9C7781D}" type="datetimeFigureOut">
              <a:rPr lang="pl-PL" smtClean="0"/>
              <a:t>2019-10-31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7BD23-D59E-4124-B4A9-C80107C483D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29307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1390A-9231-4510-8211-CC1AF9C7781D}" type="datetimeFigureOut">
              <a:rPr lang="pl-PL" smtClean="0"/>
              <a:t>2019-10-31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7BD23-D59E-4124-B4A9-C80107C483D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34794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1390A-9231-4510-8211-CC1AF9C7781D}" type="datetimeFigureOut">
              <a:rPr lang="pl-PL" smtClean="0"/>
              <a:t>2019-10-31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7BD23-D59E-4124-B4A9-C80107C483D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09182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C91390A-9231-4510-8211-CC1AF9C7781D}" type="datetimeFigureOut">
              <a:rPr lang="pl-PL" smtClean="0"/>
              <a:t>2019-10-31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F97BD23-D59E-4124-B4A9-C80107C483D1}" type="slidenum">
              <a:rPr lang="pl-PL" smtClean="0"/>
              <a:t>‹#›</a:t>
            </a:fld>
            <a:endParaRPr lang="pl-PL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3553995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1390A-9231-4510-8211-CC1AF9C7781D}" type="datetimeFigureOut">
              <a:rPr lang="pl-PL" smtClean="0"/>
              <a:t>2019-10-31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7BD23-D59E-4124-B4A9-C80107C483D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90866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1390A-9231-4510-8211-CC1AF9C7781D}" type="datetimeFigureOut">
              <a:rPr lang="pl-PL" smtClean="0"/>
              <a:t>2019-10-31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7BD23-D59E-4124-B4A9-C80107C483D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0655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1390A-9231-4510-8211-CC1AF9C7781D}" type="datetimeFigureOut">
              <a:rPr lang="pl-PL" smtClean="0"/>
              <a:t>2019-10-31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7BD23-D59E-4124-B4A9-C80107C483D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17556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1390A-9231-4510-8211-CC1AF9C7781D}" type="datetimeFigureOut">
              <a:rPr lang="pl-PL" smtClean="0"/>
              <a:t>2019-10-31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7BD23-D59E-4124-B4A9-C80107C483D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23105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C91390A-9231-4510-8211-CC1AF9C7781D}" type="datetimeFigureOut">
              <a:rPr lang="pl-PL" smtClean="0"/>
              <a:t>2019-10-31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F97BD23-D59E-4124-B4A9-C80107C483D1}" type="slidenum">
              <a:rPr lang="pl-PL" smtClean="0"/>
              <a:t>‹#›</a:t>
            </a:fld>
            <a:endParaRPr lang="pl-PL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70251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C91390A-9231-4510-8211-CC1AF9C7781D}" type="datetimeFigureOut">
              <a:rPr lang="pl-PL" smtClean="0"/>
              <a:t>2019-10-31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F97BD23-D59E-4124-B4A9-C80107C483D1}" type="slidenum">
              <a:rPr lang="pl-PL" smtClean="0"/>
              <a:t>‹#›</a:t>
            </a:fld>
            <a:endParaRPr lang="pl-PL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5205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EC91390A-9231-4510-8211-CC1AF9C7781D}" type="datetimeFigureOut">
              <a:rPr lang="pl-PL" smtClean="0"/>
              <a:t>2019-10-31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CF97BD23-D59E-4124-B4A9-C80107C483D1}" type="slidenum">
              <a:rPr lang="pl-PL" smtClean="0"/>
              <a:t>‹#›</a:t>
            </a:fld>
            <a:endParaRPr lang="pl-PL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35213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B68BA87-CC7C-43E4-979D-062E0945E4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pl-PL" dirty="0"/>
              <a:t>Prawo administracyjne</a:t>
            </a:r>
          </a:p>
        </p:txBody>
      </p:sp>
    </p:spTree>
    <p:extLst>
      <p:ext uri="{BB962C8B-B14F-4D97-AF65-F5344CB8AC3E}">
        <p14:creationId xmlns:p14="http://schemas.microsoft.com/office/powerpoint/2010/main" val="9651430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B07E1B1-01D8-4D3E-90EF-514F67DF3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Kompetencja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0953D56-63DB-4FD5-9802-F6C86A9890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4177430"/>
          </a:xfrm>
        </p:spPr>
        <p:txBody>
          <a:bodyPr>
            <a:normAutofit/>
          </a:bodyPr>
          <a:lstStyle/>
          <a:p>
            <a:r>
              <a:rPr lang="pl-PL" sz="2400" dirty="0"/>
              <a:t>Art. 8  ust. o dowodach osobistych </a:t>
            </a:r>
            <a:br>
              <a:rPr lang="pl-PL" sz="2400" dirty="0"/>
            </a:br>
            <a:br>
              <a:rPr lang="pl-PL" sz="2400" dirty="0"/>
            </a:br>
            <a:r>
              <a:rPr lang="pl-PL" sz="2400" dirty="0"/>
              <a:t>1. Dowody osobiste wydają organy gmin. </a:t>
            </a:r>
            <a:br>
              <a:rPr lang="pl-PL" sz="2400" dirty="0"/>
            </a:br>
            <a:br>
              <a:rPr lang="pl-PL" sz="2400" dirty="0"/>
            </a:br>
            <a:r>
              <a:rPr lang="pl-PL" sz="2400" dirty="0"/>
              <a:t>2. Zadania określone w niniejszej ustawie, realizowane przez organy gmin, są zadaniami zleconymi z zakresu administracji rządowej</a:t>
            </a:r>
          </a:p>
        </p:txBody>
      </p:sp>
    </p:spTree>
    <p:extLst>
      <p:ext uri="{BB962C8B-B14F-4D97-AF65-F5344CB8AC3E}">
        <p14:creationId xmlns:p14="http://schemas.microsoft.com/office/powerpoint/2010/main" val="4091719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1EBA0C-ABE1-460C-BC6D-30298D058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Kompetencja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4FB7705-CF05-48DE-9A55-85301BF1A6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Właściwość organu a kompetencja</a:t>
            </a:r>
          </a:p>
          <a:p>
            <a:pPr lvl="1"/>
            <a:r>
              <a:rPr lang="pl-PL" sz="2400" dirty="0"/>
              <a:t>Właściwość rzeczowa</a:t>
            </a:r>
          </a:p>
          <a:p>
            <a:pPr lvl="1"/>
            <a:r>
              <a:rPr lang="pl-PL" sz="2400" dirty="0"/>
              <a:t>Właściwość miejscowa </a:t>
            </a:r>
          </a:p>
          <a:p>
            <a:pPr lvl="1"/>
            <a:r>
              <a:rPr lang="pl-PL" sz="2400" dirty="0"/>
              <a:t>Właściwość instancyjna </a:t>
            </a:r>
          </a:p>
          <a:p>
            <a:r>
              <a:rPr lang="pl-PL" sz="2400" dirty="0"/>
              <a:t>Działanie w imieniu </a:t>
            </a:r>
          </a:p>
          <a:p>
            <a:pPr lvl="1"/>
            <a:r>
              <a:rPr lang="pl-PL" sz="2400" dirty="0"/>
              <a:t>Upoważnienie (dla kogoś)</a:t>
            </a:r>
          </a:p>
          <a:p>
            <a:pPr lvl="1"/>
            <a:r>
              <a:rPr lang="pl-PL" sz="2400" dirty="0"/>
              <a:t>Powierzenie (za kogoś)</a:t>
            </a:r>
          </a:p>
        </p:txBody>
      </p:sp>
    </p:spTree>
    <p:extLst>
      <p:ext uri="{BB962C8B-B14F-4D97-AF65-F5344CB8AC3E}">
        <p14:creationId xmlns:p14="http://schemas.microsoft.com/office/powerpoint/2010/main" val="24478890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327898B-63CB-4927-9B57-46C19C16A9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17740"/>
          </a:xfrm>
        </p:spPr>
        <p:txBody>
          <a:bodyPr/>
          <a:lstStyle/>
          <a:p>
            <a:r>
              <a:rPr lang="pl-PL" dirty="0"/>
              <a:t>Urząd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D761320-192D-4242-9F3F-7DC4389836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03539"/>
            <a:ext cx="9601200" cy="4346531"/>
          </a:xfrm>
        </p:spPr>
        <p:txBody>
          <a:bodyPr>
            <a:normAutofit lnSpcReduction="10000"/>
          </a:bodyPr>
          <a:lstStyle/>
          <a:p>
            <a:r>
              <a:rPr lang="pl-PL" sz="2400" dirty="0"/>
              <a:t>Wyodrębniony zespół kompetencji (praw i obowiązków związanych z określonym organem administracji publicznej)</a:t>
            </a:r>
            <a:endParaRPr lang="pl-PL" sz="2400" dirty="0">
              <a:solidFill>
                <a:srgbClr val="7030A0"/>
              </a:solidFill>
            </a:endParaRPr>
          </a:p>
          <a:p>
            <a:r>
              <a:rPr lang="pl-PL" sz="2400" dirty="0"/>
              <a:t>Zorganizowany zespół osób przydanych organowi administracyjnemu do pomocy w wykonywaniu jego funkcji </a:t>
            </a:r>
          </a:p>
          <a:p>
            <a:pPr marL="530352" lvl="1" indent="0">
              <a:buNone/>
            </a:pPr>
            <a:r>
              <a:rPr lang="pl-PL" sz="2400" dirty="0"/>
              <a:t>Art. 13 ust. 1 </a:t>
            </a:r>
            <a:r>
              <a:rPr lang="pl-PL" sz="2400" dirty="0" err="1"/>
              <a:t>u.a.r.w</a:t>
            </a:r>
            <a:r>
              <a:rPr lang="pl-PL" sz="2400" dirty="0"/>
              <a:t>.  Wojewoda wykonuje zadania przy pomocy urzędu wojewódzkiego oraz organów rządowej administracji zespolonej w województwie.</a:t>
            </a:r>
          </a:p>
          <a:p>
            <a:r>
              <a:rPr lang="pl-PL" sz="2400" dirty="0"/>
              <a:t>Urząd nie jest organem</a:t>
            </a:r>
          </a:p>
          <a:p>
            <a:r>
              <a:rPr lang="pl-PL" sz="2400" dirty="0"/>
              <a:t>Zorganizowany zespół osób związanych z organem administracji publicznej i przydzielonych mu do pomocy w realizacji jego funkcji i zadań</a:t>
            </a:r>
          </a:p>
        </p:txBody>
      </p:sp>
    </p:spTree>
    <p:extLst>
      <p:ext uri="{BB962C8B-B14F-4D97-AF65-F5344CB8AC3E}">
        <p14:creationId xmlns:p14="http://schemas.microsoft.com/office/powerpoint/2010/main" val="37794358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C7C1E6-B09B-4929-A01B-16C9EBE69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92271"/>
          </a:xfrm>
        </p:spPr>
        <p:txBody>
          <a:bodyPr/>
          <a:lstStyle/>
          <a:p>
            <a:r>
              <a:rPr lang="pl-PL" dirty="0"/>
              <a:t>Organy administracyjne - podział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3350CCC-076C-475A-AD03-4A2F3DCC4A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90805"/>
            <a:ext cx="9601200" cy="5123146"/>
          </a:xfrm>
        </p:spPr>
        <p:txBody>
          <a:bodyPr>
            <a:normAutofit fontScale="92500" lnSpcReduction="10000"/>
          </a:bodyPr>
          <a:lstStyle/>
          <a:p>
            <a:r>
              <a:rPr lang="pl-PL" dirty="0"/>
              <a:t> </a:t>
            </a:r>
            <a:r>
              <a:rPr lang="pl-PL" sz="2400" dirty="0"/>
              <a:t>podział podstawowy:</a:t>
            </a:r>
          </a:p>
          <a:p>
            <a:pPr lvl="1"/>
            <a:r>
              <a:rPr lang="pl-PL" sz="2400" dirty="0"/>
              <a:t>Organy administracji państwowej</a:t>
            </a:r>
          </a:p>
          <a:p>
            <a:pPr lvl="1"/>
            <a:r>
              <a:rPr lang="pl-PL" sz="2400" dirty="0"/>
              <a:t>Organy administracji rządowej</a:t>
            </a:r>
          </a:p>
          <a:p>
            <a:pPr lvl="1"/>
            <a:r>
              <a:rPr lang="pl-PL" sz="2400" dirty="0"/>
              <a:t>Organy administracji samorządowej</a:t>
            </a:r>
          </a:p>
          <a:p>
            <a:r>
              <a:rPr lang="pl-PL" sz="2400" dirty="0"/>
              <a:t>Sposób powołania:</a:t>
            </a:r>
          </a:p>
          <a:p>
            <a:pPr lvl="1"/>
            <a:r>
              <a:rPr lang="pl-PL" sz="2400" dirty="0"/>
              <a:t>W drodze decyzji administracyjnej</a:t>
            </a:r>
          </a:p>
          <a:p>
            <a:pPr lvl="1"/>
            <a:r>
              <a:rPr lang="pl-PL" sz="2400" dirty="0"/>
              <a:t>Aktu organu władzy</a:t>
            </a:r>
          </a:p>
          <a:p>
            <a:pPr lvl="1"/>
            <a:r>
              <a:rPr lang="pl-PL" sz="2400" dirty="0"/>
              <a:t>Wyborów</a:t>
            </a:r>
          </a:p>
          <a:p>
            <a:pPr lvl="1"/>
            <a:r>
              <a:rPr lang="pl-PL" sz="2400" dirty="0"/>
              <a:t>Nominacji</a:t>
            </a:r>
          </a:p>
          <a:p>
            <a:pPr lvl="1"/>
            <a:r>
              <a:rPr lang="pl-PL" sz="2400" dirty="0"/>
              <a:t>Powołania </a:t>
            </a:r>
          </a:p>
          <a:p>
            <a:r>
              <a:rPr lang="pl-PL" sz="2400" dirty="0"/>
              <a:t>Skład osobowy:</a:t>
            </a:r>
          </a:p>
          <a:p>
            <a:pPr lvl="1"/>
            <a:r>
              <a:rPr lang="pl-PL" sz="2400" dirty="0"/>
              <a:t>Monokratyczne</a:t>
            </a:r>
          </a:p>
          <a:p>
            <a:pPr lvl="1"/>
            <a:r>
              <a:rPr lang="pl-PL" sz="2400" dirty="0"/>
              <a:t>Kolegialne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463231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007ADF2-08CE-4CAC-B288-C0A916267B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30058"/>
          </a:xfrm>
        </p:spPr>
        <p:txBody>
          <a:bodyPr/>
          <a:lstStyle/>
          <a:p>
            <a:r>
              <a:rPr lang="pl-PL" dirty="0"/>
              <a:t>Organ administracyjny - podział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C4B47F6-CFB0-44F7-AF87-CB1592F3CC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91222"/>
            <a:ext cx="9601200" cy="4709786"/>
          </a:xfrm>
        </p:spPr>
        <p:txBody>
          <a:bodyPr>
            <a:normAutofit/>
          </a:bodyPr>
          <a:lstStyle/>
          <a:p>
            <a:r>
              <a:rPr lang="pl-PL" dirty="0"/>
              <a:t>Art. 26 ust. 1 </a:t>
            </a:r>
            <a:r>
              <a:rPr lang="pl-PL" dirty="0" err="1"/>
              <a:t>u.s.p</a:t>
            </a:r>
            <a:r>
              <a:rPr lang="pl-PL" dirty="0"/>
              <a:t>. Zarząd powiatu jest organem wykonawczym powiatu. </a:t>
            </a:r>
            <a:br>
              <a:rPr lang="pl-PL" dirty="0"/>
            </a:br>
            <a:r>
              <a:rPr lang="pl-PL" dirty="0"/>
              <a:t>2. W skład zarządu powiatu wchodzą starosta jako jego przewodniczący, wicestarosta i pozostali członkowie.</a:t>
            </a:r>
          </a:p>
          <a:p>
            <a:r>
              <a:rPr lang="pl-PL" dirty="0"/>
              <a:t>Art. 11a ust. 1 </a:t>
            </a:r>
            <a:r>
              <a:rPr lang="pl-PL" dirty="0" err="1"/>
              <a:t>us.g</a:t>
            </a:r>
            <a:r>
              <a:rPr lang="pl-PL" dirty="0"/>
              <a:t>. Organami gminy są:</a:t>
            </a:r>
            <a:br>
              <a:rPr lang="pl-PL" dirty="0"/>
            </a:br>
            <a:r>
              <a:rPr lang="pl-PL" dirty="0"/>
              <a:t> 1) rada gminy; </a:t>
            </a:r>
            <a:br>
              <a:rPr lang="pl-PL" dirty="0"/>
            </a:br>
            <a:r>
              <a:rPr lang="pl-PL" dirty="0"/>
              <a:t>2) wójt (burmistrz, prezydent miasta)</a:t>
            </a:r>
          </a:p>
          <a:p>
            <a:r>
              <a:rPr lang="pl-PL" dirty="0"/>
              <a:t>Art. 17 ust.  1 </a:t>
            </a:r>
            <a:r>
              <a:rPr lang="pl-PL" dirty="0" err="1"/>
              <a:t>u.s.g</a:t>
            </a:r>
            <a:r>
              <a:rPr lang="pl-PL" dirty="0"/>
              <a:t>.  W skład rady wchodzą radni w liczbie: </a:t>
            </a:r>
            <a:br>
              <a:rPr lang="pl-PL" dirty="0"/>
            </a:br>
            <a:r>
              <a:rPr lang="pl-PL" dirty="0"/>
              <a:t>1) piętnastu w gminach do 20 000 mieszkańców;</a:t>
            </a:r>
            <a:br>
              <a:rPr lang="pl-PL" dirty="0"/>
            </a:br>
            <a:r>
              <a:rPr lang="pl-PL" dirty="0"/>
              <a:t> 2) dwudziestu jeden w gminach do 50 000 mieszkańców (…)</a:t>
            </a:r>
          </a:p>
          <a:p>
            <a:r>
              <a:rPr lang="pl-PL" dirty="0"/>
              <a:t>Art. 26. ust. 1 </a:t>
            </a:r>
            <a:r>
              <a:rPr lang="pl-PL" dirty="0" err="1"/>
              <a:t>u.s.g</a:t>
            </a:r>
            <a:r>
              <a:rPr lang="pl-PL" dirty="0"/>
              <a:t>. Organem wykonawczym gminy jest wójt (…)</a:t>
            </a:r>
            <a:br>
              <a:rPr lang="pl-PL" dirty="0"/>
            </a:br>
            <a:br>
              <a:rPr lang="pl-PL" dirty="0"/>
            </a:br>
            <a:r>
              <a:rPr lang="pl-PL" dirty="0"/>
              <a:t>2a. Wójtem (burmistrzem, prezydentem miasta) nie może być osoba, która nie jest obywatelem polskim</a:t>
            </a:r>
          </a:p>
        </p:txBody>
      </p:sp>
    </p:spTree>
    <p:extLst>
      <p:ext uri="{BB962C8B-B14F-4D97-AF65-F5344CB8AC3E}">
        <p14:creationId xmlns:p14="http://schemas.microsoft.com/office/powerpoint/2010/main" val="10559269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DF4E633-A567-4D1E-A60D-C9A59B9FDB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117948"/>
          </a:xfrm>
        </p:spPr>
        <p:txBody>
          <a:bodyPr/>
          <a:lstStyle/>
          <a:p>
            <a:r>
              <a:rPr lang="pl-PL" dirty="0"/>
              <a:t>Organ administracyjny - podział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CFBB141-52D5-434A-BC09-43095207A9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03748"/>
            <a:ext cx="9601200" cy="4063652"/>
          </a:xfrm>
        </p:spPr>
        <p:txBody>
          <a:bodyPr>
            <a:normAutofit/>
          </a:bodyPr>
          <a:lstStyle/>
          <a:p>
            <a:r>
              <a:rPr lang="pl-PL" sz="2400" dirty="0"/>
              <a:t>Art. 18 ust. 3ust. o drogach publicznych</a:t>
            </a:r>
            <a:br>
              <a:rPr lang="pl-PL" sz="2400" dirty="0"/>
            </a:br>
            <a:r>
              <a:rPr lang="pl-PL" sz="2400" dirty="0"/>
              <a:t>Generalnego Dyrektora Dróg Krajowych i Autostrad </a:t>
            </a:r>
            <a:r>
              <a:rPr lang="pl-PL" sz="2400" b="1" dirty="0"/>
              <a:t>powołuje </a:t>
            </a:r>
            <a:r>
              <a:rPr lang="pl-PL" sz="2400" dirty="0"/>
              <a:t>Prezes Rady Ministrów, spośród osób wyłonionych w drodze otwartego i konkurencyjnego naboru, na wniosek ministra właściwego do spraw transportu. Prezes Rady Ministrów odwołuje Generalnego Dyrektora Dróg Krajowych i Autostrad.</a:t>
            </a:r>
          </a:p>
          <a:p>
            <a:r>
              <a:rPr lang="pl-PL" sz="2400" dirty="0"/>
              <a:t>Art. 6 ust. 1 </a:t>
            </a:r>
            <a:r>
              <a:rPr lang="pl-PL" sz="2400" dirty="0" err="1"/>
              <a:t>u.a.r.w</a:t>
            </a:r>
            <a:r>
              <a:rPr lang="pl-PL" sz="2400" dirty="0"/>
              <a:t>.  Wojewodę powołuje i odwołuje Prezes Rady Ministrów na wniosek ministra właściwego do spraw administracji publicznej.</a:t>
            </a:r>
          </a:p>
        </p:txBody>
      </p:sp>
    </p:spTree>
    <p:extLst>
      <p:ext uri="{BB962C8B-B14F-4D97-AF65-F5344CB8AC3E}">
        <p14:creationId xmlns:p14="http://schemas.microsoft.com/office/powerpoint/2010/main" val="37985028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874A718-961F-4F80-B3EC-406574E9D8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37577"/>
            <a:ext cx="9601200" cy="892479"/>
          </a:xfrm>
        </p:spPr>
        <p:txBody>
          <a:bodyPr/>
          <a:lstStyle/>
          <a:p>
            <a:r>
              <a:rPr lang="pl-PL" dirty="0"/>
              <a:t>Organ administracyjny - podział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1F50943-B61B-4015-8D2D-5A6626F1EE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930056"/>
            <a:ext cx="9601200" cy="5655502"/>
          </a:xfrm>
        </p:spPr>
        <p:txBody>
          <a:bodyPr>
            <a:normAutofit/>
          </a:bodyPr>
          <a:lstStyle/>
          <a:p>
            <a:r>
              <a:rPr lang="pl-PL" dirty="0"/>
              <a:t>Terytorialny zakres działania:</a:t>
            </a:r>
          </a:p>
          <a:p>
            <a:pPr lvl="1"/>
            <a:r>
              <a:rPr lang="pl-PL" dirty="0"/>
              <a:t>Naczelne</a:t>
            </a:r>
          </a:p>
          <a:p>
            <a:pPr lvl="1"/>
            <a:r>
              <a:rPr lang="pl-PL" dirty="0"/>
              <a:t>Centralne</a:t>
            </a:r>
          </a:p>
          <a:p>
            <a:pPr lvl="1"/>
            <a:r>
              <a:rPr lang="pl-PL" dirty="0"/>
              <a:t>Terenowe </a:t>
            </a:r>
          </a:p>
          <a:p>
            <a:r>
              <a:rPr lang="pl-PL" dirty="0"/>
              <a:t>Ze względu na sposób porządkowania:</a:t>
            </a:r>
          </a:p>
          <a:p>
            <a:pPr lvl="1"/>
            <a:r>
              <a:rPr lang="pl-PL" dirty="0"/>
              <a:t>Zdecentralizowane</a:t>
            </a:r>
          </a:p>
          <a:p>
            <a:pPr lvl="1"/>
            <a:r>
              <a:rPr lang="pl-PL" dirty="0"/>
              <a:t>Podległe hierarchicznie </a:t>
            </a:r>
          </a:p>
          <a:p>
            <a:r>
              <a:rPr lang="pl-PL" dirty="0"/>
              <a:t>Zakres uprawnień do samodzielnych decyzji:</a:t>
            </a:r>
          </a:p>
          <a:p>
            <a:pPr lvl="1"/>
            <a:r>
              <a:rPr lang="pl-PL" dirty="0"/>
              <a:t>Decydujące</a:t>
            </a:r>
          </a:p>
          <a:p>
            <a:pPr lvl="1"/>
            <a:r>
              <a:rPr lang="pl-PL" dirty="0"/>
              <a:t>Pomocnicze</a:t>
            </a:r>
          </a:p>
          <a:p>
            <a:r>
              <a:rPr lang="pl-PL" dirty="0"/>
              <a:t>Zdolność do rozstrzygania spraw indywidualnych w drodze decyzji</a:t>
            </a:r>
          </a:p>
          <a:p>
            <a:pPr lvl="1"/>
            <a:r>
              <a:rPr lang="pl-PL" dirty="0"/>
              <a:t>I instancji</a:t>
            </a:r>
          </a:p>
          <a:p>
            <a:pPr lvl="1"/>
            <a:r>
              <a:rPr lang="pl-PL" dirty="0"/>
              <a:t>II instancji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72869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64C908-2848-4976-9BB1-D3CCC3C5F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247650"/>
            <a:ext cx="9601200" cy="1485900"/>
          </a:xfrm>
        </p:spPr>
        <p:txBody>
          <a:bodyPr/>
          <a:lstStyle/>
          <a:p>
            <a:r>
              <a:rPr lang="pl-PL" dirty="0"/>
              <a:t>Struktura administracji publicznej i związki między jej podmiotami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8910962-7700-48EC-97DB-56250C7ACA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1704" y="1847589"/>
            <a:ext cx="9601200" cy="4290164"/>
          </a:xfrm>
        </p:spPr>
        <p:txBody>
          <a:bodyPr>
            <a:normAutofit/>
          </a:bodyPr>
          <a:lstStyle/>
          <a:p>
            <a:r>
              <a:rPr lang="pl-PL" sz="2400" b="1" dirty="0"/>
              <a:t>wydzielone w państwie struktury organizacyjne </a:t>
            </a:r>
            <a:r>
              <a:rPr lang="pl-PL" sz="2400" dirty="0"/>
              <a:t>powołane specjalnie do realizacji określonych celów o charakterze zadań publicznych </a:t>
            </a:r>
          </a:p>
          <a:p>
            <a:r>
              <a:rPr lang="pl-PL" sz="2400" dirty="0"/>
              <a:t>Struktura administracji publicznej – jak podmioty administrujące umieszczone są w strukturze całego państwa, powiązania miedzy organami ze względu na miejsce ich umieszczenia w tej strukturze (organizacyjny punkt widzenia)</a:t>
            </a:r>
          </a:p>
          <a:p>
            <a:r>
              <a:rPr lang="pl-PL" sz="2400" dirty="0"/>
              <a:t>Związki miedzy podmiotami administracji publicznej – jakie występują rodzaje powiązań miedzy podmiotami administrującymi pod względem sposobu uzależnienia działań jednego podmiotu od drugiego (funkcjonalny punkt widzenia)</a:t>
            </a:r>
          </a:p>
        </p:txBody>
      </p:sp>
    </p:spTree>
    <p:extLst>
      <p:ext uri="{BB962C8B-B14F-4D97-AF65-F5344CB8AC3E}">
        <p14:creationId xmlns:p14="http://schemas.microsoft.com/office/powerpoint/2010/main" val="19886902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F0904D3-AB16-4219-BD68-309716DB6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Struktura administracji publicznej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5D1B86E-1BF9-43D3-A5A2-6A39471303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Struktura resortowa – pionowa</a:t>
            </a:r>
          </a:p>
          <a:p>
            <a:r>
              <a:rPr lang="pl-PL" sz="2400" dirty="0"/>
              <a:t>Struktura terenowa - pozioma</a:t>
            </a:r>
          </a:p>
        </p:txBody>
      </p:sp>
    </p:spTree>
    <p:extLst>
      <p:ext uri="{BB962C8B-B14F-4D97-AF65-F5344CB8AC3E}">
        <p14:creationId xmlns:p14="http://schemas.microsoft.com/office/powerpoint/2010/main" val="10398605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15AE8AE-F70F-450C-8728-7340B82A4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80162"/>
          </a:xfrm>
        </p:spPr>
        <p:txBody>
          <a:bodyPr/>
          <a:lstStyle/>
          <a:p>
            <a:r>
              <a:rPr lang="pl-PL" dirty="0"/>
              <a:t>Struktura resortowa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4CBF2EB-8BA0-43C3-8711-C3E124BE88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65962"/>
            <a:ext cx="9601200" cy="4201438"/>
          </a:xfrm>
        </p:spPr>
        <p:txBody>
          <a:bodyPr>
            <a:normAutofit lnSpcReduction="10000"/>
          </a:bodyPr>
          <a:lstStyle/>
          <a:p>
            <a:r>
              <a:rPr lang="pl-PL" sz="2400" dirty="0"/>
              <a:t>Resort </a:t>
            </a:r>
          </a:p>
          <a:p>
            <a:pPr lvl="1"/>
            <a:r>
              <a:rPr lang="pl-PL" sz="2400" dirty="0"/>
              <a:t>Wyodrębniony pod względem organizacyjnym </a:t>
            </a:r>
            <a:r>
              <a:rPr lang="pl-PL" sz="2400" b="1" dirty="0"/>
              <a:t>dział </a:t>
            </a:r>
            <a:r>
              <a:rPr lang="pl-PL" sz="2400" dirty="0"/>
              <a:t>(gałąź) administracji państwowej, grupujący sprawy jednorodne lub pokrewne i kierowany przez jeden organ centralny (M. Jaroszyński)</a:t>
            </a:r>
          </a:p>
          <a:p>
            <a:r>
              <a:rPr lang="pl-PL" sz="2400" dirty="0"/>
              <a:t>Administracja rządowa</a:t>
            </a:r>
          </a:p>
          <a:p>
            <a:r>
              <a:rPr lang="pl-PL" sz="2400" dirty="0"/>
              <a:t>Wewnątrz urzędów administracyjnych </a:t>
            </a:r>
          </a:p>
          <a:p>
            <a:r>
              <a:rPr lang="pl-PL" sz="2400" dirty="0"/>
              <a:t>Nie obejmuje całej administracji publicznej </a:t>
            </a:r>
          </a:p>
          <a:p>
            <a:r>
              <a:rPr lang="pl-PL" sz="2400" dirty="0"/>
              <a:t>Porządkowanie podmiotów administrujących według przedmiotu ich działania </a:t>
            </a:r>
          </a:p>
        </p:txBody>
      </p:sp>
    </p:spTree>
    <p:extLst>
      <p:ext uri="{BB962C8B-B14F-4D97-AF65-F5344CB8AC3E}">
        <p14:creationId xmlns:p14="http://schemas.microsoft.com/office/powerpoint/2010/main" val="3243453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D90111-8B23-48CC-8BA0-7E6264A106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67427"/>
          </a:xfrm>
        </p:spPr>
        <p:txBody>
          <a:bodyPr/>
          <a:lstStyle/>
          <a:p>
            <a:r>
              <a:rPr lang="pl-PL" dirty="0"/>
              <a:t>Podmioty aparatu administracyjnego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F8BA645-64DE-4A6E-9B1F-EB36F20179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16066"/>
            <a:ext cx="9601200" cy="4151334"/>
          </a:xfrm>
        </p:spPr>
        <p:txBody>
          <a:bodyPr>
            <a:normAutofit/>
          </a:bodyPr>
          <a:lstStyle/>
          <a:p>
            <a:r>
              <a:rPr lang="pl-PL" sz="2400" dirty="0"/>
              <a:t>Znaczenie podmiotowe administracji:</a:t>
            </a:r>
          </a:p>
          <a:p>
            <a:pPr marL="530352" lvl="1" indent="0">
              <a:buNone/>
            </a:pPr>
            <a:r>
              <a:rPr lang="pl-PL" sz="2400" dirty="0"/>
              <a:t>Struktura składająca się z organów administracyjnych i innych jednostek administracyjnych</a:t>
            </a:r>
          </a:p>
          <a:p>
            <a:r>
              <a:rPr lang="pl-PL" sz="2400" dirty="0"/>
              <a:t>Znaczenie przedmiotowe administracji:</a:t>
            </a:r>
          </a:p>
          <a:p>
            <a:pPr marL="530352" lvl="1" indent="0">
              <a:buNone/>
            </a:pPr>
            <a:r>
              <a:rPr lang="pl-PL" sz="2400" dirty="0"/>
              <a:t>Działalność o charakterze administracyjnym, wykonywana przez państwo lub </a:t>
            </a:r>
            <a:r>
              <a:rPr lang="pl-PL" sz="2400" b="1" dirty="0"/>
              <a:t>wskazane przez państwo podmioty  </a:t>
            </a:r>
          </a:p>
          <a:p>
            <a:r>
              <a:rPr lang="pl-PL" sz="2400" dirty="0"/>
              <a:t>Organy, urzędy, instytucje, urzędnicy, funkcjonariusze itp.</a:t>
            </a:r>
          </a:p>
          <a:p>
            <a:r>
              <a:rPr lang="pl-PL" sz="2400" dirty="0"/>
              <a:t>Orany administracji państwowej, osoby prawa publicznego, pozostałe podmioty </a:t>
            </a:r>
          </a:p>
        </p:txBody>
      </p:sp>
    </p:spTree>
    <p:extLst>
      <p:ext uri="{BB962C8B-B14F-4D97-AF65-F5344CB8AC3E}">
        <p14:creationId xmlns:p14="http://schemas.microsoft.com/office/powerpoint/2010/main" val="40028719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D81E30D-BD76-4F21-92B6-02262DB63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Struktura resortowa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23AF4BE-1475-4946-83C9-57C2C72372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Art. 6. 1. </a:t>
            </a:r>
            <a:r>
              <a:rPr lang="pl-PL" dirty="0" err="1"/>
              <a:t>u.d.a.r</a:t>
            </a:r>
            <a:r>
              <a:rPr lang="pl-PL" dirty="0"/>
              <a:t>.</a:t>
            </a:r>
            <a:br>
              <a:rPr lang="pl-PL" dirty="0"/>
            </a:br>
            <a:r>
              <a:rPr lang="pl-PL" dirty="0"/>
              <a:t>Dział administracja publiczna obejmuje sprawy: 1) administracji, w tym organizacji urzędów administracji publicznej oraz procedur administracyjnych; 2) reform i organizacji struktur administracji publicznej; 3) zespolonej administracji rządowej w województwie; 4) podziału administracyjnego państwa oraz nazw jednostek osadniczych i obiektów fizjograficznych; 4a) (uchylony) 4b) przeciwdziałania skutkom klęsk żywiołowych i innych podobnych zdarzeń zagrażających bezpieczeństwu powszechnemu; 4c) usuwania skutków klęsk żywiołowych i innych podobnych zdarzeń zagrażających bezpieczeństwu powszechnemu; 5) (uchylony) 6) zbiórek publicznych; 7) prowadzenia rejestru podmiotów wykonujących zawodową działalność lobbingową. </a:t>
            </a:r>
          </a:p>
        </p:txBody>
      </p:sp>
    </p:spTree>
    <p:extLst>
      <p:ext uri="{BB962C8B-B14F-4D97-AF65-F5344CB8AC3E}">
        <p14:creationId xmlns:p14="http://schemas.microsoft.com/office/powerpoint/2010/main" val="10405329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D81E30D-BD76-4F21-92B6-02262DB63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Struktura resortowa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23AF4BE-1475-4946-83C9-57C2C72372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Art. 29. 1. </a:t>
            </a:r>
            <a:r>
              <a:rPr lang="pl-PL" dirty="0" err="1"/>
              <a:t>u.d.a.r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dirty="0"/>
              <a:t> Dział sprawy wewnętrzne obejmuje sprawy: 1) ochrony bezpieczeństwa i porządku publicznego; 2) ochrony granicy Państwa, kontroli ruchu granicznego i cudzoziemców oraz koordynacji działań związanych z polityką migracyjną państwa; 3) zarządzania kryzysowego; 4) obrony cywilnej; 5) ochrony przeciwpożarowej; 6) (uchylony) 6a) (uchylony) 7) nadzoru nad ratownictwem górskim i wodnym; 8) obywatelstwa; 9) ewidencji ludności, dowodów osobistych i paszportów, w zakresie ustalonym w ustawach; 10) rejestracji stanu cywilnego w zakresie ustalonym w ustawie oraz zmiany imion i nazwisk. </a:t>
            </a:r>
          </a:p>
        </p:txBody>
      </p:sp>
    </p:spTree>
    <p:extLst>
      <p:ext uri="{BB962C8B-B14F-4D97-AF65-F5344CB8AC3E}">
        <p14:creationId xmlns:p14="http://schemas.microsoft.com/office/powerpoint/2010/main" val="25646950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99F80729-5954-4714-B232-7E3C8B13F62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7032" y="-1"/>
            <a:ext cx="9705711" cy="6810311"/>
          </a:xfrm>
        </p:spPr>
      </p:pic>
    </p:spTree>
    <p:extLst>
      <p:ext uri="{BB962C8B-B14F-4D97-AF65-F5344CB8AC3E}">
        <p14:creationId xmlns:p14="http://schemas.microsoft.com/office/powerpoint/2010/main" val="31639455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EF9631A-3638-4EF6-980E-17449114F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Struktura terytorialna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04DD019-2786-4690-9ED4-66151C3648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400" dirty="0"/>
              <a:t>Stworzenie podstaw terytorialnych działalności organów państwa</a:t>
            </a:r>
          </a:p>
          <a:p>
            <a:r>
              <a:rPr lang="pl-PL" sz="2400" dirty="0"/>
              <a:t>Podział terytorialny/podział administracyjny państwa</a:t>
            </a:r>
          </a:p>
          <a:p>
            <a:r>
              <a:rPr lang="pl-PL" sz="2400" dirty="0"/>
              <a:t>Instytucje terytorialne </a:t>
            </a:r>
          </a:p>
          <a:p>
            <a:r>
              <a:rPr lang="pl-PL" sz="2400" dirty="0"/>
              <a:t>Czynniki podziału: ustrój polityczny i gospodarczy państwa, elementy ekonomiczne, czynniki demograficzne, kulturowe, etnograficzne, historyczne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029017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A750F8A-D904-4ABB-A38D-A6EBC0ED9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55110"/>
          </a:xfrm>
        </p:spPr>
        <p:txBody>
          <a:bodyPr/>
          <a:lstStyle/>
          <a:p>
            <a:r>
              <a:rPr lang="pl-PL" dirty="0"/>
              <a:t>Podziały terytorialne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172548B-32CE-42BD-9355-5EB29D0663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53643"/>
            <a:ext cx="9601200" cy="4233797"/>
          </a:xfrm>
        </p:spPr>
        <p:txBody>
          <a:bodyPr>
            <a:normAutofit lnSpcReduction="10000"/>
          </a:bodyPr>
          <a:lstStyle/>
          <a:p>
            <a:r>
              <a:rPr lang="pl-PL" sz="2400" dirty="0"/>
              <a:t>Podział zasadniczy – tworzony dla organów terenowych posiadających znaczenie zasadnicze i organów o kompetencjach generalnych; organy administracji samorządowej i rządowej </a:t>
            </a:r>
            <a:br>
              <a:rPr lang="pl-PL" sz="2400" dirty="0"/>
            </a:br>
            <a:r>
              <a:rPr lang="pl-PL" sz="2400" dirty="0"/>
              <a:t>Trójstopniowy: gmina, powiat, województwo </a:t>
            </a:r>
          </a:p>
          <a:p>
            <a:r>
              <a:rPr lang="pl-PL" sz="2400" dirty="0"/>
              <a:t>Podział pomocniczy – charakter uzupełniający wobec podziału zasadniczego (pomocniczy podział terytorialny), tworzony dla organów pomocniczych w stosunku do organów podstawowych</a:t>
            </a:r>
            <a:br>
              <a:rPr lang="pl-PL" sz="2400" dirty="0"/>
            </a:br>
            <a:r>
              <a:rPr lang="pl-PL" sz="2400" dirty="0"/>
              <a:t>Tylko gmina</a:t>
            </a:r>
          </a:p>
          <a:p>
            <a:r>
              <a:rPr lang="pl-PL" sz="2400" dirty="0"/>
              <a:t>Podział specjalny – w celu realizacji specjalnych zadań państwa, występuje nie tylko w ramach administracji publicznej </a:t>
            </a:r>
          </a:p>
          <a:p>
            <a:r>
              <a:rPr lang="pl-PL" sz="2400" dirty="0"/>
              <a:t>Obszary specjalne*</a:t>
            </a:r>
          </a:p>
        </p:txBody>
      </p:sp>
    </p:spTree>
    <p:extLst>
      <p:ext uri="{BB962C8B-B14F-4D97-AF65-F5344CB8AC3E}">
        <p14:creationId xmlns:p14="http://schemas.microsoft.com/office/powerpoint/2010/main" val="14816648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D650F97-315C-497E-9940-F1CA2ADC4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42792"/>
          </a:xfrm>
        </p:spPr>
        <p:txBody>
          <a:bodyPr/>
          <a:lstStyle/>
          <a:p>
            <a:r>
              <a:rPr lang="pl-PL" dirty="0"/>
              <a:t>Podział zasadniczy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BDFD29D-266E-468C-914A-AEC3828141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28592"/>
            <a:ext cx="9601200" cy="4138808"/>
          </a:xfrm>
        </p:spPr>
        <p:txBody>
          <a:bodyPr/>
          <a:lstStyle/>
          <a:p>
            <a:r>
              <a:rPr lang="pl-PL" dirty="0"/>
              <a:t>Ustawa z dnia 24 lipca 1998 r. o wprowadzeniu </a:t>
            </a:r>
            <a:r>
              <a:rPr lang="pl-PL" b="1" dirty="0"/>
              <a:t>zasadniczego trójstopniowego </a:t>
            </a:r>
            <a:r>
              <a:rPr lang="pl-PL" dirty="0"/>
              <a:t>podziału terytorialnego państwa </a:t>
            </a:r>
            <a:br>
              <a:rPr lang="pl-PL" dirty="0"/>
            </a:br>
            <a:r>
              <a:rPr lang="pl-PL" dirty="0"/>
              <a:t>Art. 1. ust. 1 Z dniem 1 stycznia 1999 r. wprowadza się zasadniczy trójstopniowy podział terytorialny państwa. </a:t>
            </a:r>
            <a:br>
              <a:rPr lang="pl-PL" dirty="0"/>
            </a:br>
            <a:r>
              <a:rPr lang="pl-PL" dirty="0"/>
              <a:t>2. Jednostkami zasadniczego trójstopniowego podziału terytorialnego państwa są: gminy, powiaty i województwa.</a:t>
            </a:r>
          </a:p>
          <a:p>
            <a:r>
              <a:rPr lang="pl-PL" dirty="0"/>
              <a:t>Art. 164. ust. 1 KRP Podstawową jednostką samorządu terytorialnego jest gmina</a:t>
            </a:r>
          </a:p>
          <a:p>
            <a:r>
              <a:rPr lang="pl-PL" dirty="0"/>
              <a:t>Tworzenie, łączenie, dzielenie:</a:t>
            </a:r>
          </a:p>
          <a:p>
            <a:pPr lvl="1"/>
            <a:r>
              <a:rPr lang="pl-PL" dirty="0"/>
              <a:t>Gmina i powiat: rozporządzenie RM – zapewnienie terytorium jednorodnego osadniczo i przestrzennie, uwzględnianie więzi społecznych, gospodarczych i kulturowych oraz zdolności do wykonywania zadań publicznych </a:t>
            </a:r>
          </a:p>
          <a:p>
            <a:pPr lvl="1"/>
            <a:r>
              <a:rPr lang="pl-PL" dirty="0"/>
              <a:t>Województwa – ustawa, rozporządzenie – zmiana granic </a:t>
            </a:r>
          </a:p>
        </p:txBody>
      </p:sp>
    </p:spTree>
    <p:extLst>
      <p:ext uri="{BB962C8B-B14F-4D97-AF65-F5344CB8AC3E}">
        <p14:creationId xmlns:p14="http://schemas.microsoft.com/office/powerpoint/2010/main" val="389530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F6B0D18-B280-46C5-B1FA-55420F93C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Podział zasadniczy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1206520-80CC-4C2E-A93F-70DB5140AE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Art. 5a </a:t>
            </a:r>
            <a:r>
              <a:rPr lang="pl-PL" sz="2400" dirty="0" err="1"/>
              <a:t>u.t.p.p</a:t>
            </a:r>
            <a:r>
              <a:rPr lang="pl-PL" sz="2400" dirty="0"/>
              <a:t>. Rada Ministrów, w drodze rozporządzeń, dokonuje zmian granic województw związanych </a:t>
            </a:r>
            <a:r>
              <a:rPr lang="pl-PL" sz="2400" b="1" dirty="0"/>
              <a:t>z tworzeniem, łączeniem, dzieleniem lub znoszeniem powiatów</a:t>
            </a:r>
            <a:r>
              <a:rPr lang="pl-PL" sz="2400" dirty="0"/>
              <a:t> po zasięgnięciu opinii organów stanowiących jednostek samorządu terytorialnego, których zmiany dotyczą. </a:t>
            </a:r>
            <a:br>
              <a:rPr lang="pl-PL" sz="2400" dirty="0"/>
            </a:br>
            <a:br>
              <a:rPr lang="pl-PL" sz="2400" dirty="0"/>
            </a:br>
            <a:r>
              <a:rPr lang="pl-PL" sz="2400" dirty="0"/>
              <a:t>Przy dokonywaniu zmian granic województw należy dążyć do poprawienia warunków wykonywania zadań publicznych o charakterze wojewódzkim oraz zachowania regionalnych więzi społecznych, gospodarczych i kulturowych</a:t>
            </a:r>
          </a:p>
        </p:txBody>
      </p:sp>
    </p:spTree>
    <p:extLst>
      <p:ext uri="{BB962C8B-B14F-4D97-AF65-F5344CB8AC3E}">
        <p14:creationId xmlns:p14="http://schemas.microsoft.com/office/powerpoint/2010/main" val="7557003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29A3BAC-14DA-4041-B756-225B05BF7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29849"/>
          </a:xfrm>
        </p:spPr>
        <p:txBody>
          <a:bodyPr/>
          <a:lstStyle/>
          <a:p>
            <a:r>
              <a:rPr lang="pl-PL" dirty="0"/>
              <a:t>Podział pomocniczy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4CA4932-11BE-4208-8A06-929C83C18D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15649"/>
            <a:ext cx="9601200" cy="4656551"/>
          </a:xfrm>
        </p:spPr>
        <p:txBody>
          <a:bodyPr>
            <a:normAutofit fontScale="92500" lnSpcReduction="20000"/>
          </a:bodyPr>
          <a:lstStyle/>
          <a:p>
            <a:r>
              <a:rPr lang="pl-PL" sz="2400" dirty="0"/>
              <a:t>Art. 5 ust. 1. Gmina może tworzyć jednostki pomocnicze: sołectwa oraz dzielnice, osiedla i inne. Jednostką pomocniczą może być również położone na terenie gminy miasto. </a:t>
            </a:r>
            <a:br>
              <a:rPr lang="pl-PL" sz="2400" dirty="0"/>
            </a:br>
            <a:r>
              <a:rPr lang="pl-PL" sz="2400" dirty="0"/>
              <a:t>2. Jednostkę pomocniczą tworzy rada gminy, w drodze uchwały, po przeprowadzeniu konsultacji z mieszkańcami lub z ich inicjatywy. </a:t>
            </a:r>
            <a:br>
              <a:rPr lang="pl-PL" sz="2400" dirty="0"/>
            </a:br>
            <a:r>
              <a:rPr lang="pl-PL" sz="2400" dirty="0"/>
              <a:t>3. Zasady tworzenia, łączenia, podziału oraz znoszenia jednostki pomocniczej określa statut gminy.</a:t>
            </a:r>
          </a:p>
          <a:p>
            <a:r>
              <a:rPr lang="pl-PL" sz="2400" dirty="0"/>
              <a:t>Fakultatywny*</a:t>
            </a:r>
          </a:p>
          <a:p>
            <a:pPr lvl="1"/>
            <a:r>
              <a:rPr lang="pl-PL" sz="2400" dirty="0"/>
              <a:t>Art. 5 ust. 1 ust. o ustroju m.st. Warszawy</a:t>
            </a:r>
            <a:br>
              <a:rPr lang="pl-PL" sz="2400" dirty="0"/>
            </a:br>
            <a:r>
              <a:rPr lang="pl-PL" sz="2400" dirty="0"/>
              <a:t> W m.st. Warszawie utworzenie jednostek pomocniczych – dzielnic m.st. Warszawy, zwanych dalej „dzielnicami”, jest obowiązkowe.</a:t>
            </a:r>
          </a:p>
          <a:p>
            <a:r>
              <a:rPr lang="pl-PL" sz="2400" dirty="0"/>
              <a:t>Może obejmować tylko część terytorium </a:t>
            </a:r>
          </a:p>
          <a:p>
            <a:r>
              <a:rPr lang="pl-PL" sz="2400" dirty="0"/>
              <a:t>Tylko w gminie</a:t>
            </a:r>
          </a:p>
          <a:p>
            <a:r>
              <a:rPr lang="pl-PL" sz="2400" dirty="0"/>
              <a:t>Zadania z zakresu zarządzania i korzystania z mienia komunalnego, rozporządzanie w pewnym zakresie dochodami gminy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889705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B3A866BF-DC7D-4DC6-AF9D-1C98207CFE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3285" y="526901"/>
            <a:ext cx="7385430" cy="5804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049571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38F9902-B032-4C1C-92B4-2F222FE80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142484"/>
            <a:ext cx="9601200" cy="947280"/>
          </a:xfrm>
        </p:spPr>
        <p:txBody>
          <a:bodyPr/>
          <a:lstStyle/>
          <a:p>
            <a:r>
              <a:rPr lang="pl-PL" dirty="0"/>
              <a:t>Podział specjalny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E1B272B-8D36-407F-99C5-1875CE16F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914400"/>
            <a:ext cx="9601200" cy="5801116"/>
          </a:xfrm>
        </p:spPr>
        <p:txBody>
          <a:bodyPr>
            <a:normAutofit fontScale="85000" lnSpcReduction="20000"/>
          </a:bodyPr>
          <a:lstStyle/>
          <a:p>
            <a:r>
              <a:rPr lang="pl-PL" sz="2400" dirty="0"/>
              <a:t>Na potrzeby administracji niezespolonej, wymiaru sprawiedliwości, samorządów zawodowych </a:t>
            </a:r>
          </a:p>
          <a:p>
            <a:r>
              <a:rPr lang="pl-PL" dirty="0"/>
              <a:t>Rozporządzenie Ministra Przemysłu i Handlu z dnia 21 października 1929 r. w sprawie ustanowienia właściwości terytorialnej okręgowych urzędów górniczych podległych Wyższemu Urzędowi Górniczemu w Warszawie</a:t>
            </a:r>
            <a:br>
              <a:rPr lang="pl-PL" dirty="0"/>
            </a:br>
            <a:br>
              <a:rPr lang="pl-PL" dirty="0"/>
            </a:br>
            <a:r>
              <a:rPr lang="pl-PL" dirty="0"/>
              <a:t>§  1. Obszar podlegający Wyższemu Urzędowi Górniczemu w Warszawie(…) dzieli się na następujące cztery okręgi:</a:t>
            </a:r>
            <a:br>
              <a:rPr lang="pl-PL" dirty="0"/>
            </a:br>
            <a:br>
              <a:rPr lang="pl-PL" dirty="0"/>
            </a:br>
            <a:r>
              <a:rPr lang="pl-PL" b="1" dirty="0"/>
              <a:t>Okrąg I</a:t>
            </a:r>
            <a:r>
              <a:rPr lang="pl-PL" dirty="0"/>
              <a:t>, obejmujący obszar miasta stołecznego Warszawy i województw: poznańskiego, pomorskiego, warszawskiego, białostockiego, wileńskiego, nowogródzkiego, poleskiego, wołyńskiego i lubelskiego oraz obszar województwa kieleckiego oprócz powiatów: będzińskiego, zawierciańskiego, częstochowskiego, olkuskiego i miechowskiego.</a:t>
            </a:r>
            <a:br>
              <a:rPr lang="pl-PL" dirty="0"/>
            </a:br>
            <a:br>
              <a:rPr lang="pl-PL" dirty="0"/>
            </a:br>
            <a:r>
              <a:rPr lang="pl-PL" b="1" dirty="0"/>
              <a:t>Okrąg II</a:t>
            </a:r>
            <a:r>
              <a:rPr lang="pl-PL" dirty="0"/>
              <a:t>, obejmujący obszar województwa łódzkiego, a z województwa kieleckiego obszar powiatu częstochowskiego i powiatu zawierciańskiego, oprócz gminy </a:t>
            </a:r>
            <a:r>
              <a:rPr lang="pl-PL" dirty="0" err="1"/>
              <a:t>Mięrzęcice</a:t>
            </a:r>
            <a:r>
              <a:rPr lang="pl-PL" dirty="0"/>
              <a:t>, oraz z powiatu olkuskiego obszar gmin: Kroczyce i Ogrodzieniec.</a:t>
            </a:r>
            <a:br>
              <a:rPr lang="pl-PL" dirty="0"/>
            </a:br>
            <a:br>
              <a:rPr lang="pl-PL" dirty="0"/>
            </a:br>
            <a:r>
              <a:rPr lang="pl-PL" b="1" dirty="0"/>
              <a:t>Okrąg III</a:t>
            </a:r>
            <a:r>
              <a:rPr lang="pl-PL" dirty="0"/>
              <a:t>, obejmujący następujące części województwa kieleckiego: z powiatu zawierciańskiego obszar gminy </a:t>
            </a:r>
            <a:r>
              <a:rPr lang="pl-PL" dirty="0" err="1"/>
              <a:t>Mięrzęcice</a:t>
            </a:r>
            <a:r>
              <a:rPr lang="pl-PL" dirty="0"/>
              <a:t>, a z powiatu będzińskiego obszar miast: Czeladzi i Sosnowca, gmin: Grodziec, Bobrowniki, Ożarowice, Łagisza i Wojkowice Kościelne oraz część obszaru miasta Będzina, położoną na zachód i północ od rzeki Przemszy.</a:t>
            </a:r>
            <a:br>
              <a:rPr lang="pl-PL" dirty="0"/>
            </a:br>
            <a:br>
              <a:rPr lang="pl-PL" dirty="0"/>
            </a:br>
            <a:r>
              <a:rPr lang="pl-PL" b="1" dirty="0"/>
              <a:t>Okrąg IV</a:t>
            </a:r>
            <a:r>
              <a:rPr lang="pl-PL" dirty="0"/>
              <a:t>, obejmujący następujące części województwa kieleckiego: z powiatu będzińskiego obszar miasta Dąbrowy Górniczej i gmin: Niwka, Olkusko-Siewierska, Zagórze i Łosień oraz część obszaru miasta Będzina, położoną na wschód i południe od rzeki Przemszy, dalej obszar powiatu olkuskiego oprócz gmin Kroczyce i Ogrodzieniec, wreszcie obszar powiatu miechowskiego.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50076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51A1AAF-13FB-45A1-953F-619AEEE5B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42584"/>
          </a:xfrm>
        </p:spPr>
        <p:txBody>
          <a:bodyPr/>
          <a:lstStyle/>
          <a:p>
            <a:r>
              <a:rPr lang="pl-PL" dirty="0"/>
              <a:t>Organy administracji publicznej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146764E-B885-4290-B758-BC1ED471FA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28384"/>
            <a:ext cx="9601200" cy="4543816"/>
          </a:xfrm>
        </p:spPr>
        <p:txBody>
          <a:bodyPr>
            <a:normAutofit lnSpcReduction="10000"/>
          </a:bodyPr>
          <a:lstStyle/>
          <a:p>
            <a:r>
              <a:rPr lang="pl-PL" sz="2400" dirty="0"/>
              <a:t>Zasadnicza jednostka składowa administracji w sensie podmiotowym</a:t>
            </a:r>
            <a:br>
              <a:rPr lang="pl-PL" sz="2400" dirty="0"/>
            </a:br>
            <a:endParaRPr lang="pl-PL" sz="2400" dirty="0"/>
          </a:p>
          <a:p>
            <a:r>
              <a:rPr lang="pl-PL" sz="2400" dirty="0"/>
              <a:t>Organ administracji publicznej to człowiek (lub grupa ludzi):</a:t>
            </a:r>
          </a:p>
          <a:p>
            <a:pPr lvl="1"/>
            <a:r>
              <a:rPr lang="pl-PL" sz="2400" dirty="0"/>
              <a:t>Znajdujący się w strukturze organizacyjnej państwa lub samorządu terytorialnego</a:t>
            </a:r>
          </a:p>
          <a:p>
            <a:pPr lvl="1"/>
            <a:r>
              <a:rPr lang="pl-PL" sz="2400" dirty="0"/>
              <a:t>Powołany w celu realizacji norm prawa administracyjnego, w sposób i ze skutkami właściwymi temu prawu</a:t>
            </a:r>
          </a:p>
          <a:p>
            <a:pPr lvl="1"/>
            <a:r>
              <a:rPr lang="pl-PL" sz="2400" dirty="0"/>
              <a:t>Działający w granicach przyznanych mu przez prawo kompetencji</a:t>
            </a:r>
            <a:br>
              <a:rPr lang="pl-PL" sz="2400" dirty="0"/>
            </a:br>
            <a:endParaRPr lang="pl-PL" sz="2400" dirty="0"/>
          </a:p>
          <a:p>
            <a:r>
              <a:rPr lang="pl-PL" sz="2400" dirty="0"/>
              <a:t>Organ działa w imieniu państwa, na jego rachunek </a:t>
            </a:r>
          </a:p>
          <a:p>
            <a:r>
              <a:rPr lang="pl-PL" sz="2400" dirty="0"/>
              <a:t>Wyposażony we władztwo administracyjne </a:t>
            </a:r>
          </a:p>
        </p:txBody>
      </p:sp>
    </p:spTree>
    <p:extLst>
      <p:ext uri="{BB962C8B-B14F-4D97-AF65-F5344CB8AC3E}">
        <p14:creationId xmlns:p14="http://schemas.microsoft.com/office/powerpoint/2010/main" val="2000959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9210463-7C41-476F-BC93-2527E7589E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322546"/>
            <a:ext cx="9601200" cy="767219"/>
          </a:xfrm>
        </p:spPr>
        <p:txBody>
          <a:bodyPr/>
          <a:lstStyle/>
          <a:p>
            <a:r>
              <a:rPr lang="pl-PL" dirty="0"/>
              <a:t>Organ administrujący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59D898F-8675-4741-BF65-68D704B725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089765"/>
            <a:ext cx="9601200" cy="5348613"/>
          </a:xfrm>
        </p:spPr>
        <p:txBody>
          <a:bodyPr>
            <a:normAutofit lnSpcReduction="10000"/>
          </a:bodyPr>
          <a:lstStyle/>
          <a:p>
            <a:r>
              <a:rPr lang="pl-PL" dirty="0"/>
              <a:t>Każdy podmiot, któremu prawo przydaje funkcję administrowania lub któremu prawo stwarza podstawy do przydania funkcji administrowania, a przydanie to nastąpiło</a:t>
            </a:r>
          </a:p>
          <a:p>
            <a:r>
              <a:rPr lang="pl-PL" dirty="0"/>
              <a:t>Podmiot, któremu ustawa wyraźnie przyznała kompetencję administracyjną </a:t>
            </a:r>
          </a:p>
          <a:p>
            <a:r>
              <a:rPr lang="pl-PL" dirty="0"/>
              <a:t>Rodzaje:</a:t>
            </a:r>
          </a:p>
          <a:p>
            <a:pPr lvl="1"/>
            <a:r>
              <a:rPr lang="pl-PL" dirty="0"/>
              <a:t>Wszystkie organy administracyjne*</a:t>
            </a:r>
          </a:p>
          <a:p>
            <a:pPr lvl="1"/>
            <a:r>
              <a:rPr lang="pl-PL" dirty="0"/>
              <a:t>Inne organy państwowe czy publiczne (realizujące funkcje administracyjne państwa)</a:t>
            </a:r>
          </a:p>
          <a:p>
            <a:pPr lvl="1"/>
            <a:r>
              <a:rPr lang="pl-PL" dirty="0"/>
              <a:t>Kierownicy państwowych osób prawnych i innych państwowych jednostek organizacyjnych (na obszarze województwa)</a:t>
            </a:r>
          </a:p>
          <a:p>
            <a:pPr lvl="1"/>
            <a:r>
              <a:rPr lang="pl-PL" dirty="0"/>
              <a:t>Kierownicy powiatowych jednostek organizacyjnych (upoważnieni przez starostę) </a:t>
            </a:r>
          </a:p>
          <a:p>
            <a:pPr lvl="1"/>
            <a:r>
              <a:rPr lang="pl-PL" dirty="0"/>
              <a:t>Organy wykonawcze jednostek pomocniczych ST</a:t>
            </a:r>
          </a:p>
          <a:p>
            <a:pPr lvl="1"/>
            <a:r>
              <a:rPr lang="pl-PL" dirty="0"/>
              <a:t>Organy jednostek organizacyjnych gminy</a:t>
            </a:r>
          </a:p>
          <a:p>
            <a:pPr lvl="1"/>
            <a:r>
              <a:rPr lang="pl-PL" dirty="0"/>
              <a:t>Organy organizacji społecznych</a:t>
            </a:r>
          </a:p>
          <a:p>
            <a:pPr lvl="1"/>
            <a:r>
              <a:rPr lang="pl-PL" dirty="0"/>
              <a:t>Podmioty prowadzące działalność pożytku publicznego</a:t>
            </a:r>
          </a:p>
          <a:p>
            <a:pPr lvl="1"/>
            <a:r>
              <a:rPr lang="pl-PL" dirty="0"/>
              <a:t>Podmioty prywatne</a:t>
            </a:r>
          </a:p>
          <a:p>
            <a:pPr lvl="1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09062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D5BC609-331C-43F1-87C0-96732E141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97857"/>
          </a:xfrm>
        </p:spPr>
        <p:txBody>
          <a:bodyPr/>
          <a:lstStyle/>
          <a:p>
            <a:r>
              <a:rPr lang="pl-PL" dirty="0"/>
              <a:t>Kompetencja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C1BF747-5DEB-4E6F-B4CF-0A7540000B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3886200"/>
          </a:xfrm>
        </p:spPr>
        <p:txBody>
          <a:bodyPr>
            <a:normAutofit lnSpcReduction="10000"/>
          </a:bodyPr>
          <a:lstStyle/>
          <a:p>
            <a:r>
              <a:rPr lang="pl-PL" sz="2400" dirty="0"/>
              <a:t>Bez kompetencji nie ma organu</a:t>
            </a:r>
          </a:p>
          <a:p>
            <a:r>
              <a:rPr lang="pl-PL" sz="2400" dirty="0"/>
              <a:t>Zdolność organu administrującego do skonkretyzowanego aktualizowania, w drodze odpowiedniego postępowania, potencjalnego obowiązku działania sformułowanego przez prawo</a:t>
            </a:r>
          </a:p>
          <a:p>
            <a:r>
              <a:rPr lang="pl-PL" sz="2400" dirty="0"/>
              <a:t>Kompetencje są zawsze regulowane prawem (określane ustawami)</a:t>
            </a:r>
          </a:p>
          <a:p>
            <a:pPr lvl="1"/>
            <a:r>
              <a:rPr lang="pl-PL" sz="2400" dirty="0"/>
              <a:t>W sposób zupełny </a:t>
            </a:r>
          </a:p>
          <a:p>
            <a:pPr lvl="1"/>
            <a:r>
              <a:rPr lang="pl-PL" sz="2400" dirty="0"/>
              <a:t>W sposób wystarczający zawierający warunek </a:t>
            </a:r>
          </a:p>
          <a:p>
            <a:r>
              <a:rPr lang="pl-PL" sz="2400" dirty="0"/>
              <a:t>Brak charakteru bezwzględnego </a:t>
            </a:r>
          </a:p>
          <a:p>
            <a:r>
              <a:rPr lang="pl-PL" sz="2400" dirty="0"/>
              <a:t>Konkretność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29426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09C9D53-47E2-4C25-9253-AECC35659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113971"/>
          </a:xfrm>
        </p:spPr>
        <p:txBody>
          <a:bodyPr/>
          <a:lstStyle/>
          <a:p>
            <a:r>
              <a:rPr lang="pl-PL" dirty="0"/>
              <a:t>Kompetencja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CA2FE02-C3A3-476A-99B1-EE1B32C026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Art.30 2. </a:t>
            </a:r>
            <a:r>
              <a:rPr lang="pl-PL" dirty="0" err="1"/>
              <a:t>u.s.g</a:t>
            </a:r>
            <a:r>
              <a:rPr lang="pl-PL" dirty="0"/>
              <a:t>. Do zadań wójta należy w szczególności: </a:t>
            </a:r>
          </a:p>
          <a:p>
            <a:pPr marL="0" indent="0">
              <a:buNone/>
            </a:pPr>
            <a:r>
              <a:rPr lang="pl-PL" dirty="0"/>
              <a:t>3) Gospodarowanie mieniem komunalnym; </a:t>
            </a:r>
          </a:p>
          <a:p>
            <a:r>
              <a:rPr lang="pl-PL" dirty="0"/>
              <a:t>Art. 46. 1. </a:t>
            </a:r>
            <a:r>
              <a:rPr lang="pl-PL" dirty="0" err="1"/>
              <a:t>u.s.g</a:t>
            </a:r>
            <a:r>
              <a:rPr lang="pl-PL" dirty="0"/>
              <a:t>. </a:t>
            </a:r>
          </a:p>
          <a:p>
            <a:pPr marL="0" indent="0">
              <a:buNone/>
            </a:pPr>
            <a:r>
              <a:rPr lang="pl-PL" dirty="0"/>
              <a:t>Oświadczenie woli w imieniu gminy w zakresie zarządu mieniem składa jednoosobowo wójt albo działający na podstawie jego upoważnienia zastępca wójta samodzielnie albo wraz z inną upoważnioną przez wójta osobą. </a:t>
            </a:r>
          </a:p>
          <a:p>
            <a:pPr marL="0" indent="0">
              <a:buNone/>
            </a:pPr>
            <a:endParaRPr lang="pl-PL" dirty="0"/>
          </a:p>
          <a:p>
            <a:r>
              <a:rPr lang="pl-PL" dirty="0"/>
              <a:t>Zawarcie umowy najmu, upoważnienie zastępcy do zawarcia umowy najmu, określenie czasu trwania tej umowy (do lat trzech), kwoty najmu, przeznaczenia</a:t>
            </a:r>
          </a:p>
        </p:txBody>
      </p:sp>
    </p:spTree>
    <p:extLst>
      <p:ext uri="{BB962C8B-B14F-4D97-AF65-F5344CB8AC3E}">
        <p14:creationId xmlns:p14="http://schemas.microsoft.com/office/powerpoint/2010/main" val="2849394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4FEAFB2-0C6D-42FC-B46D-6BB8F1F9C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83343"/>
          </a:xfrm>
        </p:spPr>
        <p:txBody>
          <a:bodyPr/>
          <a:lstStyle/>
          <a:p>
            <a:r>
              <a:rPr lang="pl-PL" dirty="0"/>
              <a:t>Kompetencja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6CCC822-2329-4BD3-BD7D-EAB7723061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Podział kompetencji polegających na stosowaniu prawa:</a:t>
            </a:r>
          </a:p>
          <a:p>
            <a:pPr lvl="1"/>
            <a:r>
              <a:rPr lang="pl-PL" sz="2400" dirty="0"/>
              <a:t>Kompetencje zewnętrzne</a:t>
            </a:r>
          </a:p>
          <a:p>
            <a:pPr lvl="1"/>
            <a:r>
              <a:rPr lang="pl-PL" sz="2400" dirty="0"/>
              <a:t>Kompetencje wewnętrzne</a:t>
            </a:r>
          </a:p>
          <a:p>
            <a:r>
              <a:rPr lang="pl-PL" sz="2400" dirty="0"/>
              <a:t>Zakaz subdelegacji </a:t>
            </a:r>
          </a:p>
          <a:p>
            <a:pPr lvl="1"/>
            <a:r>
              <a:rPr lang="pl-PL" sz="2400" dirty="0"/>
              <a:t>Zastępstwo </a:t>
            </a:r>
          </a:p>
          <a:p>
            <a:r>
              <a:rPr lang="pl-PL" sz="2400" dirty="0"/>
              <a:t>Możliwość przekazywania kompetencji </a:t>
            </a:r>
          </a:p>
        </p:txBody>
      </p:sp>
    </p:spTree>
    <p:extLst>
      <p:ext uri="{BB962C8B-B14F-4D97-AF65-F5344CB8AC3E}">
        <p14:creationId xmlns:p14="http://schemas.microsoft.com/office/powerpoint/2010/main" val="34100041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3426F2C-DCFE-4431-9AB9-4B88519F5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143000"/>
          </a:xfrm>
        </p:spPr>
        <p:txBody>
          <a:bodyPr/>
          <a:lstStyle/>
          <a:p>
            <a:r>
              <a:rPr lang="pl-PL" dirty="0"/>
              <a:t>Kompetencja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40940F2-0341-4E9A-81A1-13C4CF390E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Art. 28g ust.1 </a:t>
            </a:r>
            <a:r>
              <a:rPr lang="pl-PL" dirty="0" err="1"/>
              <a:t>us.g</a:t>
            </a:r>
            <a:r>
              <a:rPr lang="pl-PL" dirty="0"/>
              <a:t>.  W przypadku przemijającej przeszkody w wykonywaniu zadań i kompetencji wójta spowodowanej jedną z następujących okoliczności: </a:t>
            </a:r>
            <a:br>
              <a:rPr lang="pl-PL" dirty="0"/>
            </a:br>
            <a:r>
              <a:rPr lang="pl-PL" dirty="0"/>
              <a:t>1) tymczasowym aresztowaniem, </a:t>
            </a:r>
            <a:br>
              <a:rPr lang="pl-PL" dirty="0"/>
            </a:br>
            <a:r>
              <a:rPr lang="pl-PL" dirty="0"/>
              <a:t>2) odbywaniem kary pozbawienia wolności wymierzonej za przestępstwo nieumyślne, </a:t>
            </a:r>
            <a:br>
              <a:rPr lang="pl-PL" dirty="0"/>
            </a:br>
            <a:r>
              <a:rPr lang="pl-PL" dirty="0"/>
              <a:t>3) odbywaniem kary aresztu (…)</a:t>
            </a:r>
            <a:br>
              <a:rPr lang="pl-PL" dirty="0"/>
            </a:br>
            <a:br>
              <a:rPr lang="pl-PL" dirty="0"/>
            </a:br>
            <a:r>
              <a:rPr lang="pl-PL" dirty="0"/>
              <a:t>– </a:t>
            </a:r>
            <a:r>
              <a:rPr lang="pl-PL" b="1" dirty="0"/>
              <a:t>jego zadania i kompetencje przejmuje zastępca</a:t>
            </a:r>
            <a:r>
              <a:rPr lang="pl-PL" dirty="0"/>
              <a:t>, a w gminach, w których powołano więcej niż jednego zastępcę – pierwszy zastępca.</a:t>
            </a:r>
          </a:p>
        </p:txBody>
      </p:sp>
    </p:spTree>
    <p:extLst>
      <p:ext uri="{BB962C8B-B14F-4D97-AF65-F5344CB8AC3E}">
        <p14:creationId xmlns:p14="http://schemas.microsoft.com/office/powerpoint/2010/main" val="6176815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8D8AAB9-BC20-4391-A71D-54223BC1B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Kompetencja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8F1814E-7C6A-4A49-9D9A-AD3D69F51D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Art. 8 ust. 1 </a:t>
            </a:r>
            <a:r>
              <a:rPr lang="pl-PL" dirty="0" err="1"/>
              <a:t>u.s.g</a:t>
            </a:r>
            <a:r>
              <a:rPr lang="pl-PL" dirty="0"/>
              <a:t>. Ustawy mogą nakładać na gminę obowiązek wykonywania zadań zleconych z zakresu administracji rządowej, a także z zakresu organizacji przygotowań i przeprowadzenia wyborów powszechnych oraz referendów.</a:t>
            </a:r>
            <a:br>
              <a:rPr lang="pl-PL" dirty="0"/>
            </a:br>
            <a:br>
              <a:rPr lang="pl-PL" dirty="0"/>
            </a:br>
            <a:r>
              <a:rPr lang="pl-PL" dirty="0"/>
              <a:t> 2. Zadania z zakresu administracji rządowej gmina może wykonywać również na podstawie porozumienia z organami tej administracji.</a:t>
            </a:r>
            <a:br>
              <a:rPr lang="pl-PL" dirty="0"/>
            </a:br>
            <a:br>
              <a:rPr lang="pl-PL" dirty="0"/>
            </a:br>
            <a:r>
              <a:rPr lang="pl-PL" dirty="0"/>
              <a:t> 2a. Gmina może wykonywać zadania z zakresu właściwości powiatu oraz zadania z zakresu właściwości województwa na podstawie porozumień z tymi jednostkami samorządu terytorialnego.</a:t>
            </a:r>
          </a:p>
        </p:txBody>
      </p:sp>
    </p:spTree>
    <p:extLst>
      <p:ext uri="{BB962C8B-B14F-4D97-AF65-F5344CB8AC3E}">
        <p14:creationId xmlns:p14="http://schemas.microsoft.com/office/powerpoint/2010/main" val="820070523"/>
      </p:ext>
    </p:extLst>
  </p:cSld>
  <p:clrMapOvr>
    <a:masterClrMapping/>
  </p:clrMapOvr>
</p:sld>
</file>

<file path=ppt/theme/theme1.xml><?xml version="1.0" encoding="utf-8"?>
<a:theme xmlns:a="http://schemas.openxmlformats.org/drawingml/2006/main" name="Przycinanie">
  <a:themeElements>
    <a:clrScheme name="Przycinanie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Przycinanie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rzycinani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1747</TotalTime>
  <Words>1098</Words>
  <Application>Microsoft Office PowerPoint</Application>
  <PresentationFormat>Panoramiczny</PresentationFormat>
  <Paragraphs>177</Paragraphs>
  <Slides>29</Slides>
  <Notes>23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29</vt:i4>
      </vt:variant>
    </vt:vector>
  </HeadingPairs>
  <TitlesOfParts>
    <vt:vector size="32" baseType="lpstr">
      <vt:lpstr>Calibri</vt:lpstr>
      <vt:lpstr>Franklin Gothic Book</vt:lpstr>
      <vt:lpstr>Przycinanie</vt:lpstr>
      <vt:lpstr>Prawo administracyjne</vt:lpstr>
      <vt:lpstr>Podmioty aparatu administracyjnego</vt:lpstr>
      <vt:lpstr>Organy administracji publicznej</vt:lpstr>
      <vt:lpstr>Organ administrujący </vt:lpstr>
      <vt:lpstr>Kompetencja</vt:lpstr>
      <vt:lpstr>Kompetencja</vt:lpstr>
      <vt:lpstr>Kompetencja</vt:lpstr>
      <vt:lpstr>Kompetencja</vt:lpstr>
      <vt:lpstr>Kompetencja</vt:lpstr>
      <vt:lpstr>Kompetencja</vt:lpstr>
      <vt:lpstr>Kompetencja</vt:lpstr>
      <vt:lpstr>Urząd </vt:lpstr>
      <vt:lpstr>Organy administracyjne - podział</vt:lpstr>
      <vt:lpstr>Organ administracyjny - podział</vt:lpstr>
      <vt:lpstr>Organ administracyjny - podział</vt:lpstr>
      <vt:lpstr>Organ administracyjny - podział</vt:lpstr>
      <vt:lpstr>Struktura administracji publicznej i związki między jej podmiotami</vt:lpstr>
      <vt:lpstr>Struktura administracji publicznej</vt:lpstr>
      <vt:lpstr>Struktura resortowa</vt:lpstr>
      <vt:lpstr>Struktura resortowa </vt:lpstr>
      <vt:lpstr>Struktura resortowa </vt:lpstr>
      <vt:lpstr>Prezentacja programu PowerPoint</vt:lpstr>
      <vt:lpstr>Struktura terytorialna</vt:lpstr>
      <vt:lpstr>Podziały terytorialne</vt:lpstr>
      <vt:lpstr>Podział zasadniczy</vt:lpstr>
      <vt:lpstr>Podział zasadniczy</vt:lpstr>
      <vt:lpstr>Podział pomocniczy</vt:lpstr>
      <vt:lpstr>Prezentacja programu PowerPoint</vt:lpstr>
      <vt:lpstr>Podział specjalny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Prawo administracyjne</dc:title>
  <dc:creator>Patrycja Przybyła</dc:creator>
  <cp:lastModifiedBy>Patrycja Przybyła</cp:lastModifiedBy>
  <cp:revision>123</cp:revision>
  <dcterms:created xsi:type="dcterms:W3CDTF">2019-03-14T18:40:27Z</dcterms:created>
  <dcterms:modified xsi:type="dcterms:W3CDTF">2019-10-31T19:21:56Z</dcterms:modified>
</cp:coreProperties>
</file>