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11" r:id="rId2"/>
    <p:sldId id="280" r:id="rId3"/>
    <p:sldId id="281" r:id="rId4"/>
    <p:sldId id="282" r:id="rId5"/>
    <p:sldId id="283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305" r:id="rId16"/>
    <p:sldId id="312" r:id="rId17"/>
    <p:sldId id="306" r:id="rId18"/>
    <p:sldId id="295" r:id="rId19"/>
    <p:sldId id="296" r:id="rId20"/>
    <p:sldId id="308" r:id="rId21"/>
    <p:sldId id="309" r:id="rId22"/>
    <p:sldId id="297" r:id="rId23"/>
    <p:sldId id="298" r:id="rId24"/>
    <p:sldId id="299" r:id="rId25"/>
    <p:sldId id="313" r:id="rId26"/>
    <p:sldId id="314" r:id="rId27"/>
    <p:sldId id="31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037" autoAdjust="0"/>
  </p:normalViewPr>
  <p:slideViewPr>
    <p:cSldViewPr snapToGrid="0">
      <p:cViewPr varScale="1">
        <p:scale>
          <a:sx n="43" d="100"/>
          <a:sy n="43" d="100"/>
        </p:scale>
        <p:origin x="15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75830-7A15-4321-B8C3-F450461427D7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E3FC2-4D9D-4BC3-B829-43E3F98D85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68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60064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648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l-PL" dirty="0"/>
          </a:p>
          <a:p>
            <a:pPr marL="171450" indent="-171450">
              <a:buFontTx/>
              <a:buChar char="-"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676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8988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831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253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924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302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0378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7041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52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79273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227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508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893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17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4677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79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8221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337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E3FC2-4D9D-4BC3-B829-43E3F98D85C6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3771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23095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3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79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18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399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8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65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55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10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025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520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C91390A-9231-4510-8211-CC1AF9C7781D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F97BD23-D59E-4124-B4A9-C80107C483D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52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8C104E-6E99-4F84-98E4-89A28FB6A2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administracyjne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DBB3B35-AC35-43E2-9B15-00ACA70599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836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8D832-E5FE-4F12-903E-52B581A8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4589"/>
          </a:xfrm>
        </p:spPr>
        <p:txBody>
          <a:bodyPr/>
          <a:lstStyle/>
          <a:p>
            <a:r>
              <a:rPr lang="pl-PL" dirty="0"/>
              <a:t>Dekoncentracja i koncentracja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73E862-3CD7-4DF4-B27D-C664ECBAF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8384"/>
            <a:ext cx="9601200" cy="4239016"/>
          </a:xfrm>
        </p:spPr>
        <p:txBody>
          <a:bodyPr>
            <a:normAutofit/>
          </a:bodyPr>
          <a:lstStyle/>
          <a:p>
            <a:r>
              <a:rPr lang="pl-PL" sz="2400" dirty="0"/>
              <a:t>Rodzaje dekoncentracji:</a:t>
            </a:r>
          </a:p>
          <a:p>
            <a:pPr lvl="1"/>
            <a:r>
              <a:rPr lang="pl-PL" sz="2400" dirty="0"/>
              <a:t>Dekoncentracja terytorialna – przeniesienie kompetencji na organy niższe</a:t>
            </a:r>
          </a:p>
          <a:p>
            <a:pPr lvl="1"/>
            <a:r>
              <a:rPr lang="pl-PL" sz="2400" dirty="0"/>
              <a:t>Dekoncentracja resortowa (pionowa) – przenoszenie kompetencji organów jednego resortu na organy tego samego stopnia znajdujące się w  innym resorcie</a:t>
            </a:r>
          </a:p>
          <a:p>
            <a:pPr lvl="1"/>
            <a:r>
              <a:rPr lang="pl-PL" sz="2400" dirty="0"/>
              <a:t>Dekoncentracja skośna – kompetencje organów jednego resortu przekazywane są organom niższego stopnia w innym resorcie </a:t>
            </a:r>
          </a:p>
          <a:p>
            <a:r>
              <a:rPr lang="pl-PL" sz="2400" dirty="0"/>
              <a:t>Dekoncentracja jest możliwa tylko, gdy prawo na to zezwala</a:t>
            </a:r>
          </a:p>
          <a:p>
            <a:r>
              <a:rPr lang="pl-PL" sz="2400" dirty="0"/>
              <a:t>Różna trwałość czasowa</a:t>
            </a:r>
          </a:p>
        </p:txBody>
      </p:sp>
    </p:spTree>
    <p:extLst>
      <p:ext uri="{BB962C8B-B14F-4D97-AF65-F5344CB8AC3E}">
        <p14:creationId xmlns:p14="http://schemas.microsoft.com/office/powerpoint/2010/main" val="1516916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B4D16BD7-5F5D-4E67-829D-6CCA6CF64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686" y="68236"/>
            <a:ext cx="4768627" cy="678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2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C66F964-818E-4D7F-AE3C-D53C7B894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3965"/>
            <a:ext cx="4443984" cy="823912"/>
          </a:xfrm>
        </p:spPr>
        <p:txBody>
          <a:bodyPr/>
          <a:lstStyle/>
          <a:p>
            <a:pPr algn="ctr"/>
            <a:r>
              <a:rPr lang="pl-PL" sz="3200" dirty="0"/>
              <a:t>Centralizacja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D2CB3AF-6E8B-40C8-AF6E-DAB34E5FF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1402915"/>
            <a:ext cx="4443984" cy="499312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Zalety:</a:t>
            </a:r>
          </a:p>
          <a:p>
            <a:pPr lvl="1"/>
            <a:r>
              <a:rPr lang="pl-PL" dirty="0"/>
              <a:t>Sprawność kierowania, efektywność (w sferze organizacyjnej)</a:t>
            </a:r>
          </a:p>
          <a:p>
            <a:pPr lvl="1"/>
            <a:r>
              <a:rPr lang="pl-PL" dirty="0"/>
              <a:t>Zapewnia koordynację, fachowość, odpowiedzialność</a:t>
            </a:r>
          </a:p>
          <a:p>
            <a:pPr lvl="1"/>
            <a:r>
              <a:rPr lang="pl-PL" dirty="0"/>
              <a:t>Sprzyja jednolitości działania</a:t>
            </a:r>
          </a:p>
          <a:p>
            <a:pPr lvl="1"/>
            <a:r>
              <a:rPr lang="pl-PL" dirty="0"/>
              <a:t>Większa dyscyplina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Wady: </a:t>
            </a:r>
          </a:p>
          <a:p>
            <a:pPr lvl="1"/>
            <a:r>
              <a:rPr lang="pl-PL" dirty="0"/>
              <a:t>Zanik gospodarności w lokalnych ośrodkach</a:t>
            </a:r>
          </a:p>
          <a:p>
            <a:pPr lvl="1"/>
            <a:r>
              <a:rPr lang="pl-PL" dirty="0"/>
              <a:t>Zanikanie zdolności do samodzielności</a:t>
            </a:r>
          </a:p>
          <a:p>
            <a:pPr lvl="1"/>
            <a:r>
              <a:rPr lang="pl-PL" dirty="0"/>
              <a:t>Brak znajomości lokalnych potrzeb i warunków przez wyższe szczeble 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E2B887F-9DAC-48C4-8D21-3B54838ED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234989"/>
            <a:ext cx="4443984" cy="823912"/>
          </a:xfrm>
        </p:spPr>
        <p:txBody>
          <a:bodyPr/>
          <a:lstStyle/>
          <a:p>
            <a:pPr algn="ctr"/>
            <a:r>
              <a:rPr lang="pl-PL" sz="3200" dirty="0"/>
              <a:t>Decentralizacja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6A4A6A9-6BFB-4A85-9B0A-D205E3A25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1359073"/>
            <a:ext cx="4443984" cy="508080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Zalety:</a:t>
            </a:r>
          </a:p>
          <a:p>
            <a:pPr lvl="1"/>
            <a:r>
              <a:rPr lang="pl-PL" dirty="0"/>
              <a:t>Odciążenie naczelnego kierownictwa </a:t>
            </a:r>
          </a:p>
          <a:p>
            <a:pPr lvl="1"/>
            <a:r>
              <a:rPr lang="pl-PL" dirty="0"/>
              <a:t>Przyśpieszenie podejmowania decyzji operacyjnych</a:t>
            </a:r>
          </a:p>
          <a:p>
            <a:pPr lvl="1"/>
            <a:r>
              <a:rPr lang="pl-PL" dirty="0"/>
              <a:t>Lepsze reagowanie na zachodzące zmiany</a:t>
            </a:r>
          </a:p>
          <a:p>
            <a:pPr lvl="1"/>
            <a:r>
              <a:rPr lang="pl-PL" dirty="0"/>
              <a:t>Wzmocnienie inicjatywy i zaangażowania kierowników i pracowników</a:t>
            </a:r>
            <a:br>
              <a:rPr lang="pl-PL" dirty="0"/>
            </a:br>
            <a:endParaRPr lang="pl-PL" dirty="0"/>
          </a:p>
          <a:p>
            <a:r>
              <a:rPr lang="pl-PL" dirty="0"/>
              <a:t>Wady:</a:t>
            </a:r>
          </a:p>
          <a:p>
            <a:pPr lvl="1"/>
            <a:r>
              <a:rPr lang="pl-PL" dirty="0"/>
              <a:t>Możliwość wydawania decyzji sprzecznych z interesem całości</a:t>
            </a:r>
          </a:p>
          <a:p>
            <a:pPr lvl="1"/>
            <a:r>
              <a:rPr lang="pl-PL" dirty="0"/>
              <a:t>Problemy w koordynacji i kontroli </a:t>
            </a:r>
          </a:p>
        </p:txBody>
      </p:sp>
    </p:spTree>
    <p:extLst>
      <p:ext uri="{BB962C8B-B14F-4D97-AF65-F5344CB8AC3E}">
        <p14:creationId xmlns:p14="http://schemas.microsoft.com/office/powerpoint/2010/main" val="329569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3737F7-FB88-4BE1-BC6C-1C08B4C6E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7115"/>
          </a:xfrm>
        </p:spPr>
        <p:txBody>
          <a:bodyPr/>
          <a:lstStyle/>
          <a:p>
            <a:r>
              <a:rPr lang="pl-PL" dirty="0"/>
              <a:t>Nadzór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6496B7-FD33-477C-882D-7A6252B6B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3123"/>
            <a:ext cx="9601200" cy="4364277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Element składowy decentralizacji i centralizacji</a:t>
            </a:r>
          </a:p>
          <a:p>
            <a:r>
              <a:rPr lang="pl-PL" sz="2400" dirty="0"/>
              <a:t>Kwestie nadzoru uregulowane są w różnych aktach normatywnych</a:t>
            </a:r>
          </a:p>
          <a:p>
            <a:r>
              <a:rPr lang="pl-PL" sz="2400" dirty="0"/>
              <a:t>Badanie działalności danego podmiotu administrującego (</a:t>
            </a:r>
            <a:r>
              <a:rPr lang="pl-PL" sz="2400" b="1" dirty="0"/>
              <a:t>kontrola</a:t>
            </a:r>
            <a:r>
              <a:rPr lang="pl-PL" sz="2400" dirty="0"/>
              <a:t>) połączone z możliwością </a:t>
            </a:r>
            <a:r>
              <a:rPr lang="pl-PL" sz="2400" b="1" dirty="0"/>
              <a:t>pomocy, wpływu</a:t>
            </a:r>
            <a:r>
              <a:rPr lang="pl-PL" sz="2400" dirty="0"/>
              <a:t>, a także </a:t>
            </a:r>
            <a:r>
              <a:rPr lang="pl-PL" sz="2400" b="1" dirty="0"/>
              <a:t>modyfikacji</a:t>
            </a:r>
            <a:r>
              <a:rPr lang="pl-PL" sz="2400" dirty="0"/>
              <a:t> tej działalności, dokonywane przez organ zwierzchni organizacyjnie bądź funkcjonalnie, w celu zapewnienia zgodności tej działalności </a:t>
            </a:r>
            <a:r>
              <a:rPr lang="pl-PL" sz="2400" b="1" dirty="0"/>
              <a:t>z prawem</a:t>
            </a:r>
            <a:r>
              <a:rPr lang="pl-PL" sz="2400" dirty="0"/>
              <a:t>, a w określonych przypadkach zgodności z pewnymi wartościami szczegółowymi (także określonymi w prawie)</a:t>
            </a:r>
          </a:p>
          <a:p>
            <a:r>
              <a:rPr lang="pl-PL" sz="2400" dirty="0"/>
              <a:t>Wyciąganie konsekwencji z zachowania organu podporządkowanego</a:t>
            </a:r>
          </a:p>
          <a:p>
            <a:r>
              <a:rPr lang="pl-PL" sz="2400" dirty="0"/>
              <a:t>Władztwo </a:t>
            </a:r>
          </a:p>
          <a:p>
            <a:r>
              <a:rPr lang="pl-PL" sz="2400" dirty="0"/>
              <a:t>Zamknięty katalog środków 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6852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6A9403-1056-44AA-A6E8-3EFCB0142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2584"/>
          </a:xfrm>
        </p:spPr>
        <p:txBody>
          <a:bodyPr/>
          <a:lstStyle/>
          <a:p>
            <a:r>
              <a:rPr lang="pl-PL" dirty="0"/>
              <a:t>Nadzór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3CFB4E-3BEF-4644-9F0F-7B7029A08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8384"/>
            <a:ext cx="9601200" cy="42390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r>
              <a:rPr lang="pl-PL" sz="2400" dirty="0"/>
              <a:t>Ze względu na moment przeprowadzenia:</a:t>
            </a:r>
          </a:p>
          <a:p>
            <a:pPr lvl="1"/>
            <a:r>
              <a:rPr lang="pl-PL" sz="2400" dirty="0"/>
              <a:t>Represyjny (uchylenie, odwołanie organu)</a:t>
            </a:r>
          </a:p>
          <a:p>
            <a:pPr lvl="1"/>
            <a:r>
              <a:rPr lang="pl-PL" sz="2400" dirty="0"/>
              <a:t>Prewencyjny (uzgodnienie, zaopiniowanie) </a:t>
            </a:r>
          </a:p>
        </p:txBody>
      </p:sp>
    </p:spTree>
    <p:extLst>
      <p:ext uri="{BB962C8B-B14F-4D97-AF65-F5344CB8AC3E}">
        <p14:creationId xmlns:p14="http://schemas.microsoft.com/office/powerpoint/2010/main" val="3881163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8138A4-0B61-45B1-B25F-64DB9897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prewencyjny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C9FC8C-EBC8-4085-847F-29E1BEBBC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89 ust. 1 </a:t>
            </a:r>
            <a:r>
              <a:rPr lang="pl-PL" sz="2400" dirty="0" err="1"/>
              <a:t>u.s.g</a:t>
            </a:r>
            <a:r>
              <a:rPr lang="pl-PL" sz="2400" dirty="0"/>
              <a:t>. Jeżeli prawo uzależnia ważność rozstrzygnięcia organu gminy od jego </a:t>
            </a:r>
            <a:r>
              <a:rPr lang="pl-PL" sz="2400" b="1" dirty="0"/>
              <a:t>zatwierdzenia</a:t>
            </a:r>
            <a:r>
              <a:rPr lang="pl-PL" sz="2400" dirty="0"/>
              <a:t>, </a:t>
            </a:r>
            <a:r>
              <a:rPr lang="pl-PL" sz="2400" b="1" dirty="0"/>
              <a:t>uzgodnienia lub zaopiniowania </a:t>
            </a:r>
            <a:r>
              <a:rPr lang="pl-PL" sz="2400" dirty="0"/>
              <a:t>przez inny organ, zajęcie przez ten organ powinno nastąpić nie później niż w ciągu 14 dni od dnia doręczenia tego rozstrzygnięcia lub jego projektu, z zastrzeżeniem ust. 1a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2. Jeżeli organ, o którym mowa w ust. 1 lub 1a, nie zajmie stanowiska w sprawie, rozstrzygnięcie </a:t>
            </a:r>
            <a:r>
              <a:rPr lang="pl-PL" sz="2400" b="1" dirty="0"/>
              <a:t>uważa się za przyjęte </a:t>
            </a:r>
            <a:r>
              <a:rPr lang="pl-PL" sz="2400" dirty="0"/>
              <a:t>w brzmieniu przedłożonym przez gminę, z upływem terminu określonego w ust. 1 lub 1a. </a:t>
            </a:r>
          </a:p>
        </p:txBody>
      </p:sp>
    </p:spTree>
    <p:extLst>
      <p:ext uri="{BB962C8B-B14F-4D97-AF65-F5344CB8AC3E}">
        <p14:creationId xmlns:p14="http://schemas.microsoft.com/office/powerpoint/2010/main" val="834967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8138A4-0B61-45B1-B25F-64DB9897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prewencyjny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C9FC8C-EBC8-4085-847F-29E1BEBBC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116. 1. ust. Prawo o ruchu drogowym </a:t>
            </a:r>
          </a:p>
          <a:p>
            <a:pPr marL="0" indent="0">
              <a:buNone/>
            </a:pPr>
            <a:r>
              <a:rPr lang="pl-PL" sz="2400" dirty="0"/>
              <a:t>Sejmik województwa tworzy, po uzgodnieniu z ministrem właściwym do spraw transportu, wojewódzkie ośrodki ruchu drogowego na obszarze województwa.</a:t>
            </a:r>
          </a:p>
        </p:txBody>
      </p:sp>
    </p:spTree>
    <p:extLst>
      <p:ext uri="{BB962C8B-B14F-4D97-AF65-F5344CB8AC3E}">
        <p14:creationId xmlns:p14="http://schemas.microsoft.com/office/powerpoint/2010/main" val="600903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FBC288-EBC0-4E53-84CE-AC2E8E6B0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Nadzór represyjny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2A9583-C0AB-47AC-A912-915DEE5F0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Art. 96 ust. 1 </a:t>
            </a:r>
            <a:r>
              <a:rPr lang="pl-PL" sz="2400" dirty="0" err="1"/>
              <a:t>u.s.g</a:t>
            </a:r>
            <a:r>
              <a:rPr lang="pl-PL" sz="2400" dirty="0"/>
              <a:t>.  </a:t>
            </a:r>
            <a:r>
              <a:rPr lang="pl-PL" sz="2400" b="1" dirty="0"/>
              <a:t>W razie powtarzającego się naruszenia </a:t>
            </a:r>
            <a:r>
              <a:rPr lang="pl-PL" sz="2400" dirty="0"/>
              <a:t>przez radę gminy Konstytucji lub ustaw, Sejm, na wniosek Prezesa Rady Ministrów, może w drodze uchwały rozwiązać radę gminy. W przypadku rozwiązania rady gminy Prezes Rady Ministrów, na wniosek ministra właściwego do spraw administracji publicznej, wyznacza osobę, która do czasu wyboru rady gminy pełni jej funkcję.</a:t>
            </a:r>
          </a:p>
        </p:txBody>
      </p:sp>
    </p:spTree>
    <p:extLst>
      <p:ext uri="{BB962C8B-B14F-4D97-AF65-F5344CB8AC3E}">
        <p14:creationId xmlns:p14="http://schemas.microsoft.com/office/powerpoint/2010/main" val="2202970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BFD27-9583-4F4A-9153-A5120C9ED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5318"/>
          </a:xfrm>
        </p:spPr>
        <p:txBody>
          <a:bodyPr/>
          <a:lstStyle/>
          <a:p>
            <a:r>
              <a:rPr lang="pl-PL" dirty="0"/>
              <a:t>Nadzór hierarchiczny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60E8DF-841A-43EC-9C84-DEDAAB50F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1118"/>
            <a:ext cx="9601200" cy="4672208"/>
          </a:xfrm>
        </p:spPr>
        <p:txBody>
          <a:bodyPr>
            <a:normAutofit/>
          </a:bodyPr>
          <a:lstStyle/>
          <a:p>
            <a:r>
              <a:rPr lang="pl-PL" sz="2400" dirty="0"/>
              <a:t>Kierownictwo</a:t>
            </a:r>
          </a:p>
          <a:p>
            <a:r>
              <a:rPr lang="pl-PL" sz="2400" dirty="0"/>
              <a:t>Układ scentralizowany</a:t>
            </a:r>
          </a:p>
          <a:p>
            <a:r>
              <a:rPr lang="pl-PL" sz="2400" dirty="0"/>
              <a:t>Ogólne ramy prawne</a:t>
            </a:r>
          </a:p>
          <a:p>
            <a:r>
              <a:rPr lang="pl-PL" sz="2400" dirty="0"/>
              <a:t>Wielość kryteriów:</a:t>
            </a:r>
          </a:p>
          <a:p>
            <a:pPr lvl="1"/>
            <a:r>
              <a:rPr lang="pl-PL" sz="2400" dirty="0"/>
              <a:t>Legalność</a:t>
            </a:r>
          </a:p>
          <a:p>
            <a:pPr lvl="1"/>
            <a:r>
              <a:rPr lang="pl-PL" sz="2400" dirty="0"/>
              <a:t>Celowość</a:t>
            </a:r>
          </a:p>
          <a:p>
            <a:pPr lvl="1"/>
            <a:r>
              <a:rPr lang="pl-PL" sz="2400" dirty="0"/>
              <a:t>Gospodarność</a:t>
            </a:r>
          </a:p>
          <a:p>
            <a:pPr lvl="1"/>
            <a:r>
              <a:rPr lang="pl-PL" sz="2400" dirty="0"/>
              <a:t>Rzetelność </a:t>
            </a:r>
          </a:p>
          <a:p>
            <a:r>
              <a:rPr lang="pl-PL" sz="2400" dirty="0"/>
              <a:t>Szeroki katalog możliwych do zastosowania środków nadzorczych </a:t>
            </a:r>
          </a:p>
        </p:txBody>
      </p:sp>
    </p:spTree>
    <p:extLst>
      <p:ext uri="{BB962C8B-B14F-4D97-AF65-F5344CB8AC3E}">
        <p14:creationId xmlns:p14="http://schemas.microsoft.com/office/powerpoint/2010/main" val="3800494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0D989D-5D4A-4A01-BD18-60E0B002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67" y="269310"/>
            <a:ext cx="9601200" cy="930058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F2CB36-2E5C-4CB2-BE0C-A641B5C69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7759"/>
            <a:ext cx="9601200" cy="5260931"/>
          </a:xfrm>
        </p:spPr>
        <p:txBody>
          <a:bodyPr>
            <a:normAutofit/>
          </a:bodyPr>
          <a:lstStyle/>
          <a:p>
            <a:r>
              <a:rPr lang="pl-PL" dirty="0"/>
              <a:t>Cel: eliminacja działań podmiotów nadzorowanych, które wykraczają poza obszar ich prawnie określnych zadań i kompetencji</a:t>
            </a:r>
          </a:p>
          <a:p>
            <a:r>
              <a:rPr lang="pl-PL" dirty="0"/>
              <a:t>Nadzór z punktu widzenia legalności</a:t>
            </a:r>
          </a:p>
          <a:p>
            <a:r>
              <a:rPr lang="pl-PL" dirty="0"/>
              <a:t>Art. 8 EKSL</a:t>
            </a:r>
          </a:p>
          <a:p>
            <a:r>
              <a:rPr lang="pl-PL" dirty="0"/>
              <a:t>1. Wszelka kontrola administracyjna społeczności lokalnych może być dokonywana wyłącznie w sposób oraz w przypadkach przewidzianych w Konstytucji lub w ustawie.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2. Wszelka kontrola administracyjna działalności społeczności lokalnych powinna w zasadzie mieć na celu jedynie zapewnienie przestrzegania prawa i zasad konstytucyjnych. Kontrola administracyjna może jednakże obejmować kontrolę celowości realizowaną przez organ wyższego szczebla w odniesieniu do zadań, których wykonanie zostało społecznościom lokalnym delegowane.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3. Kontrola administracyjna społeczności lokalnych powinna być sprawowana z zachowaniem proporcji między zakresem interwencji ze strony organu kontroli a znaczeniem interesów, które ma on chronić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159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877085-76E0-44F0-AC63-D79A4CDE1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80578"/>
          </a:xfrm>
        </p:spPr>
        <p:txBody>
          <a:bodyPr>
            <a:normAutofit fontScale="90000"/>
          </a:bodyPr>
          <a:lstStyle/>
          <a:p>
            <a:r>
              <a:rPr lang="pl-PL" dirty="0"/>
              <a:t>Związki pomiędzy podmiotami administrującymi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F6E26C-3CE3-47FF-BBC7-229E8618F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11052"/>
            <a:ext cx="9601200" cy="4559474"/>
          </a:xfrm>
        </p:spPr>
        <p:txBody>
          <a:bodyPr/>
          <a:lstStyle/>
          <a:p>
            <a:r>
              <a:rPr lang="pl-PL" sz="2400" dirty="0"/>
              <a:t>Stosunki ustrojowo-prawne miedzy podmiotami administrującymi</a:t>
            </a:r>
          </a:p>
          <a:p>
            <a:r>
              <a:rPr lang="pl-PL" sz="2400" dirty="0"/>
              <a:t>Prawo ustrojowe: normowanie wzajemnych powiązań funkcjonalnych między podmiotami administracji publicznej </a:t>
            </a:r>
          </a:p>
          <a:p>
            <a:r>
              <a:rPr lang="pl-PL" sz="2400" dirty="0"/>
              <a:t>Centralizacja, decentralizacja</a:t>
            </a:r>
          </a:p>
          <a:p>
            <a:r>
              <a:rPr lang="pl-PL" sz="2400" dirty="0"/>
              <a:t>Koncentracja, dekoncentracja</a:t>
            </a:r>
          </a:p>
          <a:p>
            <a:endParaRPr lang="pl-PL" sz="2400" dirty="0"/>
          </a:p>
          <a:p>
            <a:endParaRPr lang="pl-PL" sz="24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2951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8447AB-19E4-433E-AE11-EF5B9238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2584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61F2B1-BEF0-4C2A-AC28-7B2403FB4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8591"/>
            <a:ext cx="9751512" cy="4910203"/>
          </a:xfrm>
        </p:spPr>
        <p:txBody>
          <a:bodyPr/>
          <a:lstStyle/>
          <a:p>
            <a:r>
              <a:rPr lang="pl-PL" dirty="0"/>
              <a:t>Wyrok NSA we Wrocławiu - </a:t>
            </a:r>
            <a:r>
              <a:rPr lang="pl-PL" b="1" dirty="0"/>
              <a:t>II SA/</a:t>
            </a:r>
            <a:r>
              <a:rPr lang="pl-PL" b="1" dirty="0" err="1"/>
              <a:t>Wr</a:t>
            </a:r>
            <a:r>
              <a:rPr lang="pl-PL" b="1" dirty="0"/>
              <a:t> 2965/01</a:t>
            </a:r>
          </a:p>
          <a:p>
            <a:r>
              <a:rPr lang="pl-PL" dirty="0"/>
              <a:t>Zaskarżonym rozstrzygnięciem nadzorczym z dnia 29 października 2001 r. (...) wydanym na podstawie art. 91 ust. 1 ustawy z dnia 8 marca 1990 r. o samorządzie gminnym (..) Wojewoda stwierdził nieważność uchwał Rady Miejskiej z dnia 28 września 2001 r. (…) w sprawie przejęcia nieruchomości oraz nr (…) w sprawie wyrażenia zgody na wydzierżawienie nieruchomości stanowiącej zbiornik wodny w (...)</a:t>
            </a:r>
          </a:p>
          <a:p>
            <a:r>
              <a:rPr lang="pl-PL" dirty="0"/>
              <a:t>Z powołanego w podstawie prawnej wskazanych wyżej uchwał przepisu prawa wynika, że do wyłącznej właściwości rady gminy należy podejmowanie uchwał w sprawach majątkowych gminy, przekraczających zakres zwykłego zarządu, dotyczących: określania zasad nabycia, zbycia i obciążenia nieruchomości gruntowych oraz ich wydzierżawiania lub najmu na okres dłuższy niż 3 lata, o ile ustawy szczególne nie stanowią inaczej</a:t>
            </a:r>
          </a:p>
          <a:p>
            <a:r>
              <a:rPr lang="pl-PL" dirty="0"/>
              <a:t>Zgodnie zaś z art. 30 ust. 2 pkt 3 ustawy o samorządzie gminnym do zadań zarządu należy w szczególności gospodarowanie mieniem komunalnym.</a:t>
            </a:r>
          </a:p>
        </p:txBody>
      </p:sp>
    </p:spTree>
    <p:extLst>
      <p:ext uri="{BB962C8B-B14F-4D97-AF65-F5344CB8AC3E}">
        <p14:creationId xmlns:p14="http://schemas.microsoft.com/office/powerpoint/2010/main" val="4149366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4052E6-625A-483A-AB5C-32A47B991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8052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817FE0-D096-4385-A974-65EA1A307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3852"/>
            <a:ext cx="9601200" cy="450937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Z wyżej powołanych przepisów prawa wynika, że rada gminy jest uprawniona wyłącznie do określania zasad gospodarowania mieniem gminy, natomiast samo gospodarowanie należy do kompetencji zarządu. Jedynym ograniczeniem zarządu w procesie gospodarowania gminnym zasobem nieruchomości jest konieczność uzyskiwania zgody rady gminy w sytuacji, gdy nie zostały określone na podstawie art. 18 ust. 2 pkt 9 lit. "a" zasady gospodarowania mieniem gminy. Zgodzić się należy ze stanowiskiem organu nadzoru, że określenie "gospodarowanie mieniem komunalnym" oznacza rozporządzanie pewnym zasobem w ten sposób, iż przez działanie gospodarującego z zasobu tego nie tylko wychodzą pewne składniki, ale również inne wchodzą do niego. Zwiększanie gminnego zasobu nieruchomości przez nabywanie nowych nieruchomości mieści się niewątpliwie w pojęciu gospodarowania tym zasobem.</a:t>
            </a:r>
          </a:p>
          <a:p>
            <a:r>
              <a:rPr lang="pl-PL" dirty="0"/>
              <a:t>Czynność prawna polegająca na nieodpłatnym przysporzeniu i niepociągająca za sobą właściwie żadnych obciążeń ani strat dla Gminy nie wykracza poza zakres zwykłego zarządu i kompetencje do jej podjęcia w formie stosownej uchwały ma Zarząd Miasta, nie zaś Rada Miejska.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2765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2C2CA4-4642-4262-A41E-1568A7BD6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30474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D75B26-D675-4006-90CB-B58B9D5AB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9112"/>
            <a:ext cx="9601200" cy="3888288"/>
          </a:xfrm>
        </p:spPr>
        <p:txBody>
          <a:bodyPr>
            <a:normAutofit/>
          </a:bodyPr>
          <a:lstStyle/>
          <a:p>
            <a:r>
              <a:rPr lang="pl-PL" sz="2400" dirty="0"/>
              <a:t>Art. 85 </a:t>
            </a:r>
            <a:r>
              <a:rPr lang="pl-PL" sz="2400" dirty="0" err="1"/>
              <a:t>u.s.g</a:t>
            </a:r>
            <a:r>
              <a:rPr lang="pl-PL" sz="2400" dirty="0"/>
              <a:t>. Nadzór nad działalnością gminną sprawowany jest na podstawie kryterium zgodności z prawem.</a:t>
            </a:r>
          </a:p>
          <a:p>
            <a:endParaRPr lang="pl-PL" sz="2400" dirty="0"/>
          </a:p>
          <a:p>
            <a:r>
              <a:rPr lang="pl-PL" sz="2400" dirty="0"/>
              <a:t>Art. 77 </a:t>
            </a:r>
            <a:r>
              <a:rPr lang="pl-PL" sz="2400" dirty="0" err="1"/>
              <a:t>u.s.p</a:t>
            </a:r>
            <a:r>
              <a:rPr lang="pl-PL" sz="2400" dirty="0"/>
              <a:t>. Nadzór nad wykonywaniem zadań powiatu sprawowany jest na podstawie kryterium zgodności z prawem. </a:t>
            </a:r>
          </a:p>
          <a:p>
            <a:endParaRPr lang="pl-PL" sz="2400" dirty="0"/>
          </a:p>
          <a:p>
            <a:r>
              <a:rPr lang="pl-PL" sz="2400" dirty="0"/>
              <a:t>Art. 79 </a:t>
            </a:r>
            <a:r>
              <a:rPr lang="pl-PL" sz="2400" dirty="0" err="1"/>
              <a:t>u.s.w</a:t>
            </a:r>
            <a:r>
              <a:rPr lang="pl-PL" sz="2400" dirty="0"/>
              <a:t>. Nadzór nad wykonywaniem zadań województwa jest sprawowany na podstawie kryterium zgodności z prawem.</a:t>
            </a:r>
          </a:p>
        </p:txBody>
      </p:sp>
    </p:spTree>
    <p:extLst>
      <p:ext uri="{BB962C8B-B14F-4D97-AF65-F5344CB8AC3E}">
        <p14:creationId xmlns:p14="http://schemas.microsoft.com/office/powerpoint/2010/main" val="3531611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F78948-079F-45AA-8B7F-1C756980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5318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BD1F56-9D17-48D8-A51D-974049754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1326"/>
            <a:ext cx="9601200" cy="4330874"/>
          </a:xfrm>
        </p:spPr>
        <p:txBody>
          <a:bodyPr>
            <a:normAutofit/>
          </a:bodyPr>
          <a:lstStyle/>
          <a:p>
            <a:r>
              <a:rPr lang="pl-PL" sz="2400" dirty="0"/>
              <a:t>Realizowany przez podmioty nie zwierzchnie organizacyjnie</a:t>
            </a:r>
          </a:p>
          <a:p>
            <a:r>
              <a:rPr lang="pl-PL" sz="2400" dirty="0"/>
              <a:t>Kompetencje nadzorcze określone ustawowo </a:t>
            </a:r>
          </a:p>
          <a:p>
            <a:r>
              <a:rPr lang="pl-PL" sz="2400" dirty="0"/>
              <a:t>Brak generalnej kompetencji </a:t>
            </a:r>
            <a:br>
              <a:rPr lang="pl-PL" sz="2400" dirty="0"/>
            </a:br>
            <a:endParaRPr lang="pl-PL" sz="2400" dirty="0"/>
          </a:p>
          <a:p>
            <a:pPr lvl="1"/>
            <a:r>
              <a:rPr lang="pl-PL" sz="2400" dirty="0"/>
              <a:t>Art. 87 </a:t>
            </a:r>
            <a:r>
              <a:rPr lang="pl-PL" sz="2400" dirty="0" err="1"/>
              <a:t>u.s.g</a:t>
            </a:r>
            <a:r>
              <a:rPr lang="pl-PL" sz="2400" dirty="0"/>
              <a:t>. Organy nadzoru mogą wkraczać w działalność gminną tylko w przypadkach określonych ustawami.</a:t>
            </a:r>
          </a:p>
          <a:p>
            <a:pPr lvl="1"/>
            <a:r>
              <a:rPr lang="pl-PL" sz="2400" dirty="0"/>
              <a:t>Art. 76 ust. 2. Organy nadzoru mogą wkraczać w działalność powiatu tylko w przypadkach określonych ustawami.</a:t>
            </a:r>
          </a:p>
          <a:p>
            <a:pPr lvl="1"/>
            <a:r>
              <a:rPr lang="pl-PL" sz="2400" dirty="0"/>
              <a:t>Art. 78 ust. 2 </a:t>
            </a:r>
            <a:r>
              <a:rPr lang="pl-PL" sz="2400" dirty="0" err="1"/>
              <a:t>u.s.w</a:t>
            </a:r>
            <a:r>
              <a:rPr lang="pl-PL" sz="2400" dirty="0"/>
              <a:t>. Organy nadzoru mogą wkraczać w działalność województwa tylko w przypadkach określonych ustawami.</a:t>
            </a:r>
          </a:p>
        </p:txBody>
      </p:sp>
    </p:spTree>
    <p:extLst>
      <p:ext uri="{BB962C8B-B14F-4D97-AF65-F5344CB8AC3E}">
        <p14:creationId xmlns:p14="http://schemas.microsoft.com/office/powerpoint/2010/main" val="455435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E20EA-4E6F-46C5-8A51-0FB19BA0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132" y="382044"/>
            <a:ext cx="9601200" cy="1005214"/>
          </a:xfrm>
        </p:spPr>
        <p:txBody>
          <a:bodyPr/>
          <a:lstStyle/>
          <a:p>
            <a:r>
              <a:rPr lang="pl-PL" dirty="0"/>
              <a:t>Nadzór weryfikacyjny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009B54-0BF1-4134-89E3-7E123C5B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8071"/>
            <a:ext cx="9601200" cy="499788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Przedmiot: działalność danego podmiotu</a:t>
            </a:r>
          </a:p>
          <a:p>
            <a:r>
              <a:rPr lang="pl-PL" dirty="0"/>
              <a:t>Nie dotyczy całej działalności</a:t>
            </a:r>
          </a:p>
          <a:p>
            <a:pPr lvl="1"/>
            <a:r>
              <a:rPr lang="pl-PL" dirty="0"/>
              <a:t>Art. 102 </a:t>
            </a:r>
            <a:r>
              <a:rPr lang="pl-PL" dirty="0" err="1"/>
              <a:t>u.s.g</a:t>
            </a:r>
            <a:r>
              <a:rPr lang="pl-PL" dirty="0"/>
              <a:t>. Przepisów rozdziału niniejszego nie stosuje się do decyzji indywidualnych w sprawach z zakresu administracji publicznej, wydawanych przez organy gmin, ich związków lub samorządowe kolegia odwoławcze. Kontrolę instancyjną w tym zakresie oraz nadzór pozainstancyjny i kontrolę sprawowaną przez sąd określają przepisy odrębne. </a:t>
            </a:r>
          </a:p>
          <a:p>
            <a:pPr lvl="1"/>
            <a:r>
              <a:rPr lang="pl-PL" dirty="0"/>
              <a:t>Art. 89 </a:t>
            </a:r>
            <a:r>
              <a:rPr lang="pl-PL" dirty="0" err="1"/>
              <a:t>u.s.p</a:t>
            </a:r>
            <a:r>
              <a:rPr lang="pl-PL" dirty="0"/>
              <a:t>. Przepisów tego rozdziału nie stosuje się do decyzji indywidualnych w sprawach z zakresu administracji publicznej, wydawanych przez organy powiatów oraz związki powiatów. Kontrolę instancyjną w tym zakresie oraz nadzór pozainstancyjny, a także kontrolę sprawowaną przez sąd określają odrębne przepisy. </a:t>
            </a:r>
          </a:p>
          <a:p>
            <a:pPr lvl="1"/>
            <a:r>
              <a:rPr lang="pl-PL" dirty="0"/>
              <a:t>Art. 88 </a:t>
            </a:r>
            <a:r>
              <a:rPr lang="pl-PL" dirty="0" err="1"/>
              <a:t>u.s.w</a:t>
            </a:r>
            <a:r>
              <a:rPr lang="pl-PL" dirty="0"/>
              <a:t>. Przepisów niniejszego rozdziału nie stosuje się do decyzji indywidualnych w sprawach z zakresu administracji publicznej, wydawanych przez organy samorządu województwa. Kontrolę instancyjną w tym zakresie oraz nadzór pozainstancyjny i kontrolę sprawowaną przez sąd określają przepisy odrębne.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0797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2A500-8884-4031-8C85-292068ECB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BEB4E0-93B9-41D7-ADCE-EAEE68952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3830"/>
            <a:ext cx="9601200" cy="4388370"/>
          </a:xfrm>
        </p:spPr>
        <p:txBody>
          <a:bodyPr/>
          <a:lstStyle/>
          <a:p>
            <a:r>
              <a:rPr lang="pl-PL" sz="2400" dirty="0"/>
              <a:t>Działanie polegające na:</a:t>
            </a:r>
          </a:p>
          <a:p>
            <a:pPr lvl="1"/>
            <a:r>
              <a:rPr lang="pl-PL" sz="2400" dirty="0"/>
              <a:t>Zbadaniu istniejącego stanu rzeczy</a:t>
            </a:r>
          </a:p>
          <a:p>
            <a:pPr lvl="1"/>
            <a:r>
              <a:rPr lang="pl-PL" sz="2400" dirty="0"/>
              <a:t>Zestawieniu tego, co istnieje z tym co być powinno, co przewidują odpowiednie wzorce czy normy postępowania i sformułowane na tej podstawie oceny</a:t>
            </a:r>
          </a:p>
          <a:p>
            <a:pPr lvl="1"/>
            <a:r>
              <a:rPr lang="pl-PL" sz="2400" dirty="0"/>
              <a:t>w przypadku istnienia rozbieżności między stanem istniejącym a stanem pożądanym, na ustaleniu przyczyny tej rozbieżności i sformułowanie zaleceń mających na celu wskazanie sposobu usunięcia niepożądanych zjawisk ujawnionych przez kontrolę</a:t>
            </a:r>
          </a:p>
          <a:p>
            <a:pPr marL="530352" lvl="1" indent="0">
              <a:buNone/>
            </a:pPr>
            <a:endParaRPr lang="pl-PL" dirty="0"/>
          </a:p>
          <a:p>
            <a:pPr marL="530352" lvl="1" indent="0" algn="r">
              <a:buNone/>
            </a:pPr>
            <a:r>
              <a:rPr lang="pl-PL" dirty="0"/>
              <a:t>J. </a:t>
            </a:r>
            <a:r>
              <a:rPr lang="pl-PL" dirty="0" err="1"/>
              <a:t>Starościak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1101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2A500-8884-4031-8C85-292068ECB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BEB4E0-93B9-41D7-ADCE-EAEE68952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3830"/>
            <a:ext cx="9601200" cy="4388370"/>
          </a:xfrm>
        </p:spPr>
        <p:txBody>
          <a:bodyPr/>
          <a:lstStyle/>
          <a:p>
            <a:r>
              <a:rPr lang="pl-PL" dirty="0"/>
              <a:t>Badanie zgodności stanu istniejącego ze stanem postulowanym</a:t>
            </a:r>
          </a:p>
          <a:p>
            <a:r>
              <a:rPr lang="pl-PL" dirty="0"/>
              <a:t>Ustalenie zasięgu i przyczyn tej rozbieżności</a:t>
            </a:r>
          </a:p>
          <a:p>
            <a:r>
              <a:rPr lang="pl-PL" dirty="0"/>
              <a:t>Przekazanie wyników tego ustalenia, a czasem i wynikających stąd dyspozycji zarówno podmiotowi kontrolowanemu, jaki i podmiotowi organizacyjnie zwierzchniemu </a:t>
            </a:r>
          </a:p>
          <a:p>
            <a:pPr marL="530352" lvl="1" indent="0" algn="r">
              <a:buNone/>
            </a:pPr>
            <a:endParaRPr lang="pl-PL" dirty="0"/>
          </a:p>
          <a:p>
            <a:pPr marL="530352" lvl="1" indent="0" algn="r">
              <a:buNone/>
            </a:pPr>
            <a:endParaRPr lang="pl-PL" dirty="0"/>
          </a:p>
          <a:p>
            <a:pPr marL="530352" lvl="1" indent="0" algn="r">
              <a:buNone/>
            </a:pPr>
            <a:r>
              <a:rPr lang="pl-PL" dirty="0"/>
              <a:t>J. Boć </a:t>
            </a:r>
          </a:p>
        </p:txBody>
      </p:sp>
    </p:spTree>
    <p:extLst>
      <p:ext uri="{BB962C8B-B14F-4D97-AF65-F5344CB8AC3E}">
        <p14:creationId xmlns:p14="http://schemas.microsoft.com/office/powerpoint/2010/main" val="239289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AC1C4-D671-444D-ABAA-EC1AEB032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a nadzór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3F327B-7337-4967-BBC1-4331310FD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Władztwo</a:t>
            </a:r>
          </a:p>
          <a:p>
            <a:r>
              <a:rPr lang="pl-PL" dirty="0"/>
              <a:t>Intensywność i bezpośredniość</a:t>
            </a:r>
          </a:p>
          <a:p>
            <a:r>
              <a:rPr lang="pl-PL" dirty="0"/>
              <a:t>Przeprowadzanie przez podmiot znajdujący się w strukturach administracji/poza strukturami administracji </a:t>
            </a:r>
          </a:p>
          <a:p>
            <a:r>
              <a:rPr lang="pl-PL" dirty="0"/>
              <a:t>Katalog środków</a:t>
            </a:r>
          </a:p>
        </p:txBody>
      </p:sp>
    </p:spTree>
    <p:extLst>
      <p:ext uri="{BB962C8B-B14F-4D97-AF65-F5344CB8AC3E}">
        <p14:creationId xmlns:p14="http://schemas.microsoft.com/office/powerpoint/2010/main" val="179467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C5011C-BC2C-40FA-BAF3-1BB0B6A57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7740"/>
          </a:xfrm>
        </p:spPr>
        <p:txBody>
          <a:bodyPr/>
          <a:lstStyle/>
          <a:p>
            <a:r>
              <a:rPr lang="pl-PL" dirty="0"/>
              <a:t>Centralizacja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34FC82-F9D8-4D87-ADE2-41AD12041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40"/>
            <a:ext cx="9601200" cy="4163860"/>
          </a:xfrm>
        </p:spPr>
        <p:txBody>
          <a:bodyPr>
            <a:normAutofit fontScale="92500" lnSpcReduction="20000"/>
          </a:bodyPr>
          <a:lstStyle/>
          <a:p>
            <a:r>
              <a:rPr lang="pl-PL" sz="2400" dirty="0"/>
              <a:t>Polega na hierarchicznym podporządkowaniu organu lub organów administrujących innemu organowi lub organom administrującym </a:t>
            </a:r>
          </a:p>
          <a:p>
            <a:r>
              <a:rPr lang="pl-PL" sz="2400" dirty="0"/>
              <a:t>Zależność służbowa</a:t>
            </a:r>
          </a:p>
          <a:p>
            <a:r>
              <a:rPr lang="pl-PL" sz="2400" dirty="0"/>
              <a:t>Zależność osobowa</a:t>
            </a:r>
          </a:p>
          <a:p>
            <a:r>
              <a:rPr lang="pl-PL" sz="2400" dirty="0"/>
              <a:t>Hierarchiczne podporządkowanie</a:t>
            </a:r>
          </a:p>
          <a:p>
            <a:r>
              <a:rPr lang="pl-PL" sz="2400" dirty="0"/>
              <a:t>Nadzór hierarchiczny</a:t>
            </a:r>
          </a:p>
          <a:p>
            <a:r>
              <a:rPr lang="pl-PL" sz="2400" dirty="0"/>
              <a:t>Kierownictwo </a:t>
            </a:r>
          </a:p>
          <a:p>
            <a:r>
              <a:rPr lang="pl-PL" sz="2400" dirty="0"/>
              <a:t>Zależność </a:t>
            </a:r>
          </a:p>
          <a:p>
            <a:r>
              <a:rPr lang="pl-PL" sz="2400" dirty="0"/>
              <a:t>Podporządkowanie poleceniom i decyzjom organu wyższego</a:t>
            </a:r>
          </a:p>
          <a:p>
            <a:r>
              <a:rPr lang="pl-PL" sz="2400" dirty="0"/>
              <a:t>Administracja wojskowa, policja, administracja obrony narodowej i bezpieczeństwa publicznego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978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EE67EB-2816-45D5-9E46-41ECA3BA2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10" y="247389"/>
            <a:ext cx="9601200" cy="892479"/>
          </a:xfrm>
        </p:spPr>
        <p:txBody>
          <a:bodyPr/>
          <a:lstStyle/>
          <a:p>
            <a:r>
              <a:rPr lang="pl-PL" dirty="0"/>
              <a:t>Wojewoda jako organ scentralizowany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89B72-3D8D-49E6-B091-F7CBA0D73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02707"/>
            <a:ext cx="9601200" cy="530790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Art. 6 ust. 1. </a:t>
            </a:r>
            <a:r>
              <a:rPr lang="pl-PL" dirty="0" err="1"/>
              <a:t>u.a.r.w</a:t>
            </a:r>
            <a:r>
              <a:rPr lang="pl-PL" dirty="0"/>
              <a:t>. Wojewodę powołuje i odwołuje Prezes Rady Ministrów na wniosek ministra właściwego do spraw administracji publicznej</a:t>
            </a:r>
          </a:p>
          <a:p>
            <a:r>
              <a:rPr lang="pl-PL" dirty="0"/>
              <a:t>Art. 8 ust. 1. Prezes Rady Ministrów kieruje działalnością wojewody, w szczególności wydając w tym zakresie wytyczne i polecenia, żądając przekazania sprawozdań z działalności wojewody oraz dokonując okresowej oceny jego pracy.</a:t>
            </a:r>
          </a:p>
          <a:p>
            <a:r>
              <a:rPr lang="pl-PL" dirty="0"/>
              <a:t>Art. 9 ust. 1. Właściwy minister wykonuje swoje uprawnienia wobec wojewody w zakresie i na zasadach określonych w odrębnych ustawach.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2. Wojewoda jest obowiązany do udzielania właściwemu ministrowi lub centralnemu organowi administracji rządowej, w wyznaczonym terminie, żądanych przez niego informacji i wyjaśnień.</a:t>
            </a:r>
          </a:p>
          <a:p>
            <a:r>
              <a:rPr lang="pl-PL" dirty="0"/>
              <a:t>Art. 8 ust. 2. Prezes Rady Ministrów sprawuje nadzór nad działalnością wojewody na podstawie kryterium zgodności jego działania z polityką Rady Ministrów.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 3. Minister właściwy do spraw administracji publicznej sprawuje nadzór nad działalnością wojewody na podstawie kryterium zgodności jego działania z powszechnie obowiązującym prawem, a także pod względem rzetelności i gospodarności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89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650645-91AD-48E9-8E83-DC54A2CC3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2792"/>
          </a:xfrm>
        </p:spPr>
        <p:txBody>
          <a:bodyPr/>
          <a:lstStyle/>
          <a:p>
            <a:r>
              <a:rPr lang="pl-PL" dirty="0"/>
              <a:t>Wojewoda jako organ scentralizowany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5F35EB-0264-455B-8860-95EA6397A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61 ust.  1. Prezes Rady Ministrów uchyla, w trybie nadzoru, akty prawa miejscowego, w tym rozporządzenia porządkowe, ustanowione przez wojewodę lub organy niezespolonej administracji rządowej, jeżeli są one niezgodne z ustawami lub aktami wydanymi w celu ich wykonania, a także może je uchylać z powodu niezgodności z polityką Rady Ministrów lub naruszenia zasad rzetelności i gospodarności</a:t>
            </a:r>
          </a:p>
        </p:txBody>
      </p:sp>
    </p:spTree>
    <p:extLst>
      <p:ext uri="{BB962C8B-B14F-4D97-AF65-F5344CB8AC3E}">
        <p14:creationId xmlns:p14="http://schemas.microsoft.com/office/powerpoint/2010/main" val="162636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82B2A-6E54-4BC4-B138-67890D7C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658" y="306888"/>
            <a:ext cx="9601200" cy="930058"/>
          </a:xfrm>
        </p:spPr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3B871E-9FDA-4E14-A906-5F56F25BA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5441"/>
            <a:ext cx="9601200" cy="5135671"/>
          </a:xfrm>
        </p:spPr>
        <p:txBody>
          <a:bodyPr>
            <a:normAutofit fontScale="92500"/>
          </a:bodyPr>
          <a:lstStyle/>
          <a:p>
            <a:r>
              <a:rPr lang="pl-PL" sz="2400" dirty="0"/>
              <a:t>Fundamentalne znaczenie w demokratycznym państwie prawnym</a:t>
            </a:r>
          </a:p>
          <a:p>
            <a:r>
              <a:rPr lang="pl-PL" sz="2400" dirty="0"/>
              <a:t> Art. 15 ust. 1 KRP  Ustrój terytorialny Rzeczypospolitej Polskiej zapewnia decentralizację władzy publicznej.</a:t>
            </a:r>
          </a:p>
          <a:p>
            <a:r>
              <a:rPr lang="pl-PL" sz="2400" dirty="0"/>
              <a:t>System organizacyjny administracji, w którym poszczególne podmioty administrujące mają </a:t>
            </a:r>
            <a:r>
              <a:rPr lang="pl-PL" sz="2400" b="1" dirty="0"/>
              <a:t>wyraźnie </a:t>
            </a:r>
            <a:r>
              <a:rPr lang="pl-PL" sz="2400" dirty="0"/>
              <a:t>określone kompetencje, ustalone bądź przekazane z innych (wyższych) organów </a:t>
            </a:r>
            <a:r>
              <a:rPr lang="pl-PL" sz="2400" b="1" dirty="0"/>
              <a:t>w drodze ustawowej</a:t>
            </a:r>
            <a:r>
              <a:rPr lang="pl-PL" sz="2400" dirty="0"/>
              <a:t>, realizowane w sposób </a:t>
            </a:r>
            <a:r>
              <a:rPr lang="pl-PL" sz="2400" b="1" dirty="0"/>
              <a:t>samodzielny</a:t>
            </a:r>
            <a:r>
              <a:rPr lang="pl-PL" sz="2400" dirty="0"/>
              <a:t> i podlegające w tym zakresie jedynie </a:t>
            </a:r>
            <a:r>
              <a:rPr lang="pl-PL" sz="2400" b="1" dirty="0"/>
              <a:t>nadzorowi weryfikacyjnemu </a:t>
            </a:r>
            <a:r>
              <a:rPr lang="pl-PL" sz="2400" dirty="0"/>
              <a:t>organów kompetentnych</a:t>
            </a:r>
          </a:p>
          <a:p>
            <a:r>
              <a:rPr lang="pl-PL" sz="2400" dirty="0"/>
              <a:t> możliwa jest tylko częściowa decentralizacja kompetencji</a:t>
            </a:r>
          </a:p>
          <a:p>
            <a:r>
              <a:rPr lang="pl-PL" sz="2400" dirty="0"/>
              <a:t>Samodzielność – wyeliminowanie podporządkowania hierarchicznego z układu stosunków z organami zwierzchnimi </a:t>
            </a:r>
          </a:p>
          <a:p>
            <a:r>
              <a:rPr lang="pl-PL" sz="2400" dirty="0"/>
              <a:t>Prawne zagwarantowanie względnej samodzielności i niezależności jednych podmiotów administrujących od innych podmiotów administrujących </a:t>
            </a:r>
          </a:p>
        </p:txBody>
      </p:sp>
    </p:spTree>
    <p:extLst>
      <p:ext uri="{BB962C8B-B14F-4D97-AF65-F5344CB8AC3E}">
        <p14:creationId xmlns:p14="http://schemas.microsoft.com/office/powerpoint/2010/main" val="1165691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7BE5B0-4633-43A0-9696-9DB5B8132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9953"/>
          </a:xfrm>
        </p:spPr>
        <p:txBody>
          <a:bodyPr/>
          <a:lstStyle/>
          <a:p>
            <a:r>
              <a:rPr lang="pl-PL" dirty="0"/>
              <a:t>Decentralizacja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CFA40D-CD7D-4B39-A15B-C9FD7E708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542" y="2301657"/>
            <a:ext cx="9601200" cy="3870543"/>
          </a:xfrm>
        </p:spPr>
        <p:txBody>
          <a:bodyPr>
            <a:normAutofit/>
          </a:bodyPr>
          <a:lstStyle/>
          <a:p>
            <a:r>
              <a:rPr lang="pl-PL" sz="2400" dirty="0"/>
              <a:t>Konieczność wyraźnego wyznaczania przez prawo zakresu samodzielności i niezależności organów – wyraźne określenie nadzoru </a:t>
            </a:r>
          </a:p>
          <a:p>
            <a:r>
              <a:rPr lang="pl-PL" sz="2400" dirty="0"/>
              <a:t>Organ zdecentralizowany ponosi pełną prawną odpowiedzialność za realizowane zadania i wykonywane kompetencje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9009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7D5BB-88F1-41C0-89CA-16BED172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819" y="497910"/>
            <a:ext cx="9976981" cy="1485900"/>
          </a:xfrm>
        </p:spPr>
        <p:txBody>
          <a:bodyPr/>
          <a:lstStyle/>
          <a:p>
            <a:r>
              <a:rPr lang="pl-PL" dirty="0"/>
              <a:t>Gmina jako jednostka zdecentralizowana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BA9A2D-E380-47F6-96E9-0B20D098E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7863"/>
            <a:ext cx="9601200" cy="5285984"/>
          </a:xfrm>
        </p:spPr>
        <p:txBody>
          <a:bodyPr>
            <a:normAutofit/>
          </a:bodyPr>
          <a:lstStyle/>
          <a:p>
            <a:r>
              <a:rPr lang="pl-PL" dirty="0"/>
              <a:t>Art. 165 ust. 2 KRP Samodzielność jednostek samorządu terytorialnego podlega ochronie sądowej.</a:t>
            </a:r>
          </a:p>
          <a:p>
            <a:r>
              <a:rPr lang="pl-PL" dirty="0"/>
              <a:t>Art. 2 ust. 1 </a:t>
            </a:r>
            <a:r>
              <a:rPr lang="pl-PL" dirty="0" err="1"/>
              <a:t>u.s.g</a:t>
            </a:r>
            <a:r>
              <a:rPr lang="pl-PL" dirty="0"/>
              <a:t> Gmina wykonuje zadania publiczne w imieniu własnym i na własną odpowiedzialność.</a:t>
            </a:r>
            <a:br>
              <a:rPr lang="pl-PL" dirty="0"/>
            </a:br>
            <a:r>
              <a:rPr lang="pl-PL" dirty="0"/>
              <a:t> 2. Gmina posiada osobowość prawną. </a:t>
            </a:r>
            <a:br>
              <a:rPr lang="pl-PL" dirty="0"/>
            </a:br>
            <a:r>
              <a:rPr lang="pl-PL" dirty="0"/>
              <a:t>3. Samodzielność gminy podlega ochronie sądowej.</a:t>
            </a:r>
          </a:p>
          <a:p>
            <a:r>
              <a:rPr lang="pl-PL" dirty="0"/>
              <a:t>Art. 85. Nadzór nad działalnością gminną sprawowany jest na podstawie kryterium zgodności z prawem.</a:t>
            </a:r>
          </a:p>
          <a:p>
            <a:r>
              <a:rPr lang="pl-PL" dirty="0"/>
              <a:t>Art. 92a ust. 1 </a:t>
            </a:r>
            <a:r>
              <a:rPr lang="pl-PL" dirty="0" err="1"/>
              <a:t>u.s.g</a:t>
            </a:r>
            <a:r>
              <a:rPr lang="pl-PL" dirty="0"/>
              <a:t> W przypadku złożenia przez organ gminy skargi na rozstrzygnięcie nadzorcze, sąd administracyjny wyznacza rozprawę nie później niż w ciągu 30 dni od dnia wpłynięcia skargi do sądu.</a:t>
            </a:r>
          </a:p>
          <a:p>
            <a:pPr marL="0" indent="0">
              <a:buNone/>
            </a:pP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267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7A25C0-5CFD-450C-8273-70F086281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7702"/>
            <a:ext cx="9601200" cy="854901"/>
          </a:xfrm>
        </p:spPr>
        <p:txBody>
          <a:bodyPr/>
          <a:lstStyle/>
          <a:p>
            <a:r>
              <a:rPr lang="pl-PL" dirty="0"/>
              <a:t>Dekoncentracja i koncentracja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19D658-E9DA-4273-BBF8-AB7F9D62F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0701"/>
            <a:ext cx="9601200" cy="4559474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/>
              <a:t>Pojęcia związane ze strukturami scentralizowanymi</a:t>
            </a:r>
          </a:p>
          <a:p>
            <a:r>
              <a:rPr lang="pl-PL" sz="2400" dirty="0"/>
              <a:t>Dekoncentracja – przeniesienie kompetencji na organy (organ) niższe bądź równorzędne, dokonane w drodze aktu normatywnego rzędu ustawy lub w drodze aktu normatywnego organu przenoszącego kompetencje, </a:t>
            </a:r>
            <a:r>
              <a:rPr lang="pl-PL" sz="2400" b="1" dirty="0"/>
              <a:t>z zachowaniem nadrzędności hierarchicznej organów zwierzchnich </a:t>
            </a:r>
            <a:r>
              <a:rPr lang="pl-PL" sz="2400" dirty="0"/>
              <a:t>w zakresie realizacji przekazanych kompetencji</a:t>
            </a:r>
          </a:p>
          <a:p>
            <a:pPr lvl="1"/>
            <a:r>
              <a:rPr lang="pl-PL" sz="2400" dirty="0"/>
              <a:t>Ujęcie statyczne – aktualny rozkład kompetencji między poszczególnymi organami aparatu administracyjnego</a:t>
            </a:r>
          </a:p>
          <a:p>
            <a:pPr lvl="1"/>
            <a:r>
              <a:rPr lang="pl-PL" sz="2400" dirty="0"/>
              <a:t>Ujęcie dynamiczne – ruch kompetencji</a:t>
            </a:r>
          </a:p>
          <a:p>
            <a:r>
              <a:rPr lang="pl-PL" sz="2400" dirty="0"/>
              <a:t>Koncentracja – proces łączenia kompetencji przez dany organ, skupienie kompetencji (władzy) </a:t>
            </a:r>
            <a:r>
              <a:rPr lang="pl-PL" sz="2400" i="1" dirty="0"/>
              <a:t>w jednych rękach</a:t>
            </a:r>
            <a:br>
              <a:rPr lang="pl-PL" sz="2400" dirty="0"/>
            </a:br>
            <a:r>
              <a:rPr lang="pl-PL" sz="2400" dirty="0"/>
              <a:t>w skrajnym ujęciu – oznacza sytuację, gdy w danej dziedzinie administracji publicznej tylko jeden organ wykonuje swoje kompetencje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5077351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2075</TotalTime>
  <Words>1676</Words>
  <Application>Microsoft Office PowerPoint</Application>
  <PresentationFormat>Panoramiczny</PresentationFormat>
  <Paragraphs>176</Paragraphs>
  <Slides>27</Slides>
  <Notes>21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0" baseType="lpstr">
      <vt:lpstr>Calibri</vt:lpstr>
      <vt:lpstr>Franklin Gothic Book</vt:lpstr>
      <vt:lpstr>Przycinanie</vt:lpstr>
      <vt:lpstr>Prawo administracyjne</vt:lpstr>
      <vt:lpstr>Związki pomiędzy podmiotami administrującymi</vt:lpstr>
      <vt:lpstr>Centralizacja </vt:lpstr>
      <vt:lpstr>Wojewoda jako organ scentralizowany</vt:lpstr>
      <vt:lpstr>Wojewoda jako organ scentralizowany</vt:lpstr>
      <vt:lpstr>Decentralizacja</vt:lpstr>
      <vt:lpstr>Decentralizacja </vt:lpstr>
      <vt:lpstr>Gmina jako jednostka zdecentralizowana</vt:lpstr>
      <vt:lpstr>Dekoncentracja i koncentracja</vt:lpstr>
      <vt:lpstr>Dekoncentracja i koncentracja</vt:lpstr>
      <vt:lpstr>Prezentacja programu PowerPoint</vt:lpstr>
      <vt:lpstr>Prezentacja programu PowerPoint</vt:lpstr>
      <vt:lpstr>Nadzór</vt:lpstr>
      <vt:lpstr>Nadzór</vt:lpstr>
      <vt:lpstr>Nadzór prewencyjny </vt:lpstr>
      <vt:lpstr>Nadzór prewencyjny </vt:lpstr>
      <vt:lpstr>Nadzór represyjny</vt:lpstr>
      <vt:lpstr>Nadzór hierarchiczny </vt:lpstr>
      <vt:lpstr>Nadzór weryfikacyjny</vt:lpstr>
      <vt:lpstr>Nadzór weryfikacyjny</vt:lpstr>
      <vt:lpstr>Nadzór weryfikacyjny</vt:lpstr>
      <vt:lpstr>Nadzór weryfikacyjny</vt:lpstr>
      <vt:lpstr>Nadzór weryfikacyjny</vt:lpstr>
      <vt:lpstr>Nadzór weryfikacyjny</vt:lpstr>
      <vt:lpstr>Kontrola</vt:lpstr>
      <vt:lpstr>Kontrola</vt:lpstr>
      <vt:lpstr>Kontrola a nadzór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</dc:title>
  <dc:creator>Patrycja Przybyła</dc:creator>
  <cp:lastModifiedBy>Patrycja Przybyła</cp:lastModifiedBy>
  <cp:revision>126</cp:revision>
  <dcterms:created xsi:type="dcterms:W3CDTF">2019-03-14T18:40:27Z</dcterms:created>
  <dcterms:modified xsi:type="dcterms:W3CDTF">2019-11-11T15:07:49Z</dcterms:modified>
</cp:coreProperties>
</file>