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98" r:id="rId4"/>
    <p:sldId id="261" r:id="rId5"/>
    <p:sldId id="273" r:id="rId6"/>
    <p:sldId id="295" r:id="rId7"/>
    <p:sldId id="296" r:id="rId8"/>
    <p:sldId id="263" r:id="rId9"/>
    <p:sldId id="264" r:id="rId10"/>
    <p:sldId id="258" r:id="rId11"/>
    <p:sldId id="259" r:id="rId12"/>
    <p:sldId id="260" r:id="rId13"/>
    <p:sldId id="265" r:id="rId14"/>
    <p:sldId id="266" r:id="rId15"/>
    <p:sldId id="267" r:id="rId16"/>
    <p:sldId id="268" r:id="rId17"/>
    <p:sldId id="269" r:id="rId18"/>
    <p:sldId id="270" r:id="rId19"/>
    <p:sldId id="271" r:id="rId20"/>
    <p:sldId id="272" r:id="rId21"/>
    <p:sldId id="274" r:id="rId22"/>
    <p:sldId id="275" r:id="rId23"/>
    <p:sldId id="297" r:id="rId24"/>
    <p:sldId id="276" r:id="rId25"/>
    <p:sldId id="277" r:id="rId26"/>
    <p:sldId id="278" r:id="rId27"/>
    <p:sldId id="283" r:id="rId28"/>
    <p:sldId id="282" r:id="rId29"/>
    <p:sldId id="280" r:id="rId30"/>
    <p:sldId id="281" r:id="rId31"/>
    <p:sldId id="284" r:id="rId32"/>
    <p:sldId id="285" r:id="rId33"/>
    <p:sldId id="299" r:id="rId34"/>
    <p:sldId id="286" r:id="rId35"/>
    <p:sldId id="28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850" autoAdjust="0"/>
  </p:normalViewPr>
  <p:slideViewPr>
    <p:cSldViewPr snapToGrid="0">
      <p:cViewPr varScale="1">
        <p:scale>
          <a:sx n="67" d="100"/>
          <a:sy n="67" d="100"/>
        </p:scale>
        <p:origin x="6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B22162-5ECA-4B11-99EF-A19A53226B63}" type="datetimeFigureOut">
              <a:rPr lang="pl-PL" smtClean="0"/>
              <a:t>2019-11-18</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B9CA1-C8C4-481E-942E-EAD29D6EF2F8}" type="slidenum">
              <a:rPr lang="pl-PL" smtClean="0"/>
              <a:t>‹#›</a:t>
            </a:fld>
            <a:endParaRPr lang="pl-PL"/>
          </a:p>
        </p:txBody>
      </p:sp>
    </p:spTree>
    <p:extLst>
      <p:ext uri="{BB962C8B-B14F-4D97-AF65-F5344CB8AC3E}">
        <p14:creationId xmlns:p14="http://schemas.microsoft.com/office/powerpoint/2010/main" val="469721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a:t>
            </a:fld>
            <a:endParaRPr lang="pl-PL"/>
          </a:p>
        </p:txBody>
      </p:sp>
    </p:spTree>
    <p:extLst>
      <p:ext uri="{BB962C8B-B14F-4D97-AF65-F5344CB8AC3E}">
        <p14:creationId xmlns:p14="http://schemas.microsoft.com/office/powerpoint/2010/main" val="1167909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10</a:t>
            </a:fld>
            <a:endParaRPr lang="pl-PL"/>
          </a:p>
        </p:txBody>
      </p:sp>
    </p:spTree>
    <p:extLst>
      <p:ext uri="{BB962C8B-B14F-4D97-AF65-F5344CB8AC3E}">
        <p14:creationId xmlns:p14="http://schemas.microsoft.com/office/powerpoint/2010/main" val="438859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11</a:t>
            </a:fld>
            <a:endParaRPr lang="pl-PL"/>
          </a:p>
        </p:txBody>
      </p:sp>
    </p:spTree>
    <p:extLst>
      <p:ext uri="{BB962C8B-B14F-4D97-AF65-F5344CB8AC3E}">
        <p14:creationId xmlns:p14="http://schemas.microsoft.com/office/powerpoint/2010/main" val="2209350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12</a:t>
            </a:fld>
            <a:endParaRPr lang="pl-PL"/>
          </a:p>
        </p:txBody>
      </p:sp>
    </p:spTree>
    <p:extLst>
      <p:ext uri="{BB962C8B-B14F-4D97-AF65-F5344CB8AC3E}">
        <p14:creationId xmlns:p14="http://schemas.microsoft.com/office/powerpoint/2010/main" val="4027133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13</a:t>
            </a:fld>
            <a:endParaRPr lang="pl-PL"/>
          </a:p>
        </p:txBody>
      </p:sp>
    </p:spTree>
    <p:extLst>
      <p:ext uri="{BB962C8B-B14F-4D97-AF65-F5344CB8AC3E}">
        <p14:creationId xmlns:p14="http://schemas.microsoft.com/office/powerpoint/2010/main" val="1150377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14</a:t>
            </a:fld>
            <a:endParaRPr lang="pl-PL"/>
          </a:p>
        </p:txBody>
      </p:sp>
    </p:spTree>
    <p:extLst>
      <p:ext uri="{BB962C8B-B14F-4D97-AF65-F5344CB8AC3E}">
        <p14:creationId xmlns:p14="http://schemas.microsoft.com/office/powerpoint/2010/main" val="1487563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15</a:t>
            </a:fld>
            <a:endParaRPr lang="pl-PL"/>
          </a:p>
        </p:txBody>
      </p:sp>
    </p:spTree>
    <p:extLst>
      <p:ext uri="{BB962C8B-B14F-4D97-AF65-F5344CB8AC3E}">
        <p14:creationId xmlns:p14="http://schemas.microsoft.com/office/powerpoint/2010/main" val="4193538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16</a:t>
            </a:fld>
            <a:endParaRPr lang="pl-PL"/>
          </a:p>
        </p:txBody>
      </p:sp>
    </p:spTree>
    <p:extLst>
      <p:ext uri="{BB962C8B-B14F-4D97-AF65-F5344CB8AC3E}">
        <p14:creationId xmlns:p14="http://schemas.microsoft.com/office/powerpoint/2010/main" val="534742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17</a:t>
            </a:fld>
            <a:endParaRPr lang="pl-PL"/>
          </a:p>
        </p:txBody>
      </p:sp>
    </p:spTree>
    <p:extLst>
      <p:ext uri="{BB962C8B-B14F-4D97-AF65-F5344CB8AC3E}">
        <p14:creationId xmlns:p14="http://schemas.microsoft.com/office/powerpoint/2010/main" val="1667656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18</a:t>
            </a:fld>
            <a:endParaRPr lang="pl-PL"/>
          </a:p>
        </p:txBody>
      </p:sp>
    </p:spTree>
    <p:extLst>
      <p:ext uri="{BB962C8B-B14F-4D97-AF65-F5344CB8AC3E}">
        <p14:creationId xmlns:p14="http://schemas.microsoft.com/office/powerpoint/2010/main" val="756033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20</a:t>
            </a:fld>
            <a:endParaRPr lang="pl-PL"/>
          </a:p>
        </p:txBody>
      </p:sp>
    </p:spTree>
    <p:extLst>
      <p:ext uri="{BB962C8B-B14F-4D97-AF65-F5344CB8AC3E}">
        <p14:creationId xmlns:p14="http://schemas.microsoft.com/office/powerpoint/2010/main" val="4107112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a:t>
            </a:fld>
            <a:endParaRPr lang="pl-PL"/>
          </a:p>
        </p:txBody>
      </p:sp>
    </p:spTree>
    <p:extLst>
      <p:ext uri="{BB962C8B-B14F-4D97-AF65-F5344CB8AC3E}">
        <p14:creationId xmlns:p14="http://schemas.microsoft.com/office/powerpoint/2010/main" val="3094454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21</a:t>
            </a:fld>
            <a:endParaRPr lang="pl-PL"/>
          </a:p>
        </p:txBody>
      </p:sp>
    </p:spTree>
    <p:extLst>
      <p:ext uri="{BB962C8B-B14F-4D97-AF65-F5344CB8AC3E}">
        <p14:creationId xmlns:p14="http://schemas.microsoft.com/office/powerpoint/2010/main" val="6054495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171450" indent="-171450">
              <a:buFontTx/>
              <a:buChar char="-"/>
            </a:pPr>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22</a:t>
            </a:fld>
            <a:endParaRPr lang="pl-PL"/>
          </a:p>
        </p:txBody>
      </p:sp>
    </p:spTree>
    <p:extLst>
      <p:ext uri="{BB962C8B-B14F-4D97-AF65-F5344CB8AC3E}">
        <p14:creationId xmlns:p14="http://schemas.microsoft.com/office/powerpoint/2010/main" val="725070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23</a:t>
            </a:fld>
            <a:endParaRPr lang="pl-PL"/>
          </a:p>
        </p:txBody>
      </p:sp>
    </p:spTree>
    <p:extLst>
      <p:ext uri="{BB962C8B-B14F-4D97-AF65-F5344CB8AC3E}">
        <p14:creationId xmlns:p14="http://schemas.microsoft.com/office/powerpoint/2010/main" val="463832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25</a:t>
            </a:fld>
            <a:endParaRPr lang="pl-PL"/>
          </a:p>
        </p:txBody>
      </p:sp>
    </p:spTree>
    <p:extLst>
      <p:ext uri="{BB962C8B-B14F-4D97-AF65-F5344CB8AC3E}">
        <p14:creationId xmlns:p14="http://schemas.microsoft.com/office/powerpoint/2010/main" val="35960863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26</a:t>
            </a:fld>
            <a:endParaRPr lang="pl-PL"/>
          </a:p>
        </p:txBody>
      </p:sp>
    </p:spTree>
    <p:extLst>
      <p:ext uri="{BB962C8B-B14F-4D97-AF65-F5344CB8AC3E}">
        <p14:creationId xmlns:p14="http://schemas.microsoft.com/office/powerpoint/2010/main" val="37992210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27</a:t>
            </a:fld>
            <a:endParaRPr lang="pl-PL"/>
          </a:p>
        </p:txBody>
      </p:sp>
    </p:spTree>
    <p:extLst>
      <p:ext uri="{BB962C8B-B14F-4D97-AF65-F5344CB8AC3E}">
        <p14:creationId xmlns:p14="http://schemas.microsoft.com/office/powerpoint/2010/main" val="3795263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28</a:t>
            </a:fld>
            <a:endParaRPr lang="pl-PL"/>
          </a:p>
        </p:txBody>
      </p:sp>
    </p:spTree>
    <p:extLst>
      <p:ext uri="{BB962C8B-B14F-4D97-AF65-F5344CB8AC3E}">
        <p14:creationId xmlns:p14="http://schemas.microsoft.com/office/powerpoint/2010/main" val="26107641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31</a:t>
            </a:fld>
            <a:endParaRPr lang="pl-PL"/>
          </a:p>
        </p:txBody>
      </p:sp>
    </p:spTree>
    <p:extLst>
      <p:ext uri="{BB962C8B-B14F-4D97-AF65-F5344CB8AC3E}">
        <p14:creationId xmlns:p14="http://schemas.microsoft.com/office/powerpoint/2010/main" val="31048345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32</a:t>
            </a:fld>
            <a:endParaRPr lang="pl-PL"/>
          </a:p>
        </p:txBody>
      </p:sp>
    </p:spTree>
    <p:extLst>
      <p:ext uri="{BB962C8B-B14F-4D97-AF65-F5344CB8AC3E}">
        <p14:creationId xmlns:p14="http://schemas.microsoft.com/office/powerpoint/2010/main" val="33437234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35</a:t>
            </a:fld>
            <a:endParaRPr lang="pl-PL"/>
          </a:p>
        </p:txBody>
      </p:sp>
    </p:spTree>
    <p:extLst>
      <p:ext uri="{BB962C8B-B14F-4D97-AF65-F5344CB8AC3E}">
        <p14:creationId xmlns:p14="http://schemas.microsoft.com/office/powerpoint/2010/main" val="88218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3</a:t>
            </a:fld>
            <a:endParaRPr lang="pl-PL"/>
          </a:p>
        </p:txBody>
      </p:sp>
    </p:spTree>
    <p:extLst>
      <p:ext uri="{BB962C8B-B14F-4D97-AF65-F5344CB8AC3E}">
        <p14:creationId xmlns:p14="http://schemas.microsoft.com/office/powerpoint/2010/main" val="3614657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4</a:t>
            </a:fld>
            <a:endParaRPr lang="pl-PL"/>
          </a:p>
        </p:txBody>
      </p:sp>
    </p:spTree>
    <p:extLst>
      <p:ext uri="{BB962C8B-B14F-4D97-AF65-F5344CB8AC3E}">
        <p14:creationId xmlns:p14="http://schemas.microsoft.com/office/powerpoint/2010/main" val="1615067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5</a:t>
            </a:fld>
            <a:endParaRPr lang="pl-PL"/>
          </a:p>
        </p:txBody>
      </p:sp>
    </p:spTree>
    <p:extLst>
      <p:ext uri="{BB962C8B-B14F-4D97-AF65-F5344CB8AC3E}">
        <p14:creationId xmlns:p14="http://schemas.microsoft.com/office/powerpoint/2010/main" val="3386425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6</a:t>
            </a:fld>
            <a:endParaRPr lang="pl-PL"/>
          </a:p>
        </p:txBody>
      </p:sp>
    </p:spTree>
    <p:extLst>
      <p:ext uri="{BB962C8B-B14F-4D97-AF65-F5344CB8AC3E}">
        <p14:creationId xmlns:p14="http://schemas.microsoft.com/office/powerpoint/2010/main" val="1317392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7</a:t>
            </a:fld>
            <a:endParaRPr lang="pl-PL"/>
          </a:p>
        </p:txBody>
      </p:sp>
    </p:spTree>
    <p:extLst>
      <p:ext uri="{BB962C8B-B14F-4D97-AF65-F5344CB8AC3E}">
        <p14:creationId xmlns:p14="http://schemas.microsoft.com/office/powerpoint/2010/main" val="1752185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8</a:t>
            </a:fld>
            <a:endParaRPr lang="pl-PL"/>
          </a:p>
        </p:txBody>
      </p:sp>
    </p:spTree>
    <p:extLst>
      <p:ext uri="{BB962C8B-B14F-4D97-AF65-F5344CB8AC3E}">
        <p14:creationId xmlns:p14="http://schemas.microsoft.com/office/powerpoint/2010/main" val="4262406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A5B9CA1-C8C4-481E-942E-EAD29D6EF2F8}" type="slidenum">
              <a:rPr lang="pl-PL" smtClean="0"/>
              <a:t>9</a:t>
            </a:fld>
            <a:endParaRPr lang="pl-PL"/>
          </a:p>
        </p:txBody>
      </p:sp>
    </p:spTree>
    <p:extLst>
      <p:ext uri="{BB962C8B-B14F-4D97-AF65-F5344CB8AC3E}">
        <p14:creationId xmlns:p14="http://schemas.microsoft.com/office/powerpoint/2010/main" val="3122581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023B5A5-A1B8-4885-8C34-7C8795B0A606}" type="datetimeFigureOut">
              <a:rPr lang="pl-PL" smtClean="0"/>
              <a:t>2019-11-18</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F2EAC2A-5347-480E-812F-257E36CE8AFD}"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1306310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023B5A5-A1B8-4885-8C34-7C8795B0A606}" type="datetimeFigureOut">
              <a:rPr lang="pl-PL" smtClean="0"/>
              <a:t>2019-11-18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F2EAC2A-5347-480E-812F-257E36CE8AFD}" type="slidenum">
              <a:rPr lang="pl-PL" smtClean="0"/>
              <a:t>‹#›</a:t>
            </a:fld>
            <a:endParaRPr lang="pl-PL"/>
          </a:p>
        </p:txBody>
      </p:sp>
    </p:spTree>
    <p:extLst>
      <p:ext uri="{BB962C8B-B14F-4D97-AF65-F5344CB8AC3E}">
        <p14:creationId xmlns:p14="http://schemas.microsoft.com/office/powerpoint/2010/main" val="3500038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023B5A5-A1B8-4885-8C34-7C8795B0A606}" type="datetimeFigureOut">
              <a:rPr lang="pl-PL" smtClean="0"/>
              <a:t>2019-11-18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F2EAC2A-5347-480E-812F-257E36CE8AFD}" type="slidenum">
              <a:rPr lang="pl-PL" smtClean="0"/>
              <a:t>‹#›</a:t>
            </a:fld>
            <a:endParaRPr lang="pl-PL"/>
          </a:p>
        </p:txBody>
      </p:sp>
    </p:spTree>
    <p:extLst>
      <p:ext uri="{BB962C8B-B14F-4D97-AF65-F5344CB8AC3E}">
        <p14:creationId xmlns:p14="http://schemas.microsoft.com/office/powerpoint/2010/main" val="1933356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023B5A5-A1B8-4885-8C34-7C8795B0A606}" type="datetimeFigureOut">
              <a:rPr lang="pl-PL" smtClean="0"/>
              <a:t>2019-11-18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F2EAC2A-5347-480E-812F-257E36CE8AFD}" type="slidenum">
              <a:rPr lang="pl-PL" smtClean="0"/>
              <a:t>‹#›</a:t>
            </a:fld>
            <a:endParaRPr lang="pl-PL"/>
          </a:p>
        </p:txBody>
      </p:sp>
    </p:spTree>
    <p:extLst>
      <p:ext uri="{BB962C8B-B14F-4D97-AF65-F5344CB8AC3E}">
        <p14:creationId xmlns:p14="http://schemas.microsoft.com/office/powerpoint/2010/main" val="165921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023B5A5-A1B8-4885-8C34-7C8795B0A606}" type="datetimeFigureOut">
              <a:rPr lang="pl-PL" smtClean="0"/>
              <a:t>2019-11-18</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F2EAC2A-5347-480E-812F-257E36CE8AFD}"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4946148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023B5A5-A1B8-4885-8C34-7C8795B0A606}" type="datetimeFigureOut">
              <a:rPr lang="pl-PL" smtClean="0"/>
              <a:t>2019-11-18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F2EAC2A-5347-480E-812F-257E36CE8AFD}" type="slidenum">
              <a:rPr lang="pl-PL" smtClean="0"/>
              <a:t>‹#›</a:t>
            </a:fld>
            <a:endParaRPr lang="pl-PL"/>
          </a:p>
        </p:txBody>
      </p:sp>
    </p:spTree>
    <p:extLst>
      <p:ext uri="{BB962C8B-B14F-4D97-AF65-F5344CB8AC3E}">
        <p14:creationId xmlns:p14="http://schemas.microsoft.com/office/powerpoint/2010/main" val="1256517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023B5A5-A1B8-4885-8C34-7C8795B0A606}" type="datetimeFigureOut">
              <a:rPr lang="pl-PL" smtClean="0"/>
              <a:t>2019-11-18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F2EAC2A-5347-480E-812F-257E36CE8AFD}" type="slidenum">
              <a:rPr lang="pl-PL" smtClean="0"/>
              <a:t>‹#›</a:t>
            </a:fld>
            <a:endParaRPr lang="pl-PL"/>
          </a:p>
        </p:txBody>
      </p:sp>
    </p:spTree>
    <p:extLst>
      <p:ext uri="{BB962C8B-B14F-4D97-AF65-F5344CB8AC3E}">
        <p14:creationId xmlns:p14="http://schemas.microsoft.com/office/powerpoint/2010/main" val="250702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023B5A5-A1B8-4885-8C34-7C8795B0A606}" type="datetimeFigureOut">
              <a:rPr lang="pl-PL" smtClean="0"/>
              <a:t>2019-11-18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F2EAC2A-5347-480E-812F-257E36CE8AFD}" type="slidenum">
              <a:rPr lang="pl-PL" smtClean="0"/>
              <a:t>‹#›</a:t>
            </a:fld>
            <a:endParaRPr lang="pl-PL"/>
          </a:p>
        </p:txBody>
      </p:sp>
    </p:spTree>
    <p:extLst>
      <p:ext uri="{BB962C8B-B14F-4D97-AF65-F5344CB8AC3E}">
        <p14:creationId xmlns:p14="http://schemas.microsoft.com/office/powerpoint/2010/main" val="71105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3B5A5-A1B8-4885-8C34-7C8795B0A606}" type="datetimeFigureOut">
              <a:rPr lang="pl-PL" smtClean="0"/>
              <a:t>2019-11-18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F2EAC2A-5347-480E-812F-257E36CE8AFD}" type="slidenum">
              <a:rPr lang="pl-PL" smtClean="0"/>
              <a:t>‹#›</a:t>
            </a:fld>
            <a:endParaRPr lang="pl-PL"/>
          </a:p>
        </p:txBody>
      </p:sp>
    </p:spTree>
    <p:extLst>
      <p:ext uri="{BB962C8B-B14F-4D97-AF65-F5344CB8AC3E}">
        <p14:creationId xmlns:p14="http://schemas.microsoft.com/office/powerpoint/2010/main" val="99038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023B5A5-A1B8-4885-8C34-7C8795B0A606}" type="datetimeFigureOut">
              <a:rPr lang="pl-PL" smtClean="0"/>
              <a:t>2019-11-18</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F2EAC2A-5347-480E-812F-257E36CE8AFD}"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52605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023B5A5-A1B8-4885-8C34-7C8795B0A606}" type="datetimeFigureOut">
              <a:rPr lang="pl-PL" smtClean="0"/>
              <a:t>2019-11-18</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F2EAC2A-5347-480E-812F-257E36CE8AFD}"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0273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023B5A5-A1B8-4885-8C34-7C8795B0A606}" type="datetimeFigureOut">
              <a:rPr lang="pl-PL" smtClean="0"/>
              <a:t>2019-11-18</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F2EAC2A-5347-480E-812F-257E36CE8AFD}"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6010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1E8069-3714-4236-B36F-79ECFCD3E4DE}"/>
              </a:ext>
            </a:extLst>
          </p:cNvPr>
          <p:cNvSpPr>
            <a:spLocks noGrp="1"/>
          </p:cNvSpPr>
          <p:nvPr>
            <p:ph type="ctrTitle"/>
          </p:nvPr>
        </p:nvSpPr>
        <p:spPr/>
        <p:txBody>
          <a:bodyPr/>
          <a:lstStyle/>
          <a:p>
            <a:r>
              <a:rPr lang="pl-PL" dirty="0"/>
              <a:t>Prawo administracyjne</a:t>
            </a:r>
          </a:p>
        </p:txBody>
      </p:sp>
      <p:sp>
        <p:nvSpPr>
          <p:cNvPr id="3" name="Podtytuł 2">
            <a:extLst>
              <a:ext uri="{FF2B5EF4-FFF2-40B4-BE49-F238E27FC236}">
                <a16:creationId xmlns:a16="http://schemas.microsoft.com/office/drawing/2014/main" id="{1737DE2F-6861-43EF-ABA1-07FDE80DE459}"/>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064860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224883-CC59-4872-8998-D43DD76C2F7D}"/>
              </a:ext>
            </a:extLst>
          </p:cNvPr>
          <p:cNvSpPr>
            <a:spLocks noGrp="1"/>
          </p:cNvSpPr>
          <p:nvPr>
            <p:ph type="title"/>
          </p:nvPr>
        </p:nvSpPr>
        <p:spPr>
          <a:xfrm>
            <a:off x="1371600" y="685800"/>
            <a:ext cx="9601200" cy="986246"/>
          </a:xfrm>
        </p:spPr>
        <p:txBody>
          <a:bodyPr/>
          <a:lstStyle/>
          <a:p>
            <a:r>
              <a:rPr lang="pl-PL" dirty="0"/>
              <a:t>Szczególny status Prezydenta</a:t>
            </a:r>
          </a:p>
        </p:txBody>
      </p:sp>
      <p:sp>
        <p:nvSpPr>
          <p:cNvPr id="3" name="Symbol zastępczy zawartości 2">
            <a:extLst>
              <a:ext uri="{FF2B5EF4-FFF2-40B4-BE49-F238E27FC236}">
                <a16:creationId xmlns:a16="http://schemas.microsoft.com/office/drawing/2014/main" id="{8B6964C4-A407-4140-9549-87A43F152427}"/>
              </a:ext>
            </a:extLst>
          </p:cNvPr>
          <p:cNvSpPr>
            <a:spLocks noGrp="1"/>
          </p:cNvSpPr>
          <p:nvPr>
            <p:ph idx="1"/>
          </p:nvPr>
        </p:nvSpPr>
        <p:spPr>
          <a:xfrm>
            <a:off x="1371600" y="1802674"/>
            <a:ext cx="9601200" cy="4064726"/>
          </a:xfrm>
        </p:spPr>
        <p:txBody>
          <a:bodyPr/>
          <a:lstStyle/>
          <a:p>
            <a:r>
              <a:rPr lang="pl-PL" dirty="0"/>
              <a:t>Organ władzy wykonawczej</a:t>
            </a:r>
          </a:p>
          <a:p>
            <a:pPr marL="530352" lvl="1" indent="0">
              <a:buNone/>
            </a:pPr>
            <a:r>
              <a:rPr lang="pl-PL" dirty="0"/>
              <a:t>Art. 10 ust. 2 KRP Władzę ustawodawczą sprawują Sejm i Senat, władzę wykonawczą Prezydent Rzeczypospolitej Polskiej i Rada Ministrów, a władzę sądowniczą sądy i trybunały.</a:t>
            </a:r>
          </a:p>
          <a:p>
            <a:r>
              <a:rPr lang="pl-PL" dirty="0"/>
              <a:t>Nie jest organem administracji publicznej</a:t>
            </a:r>
          </a:p>
          <a:p>
            <a:r>
              <a:rPr lang="pl-PL" dirty="0"/>
              <a:t>Nie jest organem administracji rządowej</a:t>
            </a:r>
          </a:p>
          <a:p>
            <a:r>
              <a:rPr lang="pl-PL" dirty="0"/>
              <a:t>Centralny konstytucyjny organ państwa </a:t>
            </a:r>
          </a:p>
        </p:txBody>
      </p:sp>
    </p:spTree>
    <p:extLst>
      <p:ext uri="{BB962C8B-B14F-4D97-AF65-F5344CB8AC3E}">
        <p14:creationId xmlns:p14="http://schemas.microsoft.com/office/powerpoint/2010/main" val="4290997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1B35EC-ACB9-400A-AEAC-3939E9F929DD}"/>
              </a:ext>
            </a:extLst>
          </p:cNvPr>
          <p:cNvSpPr>
            <a:spLocks noGrp="1"/>
          </p:cNvSpPr>
          <p:nvPr>
            <p:ph type="title"/>
          </p:nvPr>
        </p:nvSpPr>
        <p:spPr>
          <a:xfrm>
            <a:off x="1371600" y="685800"/>
            <a:ext cx="9601200" cy="855617"/>
          </a:xfrm>
        </p:spPr>
        <p:txBody>
          <a:bodyPr/>
          <a:lstStyle/>
          <a:p>
            <a:r>
              <a:rPr lang="pl-PL" dirty="0"/>
              <a:t>Szczególny status Prezydenta</a:t>
            </a:r>
          </a:p>
        </p:txBody>
      </p:sp>
      <p:sp>
        <p:nvSpPr>
          <p:cNvPr id="3" name="Symbol zastępczy zawartości 2">
            <a:extLst>
              <a:ext uri="{FF2B5EF4-FFF2-40B4-BE49-F238E27FC236}">
                <a16:creationId xmlns:a16="http://schemas.microsoft.com/office/drawing/2014/main" id="{F50BC01A-0342-4576-A046-2802012B6A2A}"/>
              </a:ext>
            </a:extLst>
          </p:cNvPr>
          <p:cNvSpPr>
            <a:spLocks noGrp="1"/>
          </p:cNvSpPr>
          <p:nvPr>
            <p:ph idx="1"/>
          </p:nvPr>
        </p:nvSpPr>
        <p:spPr>
          <a:xfrm>
            <a:off x="1371600" y="1541417"/>
            <a:ext cx="9601200" cy="5316583"/>
          </a:xfrm>
        </p:spPr>
        <p:txBody>
          <a:bodyPr/>
          <a:lstStyle/>
          <a:p>
            <a:r>
              <a:rPr lang="pl-PL" dirty="0"/>
              <a:t>Art. 126 ust. 2 KRP Prezydent Rzeczypospolitej czuwa nad przestrzeganiem Konstytucji, stoi na straży suwerenności i bezpieczeństwa państwa oraz nienaruszalności i niepodzielności jego terytorium.</a:t>
            </a:r>
          </a:p>
          <a:p>
            <a:r>
              <a:rPr lang="pl-PL" dirty="0"/>
              <a:t>Kompetencje Prezydenta </a:t>
            </a:r>
          </a:p>
          <a:p>
            <a:r>
              <a:rPr lang="pl-PL" dirty="0"/>
              <a:t>Kompetencje z zakresu administracji:</a:t>
            </a:r>
          </a:p>
          <a:p>
            <a:pPr lvl="1"/>
            <a:r>
              <a:rPr lang="pl-PL" dirty="0"/>
              <a:t>W sferze stosunków zagranicznych: ratyfikacja i wypowiadanie umów międzynarodowych, pozycja zwierzchnia</a:t>
            </a:r>
          </a:p>
          <a:p>
            <a:pPr lvl="1"/>
            <a:r>
              <a:rPr lang="pl-PL" dirty="0"/>
              <a:t>W sferze prawodawstwa nadzwyczajnego: wprowadzanie stanu wojennego i nadzwyczajnego, rozporządzenia z mocą ustawy</a:t>
            </a:r>
          </a:p>
          <a:p>
            <a:pPr lvl="1"/>
            <a:r>
              <a:rPr lang="pl-PL" dirty="0"/>
              <a:t>W sferze prawodawstwa zwykłego: wydawanie rozporządzeń, zarządzeń</a:t>
            </a:r>
          </a:p>
          <a:p>
            <a:pPr lvl="1"/>
            <a:r>
              <a:rPr lang="pl-PL" dirty="0"/>
              <a:t>W sferze obsadzania stanowisk: powoływanie prezesa i wiceprezesa TK, członków KRRiT, mianowanie Szefa Sztabu Generalnego</a:t>
            </a:r>
          </a:p>
          <a:p>
            <a:pPr lvl="1"/>
            <a:r>
              <a:rPr lang="pl-PL" dirty="0"/>
              <a:t>W sferze uprawnień o charakterze organizacyjnym i decyzyjnym: zwoływanie i przewodniczenie RM, jako Radzie Gabinetowej, decyzje w zakresie nadawania i zwalniania z obywatelstwa, prawo łaski, nadawanie orderów, odznaczeń </a:t>
            </a:r>
          </a:p>
          <a:p>
            <a:endParaRPr lang="pl-PL" dirty="0"/>
          </a:p>
        </p:txBody>
      </p:sp>
    </p:spTree>
    <p:extLst>
      <p:ext uri="{BB962C8B-B14F-4D97-AF65-F5344CB8AC3E}">
        <p14:creationId xmlns:p14="http://schemas.microsoft.com/office/powerpoint/2010/main" val="39534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98AD66-1B31-480D-A51A-0061F0E459E7}"/>
              </a:ext>
            </a:extLst>
          </p:cNvPr>
          <p:cNvSpPr>
            <a:spLocks noGrp="1"/>
          </p:cNvSpPr>
          <p:nvPr>
            <p:ph type="title"/>
          </p:nvPr>
        </p:nvSpPr>
        <p:spPr>
          <a:xfrm>
            <a:off x="1371600" y="685800"/>
            <a:ext cx="9601200" cy="842554"/>
          </a:xfrm>
        </p:spPr>
        <p:txBody>
          <a:bodyPr/>
          <a:lstStyle/>
          <a:p>
            <a:r>
              <a:rPr lang="pl-PL" dirty="0"/>
              <a:t>Rada Ministrów </a:t>
            </a:r>
          </a:p>
        </p:txBody>
      </p:sp>
      <p:sp>
        <p:nvSpPr>
          <p:cNvPr id="3" name="Symbol zastępczy zawartości 2">
            <a:extLst>
              <a:ext uri="{FF2B5EF4-FFF2-40B4-BE49-F238E27FC236}">
                <a16:creationId xmlns:a16="http://schemas.microsoft.com/office/drawing/2014/main" id="{CAFA6097-012B-4246-A39E-A7CBD170BC31}"/>
              </a:ext>
            </a:extLst>
          </p:cNvPr>
          <p:cNvSpPr>
            <a:spLocks noGrp="1"/>
          </p:cNvSpPr>
          <p:nvPr>
            <p:ph idx="1"/>
          </p:nvPr>
        </p:nvSpPr>
        <p:spPr>
          <a:xfrm>
            <a:off x="1371600" y="1528353"/>
            <a:ext cx="9601200" cy="4911635"/>
          </a:xfrm>
        </p:spPr>
        <p:txBody>
          <a:bodyPr/>
          <a:lstStyle/>
          <a:p>
            <a:r>
              <a:rPr lang="pl-PL" dirty="0"/>
              <a:t>Art. 147 ust. 1 KRP </a:t>
            </a:r>
            <a:br>
              <a:rPr lang="pl-PL" dirty="0"/>
            </a:br>
            <a:r>
              <a:rPr lang="pl-PL" dirty="0"/>
              <a:t> Rada Ministrów składa się z Prezesa Rady Ministrów i ministrów. </a:t>
            </a:r>
            <a:br>
              <a:rPr lang="pl-PL" dirty="0"/>
            </a:br>
            <a:r>
              <a:rPr lang="pl-PL" dirty="0"/>
              <a:t>2. W skład Rady Ministrów mogą być powoływani wiceprezesi Rady Ministrów. </a:t>
            </a:r>
            <a:br>
              <a:rPr lang="pl-PL" dirty="0"/>
            </a:br>
            <a:r>
              <a:rPr lang="pl-PL" dirty="0"/>
              <a:t>3. Prezes i wiceprezes Rady Ministrów mogą pełnić także funkcję ministra. </a:t>
            </a:r>
            <a:br>
              <a:rPr lang="pl-PL" dirty="0"/>
            </a:br>
            <a:r>
              <a:rPr lang="pl-PL" dirty="0"/>
              <a:t>4. W skład Rady Ministrów mogą być ponadto powoływani przewodniczący określonych w ustawach komitetów.</a:t>
            </a:r>
          </a:p>
          <a:p>
            <a:r>
              <a:rPr lang="pl-PL" dirty="0"/>
              <a:t>Naczelny organ administracji rządowej</a:t>
            </a:r>
          </a:p>
          <a:p>
            <a:r>
              <a:rPr lang="pl-PL" dirty="0"/>
              <a:t>Organ kolegialny</a:t>
            </a:r>
          </a:p>
          <a:p>
            <a:r>
              <a:rPr lang="pl-PL" dirty="0"/>
              <a:t>Władza wykonawcza o kompetencji generalnej</a:t>
            </a:r>
          </a:p>
          <a:p>
            <a:pPr marL="530352" lvl="1" indent="0">
              <a:buNone/>
            </a:pPr>
            <a:r>
              <a:rPr lang="pl-PL" dirty="0"/>
              <a:t>Art. 146 ust. 2 KRP Do Rady Ministrów należą sprawy polityki państwa nie zastrzeżone dla innych organów państwowych i samorządu terytorialnego.</a:t>
            </a:r>
          </a:p>
          <a:p>
            <a:r>
              <a:rPr lang="pl-PL" dirty="0"/>
              <a:t>Kompetencje określone w KRP, ust. o RM i innych aktach normatywnych</a:t>
            </a:r>
          </a:p>
          <a:p>
            <a:endParaRPr lang="pl-PL" dirty="0"/>
          </a:p>
        </p:txBody>
      </p:sp>
    </p:spTree>
    <p:extLst>
      <p:ext uri="{BB962C8B-B14F-4D97-AF65-F5344CB8AC3E}">
        <p14:creationId xmlns:p14="http://schemas.microsoft.com/office/powerpoint/2010/main" val="977642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B97C2F-2F8C-46E2-833F-62F279602F92}"/>
              </a:ext>
            </a:extLst>
          </p:cNvPr>
          <p:cNvSpPr>
            <a:spLocks noGrp="1"/>
          </p:cNvSpPr>
          <p:nvPr>
            <p:ph type="title"/>
          </p:nvPr>
        </p:nvSpPr>
        <p:spPr>
          <a:xfrm>
            <a:off x="1371600" y="685800"/>
            <a:ext cx="9601200" cy="1156063"/>
          </a:xfrm>
        </p:spPr>
        <p:txBody>
          <a:bodyPr/>
          <a:lstStyle/>
          <a:p>
            <a:r>
              <a:rPr lang="pl-PL" dirty="0"/>
              <a:t>Rada Ministrów - kompetencje</a:t>
            </a:r>
          </a:p>
        </p:txBody>
      </p:sp>
      <p:sp>
        <p:nvSpPr>
          <p:cNvPr id="3" name="Symbol zastępczy zawartości 2">
            <a:extLst>
              <a:ext uri="{FF2B5EF4-FFF2-40B4-BE49-F238E27FC236}">
                <a16:creationId xmlns:a16="http://schemas.microsoft.com/office/drawing/2014/main" id="{86252C23-838A-41B2-94A9-FEC0412D35BA}"/>
              </a:ext>
            </a:extLst>
          </p:cNvPr>
          <p:cNvSpPr>
            <a:spLocks noGrp="1"/>
          </p:cNvSpPr>
          <p:nvPr>
            <p:ph idx="1"/>
          </p:nvPr>
        </p:nvSpPr>
        <p:spPr>
          <a:xfrm>
            <a:off x="1371600" y="1841863"/>
            <a:ext cx="9601200" cy="4898571"/>
          </a:xfrm>
        </p:spPr>
        <p:txBody>
          <a:bodyPr>
            <a:normAutofit lnSpcReduction="10000"/>
          </a:bodyPr>
          <a:lstStyle/>
          <a:p>
            <a:r>
              <a:rPr lang="pl-PL" dirty="0"/>
              <a:t>Sprawy polityki państwa niezastrzeżone na rzecz innych organów</a:t>
            </a:r>
          </a:p>
          <a:p>
            <a:r>
              <a:rPr lang="pl-PL" dirty="0"/>
              <a:t>Zapewnia wykonywanie ustaw</a:t>
            </a:r>
          </a:p>
          <a:p>
            <a:r>
              <a:rPr lang="pl-PL" dirty="0"/>
              <a:t>Wydaje rozporządzenia</a:t>
            </a:r>
          </a:p>
          <a:p>
            <a:r>
              <a:rPr lang="pl-PL" dirty="0"/>
              <a:t>Koordynuje i kontroluje prace organów administracji rządowej (kieruje administracją rządową)</a:t>
            </a:r>
          </a:p>
          <a:p>
            <a:r>
              <a:rPr lang="pl-PL" dirty="0"/>
              <a:t>Chroni interesy SP</a:t>
            </a:r>
          </a:p>
          <a:p>
            <a:r>
              <a:rPr lang="pl-PL" dirty="0"/>
              <a:t>Uchwala projekt budżetu państwa</a:t>
            </a:r>
          </a:p>
          <a:p>
            <a:r>
              <a:rPr lang="pl-PL" dirty="0"/>
              <a:t>Kieruje wykonywaniem budżetu państwa</a:t>
            </a:r>
          </a:p>
          <a:p>
            <a:r>
              <a:rPr lang="pl-PL" dirty="0"/>
              <a:t>Zapewnia bezpieczeństwo wewnętrzne państwa i porządek publiczny</a:t>
            </a:r>
          </a:p>
          <a:p>
            <a:r>
              <a:rPr lang="pl-PL" dirty="0"/>
              <a:t>Zawiera umowy międzynarodowe wymagające ratyfikacji</a:t>
            </a:r>
          </a:p>
          <a:p>
            <a:r>
              <a:rPr lang="pl-PL" dirty="0"/>
              <a:t>Wykonuje zadania w zakresie polityki zagranicznej</a:t>
            </a:r>
          </a:p>
          <a:p>
            <a:r>
              <a:rPr lang="pl-PL" dirty="0"/>
              <a:t>Określa organizację i tryb swojej pracy</a:t>
            </a:r>
          </a:p>
        </p:txBody>
      </p:sp>
    </p:spTree>
    <p:extLst>
      <p:ext uri="{BB962C8B-B14F-4D97-AF65-F5344CB8AC3E}">
        <p14:creationId xmlns:p14="http://schemas.microsoft.com/office/powerpoint/2010/main" val="3060402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132155-9708-4828-8502-1D63D2EFDAEA}"/>
              </a:ext>
            </a:extLst>
          </p:cNvPr>
          <p:cNvSpPr>
            <a:spLocks noGrp="1"/>
          </p:cNvSpPr>
          <p:nvPr>
            <p:ph type="title"/>
          </p:nvPr>
        </p:nvSpPr>
        <p:spPr>
          <a:xfrm>
            <a:off x="1191491" y="325582"/>
            <a:ext cx="9601200" cy="1064623"/>
          </a:xfrm>
        </p:spPr>
        <p:txBody>
          <a:bodyPr/>
          <a:lstStyle/>
          <a:p>
            <a:r>
              <a:rPr lang="pl-PL" dirty="0"/>
              <a:t>Prezes Rady Ministrów</a:t>
            </a:r>
          </a:p>
        </p:txBody>
      </p:sp>
      <p:sp>
        <p:nvSpPr>
          <p:cNvPr id="3" name="Symbol zastępczy zawartości 2">
            <a:extLst>
              <a:ext uri="{FF2B5EF4-FFF2-40B4-BE49-F238E27FC236}">
                <a16:creationId xmlns:a16="http://schemas.microsoft.com/office/drawing/2014/main" id="{2BEC6B8E-5E5C-46BD-9476-C8DDC9EB380D}"/>
              </a:ext>
            </a:extLst>
          </p:cNvPr>
          <p:cNvSpPr>
            <a:spLocks noGrp="1"/>
          </p:cNvSpPr>
          <p:nvPr>
            <p:ph idx="1"/>
          </p:nvPr>
        </p:nvSpPr>
        <p:spPr>
          <a:xfrm>
            <a:off x="1191491" y="1390205"/>
            <a:ext cx="9601200" cy="5421086"/>
          </a:xfrm>
        </p:spPr>
        <p:txBody>
          <a:bodyPr>
            <a:normAutofit/>
          </a:bodyPr>
          <a:lstStyle/>
          <a:p>
            <a:r>
              <a:rPr lang="pl-PL" dirty="0"/>
              <a:t>Wchodzi w skład naczelnego organu administracji państwowej</a:t>
            </a:r>
          </a:p>
          <a:p>
            <a:r>
              <a:rPr lang="pl-PL" dirty="0"/>
              <a:t>Jest naczelnym organem administracji publicznej o kompetencji generalnej</a:t>
            </a:r>
          </a:p>
          <a:p>
            <a:r>
              <a:rPr lang="pl-PL" dirty="0"/>
              <a:t>Kieruje pracami RM i kieruje jej posiedzeniom </a:t>
            </a:r>
          </a:p>
          <a:p>
            <a:r>
              <a:rPr lang="pl-PL" dirty="0"/>
              <a:t>Reprezentuje RM</a:t>
            </a:r>
          </a:p>
          <a:p>
            <a:r>
              <a:rPr lang="pl-PL" dirty="0"/>
              <a:t>Zapewnia wykonywanie polityki RM, określa sposoby jej wykonywania</a:t>
            </a:r>
          </a:p>
          <a:p>
            <a:r>
              <a:rPr lang="pl-PL" dirty="0"/>
              <a:t>Koordynuje i kontroluje pracę członków RM</a:t>
            </a:r>
          </a:p>
          <a:p>
            <a:r>
              <a:rPr lang="pl-PL" dirty="0"/>
              <a:t>Zwierzchnictwo służbowe</a:t>
            </a:r>
          </a:p>
          <a:p>
            <a:r>
              <a:rPr lang="pl-PL" dirty="0"/>
              <a:t>Zwierzchnictwo osobowe</a:t>
            </a:r>
          </a:p>
          <a:p>
            <a:r>
              <a:rPr lang="pl-PL" dirty="0"/>
              <a:t>Wydawanie rozporządzeń, zarządzeń</a:t>
            </a:r>
          </a:p>
          <a:p>
            <a:r>
              <a:rPr lang="pl-PL" dirty="0"/>
              <a:t>Wydawanie Dziennika Ustaw</a:t>
            </a:r>
          </a:p>
          <a:p>
            <a:r>
              <a:rPr lang="pl-PL" dirty="0"/>
              <a:t>Nadzór nad administracja rządową </a:t>
            </a:r>
          </a:p>
          <a:p>
            <a:r>
              <a:rPr lang="pl-PL" dirty="0"/>
              <a:t>Nadzór nad administracją samorządową</a:t>
            </a:r>
          </a:p>
        </p:txBody>
      </p:sp>
    </p:spTree>
    <p:extLst>
      <p:ext uri="{BB962C8B-B14F-4D97-AF65-F5344CB8AC3E}">
        <p14:creationId xmlns:p14="http://schemas.microsoft.com/office/powerpoint/2010/main" val="3216534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D5C00F-AA7A-4849-B655-9791D947D987}"/>
              </a:ext>
            </a:extLst>
          </p:cNvPr>
          <p:cNvSpPr>
            <a:spLocks noGrp="1"/>
          </p:cNvSpPr>
          <p:nvPr>
            <p:ph type="title"/>
          </p:nvPr>
        </p:nvSpPr>
        <p:spPr>
          <a:xfrm>
            <a:off x="1371600" y="404949"/>
            <a:ext cx="9601200" cy="816429"/>
          </a:xfrm>
        </p:spPr>
        <p:txBody>
          <a:bodyPr/>
          <a:lstStyle/>
          <a:p>
            <a:r>
              <a:rPr lang="pl-PL" dirty="0"/>
              <a:t>Ministrowie </a:t>
            </a:r>
          </a:p>
        </p:txBody>
      </p:sp>
      <p:sp>
        <p:nvSpPr>
          <p:cNvPr id="3" name="Symbol zastępczy zawartości 2">
            <a:extLst>
              <a:ext uri="{FF2B5EF4-FFF2-40B4-BE49-F238E27FC236}">
                <a16:creationId xmlns:a16="http://schemas.microsoft.com/office/drawing/2014/main" id="{DC4526CE-A1BA-4C7C-9D02-753901F0E48C}"/>
              </a:ext>
            </a:extLst>
          </p:cNvPr>
          <p:cNvSpPr>
            <a:spLocks noGrp="1"/>
          </p:cNvSpPr>
          <p:nvPr>
            <p:ph idx="1"/>
          </p:nvPr>
        </p:nvSpPr>
        <p:spPr>
          <a:xfrm>
            <a:off x="1371600" y="1502229"/>
            <a:ext cx="9601200" cy="4950822"/>
          </a:xfrm>
        </p:spPr>
        <p:txBody>
          <a:bodyPr>
            <a:normAutofit lnSpcReduction="10000"/>
          </a:bodyPr>
          <a:lstStyle/>
          <a:p>
            <a:r>
              <a:rPr lang="pl-PL" dirty="0"/>
              <a:t>Powoływany do kierowania określonym działem administracji rządowej lub do wypełniania zadań wyznaczonych przez PRM</a:t>
            </a:r>
          </a:p>
          <a:p>
            <a:r>
              <a:rPr lang="pl-PL" dirty="0"/>
              <a:t>Dualistyczny charakter </a:t>
            </a:r>
          </a:p>
          <a:p>
            <a:r>
              <a:rPr lang="pl-PL" dirty="0"/>
              <a:t>Członek naczelnego kolegialnego organu administracji państwowej </a:t>
            </a:r>
          </a:p>
          <a:p>
            <a:r>
              <a:rPr lang="pl-PL" dirty="0"/>
              <a:t>Organ kierujący określonym działem administracji rządowej (organ naczelny)</a:t>
            </a:r>
          </a:p>
          <a:p>
            <a:r>
              <a:rPr lang="pl-PL" b="1" dirty="0"/>
              <a:t>Podlega kierownictwu, koordynacji i kontroli PRM</a:t>
            </a:r>
          </a:p>
          <a:p>
            <a:r>
              <a:rPr lang="pl-PL" b="1" dirty="0"/>
              <a:t>Podlega koordynacji, kontroli i zwierzchnictwu służbowemu PRM</a:t>
            </a:r>
          </a:p>
          <a:p>
            <a:r>
              <a:rPr lang="pl-PL" dirty="0"/>
              <a:t>Zadania i kompetencje określone są głównie w:</a:t>
            </a:r>
          </a:p>
          <a:p>
            <a:pPr lvl="1"/>
            <a:r>
              <a:rPr lang="pl-PL" dirty="0"/>
              <a:t>Ustawie o działach administracji rządowej</a:t>
            </a:r>
          </a:p>
          <a:p>
            <a:pPr lvl="1"/>
            <a:r>
              <a:rPr lang="pl-PL" dirty="0"/>
              <a:t>Rozporządzeniu ustalającym szczegółowy zakres działania ministra</a:t>
            </a:r>
          </a:p>
          <a:p>
            <a:pPr lvl="1"/>
            <a:r>
              <a:rPr lang="pl-PL" dirty="0"/>
              <a:t>Rozporządzeniu o utworzeniu ministerstwa</a:t>
            </a:r>
          </a:p>
          <a:p>
            <a:pPr lvl="1"/>
            <a:r>
              <a:rPr lang="pl-PL" dirty="0"/>
              <a:t>Rozporządzeniu określającym status ministerstwa</a:t>
            </a:r>
          </a:p>
          <a:p>
            <a:pPr lvl="1"/>
            <a:r>
              <a:rPr lang="pl-PL" dirty="0"/>
              <a:t>Innych aktach normatywnych</a:t>
            </a:r>
          </a:p>
          <a:p>
            <a:endParaRPr lang="pl-PL" dirty="0"/>
          </a:p>
          <a:p>
            <a:endParaRPr lang="pl-PL" dirty="0"/>
          </a:p>
        </p:txBody>
      </p:sp>
    </p:spTree>
    <p:extLst>
      <p:ext uri="{BB962C8B-B14F-4D97-AF65-F5344CB8AC3E}">
        <p14:creationId xmlns:p14="http://schemas.microsoft.com/office/powerpoint/2010/main" val="3300999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695D1B-4723-4D1E-AB10-F29E45D7E4D7}"/>
              </a:ext>
            </a:extLst>
          </p:cNvPr>
          <p:cNvSpPr>
            <a:spLocks noGrp="1"/>
          </p:cNvSpPr>
          <p:nvPr>
            <p:ph type="title"/>
          </p:nvPr>
        </p:nvSpPr>
        <p:spPr>
          <a:xfrm>
            <a:off x="1371600" y="685800"/>
            <a:ext cx="9601200" cy="920931"/>
          </a:xfrm>
        </p:spPr>
        <p:txBody>
          <a:bodyPr/>
          <a:lstStyle/>
          <a:p>
            <a:r>
              <a:rPr lang="pl-PL" dirty="0"/>
              <a:t>Ministrowie</a:t>
            </a:r>
          </a:p>
        </p:txBody>
      </p:sp>
      <p:sp>
        <p:nvSpPr>
          <p:cNvPr id="3" name="Symbol zastępczy zawartości 2">
            <a:extLst>
              <a:ext uri="{FF2B5EF4-FFF2-40B4-BE49-F238E27FC236}">
                <a16:creationId xmlns:a16="http://schemas.microsoft.com/office/drawing/2014/main" id="{E2F5BE24-717B-4869-B208-D58865B44A6D}"/>
              </a:ext>
            </a:extLst>
          </p:cNvPr>
          <p:cNvSpPr>
            <a:spLocks noGrp="1"/>
          </p:cNvSpPr>
          <p:nvPr>
            <p:ph idx="1"/>
          </p:nvPr>
        </p:nvSpPr>
        <p:spPr>
          <a:xfrm>
            <a:off x="1371600" y="1606731"/>
            <a:ext cx="9601200" cy="4260669"/>
          </a:xfrm>
        </p:spPr>
        <p:txBody>
          <a:bodyPr>
            <a:normAutofit lnSpcReduction="10000"/>
          </a:bodyPr>
          <a:lstStyle/>
          <a:p>
            <a:r>
              <a:rPr lang="pl-PL" dirty="0"/>
              <a:t>Kompetencje</a:t>
            </a:r>
          </a:p>
          <a:p>
            <a:pPr lvl="1"/>
            <a:r>
              <a:rPr lang="pl-PL" dirty="0"/>
              <a:t>Prawotwórcze: wydawanie rozporządzeń i zarządzeń</a:t>
            </a:r>
          </a:p>
          <a:p>
            <a:pPr lvl="1"/>
            <a:r>
              <a:rPr lang="pl-PL" dirty="0"/>
              <a:t>Wydawanie decyzji administracyjnych</a:t>
            </a:r>
          </a:p>
          <a:p>
            <a:pPr lvl="1"/>
            <a:r>
              <a:rPr lang="pl-PL" dirty="0"/>
              <a:t>Kompetencje kierownicze i nadzorcze</a:t>
            </a:r>
          </a:p>
          <a:p>
            <a:pPr lvl="1"/>
            <a:r>
              <a:rPr lang="pl-PL" dirty="0"/>
              <a:t>Kierowanie działem administracji rządowej</a:t>
            </a:r>
          </a:p>
          <a:p>
            <a:endParaRPr lang="pl-PL" dirty="0"/>
          </a:p>
          <a:p>
            <a:r>
              <a:rPr lang="pl-PL" dirty="0"/>
              <a:t>Organy pomocnicze ministrów:</a:t>
            </a:r>
          </a:p>
          <a:p>
            <a:pPr lvl="1"/>
            <a:r>
              <a:rPr lang="pl-PL" dirty="0"/>
              <a:t>Sekretarze i podsekretarze stanu</a:t>
            </a:r>
          </a:p>
          <a:p>
            <a:pPr lvl="1"/>
            <a:r>
              <a:rPr lang="pl-PL" dirty="0"/>
              <a:t>Gabinet polityczny i komitet doradczy</a:t>
            </a:r>
          </a:p>
          <a:p>
            <a:pPr lvl="1"/>
            <a:r>
              <a:rPr lang="pl-PL" dirty="0"/>
              <a:t>Ciała doradcze</a:t>
            </a:r>
          </a:p>
          <a:p>
            <a:pPr lvl="1"/>
            <a:r>
              <a:rPr lang="pl-PL" dirty="0"/>
              <a:t>Ministerstwo</a:t>
            </a:r>
          </a:p>
          <a:p>
            <a:pPr lvl="1"/>
            <a:endParaRPr lang="pl-PL" dirty="0"/>
          </a:p>
          <a:p>
            <a:pPr marL="530352" lvl="1" indent="0">
              <a:buNone/>
            </a:pPr>
            <a:endParaRPr lang="pl-PL" dirty="0"/>
          </a:p>
          <a:p>
            <a:pPr lvl="1"/>
            <a:endParaRPr lang="pl-PL" dirty="0"/>
          </a:p>
        </p:txBody>
      </p:sp>
    </p:spTree>
    <p:extLst>
      <p:ext uri="{BB962C8B-B14F-4D97-AF65-F5344CB8AC3E}">
        <p14:creationId xmlns:p14="http://schemas.microsoft.com/office/powerpoint/2010/main" val="2441727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EAE4B6-AB7A-49E1-A835-B5BBA74C41CE}"/>
              </a:ext>
            </a:extLst>
          </p:cNvPr>
          <p:cNvSpPr>
            <a:spLocks noGrp="1"/>
          </p:cNvSpPr>
          <p:nvPr>
            <p:ph type="title"/>
          </p:nvPr>
        </p:nvSpPr>
        <p:spPr>
          <a:xfrm>
            <a:off x="1371600" y="685800"/>
            <a:ext cx="9601200" cy="1169126"/>
          </a:xfrm>
        </p:spPr>
        <p:txBody>
          <a:bodyPr/>
          <a:lstStyle/>
          <a:p>
            <a:r>
              <a:rPr lang="pl-PL" dirty="0"/>
              <a:t>Rada Ochrony Środowiska</a:t>
            </a:r>
          </a:p>
        </p:txBody>
      </p:sp>
      <p:sp>
        <p:nvSpPr>
          <p:cNvPr id="3" name="Symbol zastępczy zawartości 2">
            <a:extLst>
              <a:ext uri="{FF2B5EF4-FFF2-40B4-BE49-F238E27FC236}">
                <a16:creationId xmlns:a16="http://schemas.microsoft.com/office/drawing/2014/main" id="{30065A18-38F0-4381-B6D0-C1EED5E09AE1}"/>
              </a:ext>
            </a:extLst>
          </p:cNvPr>
          <p:cNvSpPr>
            <a:spLocks noGrp="1"/>
          </p:cNvSpPr>
          <p:nvPr>
            <p:ph idx="1"/>
          </p:nvPr>
        </p:nvSpPr>
        <p:spPr>
          <a:xfrm>
            <a:off x="1371600" y="1763486"/>
            <a:ext cx="9601200" cy="4103914"/>
          </a:xfrm>
        </p:spPr>
        <p:txBody>
          <a:bodyPr/>
          <a:lstStyle/>
          <a:p>
            <a:r>
              <a:rPr lang="pl-PL" dirty="0"/>
              <a:t>Art. 387 ust. Prawo ochrony środowiska</a:t>
            </a:r>
            <a:br>
              <a:rPr lang="pl-PL" dirty="0"/>
            </a:br>
            <a:r>
              <a:rPr lang="pl-PL" dirty="0"/>
              <a:t>Tworzy się Państwową Radę Ochrony Środowiska, zwaną dalej „Radą”, jako organ doradczy i opiniodawczy ministra właściwego do spraw środowiska.</a:t>
            </a:r>
          </a:p>
          <a:p>
            <a:r>
              <a:rPr lang="pl-PL" dirty="0"/>
              <a:t>§ 1. Państwowa Rada Ochrony Środowiska, zwana dalej „Radą”, działa przy ministrze właściwym do spraw środowiska, zwanym dalej „Ministrem”, jako organ doradczy i opiniodawczy – rozporządzenie Ministra Środowiska z dnia 5 czerwca 2002 r. w sprawie szczegółowego sposobu funkcjonowania ROŚ</a:t>
            </a:r>
          </a:p>
        </p:txBody>
      </p:sp>
    </p:spTree>
    <p:extLst>
      <p:ext uri="{BB962C8B-B14F-4D97-AF65-F5344CB8AC3E}">
        <p14:creationId xmlns:p14="http://schemas.microsoft.com/office/powerpoint/2010/main" val="2570589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descr="Obraz zawierający zrzut ekranu&#10;&#10;Opis wygenerowany automatycznie">
            <a:extLst>
              <a:ext uri="{FF2B5EF4-FFF2-40B4-BE49-F238E27FC236}">
                <a16:creationId xmlns:a16="http://schemas.microsoft.com/office/drawing/2014/main" id="{2019BBAD-CFF5-4BDC-9F26-F9DDDCA746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5121" y="598939"/>
            <a:ext cx="8828599" cy="5660121"/>
          </a:xfrm>
          <a:prstGeom prst="rect">
            <a:avLst/>
          </a:prstGeom>
        </p:spPr>
      </p:pic>
    </p:spTree>
    <p:extLst>
      <p:ext uri="{BB962C8B-B14F-4D97-AF65-F5344CB8AC3E}">
        <p14:creationId xmlns:p14="http://schemas.microsoft.com/office/powerpoint/2010/main" val="1049044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CDF1AA-082C-4205-B58E-F3088AEEE31B}"/>
              </a:ext>
            </a:extLst>
          </p:cNvPr>
          <p:cNvSpPr>
            <a:spLocks noGrp="1"/>
          </p:cNvSpPr>
          <p:nvPr>
            <p:ph type="title"/>
          </p:nvPr>
        </p:nvSpPr>
        <p:spPr>
          <a:xfrm>
            <a:off x="1371600" y="685800"/>
            <a:ext cx="9601200" cy="962247"/>
          </a:xfrm>
        </p:spPr>
        <p:txBody>
          <a:bodyPr/>
          <a:lstStyle/>
          <a:p>
            <a:r>
              <a:rPr lang="pl-PL" dirty="0"/>
              <a:t>Centralne ograny administracji rządowej</a:t>
            </a:r>
          </a:p>
        </p:txBody>
      </p:sp>
      <p:sp>
        <p:nvSpPr>
          <p:cNvPr id="3" name="Symbol zastępczy zawartości 2">
            <a:extLst>
              <a:ext uri="{FF2B5EF4-FFF2-40B4-BE49-F238E27FC236}">
                <a16:creationId xmlns:a16="http://schemas.microsoft.com/office/drawing/2014/main" id="{AE3DD782-1094-432F-B63C-D59CC750E3DB}"/>
              </a:ext>
            </a:extLst>
          </p:cNvPr>
          <p:cNvSpPr>
            <a:spLocks noGrp="1"/>
          </p:cNvSpPr>
          <p:nvPr>
            <p:ph idx="1"/>
          </p:nvPr>
        </p:nvSpPr>
        <p:spPr>
          <a:xfrm>
            <a:off x="1371600" y="1881963"/>
            <a:ext cx="9601200" cy="4816549"/>
          </a:xfrm>
        </p:spPr>
        <p:txBody>
          <a:bodyPr>
            <a:normAutofit/>
          </a:bodyPr>
          <a:lstStyle/>
          <a:p>
            <a:r>
              <a:rPr lang="pl-PL" dirty="0"/>
              <a:t>Ustawa z dnia 1 marca 2002 r. o zmianach w organizacji i funkcjonowaniu centralnych organów administracji rządowej i jednostek im podporządkowanych oraz o zmianie niektórych ustaw</a:t>
            </a:r>
          </a:p>
          <a:p>
            <a:pPr lvl="1"/>
            <a:r>
              <a:rPr lang="pl-PL" dirty="0"/>
              <a:t>Komisję Nadzoru Ubezpieczeń i Funduszy Emerytalnych</a:t>
            </a:r>
          </a:p>
          <a:p>
            <a:pPr lvl="1"/>
            <a:r>
              <a:rPr lang="pl-PL" dirty="0"/>
              <a:t>Generalnego Dyrektora Dróg Krajowych i Autostrad</a:t>
            </a:r>
          </a:p>
          <a:p>
            <a:pPr lvl="1"/>
            <a:r>
              <a:rPr lang="pl-PL" dirty="0"/>
              <a:t>Głównego Inspektora Ochrony Roślin i Nasiennictwa</a:t>
            </a:r>
          </a:p>
          <a:p>
            <a:pPr lvl="1"/>
            <a:r>
              <a:rPr lang="pl-PL" dirty="0"/>
              <a:t>Prezesa Urzędu Regulacji Telekomunikacji i Poczty</a:t>
            </a:r>
          </a:p>
          <a:p>
            <a:pPr lvl="1"/>
            <a:r>
              <a:rPr lang="pl-PL" dirty="0"/>
              <a:t>Prezes Głównego Urzędu Statystycznego</a:t>
            </a:r>
          </a:p>
          <a:p>
            <a:pPr lvl="1"/>
            <a:r>
              <a:rPr lang="pl-PL" dirty="0"/>
              <a:t>Prezes Urzędu Ochrony Konkurencji i Konsumentów</a:t>
            </a:r>
          </a:p>
          <a:p>
            <a:pPr lvl="1"/>
            <a:r>
              <a:rPr lang="pl-PL" dirty="0"/>
              <a:t> Komendant Główny Policji</a:t>
            </a:r>
          </a:p>
          <a:p>
            <a:pPr lvl="1"/>
            <a:r>
              <a:rPr lang="pl-PL" dirty="0"/>
              <a:t>Główny Inspektor Sanitarny </a:t>
            </a:r>
          </a:p>
          <a:p>
            <a:pPr lvl="1"/>
            <a:r>
              <a:rPr lang="pl-PL" dirty="0"/>
              <a:t>Szef Służby Cywilnej</a:t>
            </a:r>
          </a:p>
          <a:p>
            <a:endParaRPr lang="pl-PL" dirty="0"/>
          </a:p>
        </p:txBody>
      </p:sp>
    </p:spTree>
    <p:extLst>
      <p:ext uri="{BB962C8B-B14F-4D97-AF65-F5344CB8AC3E}">
        <p14:creationId xmlns:p14="http://schemas.microsoft.com/office/powerpoint/2010/main" val="169903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B298DE-01EE-4B5A-98B8-30302B2EE8E2}"/>
              </a:ext>
            </a:extLst>
          </p:cNvPr>
          <p:cNvSpPr>
            <a:spLocks noGrp="1"/>
          </p:cNvSpPr>
          <p:nvPr>
            <p:ph type="title"/>
          </p:nvPr>
        </p:nvSpPr>
        <p:spPr/>
        <p:txBody>
          <a:bodyPr/>
          <a:lstStyle/>
          <a:p>
            <a:r>
              <a:rPr lang="pl-PL" dirty="0"/>
              <a:t>Naczelne organy państwa</a:t>
            </a:r>
          </a:p>
        </p:txBody>
      </p:sp>
      <p:sp>
        <p:nvSpPr>
          <p:cNvPr id="3" name="Symbol zastępczy zawartości 2">
            <a:extLst>
              <a:ext uri="{FF2B5EF4-FFF2-40B4-BE49-F238E27FC236}">
                <a16:creationId xmlns:a16="http://schemas.microsoft.com/office/drawing/2014/main" id="{FC0232D3-0B26-4CD9-A4D0-9270742C6CD3}"/>
              </a:ext>
            </a:extLst>
          </p:cNvPr>
          <p:cNvSpPr>
            <a:spLocks noGrp="1"/>
          </p:cNvSpPr>
          <p:nvPr>
            <p:ph idx="1"/>
          </p:nvPr>
        </p:nvSpPr>
        <p:spPr>
          <a:xfrm>
            <a:off x="1371600" y="1776549"/>
            <a:ext cx="9601200" cy="4090851"/>
          </a:xfrm>
        </p:spPr>
        <p:txBody>
          <a:bodyPr>
            <a:normAutofit/>
          </a:bodyPr>
          <a:lstStyle/>
          <a:p>
            <a:r>
              <a:rPr lang="pl-PL" dirty="0"/>
              <a:t>Powoływane przez Prezydenta bezpośrednio czy tez po uprzednim wyborze przez Sejm</a:t>
            </a:r>
          </a:p>
          <a:p>
            <a:r>
              <a:rPr lang="pl-PL" dirty="0"/>
              <a:t>Organy zwierzchnie wobec pozostałych organów (i innych podmiotów organizacyjnych państwa) w strukturze administracji rządowej</a:t>
            </a:r>
          </a:p>
          <a:p>
            <a:r>
              <a:rPr lang="pl-PL" dirty="0"/>
              <a:t>Powoływane przez Prezydenta czy Sejm i których właściwość terytorialna obejmuje obszar całego państwa</a:t>
            </a:r>
          </a:p>
          <a:p>
            <a:r>
              <a:rPr lang="pl-PL" dirty="0"/>
              <a:t>Organy zwierzchnie wobec pozostałych organów w strukturze administracji rządowej i których właściwość terytorialna obejmuje obszar całego państwa </a:t>
            </a:r>
          </a:p>
          <a:p>
            <a:endParaRPr lang="pl-PL" dirty="0"/>
          </a:p>
          <a:p>
            <a:r>
              <a:rPr lang="pl-PL" dirty="0"/>
              <a:t>Organ najwyższy w hierarchii całego pionu organizacyjnego </a:t>
            </a:r>
          </a:p>
          <a:p>
            <a:endParaRPr lang="pl-PL" dirty="0"/>
          </a:p>
        </p:txBody>
      </p:sp>
    </p:spTree>
    <p:extLst>
      <p:ext uri="{BB962C8B-B14F-4D97-AF65-F5344CB8AC3E}">
        <p14:creationId xmlns:p14="http://schemas.microsoft.com/office/powerpoint/2010/main" val="2670654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B223AC-D154-4FE0-B57F-4C450711B34F}"/>
              </a:ext>
            </a:extLst>
          </p:cNvPr>
          <p:cNvSpPr>
            <a:spLocks noGrp="1"/>
          </p:cNvSpPr>
          <p:nvPr>
            <p:ph type="title"/>
          </p:nvPr>
        </p:nvSpPr>
        <p:spPr/>
        <p:txBody>
          <a:bodyPr/>
          <a:lstStyle/>
          <a:p>
            <a:r>
              <a:rPr lang="pl-PL" dirty="0"/>
              <a:t>Prezes Urzędu Ochrony Konkurencji i Konsumentów</a:t>
            </a:r>
          </a:p>
        </p:txBody>
      </p:sp>
      <p:sp>
        <p:nvSpPr>
          <p:cNvPr id="3" name="Symbol zastępczy zawartości 2">
            <a:extLst>
              <a:ext uri="{FF2B5EF4-FFF2-40B4-BE49-F238E27FC236}">
                <a16:creationId xmlns:a16="http://schemas.microsoft.com/office/drawing/2014/main" id="{00C425D0-529E-4F62-90D4-7850F1B01541}"/>
              </a:ext>
            </a:extLst>
          </p:cNvPr>
          <p:cNvSpPr>
            <a:spLocks noGrp="1"/>
          </p:cNvSpPr>
          <p:nvPr>
            <p:ph idx="1"/>
          </p:nvPr>
        </p:nvSpPr>
        <p:spPr>
          <a:xfrm>
            <a:off x="1371600" y="2286000"/>
            <a:ext cx="9601200" cy="4306186"/>
          </a:xfrm>
        </p:spPr>
        <p:txBody>
          <a:bodyPr/>
          <a:lstStyle/>
          <a:p>
            <a:r>
              <a:rPr lang="pl-PL" dirty="0"/>
              <a:t>Art. 29 ust. 1 </a:t>
            </a:r>
            <a:r>
              <a:rPr lang="pl-PL" dirty="0" err="1"/>
              <a:t>u.o.k.i.k</a:t>
            </a:r>
            <a:r>
              <a:rPr lang="pl-PL" dirty="0"/>
              <a:t>. Prezes Urzędu jest centralnym organem administracji rządowej właściwym w sprawach ochrony konkurencji i konsumentów. </a:t>
            </a:r>
          </a:p>
          <a:p>
            <a:r>
              <a:rPr lang="pl-PL" dirty="0"/>
              <a:t>Prezes Rady Ministrów sprawuje nadzór nad działalnością Prezesa Urzędu</a:t>
            </a:r>
          </a:p>
          <a:p>
            <a:r>
              <a:rPr lang="pl-PL" dirty="0"/>
              <a:t> Prezes Rady Ministrów powołuje Prezesa Urzędu spośród osób wyłonionych w drodze otwartego i konkurencyjnego naboru</a:t>
            </a:r>
          </a:p>
          <a:p>
            <a:r>
              <a:rPr lang="pl-PL" dirty="0"/>
              <a:t>Organ monokratycznym</a:t>
            </a:r>
          </a:p>
          <a:p>
            <a:r>
              <a:rPr lang="pl-PL" dirty="0"/>
              <a:t>Organ wyspecjalizowany </a:t>
            </a:r>
          </a:p>
          <a:p>
            <a:endParaRPr lang="pl-PL" dirty="0"/>
          </a:p>
          <a:p>
            <a:endParaRPr lang="pl-PL" dirty="0"/>
          </a:p>
        </p:txBody>
      </p:sp>
    </p:spTree>
    <p:extLst>
      <p:ext uri="{BB962C8B-B14F-4D97-AF65-F5344CB8AC3E}">
        <p14:creationId xmlns:p14="http://schemas.microsoft.com/office/powerpoint/2010/main" val="1341476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92689-C898-4967-8150-85CE4E8FF0F9}"/>
              </a:ext>
            </a:extLst>
          </p:cNvPr>
          <p:cNvSpPr>
            <a:spLocks noGrp="1"/>
          </p:cNvSpPr>
          <p:nvPr>
            <p:ph type="title"/>
          </p:nvPr>
        </p:nvSpPr>
        <p:spPr/>
        <p:txBody>
          <a:bodyPr/>
          <a:lstStyle/>
          <a:p>
            <a:r>
              <a:rPr lang="pl-PL" dirty="0"/>
              <a:t>Organy administracji rządowej w województwie </a:t>
            </a:r>
          </a:p>
        </p:txBody>
      </p:sp>
      <p:sp>
        <p:nvSpPr>
          <p:cNvPr id="3" name="Symbol zastępczy zawartości 2">
            <a:extLst>
              <a:ext uri="{FF2B5EF4-FFF2-40B4-BE49-F238E27FC236}">
                <a16:creationId xmlns:a16="http://schemas.microsoft.com/office/drawing/2014/main" id="{E7A048A7-7D6B-440C-AA6B-C91A56C5A594}"/>
              </a:ext>
            </a:extLst>
          </p:cNvPr>
          <p:cNvSpPr>
            <a:spLocks noGrp="1"/>
          </p:cNvSpPr>
          <p:nvPr>
            <p:ph idx="1"/>
          </p:nvPr>
        </p:nvSpPr>
        <p:spPr/>
        <p:txBody>
          <a:bodyPr/>
          <a:lstStyle/>
          <a:p>
            <a:r>
              <a:rPr lang="pl-PL" dirty="0"/>
              <a:t>Ustawa z dnia 23 stycznia 2009 r. o wojewodzie i administracji rządowej w województwie </a:t>
            </a:r>
          </a:p>
          <a:p>
            <a:r>
              <a:rPr lang="pl-PL" dirty="0"/>
              <a:t>Wojewoda</a:t>
            </a:r>
          </a:p>
          <a:p>
            <a:r>
              <a:rPr lang="pl-PL" dirty="0"/>
              <a:t>Wojewódzka administracji zespolona</a:t>
            </a:r>
          </a:p>
          <a:p>
            <a:r>
              <a:rPr lang="pl-PL" dirty="0"/>
              <a:t>Wojewódzka administracja niezespolona</a:t>
            </a:r>
          </a:p>
          <a:p>
            <a:endParaRPr lang="pl-PL" dirty="0"/>
          </a:p>
        </p:txBody>
      </p:sp>
    </p:spTree>
    <p:extLst>
      <p:ext uri="{BB962C8B-B14F-4D97-AF65-F5344CB8AC3E}">
        <p14:creationId xmlns:p14="http://schemas.microsoft.com/office/powerpoint/2010/main" val="3531916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F973DE-6654-4AC9-9623-EB1A1039E86C}"/>
              </a:ext>
            </a:extLst>
          </p:cNvPr>
          <p:cNvSpPr>
            <a:spLocks noGrp="1"/>
          </p:cNvSpPr>
          <p:nvPr>
            <p:ph type="title"/>
          </p:nvPr>
        </p:nvSpPr>
        <p:spPr>
          <a:xfrm>
            <a:off x="1295400" y="289560"/>
            <a:ext cx="9601200" cy="1005840"/>
          </a:xfrm>
        </p:spPr>
        <p:txBody>
          <a:bodyPr/>
          <a:lstStyle/>
          <a:p>
            <a:r>
              <a:rPr lang="pl-PL" dirty="0"/>
              <a:t>Wojewoda</a:t>
            </a:r>
          </a:p>
        </p:txBody>
      </p:sp>
      <p:sp>
        <p:nvSpPr>
          <p:cNvPr id="3" name="Symbol zastępczy zawartości 2">
            <a:extLst>
              <a:ext uri="{FF2B5EF4-FFF2-40B4-BE49-F238E27FC236}">
                <a16:creationId xmlns:a16="http://schemas.microsoft.com/office/drawing/2014/main" id="{70AACB02-1858-483E-9C8C-1EA5AC10E690}"/>
              </a:ext>
            </a:extLst>
          </p:cNvPr>
          <p:cNvSpPr>
            <a:spLocks noGrp="1"/>
          </p:cNvSpPr>
          <p:nvPr>
            <p:ph idx="1"/>
          </p:nvPr>
        </p:nvSpPr>
        <p:spPr>
          <a:xfrm>
            <a:off x="1371600" y="1295401"/>
            <a:ext cx="9601200" cy="5273040"/>
          </a:xfrm>
        </p:spPr>
        <p:txBody>
          <a:bodyPr>
            <a:normAutofit fontScale="92500" lnSpcReduction="20000"/>
          </a:bodyPr>
          <a:lstStyle/>
          <a:p>
            <a:r>
              <a:rPr lang="pl-PL" dirty="0"/>
              <a:t>Terenowy organ administracji rządowej</a:t>
            </a:r>
          </a:p>
          <a:p>
            <a:r>
              <a:rPr lang="pl-PL" dirty="0"/>
              <a:t>Powoływani i odwoływany przez PRM na wniosek ministra właściwego ds. administracji publicznej  </a:t>
            </a:r>
          </a:p>
          <a:p>
            <a:r>
              <a:rPr lang="pl-PL" dirty="0"/>
              <a:t>Nadzór, podległość osobowa i służbowa</a:t>
            </a:r>
          </a:p>
          <a:p>
            <a:r>
              <a:rPr lang="pl-PL" dirty="0"/>
              <a:t>Kompetencja ogólna</a:t>
            </a:r>
          </a:p>
          <a:p>
            <a:pPr marL="530352" lvl="1" indent="0">
              <a:buNone/>
            </a:pPr>
            <a:r>
              <a:rPr lang="pl-PL" dirty="0"/>
              <a:t>Art. 3 ust. 1 pkt 5 -organem administracji rządowej w województwie, do którego właściwości należą wszystkie sprawy z zakresu administracji rządowej w województwie niezastrzeżone w odrębnych ustawach do właściwości innych organów tej administracji</a:t>
            </a:r>
          </a:p>
          <a:p>
            <a:r>
              <a:rPr lang="pl-PL" dirty="0"/>
              <a:t>Funkcje wojewody Przedstawicielstwo RM w województwie:</a:t>
            </a:r>
          </a:p>
          <a:p>
            <a:pPr lvl="2"/>
            <a:r>
              <a:rPr lang="pl-PL" dirty="0"/>
              <a:t>Kontrolowanie innych organów w zakresie realizacji zadań z zakresu administracji rządowej</a:t>
            </a:r>
          </a:p>
          <a:p>
            <a:pPr lvl="2"/>
            <a:r>
              <a:rPr lang="pl-PL" dirty="0"/>
              <a:t>Zapewnianie współdziałania </a:t>
            </a:r>
          </a:p>
          <a:p>
            <a:pPr lvl="2"/>
            <a:r>
              <a:rPr lang="pl-PL" dirty="0"/>
              <a:t>Reprezentowanie RM</a:t>
            </a:r>
          </a:p>
          <a:p>
            <a:pPr lvl="2"/>
            <a:r>
              <a:rPr lang="pl-PL" dirty="0"/>
              <a:t>Wydawanie poleceń</a:t>
            </a:r>
          </a:p>
          <a:p>
            <a:pPr lvl="2"/>
            <a:r>
              <a:rPr lang="pl-PL" dirty="0"/>
              <a:t>Partycypowanie w powoływaniu i odwoływaniu organów administracji niezespolonej</a:t>
            </a:r>
          </a:p>
          <a:p>
            <a:pPr lvl="2"/>
            <a:r>
              <a:rPr lang="pl-PL" dirty="0"/>
              <a:t>Kontrolowanie organów administracji w zakresie realizacji zadań z zakresu administracji rządowej</a:t>
            </a:r>
          </a:p>
          <a:p>
            <a:pPr lvl="2"/>
            <a:r>
              <a:rPr lang="pl-PL" dirty="0"/>
              <a:t>Zadania z zakresu ochrony życia, zdrowia, mienia, spokoju i porządku publicznego</a:t>
            </a:r>
          </a:p>
          <a:p>
            <a:pPr lvl="2"/>
            <a:endParaRPr lang="pl-PL" dirty="0"/>
          </a:p>
        </p:txBody>
      </p:sp>
    </p:spTree>
    <p:extLst>
      <p:ext uri="{BB962C8B-B14F-4D97-AF65-F5344CB8AC3E}">
        <p14:creationId xmlns:p14="http://schemas.microsoft.com/office/powerpoint/2010/main" val="1345931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B089A5-74FB-49E2-94DA-5FD8E4257955}"/>
              </a:ext>
            </a:extLst>
          </p:cNvPr>
          <p:cNvSpPr>
            <a:spLocks noGrp="1"/>
          </p:cNvSpPr>
          <p:nvPr>
            <p:ph type="title"/>
          </p:nvPr>
        </p:nvSpPr>
        <p:spPr>
          <a:xfrm>
            <a:off x="1371600" y="457200"/>
            <a:ext cx="9601200" cy="997527"/>
          </a:xfrm>
        </p:spPr>
        <p:txBody>
          <a:bodyPr/>
          <a:lstStyle/>
          <a:p>
            <a:r>
              <a:rPr lang="pl-PL" dirty="0"/>
              <a:t>Wojewoda</a:t>
            </a:r>
          </a:p>
        </p:txBody>
      </p:sp>
      <p:sp>
        <p:nvSpPr>
          <p:cNvPr id="3" name="Symbol zastępczy zawartości 2">
            <a:extLst>
              <a:ext uri="{FF2B5EF4-FFF2-40B4-BE49-F238E27FC236}">
                <a16:creationId xmlns:a16="http://schemas.microsoft.com/office/drawing/2014/main" id="{EC3FFBDD-C0FB-47E5-90A7-7017B28EE398}"/>
              </a:ext>
            </a:extLst>
          </p:cNvPr>
          <p:cNvSpPr>
            <a:spLocks noGrp="1"/>
          </p:cNvSpPr>
          <p:nvPr>
            <p:ph idx="1"/>
          </p:nvPr>
        </p:nvSpPr>
        <p:spPr>
          <a:xfrm>
            <a:off x="1371600" y="1330036"/>
            <a:ext cx="9601200" cy="5070764"/>
          </a:xfrm>
        </p:spPr>
        <p:txBody>
          <a:bodyPr>
            <a:normAutofit fontScale="92500" lnSpcReduction="10000"/>
          </a:bodyPr>
          <a:lstStyle/>
          <a:p>
            <a:r>
              <a:rPr lang="pl-PL" dirty="0"/>
              <a:t>Art. 25 </a:t>
            </a:r>
            <a:r>
              <a:rPr lang="pl-PL" dirty="0" err="1"/>
              <a:t>u.a.r.w</a:t>
            </a:r>
            <a:r>
              <a:rPr lang="pl-PL" dirty="0"/>
              <a:t>.</a:t>
            </a:r>
            <a:br>
              <a:rPr lang="pl-PL" dirty="0"/>
            </a:br>
            <a:br>
              <a:rPr lang="pl-PL" dirty="0"/>
            </a:br>
            <a:r>
              <a:rPr lang="pl-PL" dirty="0"/>
              <a:t>1. Wojewoda może wydawać polecenia obowiązujące wszystkie organy administracji rządowej działające w województwie, a w sytuacjach nadzwyczajnych, o których mowa w art. 22 pkt 2, obowiązujące również organy samorządu terytorialnego. O wydanych poleceniach wojewoda niezwłocznie informuje właściwego ministra. </a:t>
            </a:r>
            <a:br>
              <a:rPr lang="pl-PL" dirty="0"/>
            </a:br>
            <a:br>
              <a:rPr lang="pl-PL" dirty="0"/>
            </a:br>
            <a:r>
              <a:rPr lang="pl-PL" dirty="0"/>
              <a:t>1a. Sytuacjami nadzwyczajnymi, o których mowa w ust. 1, są również sytuacje kryzysowe w rozumieniu ustawy z dnia 26 kwietnia 2007 r. o zarządzaniu kryzysowym </a:t>
            </a:r>
            <a:br>
              <a:rPr lang="pl-PL" dirty="0"/>
            </a:br>
            <a:br>
              <a:rPr lang="pl-PL" dirty="0"/>
            </a:br>
            <a:r>
              <a:rPr lang="pl-PL" dirty="0"/>
              <a:t> 2. Polecenia, o których mowa w ust. 1, nie mogą dotyczyć rozstrzygnięć co do istoty sprawy załatwianej w drodze decyzji administracyjnej, a także nie mogą dotyczyć czynności operacyjno-rozpoznawczych, dochodzeniowo-śledczych oraz czynności z zakresu ścigania wykroczeń. </a:t>
            </a:r>
            <a:br>
              <a:rPr lang="pl-PL" dirty="0"/>
            </a:br>
            <a:br>
              <a:rPr lang="pl-PL" dirty="0"/>
            </a:br>
            <a:r>
              <a:rPr lang="pl-PL" dirty="0"/>
              <a:t>3. Właściwy minister może wstrzymać wykonanie poleceń, o których mowa w ust. 1, wydanych organom niezespolonej administracji rządowej i wystąpić z wnioskiem do Prezesa Rady Ministrów o rozstrzygnięcie sporu, przedstawiając jednocześnie stanowisko w sprawie</a:t>
            </a:r>
          </a:p>
          <a:p>
            <a:endParaRPr lang="pl-PL" dirty="0"/>
          </a:p>
        </p:txBody>
      </p:sp>
    </p:spTree>
    <p:extLst>
      <p:ext uri="{BB962C8B-B14F-4D97-AF65-F5344CB8AC3E}">
        <p14:creationId xmlns:p14="http://schemas.microsoft.com/office/powerpoint/2010/main" val="3552539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4D236E-BBF1-48DF-BC48-8DC5692D6C6A}"/>
              </a:ext>
            </a:extLst>
          </p:cNvPr>
          <p:cNvSpPr>
            <a:spLocks noGrp="1"/>
          </p:cNvSpPr>
          <p:nvPr>
            <p:ph type="title"/>
          </p:nvPr>
        </p:nvSpPr>
        <p:spPr>
          <a:xfrm>
            <a:off x="1295400" y="325582"/>
            <a:ext cx="9601200" cy="792480"/>
          </a:xfrm>
        </p:spPr>
        <p:txBody>
          <a:bodyPr/>
          <a:lstStyle/>
          <a:p>
            <a:r>
              <a:rPr lang="pl-PL" dirty="0"/>
              <a:t>Wojewoda</a:t>
            </a:r>
          </a:p>
        </p:txBody>
      </p:sp>
      <p:sp>
        <p:nvSpPr>
          <p:cNvPr id="3" name="Symbol zastępczy zawartości 2">
            <a:extLst>
              <a:ext uri="{FF2B5EF4-FFF2-40B4-BE49-F238E27FC236}">
                <a16:creationId xmlns:a16="http://schemas.microsoft.com/office/drawing/2014/main" id="{EF5C55F0-DA3C-46B6-A386-99CD7BFCB9F2}"/>
              </a:ext>
            </a:extLst>
          </p:cNvPr>
          <p:cNvSpPr>
            <a:spLocks noGrp="1"/>
          </p:cNvSpPr>
          <p:nvPr>
            <p:ph idx="1"/>
          </p:nvPr>
        </p:nvSpPr>
        <p:spPr>
          <a:xfrm>
            <a:off x="1371600" y="1343891"/>
            <a:ext cx="9601200" cy="5072149"/>
          </a:xfrm>
        </p:spPr>
        <p:txBody>
          <a:bodyPr>
            <a:normAutofit fontScale="92500" lnSpcReduction="10000"/>
          </a:bodyPr>
          <a:lstStyle/>
          <a:p>
            <a:pPr lvl="1"/>
            <a:r>
              <a:rPr lang="pl-PL" dirty="0"/>
              <a:t>Zwierzchnictwo nad zespolona administracją rządową</a:t>
            </a:r>
          </a:p>
          <a:p>
            <a:pPr lvl="2"/>
            <a:r>
              <a:rPr lang="pl-PL" dirty="0"/>
              <a:t>Kierowanie i koordynowanie</a:t>
            </a:r>
          </a:p>
          <a:p>
            <a:pPr lvl="2"/>
            <a:r>
              <a:rPr lang="pl-PL" dirty="0"/>
              <a:t>Zapewnianie warunków do skutecznego działania</a:t>
            </a:r>
          </a:p>
          <a:p>
            <a:pPr lvl="2"/>
            <a:r>
              <a:rPr lang="pl-PL" dirty="0"/>
              <a:t>Ponoszenie odpowiedzialności za rezultaty działań</a:t>
            </a:r>
          </a:p>
          <a:p>
            <a:pPr lvl="1"/>
            <a:endParaRPr lang="pl-PL" dirty="0"/>
          </a:p>
          <a:p>
            <a:pPr lvl="1"/>
            <a:r>
              <a:rPr lang="pl-PL" dirty="0"/>
              <a:t>Nadzór nad JST</a:t>
            </a:r>
            <a:br>
              <a:rPr lang="pl-PL" dirty="0"/>
            </a:br>
            <a:endParaRPr lang="pl-PL" dirty="0"/>
          </a:p>
          <a:p>
            <a:pPr lvl="1"/>
            <a:r>
              <a:rPr lang="pl-PL" dirty="0"/>
              <a:t>Wykonywanie kompetencji organu wyższego stopnia w rozumieniu kpa</a:t>
            </a:r>
          </a:p>
          <a:p>
            <a:pPr lvl="2"/>
            <a:r>
              <a:rPr lang="pl-PL" dirty="0"/>
              <a:t>Kompetencje organu II instancji</a:t>
            </a:r>
          </a:p>
          <a:p>
            <a:pPr lvl="2"/>
            <a:r>
              <a:rPr lang="pl-PL" dirty="0"/>
              <a:t>Sprawowanie nadzoru nad wydawaniem aktów administracyjnych </a:t>
            </a:r>
            <a:br>
              <a:rPr lang="pl-PL" dirty="0"/>
            </a:br>
            <a:endParaRPr lang="pl-PL" dirty="0"/>
          </a:p>
          <a:p>
            <a:pPr lvl="1"/>
            <a:r>
              <a:rPr lang="pl-PL" dirty="0"/>
              <a:t>Reprezentant SP</a:t>
            </a:r>
          </a:p>
          <a:p>
            <a:pPr lvl="2"/>
            <a:r>
              <a:rPr lang="pl-PL" dirty="0"/>
              <a:t>Gospodarowanie mieniem powierzonym mu do wykonywania jego zadań</a:t>
            </a:r>
          </a:p>
          <a:p>
            <a:pPr lvl="2"/>
            <a:r>
              <a:rPr lang="pl-PL" dirty="0"/>
              <a:t>Uprawnienia i obowiązki organu założycielskiego wobec przedsiębiorstw państwowych </a:t>
            </a:r>
            <a:br>
              <a:rPr lang="pl-PL" dirty="0"/>
            </a:br>
            <a:endParaRPr lang="pl-PL" dirty="0"/>
          </a:p>
          <a:p>
            <a:pPr lvl="1"/>
            <a:r>
              <a:rPr lang="pl-PL" dirty="0"/>
              <a:t>Funkcja prawodawcza</a:t>
            </a:r>
          </a:p>
        </p:txBody>
      </p:sp>
    </p:spTree>
    <p:extLst>
      <p:ext uri="{BB962C8B-B14F-4D97-AF65-F5344CB8AC3E}">
        <p14:creationId xmlns:p14="http://schemas.microsoft.com/office/powerpoint/2010/main" val="1437381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DFF025-A344-4021-A30C-8BF12FA21873}"/>
              </a:ext>
            </a:extLst>
          </p:cNvPr>
          <p:cNvSpPr>
            <a:spLocks noGrp="1"/>
          </p:cNvSpPr>
          <p:nvPr>
            <p:ph type="title"/>
          </p:nvPr>
        </p:nvSpPr>
        <p:spPr/>
        <p:txBody>
          <a:bodyPr/>
          <a:lstStyle/>
          <a:p>
            <a:r>
              <a:rPr lang="pl-PL" dirty="0"/>
              <a:t>Wojewoda – organy pomocnicze</a:t>
            </a:r>
          </a:p>
        </p:txBody>
      </p:sp>
      <p:sp>
        <p:nvSpPr>
          <p:cNvPr id="3" name="Symbol zastępczy zawartości 2">
            <a:extLst>
              <a:ext uri="{FF2B5EF4-FFF2-40B4-BE49-F238E27FC236}">
                <a16:creationId xmlns:a16="http://schemas.microsoft.com/office/drawing/2014/main" id="{0DC3B8DF-74C9-4F6C-B318-615088A1C5E2}"/>
              </a:ext>
            </a:extLst>
          </p:cNvPr>
          <p:cNvSpPr>
            <a:spLocks noGrp="1"/>
          </p:cNvSpPr>
          <p:nvPr>
            <p:ph idx="1"/>
          </p:nvPr>
        </p:nvSpPr>
        <p:spPr>
          <a:xfrm>
            <a:off x="1371600" y="1661160"/>
            <a:ext cx="9601200" cy="4206240"/>
          </a:xfrm>
        </p:spPr>
        <p:txBody>
          <a:bodyPr/>
          <a:lstStyle/>
          <a:p>
            <a:r>
              <a:rPr lang="pl-PL" dirty="0"/>
              <a:t>Wicewojewodowie</a:t>
            </a:r>
          </a:p>
          <a:p>
            <a:r>
              <a:rPr lang="pl-PL" dirty="0"/>
              <a:t>Urząd wojewódzki</a:t>
            </a:r>
          </a:p>
          <a:p>
            <a:r>
              <a:rPr lang="pl-PL" dirty="0"/>
              <a:t>Kolegium doradcze</a:t>
            </a:r>
          </a:p>
        </p:txBody>
      </p:sp>
    </p:spTree>
    <p:extLst>
      <p:ext uri="{BB962C8B-B14F-4D97-AF65-F5344CB8AC3E}">
        <p14:creationId xmlns:p14="http://schemas.microsoft.com/office/powerpoint/2010/main" val="1049226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EA21D3-DA9A-4A6D-B036-01CEBC1154AD}"/>
              </a:ext>
            </a:extLst>
          </p:cNvPr>
          <p:cNvSpPr>
            <a:spLocks noGrp="1"/>
          </p:cNvSpPr>
          <p:nvPr>
            <p:ph type="title"/>
          </p:nvPr>
        </p:nvSpPr>
        <p:spPr>
          <a:xfrm>
            <a:off x="1371600" y="685800"/>
            <a:ext cx="9601200" cy="1143000"/>
          </a:xfrm>
        </p:spPr>
        <p:txBody>
          <a:bodyPr/>
          <a:lstStyle/>
          <a:p>
            <a:r>
              <a:rPr lang="pl-PL" dirty="0"/>
              <a:t>Wojewódzka administracja zespolona</a:t>
            </a:r>
          </a:p>
        </p:txBody>
      </p:sp>
      <p:sp>
        <p:nvSpPr>
          <p:cNvPr id="3" name="Symbol zastępczy zawartości 2">
            <a:extLst>
              <a:ext uri="{FF2B5EF4-FFF2-40B4-BE49-F238E27FC236}">
                <a16:creationId xmlns:a16="http://schemas.microsoft.com/office/drawing/2014/main" id="{5623F649-4C04-4D48-A60E-F2F26534D5C2}"/>
              </a:ext>
            </a:extLst>
          </p:cNvPr>
          <p:cNvSpPr>
            <a:spLocks noGrp="1"/>
          </p:cNvSpPr>
          <p:nvPr>
            <p:ph idx="1"/>
          </p:nvPr>
        </p:nvSpPr>
        <p:spPr>
          <a:xfrm>
            <a:off x="1371600" y="1828800"/>
            <a:ext cx="9601200" cy="4496844"/>
          </a:xfrm>
        </p:spPr>
        <p:txBody>
          <a:bodyPr/>
          <a:lstStyle/>
          <a:p>
            <a:r>
              <a:rPr lang="pl-PL" dirty="0"/>
              <a:t>Działający pod zwierzchnictwem wojewody kierownicy zespolonych służb, inspekcji i straży, wykonujący zadania i kompetencje określone w ustawach w imieniu wojewody (z ustawowego upoważnienia) lub w imieniu własnym (jeżeli tak stanowią ustawy)</a:t>
            </a:r>
          </a:p>
          <a:p>
            <a:r>
              <a:rPr lang="pl-PL" dirty="0"/>
              <a:t>Zespolona administracja rządowa</a:t>
            </a:r>
          </a:p>
          <a:p>
            <a:r>
              <a:rPr lang="pl-PL" dirty="0"/>
              <a:t>Służby, inspekcje, straże – jednostki organizacyjne zajmujące się poszczególnymi działami administracji publicznej w województwie </a:t>
            </a:r>
          </a:p>
          <a:p>
            <a:r>
              <a:rPr lang="pl-PL" dirty="0"/>
              <a:t>Zwierzchnik: wojewoda (odpowiedzialność)</a:t>
            </a:r>
          </a:p>
          <a:p>
            <a:pPr lvl="1"/>
            <a:r>
              <a:rPr lang="pl-PL" dirty="0"/>
              <a:t>Zwierzchnictwo osobowe</a:t>
            </a:r>
          </a:p>
          <a:p>
            <a:pPr lvl="1"/>
            <a:r>
              <a:rPr lang="pl-PL" dirty="0"/>
              <a:t>Zwierzchnictwo służbowe </a:t>
            </a:r>
          </a:p>
        </p:txBody>
      </p:sp>
    </p:spTree>
    <p:extLst>
      <p:ext uri="{BB962C8B-B14F-4D97-AF65-F5344CB8AC3E}">
        <p14:creationId xmlns:p14="http://schemas.microsoft.com/office/powerpoint/2010/main" val="2976209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85CB36-1EAB-4CB7-9C9D-710530F43182}"/>
              </a:ext>
            </a:extLst>
          </p:cNvPr>
          <p:cNvSpPr>
            <a:spLocks noGrp="1"/>
          </p:cNvSpPr>
          <p:nvPr>
            <p:ph type="title"/>
          </p:nvPr>
        </p:nvSpPr>
        <p:spPr>
          <a:xfrm>
            <a:off x="1371600" y="685800"/>
            <a:ext cx="9601200" cy="1205630"/>
          </a:xfrm>
        </p:spPr>
        <p:txBody>
          <a:bodyPr/>
          <a:lstStyle/>
          <a:p>
            <a:r>
              <a:rPr lang="pl-PL" dirty="0"/>
              <a:t>Wojewódzka administracja zespolona</a:t>
            </a:r>
          </a:p>
        </p:txBody>
      </p:sp>
      <p:sp>
        <p:nvSpPr>
          <p:cNvPr id="3" name="Symbol zastępczy zawartości 2">
            <a:extLst>
              <a:ext uri="{FF2B5EF4-FFF2-40B4-BE49-F238E27FC236}">
                <a16:creationId xmlns:a16="http://schemas.microsoft.com/office/drawing/2014/main" id="{B70F8674-EF59-40DD-B6F7-5D0FEE6D43C2}"/>
              </a:ext>
            </a:extLst>
          </p:cNvPr>
          <p:cNvSpPr>
            <a:spLocks noGrp="1"/>
          </p:cNvSpPr>
          <p:nvPr>
            <p:ph idx="1"/>
          </p:nvPr>
        </p:nvSpPr>
        <p:spPr>
          <a:xfrm>
            <a:off x="1371600" y="1791222"/>
            <a:ext cx="9601200" cy="4076178"/>
          </a:xfrm>
        </p:spPr>
        <p:txBody>
          <a:bodyPr/>
          <a:lstStyle/>
          <a:p>
            <a:r>
              <a:rPr lang="pl-PL" dirty="0"/>
              <a:t>Co do zasady zespolenie w jednym urzędzie</a:t>
            </a:r>
          </a:p>
          <a:p>
            <a:r>
              <a:rPr lang="pl-PL" dirty="0"/>
              <a:t>Art. 53 ust. 1 </a:t>
            </a:r>
            <a:r>
              <a:rPr lang="pl-PL" dirty="0" err="1"/>
              <a:t>u.a.r.w</a:t>
            </a:r>
            <a:r>
              <a:rPr lang="pl-PL" dirty="0"/>
              <a:t>. Organy rządowej administracji zespolonej w województwie wykonują swoje zadania i kompetencje przy pomocy urzędu wojewódzkiego, chyba że odrębna ustawa stanowi inaczej. </a:t>
            </a:r>
            <a:br>
              <a:rPr lang="pl-PL" dirty="0"/>
            </a:br>
            <a:r>
              <a:rPr lang="pl-PL" dirty="0"/>
              <a:t>2. Szczegółową organizację rządowej administracji zespolonej w województwie określa statut urzędu wojewódzkiego. </a:t>
            </a:r>
            <a:br>
              <a:rPr lang="pl-PL" dirty="0"/>
            </a:br>
            <a:r>
              <a:rPr lang="pl-PL" dirty="0"/>
              <a:t>3. Do obsługi zadań organów rządowej administracji zespolonej nieposiadających własnego aparatu pomocniczego tworzy się w urzędzie wojewódzkim wydzielone komórki organizacyjne.</a:t>
            </a:r>
          </a:p>
        </p:txBody>
      </p:sp>
    </p:spTree>
    <p:extLst>
      <p:ext uri="{BB962C8B-B14F-4D97-AF65-F5344CB8AC3E}">
        <p14:creationId xmlns:p14="http://schemas.microsoft.com/office/powerpoint/2010/main" val="14251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descr="Obraz zawierający zrzut ekranu&#10;&#10;Opis wygenerowany automatycznie">
            <a:extLst>
              <a:ext uri="{FF2B5EF4-FFF2-40B4-BE49-F238E27FC236}">
                <a16:creationId xmlns:a16="http://schemas.microsoft.com/office/drawing/2014/main" id="{723AAEF7-55B0-49FB-B6DB-021416AC00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0039" y="566802"/>
            <a:ext cx="9944402" cy="5724395"/>
          </a:xfrm>
          <a:prstGeom prst="rect">
            <a:avLst/>
          </a:prstGeom>
        </p:spPr>
      </p:pic>
    </p:spTree>
    <p:extLst>
      <p:ext uri="{BB962C8B-B14F-4D97-AF65-F5344CB8AC3E}">
        <p14:creationId xmlns:p14="http://schemas.microsoft.com/office/powerpoint/2010/main" val="1175630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ACFC77-3AC2-4B42-BEC2-2D036F8AED78}"/>
              </a:ext>
            </a:extLst>
          </p:cNvPr>
          <p:cNvSpPr>
            <a:spLocks noGrp="1"/>
          </p:cNvSpPr>
          <p:nvPr>
            <p:ph type="title"/>
          </p:nvPr>
        </p:nvSpPr>
        <p:spPr>
          <a:xfrm>
            <a:off x="1371600" y="685800"/>
            <a:ext cx="9601200" cy="905005"/>
          </a:xfrm>
        </p:spPr>
        <p:txBody>
          <a:bodyPr/>
          <a:lstStyle/>
          <a:p>
            <a:r>
              <a:rPr lang="pl-PL" dirty="0"/>
              <a:t>Wojewódzka administracja zespolona</a:t>
            </a:r>
          </a:p>
        </p:txBody>
      </p:sp>
      <p:sp>
        <p:nvSpPr>
          <p:cNvPr id="3" name="Symbol zastępczy zawartości 2">
            <a:extLst>
              <a:ext uri="{FF2B5EF4-FFF2-40B4-BE49-F238E27FC236}">
                <a16:creationId xmlns:a16="http://schemas.microsoft.com/office/drawing/2014/main" id="{9F9BC5D0-F306-4B75-818F-DF85D771E242}"/>
              </a:ext>
            </a:extLst>
          </p:cNvPr>
          <p:cNvSpPr>
            <a:spLocks noGrp="1"/>
          </p:cNvSpPr>
          <p:nvPr>
            <p:ph idx="1"/>
          </p:nvPr>
        </p:nvSpPr>
        <p:spPr>
          <a:xfrm>
            <a:off x="1371600" y="1590805"/>
            <a:ext cx="9601200" cy="4922729"/>
          </a:xfrm>
        </p:spPr>
        <p:txBody>
          <a:bodyPr>
            <a:normAutofit lnSpcReduction="10000"/>
          </a:bodyPr>
          <a:lstStyle/>
          <a:p>
            <a:r>
              <a:rPr lang="pl-PL" b="1" dirty="0"/>
              <a:t>Statut urzędu wojewódzkiego określa między innymi:</a:t>
            </a:r>
            <a:endParaRPr lang="pl-PL" dirty="0"/>
          </a:p>
          <a:p>
            <a:r>
              <a:rPr lang="pl-PL" dirty="0"/>
              <a:t>Nazwę i siedzibę urzędu,</a:t>
            </a:r>
          </a:p>
          <a:p>
            <a:r>
              <a:rPr lang="pl-PL" dirty="0"/>
              <a:t>Nazwy stanowisk dyrektorów wydziałów,</a:t>
            </a:r>
          </a:p>
          <a:p>
            <a:r>
              <a:rPr lang="pl-PL" dirty="0"/>
              <a:t>Nazwy wydziałów oraz innych komórek organizacyjnych urzędu,</a:t>
            </a:r>
          </a:p>
          <a:p>
            <a:r>
              <a:rPr lang="pl-PL" dirty="0"/>
              <a:t>Zakresy działania wydziałów i innych komórek organizacyjnych urzędu,</a:t>
            </a:r>
          </a:p>
          <a:p>
            <a:r>
              <a:rPr lang="pl-PL" b="1" dirty="0"/>
              <a:t>Nazwy stanowisk kierowników zespolonych służb, inspekcji i straży wojewódzkich</a:t>
            </a:r>
            <a:r>
              <a:rPr lang="pl-PL" dirty="0"/>
              <a:t>,</a:t>
            </a:r>
          </a:p>
          <a:p>
            <a:r>
              <a:rPr lang="pl-PL" b="1" dirty="0"/>
              <a:t>Nazwy komend, inspektoratów i innych jednostek organizacyjnych stanowiących aparat pomocniczy kierowników zespolonych służb, inspekcji i straży wojewódzkich</a:t>
            </a:r>
            <a:r>
              <a:rPr lang="pl-PL" dirty="0"/>
              <a:t>,</a:t>
            </a:r>
          </a:p>
          <a:p>
            <a:r>
              <a:rPr lang="pl-PL" b="1" dirty="0"/>
              <a:t>Zakresy działania komend, inspektoratów i innych jednostek organizacyjnych,</a:t>
            </a:r>
          </a:p>
          <a:p>
            <a:r>
              <a:rPr lang="pl-PL" dirty="0"/>
              <a:t>Nazwy, siedziby i zakresy działania delegatur,</a:t>
            </a:r>
          </a:p>
          <a:p>
            <a:r>
              <a:rPr lang="pl-PL" dirty="0"/>
              <a:t>Skład kolegium wojewody i tryb jego pracy,</a:t>
            </a:r>
          </a:p>
          <a:p>
            <a:r>
              <a:rPr lang="pl-PL" dirty="0"/>
              <a:t>Inne sprawy istotne dla organizacji i funkcjonowania urzędu.</a:t>
            </a:r>
          </a:p>
          <a:p>
            <a:endParaRPr lang="pl-PL" dirty="0"/>
          </a:p>
        </p:txBody>
      </p:sp>
    </p:spTree>
    <p:extLst>
      <p:ext uri="{BB962C8B-B14F-4D97-AF65-F5344CB8AC3E}">
        <p14:creationId xmlns:p14="http://schemas.microsoft.com/office/powerpoint/2010/main" val="288102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a:extLst>
              <a:ext uri="{FF2B5EF4-FFF2-40B4-BE49-F238E27FC236}">
                <a16:creationId xmlns:a16="http://schemas.microsoft.com/office/drawing/2014/main" id="{9868EDC7-DC88-42AC-BC18-FDCE59EE692D}"/>
              </a:ext>
            </a:extLst>
          </p:cNvPr>
          <p:cNvPicPr>
            <a:picLocks noGrp="1" noChangeAspect="1"/>
          </p:cNvPicPr>
          <p:nvPr>
            <p:ph idx="1"/>
          </p:nvPr>
        </p:nvPicPr>
        <p:blipFill>
          <a:blip r:embed="rId3"/>
          <a:stretch>
            <a:fillRect/>
          </a:stretch>
        </p:blipFill>
        <p:spPr>
          <a:xfrm>
            <a:off x="1317903" y="712906"/>
            <a:ext cx="10294930" cy="5432187"/>
          </a:xfrm>
          <a:prstGeom prst="rect">
            <a:avLst/>
          </a:prstGeom>
        </p:spPr>
      </p:pic>
    </p:spTree>
    <p:extLst>
      <p:ext uri="{BB962C8B-B14F-4D97-AF65-F5344CB8AC3E}">
        <p14:creationId xmlns:p14="http://schemas.microsoft.com/office/powerpoint/2010/main" val="3258233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D814F7-A08D-4DF7-AA72-47C3A2A1F43B}"/>
              </a:ext>
            </a:extLst>
          </p:cNvPr>
          <p:cNvSpPr>
            <a:spLocks noGrp="1"/>
          </p:cNvSpPr>
          <p:nvPr>
            <p:ph type="title"/>
          </p:nvPr>
        </p:nvSpPr>
        <p:spPr>
          <a:xfrm>
            <a:off x="1371600" y="685800"/>
            <a:ext cx="9601200" cy="892479"/>
          </a:xfrm>
        </p:spPr>
        <p:txBody>
          <a:bodyPr/>
          <a:lstStyle/>
          <a:p>
            <a:r>
              <a:rPr lang="pl-PL" dirty="0"/>
              <a:t>Wojewódzka administracja zespolona</a:t>
            </a:r>
          </a:p>
        </p:txBody>
      </p:sp>
      <p:sp>
        <p:nvSpPr>
          <p:cNvPr id="3" name="Symbol zastępczy zawartości 2">
            <a:extLst>
              <a:ext uri="{FF2B5EF4-FFF2-40B4-BE49-F238E27FC236}">
                <a16:creationId xmlns:a16="http://schemas.microsoft.com/office/drawing/2014/main" id="{88EF7037-FFE4-45E4-A2FA-55D9B4362850}"/>
              </a:ext>
            </a:extLst>
          </p:cNvPr>
          <p:cNvSpPr>
            <a:spLocks noGrp="1"/>
          </p:cNvSpPr>
          <p:nvPr>
            <p:ph idx="1"/>
          </p:nvPr>
        </p:nvSpPr>
        <p:spPr>
          <a:xfrm>
            <a:off x="1371600" y="1578279"/>
            <a:ext cx="9601200" cy="5148198"/>
          </a:xfrm>
        </p:spPr>
        <p:txBody>
          <a:bodyPr/>
          <a:lstStyle/>
          <a:p>
            <a:r>
              <a:rPr lang="pl-PL" dirty="0"/>
              <a:t>§ 26. Zadania zespolonej administracji rządowej w województwie wykonuje Wojewoda oraz działający pod jego zwierzchnictwem kierownicy zespolonych służb, inspekcji i straży: </a:t>
            </a:r>
            <a:br>
              <a:rPr lang="pl-PL" dirty="0"/>
            </a:br>
            <a:r>
              <a:rPr lang="pl-PL" dirty="0"/>
              <a:t>1) Dolnośląski Komendant Wojewódzki Państwowej Straży Pożarnej; </a:t>
            </a:r>
            <a:br>
              <a:rPr lang="pl-PL" dirty="0"/>
            </a:br>
            <a:r>
              <a:rPr lang="pl-PL" dirty="0"/>
              <a:t>2) Dolnośląski Komendant Wojewódzki Policji; </a:t>
            </a:r>
            <a:br>
              <a:rPr lang="pl-PL" dirty="0"/>
            </a:br>
            <a:r>
              <a:rPr lang="pl-PL" dirty="0"/>
              <a:t>3) Dolnośląski Kurator Oświaty; </a:t>
            </a:r>
            <a:br>
              <a:rPr lang="pl-PL" dirty="0"/>
            </a:br>
            <a:r>
              <a:rPr lang="pl-PL" dirty="0"/>
              <a:t>4) Dolnośląski Państwowy Wojewódzki Inspektor Sanitarny;</a:t>
            </a:r>
            <a:br>
              <a:rPr lang="pl-PL" dirty="0"/>
            </a:br>
            <a:r>
              <a:rPr lang="pl-PL" dirty="0"/>
              <a:t> 5) Dolnośląski Wojewódzki Inspektor Farmaceutyczny; </a:t>
            </a:r>
            <a:br>
              <a:rPr lang="pl-PL" dirty="0"/>
            </a:br>
            <a:r>
              <a:rPr lang="pl-PL" dirty="0"/>
              <a:t>6) Dolnośląski Wojewódzki Inspektor Inspekcji Handlowej (…)</a:t>
            </a:r>
          </a:p>
          <a:p>
            <a:r>
              <a:rPr lang="pl-PL" dirty="0"/>
              <a:t>§ 28. Komenda Wojewódzka Państwowej Straży Pożarnej we Wrocławiu wykonuje w szczególności zadania w zakresie walki z pożarami, klęskami żywiołowymi i innymi miejscowymi zagrożeniami. </a:t>
            </a:r>
          </a:p>
          <a:p>
            <a:r>
              <a:rPr lang="pl-PL" dirty="0"/>
              <a:t>§ 37. Wojewódzki Inspektorat Ochrony Środowiska we Wrocławiu wykonuje w szczególności zadania w zakresie kontroli przestrzegania przepisów o ochronie środowiska i racjonalnym użytkowaniu zasobów przyrody.</a:t>
            </a:r>
          </a:p>
          <a:p>
            <a:pPr marL="0" indent="0" algn="r">
              <a:buNone/>
            </a:pPr>
            <a:r>
              <a:rPr lang="pl-PL" dirty="0"/>
              <a:t>Statut dolnośląskiego urzędu wojewódzkiego</a:t>
            </a:r>
          </a:p>
        </p:txBody>
      </p:sp>
    </p:spTree>
    <p:extLst>
      <p:ext uri="{BB962C8B-B14F-4D97-AF65-F5344CB8AC3E}">
        <p14:creationId xmlns:p14="http://schemas.microsoft.com/office/powerpoint/2010/main" val="2507529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9E93A-FEC3-45F2-B330-680A362F1561}"/>
              </a:ext>
            </a:extLst>
          </p:cNvPr>
          <p:cNvSpPr>
            <a:spLocks noGrp="1"/>
          </p:cNvSpPr>
          <p:nvPr>
            <p:ph type="title"/>
          </p:nvPr>
        </p:nvSpPr>
        <p:spPr>
          <a:xfrm>
            <a:off x="1045923" y="269310"/>
            <a:ext cx="9601200" cy="930058"/>
          </a:xfrm>
        </p:spPr>
        <p:txBody>
          <a:bodyPr/>
          <a:lstStyle/>
          <a:p>
            <a:r>
              <a:rPr lang="pl-PL" dirty="0"/>
              <a:t>Wojewódzka administracja zespolona</a:t>
            </a:r>
          </a:p>
        </p:txBody>
      </p:sp>
      <p:sp>
        <p:nvSpPr>
          <p:cNvPr id="3" name="Symbol zastępczy zawartości 2">
            <a:extLst>
              <a:ext uri="{FF2B5EF4-FFF2-40B4-BE49-F238E27FC236}">
                <a16:creationId xmlns:a16="http://schemas.microsoft.com/office/drawing/2014/main" id="{2518AC2B-6518-49AE-9A87-EBC09EC2F5E2}"/>
              </a:ext>
            </a:extLst>
          </p:cNvPr>
          <p:cNvSpPr>
            <a:spLocks noGrp="1"/>
          </p:cNvSpPr>
          <p:nvPr>
            <p:ph idx="1"/>
          </p:nvPr>
        </p:nvSpPr>
        <p:spPr>
          <a:xfrm>
            <a:off x="1371600" y="989556"/>
            <a:ext cx="9601200" cy="5736921"/>
          </a:xfrm>
        </p:spPr>
        <p:txBody>
          <a:bodyPr>
            <a:normAutofit fontScale="92500" lnSpcReduction="10000"/>
          </a:bodyPr>
          <a:lstStyle/>
          <a:p>
            <a:r>
              <a:rPr lang="pl-PL" dirty="0"/>
              <a:t>Policja</a:t>
            </a:r>
          </a:p>
          <a:p>
            <a:r>
              <a:rPr lang="pl-PL" dirty="0"/>
              <a:t>Państwowa Straż Pożarna</a:t>
            </a:r>
          </a:p>
          <a:p>
            <a:r>
              <a:rPr lang="pl-PL" dirty="0"/>
              <a:t>Kurator oświaty</a:t>
            </a:r>
          </a:p>
          <a:p>
            <a:r>
              <a:rPr lang="pl-PL" dirty="0"/>
              <a:t>Inspekcja Sanitarna</a:t>
            </a:r>
          </a:p>
          <a:p>
            <a:r>
              <a:rPr lang="pl-PL" dirty="0"/>
              <a:t>Inspekcja Farmaceutyczna</a:t>
            </a:r>
          </a:p>
          <a:p>
            <a:r>
              <a:rPr lang="pl-PL" dirty="0"/>
              <a:t>Inspekcja Handlowa</a:t>
            </a:r>
          </a:p>
          <a:p>
            <a:r>
              <a:rPr lang="pl-PL" dirty="0"/>
              <a:t>Inspekcja Jakości Handlowej Artykułów Rolno-Spożywczych</a:t>
            </a:r>
          </a:p>
          <a:p>
            <a:r>
              <a:rPr lang="pl-PL" dirty="0"/>
              <a:t>Inspekcja Nadzoru Budowlanego </a:t>
            </a:r>
          </a:p>
          <a:p>
            <a:r>
              <a:rPr lang="pl-PL" dirty="0"/>
              <a:t>Inspekcja Nadzoru Geodezyjnego i Kartograficznego</a:t>
            </a:r>
          </a:p>
          <a:p>
            <a:r>
              <a:rPr lang="pl-PL" dirty="0"/>
              <a:t>Inspekcja Ochrony Roślin i Nasiennictwa</a:t>
            </a:r>
          </a:p>
          <a:p>
            <a:r>
              <a:rPr lang="pl-PL" dirty="0"/>
              <a:t>Inspekcja Ochrony Środowiska</a:t>
            </a:r>
          </a:p>
          <a:p>
            <a:r>
              <a:rPr lang="pl-PL" dirty="0"/>
              <a:t>Inspekcja Transportu Drogowego</a:t>
            </a:r>
          </a:p>
          <a:p>
            <a:r>
              <a:rPr lang="pl-PL" dirty="0"/>
              <a:t>Wojewódzki konserwator zabytków</a:t>
            </a:r>
          </a:p>
          <a:p>
            <a:r>
              <a:rPr lang="pl-PL" dirty="0"/>
              <a:t>Wojewódzki lekarz weterynarii </a:t>
            </a:r>
          </a:p>
          <a:p>
            <a:endParaRPr lang="pl-PL" dirty="0"/>
          </a:p>
        </p:txBody>
      </p:sp>
    </p:spTree>
    <p:extLst>
      <p:ext uri="{BB962C8B-B14F-4D97-AF65-F5344CB8AC3E}">
        <p14:creationId xmlns:p14="http://schemas.microsoft.com/office/powerpoint/2010/main" val="31696671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EEF795-4194-4E1D-94D4-7DDA2FF07EF7}"/>
              </a:ext>
            </a:extLst>
          </p:cNvPr>
          <p:cNvSpPr>
            <a:spLocks noGrp="1"/>
          </p:cNvSpPr>
          <p:nvPr>
            <p:ph type="title"/>
          </p:nvPr>
        </p:nvSpPr>
        <p:spPr>
          <a:xfrm>
            <a:off x="1371600" y="685800"/>
            <a:ext cx="9601200" cy="1092896"/>
          </a:xfrm>
        </p:spPr>
        <p:txBody>
          <a:bodyPr>
            <a:normAutofit fontScale="90000"/>
          </a:bodyPr>
          <a:lstStyle/>
          <a:p>
            <a:r>
              <a:rPr lang="pl-PL" dirty="0"/>
              <a:t>Wojewódzka administracja niezespolona</a:t>
            </a:r>
          </a:p>
        </p:txBody>
      </p:sp>
      <p:sp>
        <p:nvSpPr>
          <p:cNvPr id="3" name="Symbol zastępczy zawartości 2">
            <a:extLst>
              <a:ext uri="{FF2B5EF4-FFF2-40B4-BE49-F238E27FC236}">
                <a16:creationId xmlns:a16="http://schemas.microsoft.com/office/drawing/2014/main" id="{5A21178B-9D4B-46F2-AA78-567AAB783A63}"/>
              </a:ext>
            </a:extLst>
          </p:cNvPr>
          <p:cNvSpPr>
            <a:spLocks noGrp="1"/>
          </p:cNvSpPr>
          <p:nvPr>
            <p:ph idx="1"/>
          </p:nvPr>
        </p:nvSpPr>
        <p:spPr>
          <a:xfrm>
            <a:off x="1371600" y="1691013"/>
            <a:ext cx="9601200" cy="5035463"/>
          </a:xfrm>
        </p:spPr>
        <p:txBody>
          <a:bodyPr>
            <a:normAutofit lnSpcReduction="10000"/>
          </a:bodyPr>
          <a:lstStyle/>
          <a:p>
            <a:r>
              <a:rPr lang="pl-PL" dirty="0"/>
              <a:t>Terenowe organy administracji rządowej podporządkowane właściwemu ministrowi lub centralnemu organowi administracji rządowej oraz kierownicy państwowych osób prawnych i kierownicy innych państwowych jednostek organizacyjnych wykonujący zadania z zakresu administracji rządowej w województwie</a:t>
            </a:r>
          </a:p>
          <a:p>
            <a:r>
              <a:rPr lang="pl-PL" dirty="0"/>
              <a:t>Powoływanie i odwoływanie następuje na podstawie ustaw</a:t>
            </a:r>
          </a:p>
          <a:p>
            <a:r>
              <a:rPr lang="pl-PL" dirty="0"/>
              <a:t>Stanowienie: wyłącznie w drodze ustawowej, jeżeli jest to uzasadnione ogólnopaństwowym charakterem wykonywanych zadań lub terytorialnym zasięgiem działania przekraczającym obszar jednego województwa</a:t>
            </a:r>
          </a:p>
          <a:p>
            <a:r>
              <a:rPr lang="pl-PL" dirty="0"/>
              <a:t>Brak zespolenia – brak zwierzchnictwa wojewody  </a:t>
            </a:r>
          </a:p>
          <a:p>
            <a:r>
              <a:rPr lang="pl-PL" dirty="0"/>
              <a:t>Ograniczony wpływ wojewody </a:t>
            </a:r>
          </a:p>
          <a:p>
            <a:r>
              <a:rPr lang="pl-PL" dirty="0"/>
              <a:t>Zakres działania nie zawsze pokrywa się podziałem podstawowym (podział specjalny)</a:t>
            </a:r>
          </a:p>
          <a:p>
            <a:r>
              <a:rPr lang="pl-PL" dirty="0"/>
              <a:t>Hierarchiczne podporządkowanie</a:t>
            </a:r>
          </a:p>
          <a:p>
            <a:r>
              <a:rPr lang="pl-PL" dirty="0"/>
              <a:t>Mogą wydawać akty prawa miejscowego</a:t>
            </a:r>
          </a:p>
        </p:txBody>
      </p:sp>
    </p:spTree>
    <p:extLst>
      <p:ext uri="{BB962C8B-B14F-4D97-AF65-F5344CB8AC3E}">
        <p14:creationId xmlns:p14="http://schemas.microsoft.com/office/powerpoint/2010/main" val="4040461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B6FC85-FBC0-4DE2-8321-733B5487874D}"/>
              </a:ext>
            </a:extLst>
          </p:cNvPr>
          <p:cNvSpPr>
            <a:spLocks noGrp="1"/>
          </p:cNvSpPr>
          <p:nvPr>
            <p:ph type="title"/>
          </p:nvPr>
        </p:nvSpPr>
        <p:spPr>
          <a:xfrm>
            <a:off x="1371600" y="685801"/>
            <a:ext cx="9601200" cy="814388"/>
          </a:xfrm>
        </p:spPr>
        <p:txBody>
          <a:bodyPr>
            <a:normAutofit fontScale="90000"/>
          </a:bodyPr>
          <a:lstStyle/>
          <a:p>
            <a:r>
              <a:rPr lang="pl-PL" dirty="0"/>
              <a:t>IV SA/Po 482/11 - Wyrok WSA w Poznaniu</a:t>
            </a:r>
          </a:p>
        </p:txBody>
      </p:sp>
      <p:sp>
        <p:nvSpPr>
          <p:cNvPr id="3" name="Symbol zastępczy zawartości 2">
            <a:extLst>
              <a:ext uri="{FF2B5EF4-FFF2-40B4-BE49-F238E27FC236}">
                <a16:creationId xmlns:a16="http://schemas.microsoft.com/office/drawing/2014/main" id="{25F01545-67BF-4544-96AD-7133F0A87F6C}"/>
              </a:ext>
            </a:extLst>
          </p:cNvPr>
          <p:cNvSpPr>
            <a:spLocks noGrp="1"/>
          </p:cNvSpPr>
          <p:nvPr>
            <p:ph idx="1"/>
          </p:nvPr>
        </p:nvSpPr>
        <p:spPr>
          <a:xfrm>
            <a:off x="1371600" y="1771650"/>
            <a:ext cx="9601200" cy="4800600"/>
          </a:xfrm>
        </p:spPr>
        <p:txBody>
          <a:bodyPr>
            <a:normAutofit fontScale="92500" lnSpcReduction="10000"/>
          </a:bodyPr>
          <a:lstStyle/>
          <a:p>
            <a:r>
              <a:rPr lang="pl-PL" sz="2400" dirty="0"/>
              <a:t>projekty między innymi studiów uwarunkowań (…) , wymagają uzgodnienia z właściwym regionalnym dyrektorem ochrony środowiska (…).W aktach znajduje się tylko negatywna opinia Regionalnego Dyrektora Ochrony Środowiska (…), z której wynika, że na terenie gminy znajduje się w całości lub w części, pięć form ochrony przyrody. Powody negatywnego zaopiniowania RDOŚ wymienił w obszernym uzasadnieniu opinii. W tym miejscu należy wskazać, że </a:t>
            </a:r>
            <a:r>
              <a:rPr lang="pl-PL" sz="2400" b="1" dirty="0"/>
              <a:t>stanowisko uprawnionego organu w przedmiocie uzgodnienia jest wiążące do chwili, kiedy pozostaje w obrocie prawnym. Uzgodnienie jest formą wiążącego wpływu jednego organu na drugi, przez uzależnienie możliwości wydania aktu od akceptacji jego treści przez organ uzgadniający. Zatem, dopóki projekt studium nie zostanie pozytywnie uzgodniony, dopóty nie jest możliwe dalsze (skuteczne) procedowanie nad nim. </a:t>
            </a:r>
            <a:r>
              <a:rPr lang="pl-PL" sz="2400" dirty="0"/>
              <a:t>Negatywna opinia nie jest uzgodnieniem i nie może tak być potraktowana. Organ administracji zdaje się mylić uzgodnienie z zasięgnięciem opinii.</a:t>
            </a:r>
          </a:p>
        </p:txBody>
      </p:sp>
    </p:spTree>
    <p:extLst>
      <p:ext uri="{BB962C8B-B14F-4D97-AF65-F5344CB8AC3E}">
        <p14:creationId xmlns:p14="http://schemas.microsoft.com/office/powerpoint/2010/main" val="973307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752D28-9C6B-4198-AEE0-B412D76E9E19}"/>
              </a:ext>
            </a:extLst>
          </p:cNvPr>
          <p:cNvSpPr>
            <a:spLocks noGrp="1"/>
          </p:cNvSpPr>
          <p:nvPr>
            <p:ph type="title"/>
          </p:nvPr>
        </p:nvSpPr>
        <p:spPr>
          <a:xfrm>
            <a:off x="1295400" y="306888"/>
            <a:ext cx="9601200" cy="980162"/>
          </a:xfrm>
        </p:spPr>
        <p:txBody>
          <a:bodyPr>
            <a:normAutofit/>
          </a:bodyPr>
          <a:lstStyle/>
          <a:p>
            <a:r>
              <a:rPr lang="pl-PL" sz="4000" dirty="0"/>
              <a:t>Wojewódzka administracja niezespolona</a:t>
            </a:r>
          </a:p>
        </p:txBody>
      </p:sp>
      <p:sp>
        <p:nvSpPr>
          <p:cNvPr id="3" name="Symbol zastępczy zawartości 2">
            <a:extLst>
              <a:ext uri="{FF2B5EF4-FFF2-40B4-BE49-F238E27FC236}">
                <a16:creationId xmlns:a16="http://schemas.microsoft.com/office/drawing/2014/main" id="{992AB144-A73A-45E8-9838-1FE65569BB98}"/>
              </a:ext>
            </a:extLst>
          </p:cNvPr>
          <p:cNvSpPr>
            <a:spLocks noGrp="1"/>
          </p:cNvSpPr>
          <p:nvPr>
            <p:ph idx="1"/>
          </p:nvPr>
        </p:nvSpPr>
        <p:spPr>
          <a:xfrm>
            <a:off x="1371600" y="1287050"/>
            <a:ext cx="9601200" cy="5264062"/>
          </a:xfrm>
        </p:spPr>
        <p:txBody>
          <a:bodyPr>
            <a:normAutofit fontScale="85000" lnSpcReduction="10000"/>
          </a:bodyPr>
          <a:lstStyle/>
          <a:p>
            <a:r>
              <a:rPr lang="pl-PL" dirty="0"/>
              <a:t>szefowie wojewódzkich sztabów wojskowych i wojskowi komendanci uzupełnień</a:t>
            </a:r>
          </a:p>
          <a:p>
            <a:r>
              <a:rPr lang="pl-PL" dirty="0"/>
              <a:t> dyrektorzy izb administracji skarbowej, naczelnicy urzędów skarbowych i naczelnicy urzędów celno-skarbowych; </a:t>
            </a:r>
          </a:p>
          <a:p>
            <a:r>
              <a:rPr lang="pl-PL" dirty="0"/>
              <a:t> dyrektorzy okręgowych urzędów górniczych i dyrektor Specjalistycznego Urzędu Górniczego; </a:t>
            </a:r>
          </a:p>
          <a:p>
            <a:r>
              <a:rPr lang="pl-PL" dirty="0"/>
              <a:t>dyrektorzy okręgowych urzędów miar; </a:t>
            </a:r>
          </a:p>
          <a:p>
            <a:r>
              <a:rPr lang="pl-PL" dirty="0"/>
              <a:t>dyrektorzy okręgowych urzędów probierczych; </a:t>
            </a:r>
          </a:p>
          <a:p>
            <a:r>
              <a:rPr lang="pl-PL" dirty="0"/>
              <a:t>dyrektorzy urzędów morskich; </a:t>
            </a:r>
          </a:p>
          <a:p>
            <a:r>
              <a:rPr lang="pl-PL" dirty="0"/>
              <a:t>dyrektorzy urzędów statystycznych; </a:t>
            </a:r>
          </a:p>
          <a:p>
            <a:r>
              <a:rPr lang="pl-PL" dirty="0"/>
              <a:t>dyrektorzy urzędów żeglugi śródlądowej;</a:t>
            </a:r>
          </a:p>
          <a:p>
            <a:r>
              <a:rPr lang="pl-PL" dirty="0"/>
              <a:t> graniczni i powiatowi lekarze weterynarii;</a:t>
            </a:r>
          </a:p>
          <a:p>
            <a:r>
              <a:rPr lang="pl-PL" dirty="0"/>
              <a:t> komendanci oddziałów Straży Granicznej, komendanci placówek i dywizjonów Straży Granicznej;</a:t>
            </a:r>
          </a:p>
          <a:p>
            <a:r>
              <a:rPr lang="pl-PL" dirty="0"/>
              <a:t>okręgowi inspektorzy rybołówstwa morskiego;</a:t>
            </a:r>
          </a:p>
          <a:p>
            <a:r>
              <a:rPr lang="pl-PL" dirty="0"/>
              <a:t>państwowi graniczni inspektorzy sanitarni; </a:t>
            </a:r>
          </a:p>
          <a:p>
            <a:r>
              <a:rPr lang="pl-PL" dirty="0"/>
              <a:t> regionalni dyrektorzy ochrony środowiska. </a:t>
            </a:r>
          </a:p>
        </p:txBody>
      </p:sp>
    </p:spTree>
    <p:extLst>
      <p:ext uri="{BB962C8B-B14F-4D97-AF65-F5344CB8AC3E}">
        <p14:creationId xmlns:p14="http://schemas.microsoft.com/office/powerpoint/2010/main" val="19999777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1447C4-19C9-4AFE-B892-DEE7A70569B0}"/>
              </a:ext>
            </a:extLst>
          </p:cNvPr>
          <p:cNvSpPr>
            <a:spLocks noGrp="1"/>
          </p:cNvSpPr>
          <p:nvPr>
            <p:ph type="title"/>
          </p:nvPr>
        </p:nvSpPr>
        <p:spPr>
          <a:xfrm>
            <a:off x="1371600" y="685800"/>
            <a:ext cx="9601200" cy="854901"/>
          </a:xfrm>
        </p:spPr>
        <p:txBody>
          <a:bodyPr>
            <a:normAutofit fontScale="90000"/>
          </a:bodyPr>
          <a:lstStyle/>
          <a:p>
            <a:r>
              <a:rPr lang="pl-PL" dirty="0"/>
              <a:t>Terenowe organy administracji publicznej</a:t>
            </a:r>
          </a:p>
        </p:txBody>
      </p:sp>
      <p:sp>
        <p:nvSpPr>
          <p:cNvPr id="3" name="Symbol zastępczy zawartości 2">
            <a:extLst>
              <a:ext uri="{FF2B5EF4-FFF2-40B4-BE49-F238E27FC236}">
                <a16:creationId xmlns:a16="http://schemas.microsoft.com/office/drawing/2014/main" id="{ADB5357B-8D04-4190-88DD-DD69C2FB4E43}"/>
              </a:ext>
            </a:extLst>
          </p:cNvPr>
          <p:cNvSpPr>
            <a:spLocks noGrp="1"/>
          </p:cNvSpPr>
          <p:nvPr>
            <p:ph idx="1"/>
          </p:nvPr>
        </p:nvSpPr>
        <p:spPr>
          <a:xfrm>
            <a:off x="1371600" y="2342367"/>
            <a:ext cx="9601200" cy="3525033"/>
          </a:xfrm>
        </p:spPr>
        <p:txBody>
          <a:bodyPr/>
          <a:lstStyle/>
          <a:p>
            <a:r>
              <a:rPr lang="pl-PL" dirty="0"/>
              <a:t>Organy administracji rządowej* i samorządowej</a:t>
            </a:r>
          </a:p>
          <a:p>
            <a:r>
              <a:rPr lang="pl-PL" dirty="0"/>
              <a:t>Organy terenowe – organy, których kompetencje rozciągają się jedynie na określoną część terytorium państwa, odpowiadającą z reguły jednostce podziału terytorialnego</a:t>
            </a:r>
          </a:p>
          <a:p>
            <a:endParaRPr lang="pl-PL" dirty="0"/>
          </a:p>
        </p:txBody>
      </p:sp>
    </p:spTree>
    <p:extLst>
      <p:ext uri="{BB962C8B-B14F-4D97-AF65-F5344CB8AC3E}">
        <p14:creationId xmlns:p14="http://schemas.microsoft.com/office/powerpoint/2010/main" val="297822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41115F-0EC4-4896-92B4-F7C2234F4158}"/>
              </a:ext>
            </a:extLst>
          </p:cNvPr>
          <p:cNvSpPr>
            <a:spLocks noGrp="1"/>
          </p:cNvSpPr>
          <p:nvPr>
            <p:ph type="title"/>
          </p:nvPr>
        </p:nvSpPr>
        <p:spPr>
          <a:xfrm>
            <a:off x="1371600" y="685800"/>
            <a:ext cx="9601200" cy="1169126"/>
          </a:xfrm>
        </p:spPr>
        <p:txBody>
          <a:bodyPr/>
          <a:lstStyle/>
          <a:p>
            <a:r>
              <a:rPr lang="pl-PL" dirty="0"/>
              <a:t>Centralne organy państwa</a:t>
            </a:r>
          </a:p>
        </p:txBody>
      </p:sp>
      <p:sp>
        <p:nvSpPr>
          <p:cNvPr id="3" name="Symbol zastępczy zawartości 2">
            <a:extLst>
              <a:ext uri="{FF2B5EF4-FFF2-40B4-BE49-F238E27FC236}">
                <a16:creationId xmlns:a16="http://schemas.microsoft.com/office/drawing/2014/main" id="{CF2F4AE8-9F65-4519-AC51-B66E7D4FEBF1}"/>
              </a:ext>
            </a:extLst>
          </p:cNvPr>
          <p:cNvSpPr>
            <a:spLocks noGrp="1"/>
          </p:cNvSpPr>
          <p:nvPr>
            <p:ph idx="1"/>
          </p:nvPr>
        </p:nvSpPr>
        <p:spPr>
          <a:xfrm>
            <a:off x="1371600" y="1854926"/>
            <a:ext cx="9601200" cy="4012474"/>
          </a:xfrm>
        </p:spPr>
        <p:txBody>
          <a:bodyPr/>
          <a:lstStyle/>
          <a:p>
            <a:r>
              <a:rPr lang="pl-PL" dirty="0"/>
              <a:t>Nie wchodzą w skład Rządu (wyjątki może przewidywać ustawa) </a:t>
            </a:r>
          </a:p>
          <a:p>
            <a:r>
              <a:rPr lang="pl-PL" dirty="0"/>
              <a:t>Właściwość miejscowa: obszar całego kraju</a:t>
            </a:r>
          </a:p>
          <a:p>
            <a:r>
              <a:rPr lang="pl-PL" dirty="0"/>
              <a:t>Tworzone w drodze aktów rangi ustawowej (dopuszcza się wyjątki)</a:t>
            </a:r>
          </a:p>
          <a:p>
            <a:r>
              <a:rPr lang="pl-PL" dirty="0"/>
              <a:t>Brak podstaw do ich tworzenia w Konstytucji</a:t>
            </a:r>
          </a:p>
          <a:p>
            <a:r>
              <a:rPr lang="pl-PL" dirty="0"/>
              <a:t>Najczęściej organy monokratyczne</a:t>
            </a:r>
          </a:p>
          <a:p>
            <a:r>
              <a:rPr lang="pl-PL" dirty="0"/>
              <a:t>Najczęściej powoływane przez PRM</a:t>
            </a:r>
          </a:p>
          <a:p>
            <a:r>
              <a:rPr lang="pl-PL" dirty="0"/>
              <a:t>Organy zwierzchnie (z uprawnieniami nadzorczymi): Sejm, RM, PRM, poszczególni ministrowie, </a:t>
            </a:r>
          </a:p>
          <a:p>
            <a:r>
              <a:rPr lang="pl-PL" dirty="0"/>
              <a:t>Organy zwierzchnie wobec terenowych organów administracji (quasi-resorty)</a:t>
            </a:r>
          </a:p>
        </p:txBody>
      </p:sp>
    </p:spTree>
    <p:extLst>
      <p:ext uri="{BB962C8B-B14F-4D97-AF65-F5344CB8AC3E}">
        <p14:creationId xmlns:p14="http://schemas.microsoft.com/office/powerpoint/2010/main" val="902036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8C5858-4026-4D50-B2F3-8EC147FCEF6B}"/>
              </a:ext>
            </a:extLst>
          </p:cNvPr>
          <p:cNvSpPr>
            <a:spLocks noGrp="1"/>
          </p:cNvSpPr>
          <p:nvPr>
            <p:ph type="title"/>
          </p:nvPr>
        </p:nvSpPr>
        <p:spPr>
          <a:xfrm>
            <a:off x="1371600" y="685800"/>
            <a:ext cx="9601200" cy="1356360"/>
          </a:xfrm>
        </p:spPr>
        <p:txBody>
          <a:bodyPr/>
          <a:lstStyle/>
          <a:p>
            <a:r>
              <a:rPr lang="pl-PL" dirty="0"/>
              <a:t>Naczelne a centralne organy państwa </a:t>
            </a:r>
          </a:p>
        </p:txBody>
      </p:sp>
      <p:sp>
        <p:nvSpPr>
          <p:cNvPr id="3" name="Symbol zastępczy zawartości 2">
            <a:extLst>
              <a:ext uri="{FF2B5EF4-FFF2-40B4-BE49-F238E27FC236}">
                <a16:creationId xmlns:a16="http://schemas.microsoft.com/office/drawing/2014/main" id="{AF468712-7973-408C-8B32-D557B35CF563}"/>
              </a:ext>
            </a:extLst>
          </p:cNvPr>
          <p:cNvSpPr>
            <a:spLocks noGrp="1"/>
          </p:cNvSpPr>
          <p:nvPr>
            <p:ph idx="1"/>
          </p:nvPr>
        </p:nvSpPr>
        <p:spPr>
          <a:xfrm>
            <a:off x="1371600" y="1678488"/>
            <a:ext cx="9601200" cy="4947780"/>
          </a:xfrm>
        </p:spPr>
        <p:txBody>
          <a:bodyPr>
            <a:normAutofit/>
          </a:bodyPr>
          <a:lstStyle/>
          <a:p>
            <a:r>
              <a:rPr lang="pl-PL" dirty="0"/>
              <a:t>Naczelne</a:t>
            </a:r>
          </a:p>
          <a:p>
            <a:pPr lvl="1"/>
            <a:r>
              <a:rPr lang="pl-PL" dirty="0"/>
              <a:t>Względnie jednolite zasady funkcjonowania i organizacji</a:t>
            </a:r>
          </a:p>
          <a:p>
            <a:pPr lvl="1"/>
            <a:r>
              <a:rPr lang="pl-PL" dirty="0"/>
              <a:t>Dominują sprawy o charakterze ogólnym, ich celem jest gł. wytyczanie kierunków działalności, kierowanie, nadzór i kontrola jednostek podporządkowanych</a:t>
            </a:r>
          </a:p>
          <a:p>
            <a:r>
              <a:rPr lang="pl-PL" dirty="0"/>
              <a:t>Centralne</a:t>
            </a:r>
          </a:p>
          <a:p>
            <a:pPr lvl="1"/>
            <a:r>
              <a:rPr lang="pl-PL" dirty="0"/>
              <a:t>Zróżnicowane rozwiązania ustrojowe</a:t>
            </a:r>
          </a:p>
          <a:p>
            <a:pPr lvl="1"/>
            <a:r>
              <a:rPr lang="pl-PL" dirty="0"/>
              <a:t>Brak bezpośredniej konstytucyjnej podstawy działania</a:t>
            </a:r>
          </a:p>
          <a:p>
            <a:pPr lvl="1"/>
            <a:r>
              <a:rPr lang="pl-PL" dirty="0"/>
              <a:t> Nieuwzględnienie ich w składzie RM</a:t>
            </a:r>
          </a:p>
          <a:p>
            <a:pPr lvl="1"/>
            <a:r>
              <a:rPr lang="pl-PL" dirty="0"/>
              <a:t>Brak kompetencji do wydawania rozporządzeń</a:t>
            </a:r>
          </a:p>
          <a:p>
            <a:pPr lvl="1"/>
            <a:r>
              <a:rPr lang="pl-PL" dirty="0"/>
              <a:t>Założenie specjalistycznego charakteru ich działania</a:t>
            </a:r>
          </a:p>
          <a:p>
            <a:pPr lvl="1"/>
            <a:r>
              <a:rPr lang="pl-PL" dirty="0"/>
              <a:t>Częściej zajmują się sprawami indywidualnymi</a:t>
            </a:r>
          </a:p>
        </p:txBody>
      </p:sp>
    </p:spTree>
    <p:extLst>
      <p:ext uri="{BB962C8B-B14F-4D97-AF65-F5344CB8AC3E}">
        <p14:creationId xmlns:p14="http://schemas.microsoft.com/office/powerpoint/2010/main" val="2065351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204DF38-4F32-42E6-A9B3-F0EFD2FEFC7B}"/>
              </a:ext>
            </a:extLst>
          </p:cNvPr>
          <p:cNvSpPr>
            <a:spLocks noGrp="1"/>
          </p:cNvSpPr>
          <p:nvPr>
            <p:ph idx="1"/>
          </p:nvPr>
        </p:nvSpPr>
        <p:spPr>
          <a:xfrm>
            <a:off x="1371600" y="851771"/>
            <a:ext cx="9601200" cy="5015630"/>
          </a:xfrm>
        </p:spPr>
        <p:txBody>
          <a:bodyPr/>
          <a:lstStyle/>
          <a:p>
            <a:r>
              <a:rPr lang="pl-PL" dirty="0"/>
              <a:t>Art. 7 ust. o transporcie drogowym</a:t>
            </a:r>
          </a:p>
          <a:p>
            <a:pPr marL="530352" lvl="1" indent="0">
              <a:buNone/>
            </a:pPr>
            <a:br>
              <a:rPr lang="pl-PL" dirty="0"/>
            </a:br>
            <a:r>
              <a:rPr lang="pl-PL" i="0" dirty="0"/>
              <a:t> 1. Udzielenie, odmowa udzielenia, zmiana oraz zawieszenie lub cofnięcie zezwolenia na wykonywanie zawodu przewoźnika drogowego następuje w drodze decyzji administracyjnej.</a:t>
            </a:r>
            <a:br>
              <a:rPr lang="pl-PL" i="0" dirty="0"/>
            </a:br>
            <a:br>
              <a:rPr lang="pl-PL" i="0" dirty="0"/>
            </a:br>
            <a:r>
              <a:rPr lang="pl-PL" i="0" dirty="0"/>
              <a:t> 2. Organem właściwym w sprawach udzielenia, odmowy udzielenia, zmiany oraz zawieszenia lub cofnięcia zezwolenia na wykonywanie zawodu przewoźnika drogowego jest: </a:t>
            </a:r>
            <a:br>
              <a:rPr lang="pl-PL" dirty="0"/>
            </a:br>
            <a:br>
              <a:rPr lang="pl-PL" dirty="0"/>
            </a:br>
            <a:r>
              <a:rPr lang="pl-PL" i="0" dirty="0"/>
              <a:t>2) Główny Inspektor Transportu Drogowego, w przypadku ubiegania się o licencję wspólnotową, jeżeli przedsiębiorca nie występował z wnioskiem o wydanie zezwolenia na wykonywanie zawodu przewoźnika drogowego przez organ, o którym mowa w pkt 1.</a:t>
            </a:r>
          </a:p>
        </p:txBody>
      </p:sp>
    </p:spTree>
    <p:extLst>
      <p:ext uri="{BB962C8B-B14F-4D97-AF65-F5344CB8AC3E}">
        <p14:creationId xmlns:p14="http://schemas.microsoft.com/office/powerpoint/2010/main" val="2123947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36B6485-E213-42D0-847F-575DF938483E}"/>
              </a:ext>
            </a:extLst>
          </p:cNvPr>
          <p:cNvSpPr>
            <a:spLocks noGrp="1"/>
          </p:cNvSpPr>
          <p:nvPr>
            <p:ph idx="1"/>
          </p:nvPr>
        </p:nvSpPr>
        <p:spPr>
          <a:xfrm>
            <a:off x="1371600" y="1027134"/>
            <a:ext cx="9601200" cy="4840266"/>
          </a:xfrm>
        </p:spPr>
        <p:txBody>
          <a:bodyPr/>
          <a:lstStyle/>
          <a:p>
            <a:r>
              <a:rPr lang="pl-PL" dirty="0"/>
              <a:t>Art. 8a ust. Prawo o miarach</a:t>
            </a:r>
          </a:p>
          <a:p>
            <a:r>
              <a:rPr lang="pl-PL" dirty="0"/>
              <a:t>1. Przyrządy pomiarowe podlegające prawnej kontroli metrologicznej mogą być wprowadzane do obrotu i użytkowania oraz użytkowane tylko wówczas, jeżeli posiadają odpowiednio ważną decyzję zatwierdzenia typu lub ważną legalizację. </a:t>
            </a:r>
            <a:br>
              <a:rPr lang="pl-PL" dirty="0"/>
            </a:br>
            <a:br>
              <a:rPr lang="pl-PL" dirty="0"/>
            </a:br>
            <a:r>
              <a:rPr lang="pl-PL" dirty="0"/>
              <a:t>2. Za równoważne zatwierdzeniu typu i legalizacji pierwotnej Prezes Głównego Urzędu Miar, zwany dalej „Prezesem”, może uznać, w drodze decyzji, odpowiednie dokumenty potwierdzające dokonanie prawnej kontroli metrologicznej przyrządu pomiarowego przez właściwe zagraniczne instytucje metrologiczne. </a:t>
            </a:r>
          </a:p>
        </p:txBody>
      </p:sp>
    </p:spTree>
    <p:extLst>
      <p:ext uri="{BB962C8B-B14F-4D97-AF65-F5344CB8AC3E}">
        <p14:creationId xmlns:p14="http://schemas.microsoft.com/office/powerpoint/2010/main" val="1772914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6F0E07-2AAB-4E33-B28F-651511C5DB92}"/>
              </a:ext>
            </a:extLst>
          </p:cNvPr>
          <p:cNvSpPr>
            <a:spLocks noGrp="1"/>
          </p:cNvSpPr>
          <p:nvPr>
            <p:ph type="title"/>
          </p:nvPr>
        </p:nvSpPr>
        <p:spPr>
          <a:xfrm>
            <a:off x="1371600" y="685800"/>
            <a:ext cx="9601200" cy="907869"/>
          </a:xfrm>
        </p:spPr>
        <p:txBody>
          <a:bodyPr/>
          <a:lstStyle/>
          <a:p>
            <a:r>
              <a:rPr lang="pl-PL" dirty="0"/>
              <a:t>Podział konstytucyjny</a:t>
            </a:r>
          </a:p>
        </p:txBody>
      </p:sp>
      <p:sp>
        <p:nvSpPr>
          <p:cNvPr id="3" name="Symbol zastępczy zawartości 2">
            <a:extLst>
              <a:ext uri="{FF2B5EF4-FFF2-40B4-BE49-F238E27FC236}">
                <a16:creationId xmlns:a16="http://schemas.microsoft.com/office/drawing/2014/main" id="{0896E274-90F6-49B6-BD16-2C29FD569BB0}"/>
              </a:ext>
            </a:extLst>
          </p:cNvPr>
          <p:cNvSpPr>
            <a:spLocks noGrp="1"/>
          </p:cNvSpPr>
          <p:nvPr>
            <p:ph idx="1"/>
          </p:nvPr>
        </p:nvSpPr>
        <p:spPr>
          <a:xfrm>
            <a:off x="1371600" y="1593669"/>
            <a:ext cx="9601200" cy="4273731"/>
          </a:xfrm>
        </p:spPr>
        <p:txBody>
          <a:bodyPr>
            <a:normAutofit lnSpcReduction="10000"/>
          </a:bodyPr>
          <a:lstStyle/>
          <a:p>
            <a:r>
              <a:rPr lang="pl-PL" dirty="0"/>
              <a:t>Centralne konstytucyjne organy państwa:</a:t>
            </a:r>
          </a:p>
          <a:p>
            <a:pPr lvl="1">
              <a:buFontTx/>
              <a:buChar char="-"/>
            </a:pPr>
            <a:r>
              <a:rPr lang="pl-PL" dirty="0"/>
              <a:t>Jednostkowe w skali kraju</a:t>
            </a:r>
          </a:p>
          <a:p>
            <a:pPr lvl="1">
              <a:buFontTx/>
              <a:buChar char="-"/>
            </a:pPr>
            <a:r>
              <a:rPr lang="pl-PL" dirty="0"/>
              <a:t>Kompetencje rozciągające się na obszar całego państwa lub</a:t>
            </a:r>
          </a:p>
          <a:p>
            <a:pPr lvl="1">
              <a:buFontTx/>
              <a:buChar char="-"/>
            </a:pPr>
            <a:r>
              <a:rPr lang="pl-PL" dirty="0"/>
              <a:t>Ściśle określone kompetencje związane z państwem</a:t>
            </a:r>
          </a:p>
          <a:p>
            <a:pPr lvl="1">
              <a:buFontTx/>
              <a:buChar char="-"/>
            </a:pPr>
            <a:r>
              <a:rPr lang="pl-PL" dirty="0"/>
              <a:t>Nazw własna określona przez KRP lub</a:t>
            </a:r>
          </a:p>
          <a:p>
            <a:pPr lvl="1">
              <a:buFontTx/>
              <a:buChar char="-"/>
            </a:pPr>
            <a:r>
              <a:rPr lang="pl-PL" dirty="0"/>
              <a:t>Należą do wyróżnionej przez KRP niepowtarzalnej kategorii organów </a:t>
            </a:r>
          </a:p>
          <a:p>
            <a:pPr>
              <a:buFontTx/>
              <a:buChar char="-"/>
            </a:pPr>
            <a:endParaRPr lang="pl-PL" dirty="0"/>
          </a:p>
          <a:p>
            <a:r>
              <a:rPr lang="pl-PL" dirty="0"/>
              <a:t>Centralne organy państwowe:</a:t>
            </a:r>
          </a:p>
          <a:p>
            <a:pPr lvl="1">
              <a:buFontTx/>
              <a:buChar char="-"/>
            </a:pPr>
            <a:r>
              <a:rPr lang="pl-PL" dirty="0"/>
              <a:t>Jednostkowe w skali kraju</a:t>
            </a:r>
          </a:p>
          <a:p>
            <a:pPr lvl="1">
              <a:buFontTx/>
              <a:buChar char="-"/>
            </a:pPr>
            <a:r>
              <a:rPr lang="pl-PL" dirty="0"/>
              <a:t>Kompetencje rozciągające się na obszar całego kraju lub</a:t>
            </a:r>
          </a:p>
          <a:p>
            <a:pPr lvl="1">
              <a:buFontTx/>
              <a:buChar char="-"/>
            </a:pPr>
            <a:r>
              <a:rPr lang="pl-PL" dirty="0"/>
              <a:t>Ściśle określone kompetencje związane z państwem jako takim</a:t>
            </a:r>
          </a:p>
          <a:p>
            <a:pPr lvl="1">
              <a:buFontTx/>
              <a:buChar char="-"/>
            </a:pPr>
            <a:endParaRPr lang="pl-PL" dirty="0"/>
          </a:p>
        </p:txBody>
      </p:sp>
    </p:spTree>
    <p:extLst>
      <p:ext uri="{BB962C8B-B14F-4D97-AF65-F5344CB8AC3E}">
        <p14:creationId xmlns:p14="http://schemas.microsoft.com/office/powerpoint/2010/main" val="798033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C4E719-05CE-495B-BE23-1521A345C352}"/>
              </a:ext>
            </a:extLst>
          </p:cNvPr>
          <p:cNvSpPr>
            <a:spLocks noGrp="1"/>
          </p:cNvSpPr>
          <p:nvPr>
            <p:ph type="title"/>
          </p:nvPr>
        </p:nvSpPr>
        <p:spPr>
          <a:xfrm>
            <a:off x="1371600" y="685800"/>
            <a:ext cx="9601200" cy="4774474"/>
          </a:xfrm>
        </p:spPr>
        <p:txBody>
          <a:bodyPr/>
          <a:lstStyle/>
          <a:p>
            <a:pPr algn="ctr"/>
            <a:br>
              <a:rPr lang="pl-PL" dirty="0"/>
            </a:br>
            <a:br>
              <a:rPr lang="pl-PL" dirty="0"/>
            </a:br>
            <a:br>
              <a:rPr lang="pl-PL" dirty="0"/>
            </a:br>
            <a:r>
              <a:rPr lang="pl-PL" dirty="0"/>
              <a:t>Prezydent</a:t>
            </a:r>
          </a:p>
        </p:txBody>
      </p:sp>
    </p:spTree>
    <p:extLst>
      <p:ext uri="{BB962C8B-B14F-4D97-AF65-F5344CB8AC3E}">
        <p14:creationId xmlns:p14="http://schemas.microsoft.com/office/powerpoint/2010/main" val="438812216"/>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2216</TotalTime>
  <Words>1778</Words>
  <Application>Microsoft Office PowerPoint</Application>
  <PresentationFormat>Panoramiczny</PresentationFormat>
  <Paragraphs>276</Paragraphs>
  <Slides>35</Slides>
  <Notes>29</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35</vt:i4>
      </vt:variant>
    </vt:vector>
  </HeadingPairs>
  <TitlesOfParts>
    <vt:vector size="38" baseType="lpstr">
      <vt:lpstr>Calibri</vt:lpstr>
      <vt:lpstr>Franklin Gothic Book</vt:lpstr>
      <vt:lpstr>Przycinanie</vt:lpstr>
      <vt:lpstr>Prawo administracyjne</vt:lpstr>
      <vt:lpstr>Naczelne organy państwa</vt:lpstr>
      <vt:lpstr>Prezentacja programu PowerPoint</vt:lpstr>
      <vt:lpstr>Centralne organy państwa</vt:lpstr>
      <vt:lpstr>Naczelne a centralne organy państwa </vt:lpstr>
      <vt:lpstr>Prezentacja programu PowerPoint</vt:lpstr>
      <vt:lpstr>Prezentacja programu PowerPoint</vt:lpstr>
      <vt:lpstr>Podział konstytucyjny</vt:lpstr>
      <vt:lpstr>   Prezydent</vt:lpstr>
      <vt:lpstr>Szczególny status Prezydenta</vt:lpstr>
      <vt:lpstr>Szczególny status Prezydenta</vt:lpstr>
      <vt:lpstr>Rada Ministrów </vt:lpstr>
      <vt:lpstr>Rada Ministrów - kompetencje</vt:lpstr>
      <vt:lpstr>Prezes Rady Ministrów</vt:lpstr>
      <vt:lpstr>Ministrowie </vt:lpstr>
      <vt:lpstr>Ministrowie</vt:lpstr>
      <vt:lpstr>Rada Ochrony Środowiska</vt:lpstr>
      <vt:lpstr>Prezentacja programu PowerPoint</vt:lpstr>
      <vt:lpstr>Centralne ograny administracji rządowej</vt:lpstr>
      <vt:lpstr>Prezes Urzędu Ochrony Konkurencji i Konsumentów</vt:lpstr>
      <vt:lpstr>Organy administracji rządowej w województwie </vt:lpstr>
      <vt:lpstr>Wojewoda</vt:lpstr>
      <vt:lpstr>Wojewoda</vt:lpstr>
      <vt:lpstr>Wojewoda</vt:lpstr>
      <vt:lpstr>Wojewoda – organy pomocnicze</vt:lpstr>
      <vt:lpstr>Wojewódzka administracja zespolona</vt:lpstr>
      <vt:lpstr>Wojewódzka administracja zespolona</vt:lpstr>
      <vt:lpstr>Prezentacja programu PowerPoint</vt:lpstr>
      <vt:lpstr>Wojewódzka administracja zespolona</vt:lpstr>
      <vt:lpstr>Wojewódzka administracja zespolona</vt:lpstr>
      <vt:lpstr>Wojewódzka administracja zespolona</vt:lpstr>
      <vt:lpstr>Wojewódzka administracja niezespolona</vt:lpstr>
      <vt:lpstr>IV SA/Po 482/11 - Wyrok WSA w Poznaniu</vt:lpstr>
      <vt:lpstr>Wojewódzka administracja niezespolona</vt:lpstr>
      <vt:lpstr>Terenowe organy administracji publicznej</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administracyjne</dc:title>
  <dc:creator>Patrycja Przybyła</dc:creator>
  <cp:lastModifiedBy>Patrycja Przybyła</cp:lastModifiedBy>
  <cp:revision>157</cp:revision>
  <dcterms:created xsi:type="dcterms:W3CDTF">2019-04-01T16:02:40Z</dcterms:created>
  <dcterms:modified xsi:type="dcterms:W3CDTF">2019-11-18T16:04:37Z</dcterms:modified>
</cp:coreProperties>
</file>