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sldIdLst>
    <p:sldId id="257" r:id="rId2"/>
    <p:sldId id="264" r:id="rId3"/>
    <p:sldId id="265" r:id="rId4"/>
    <p:sldId id="266" r:id="rId5"/>
    <p:sldId id="267" r:id="rId6"/>
    <p:sldId id="293" r:id="rId7"/>
    <p:sldId id="268" r:id="rId8"/>
    <p:sldId id="269" r:id="rId9"/>
    <p:sldId id="270" r:id="rId10"/>
    <p:sldId id="280" r:id="rId11"/>
    <p:sldId id="281" r:id="rId12"/>
    <p:sldId id="285" r:id="rId13"/>
    <p:sldId id="283" r:id="rId14"/>
    <p:sldId id="282" r:id="rId15"/>
    <p:sldId id="296" r:id="rId16"/>
    <p:sldId id="297" r:id="rId17"/>
    <p:sldId id="284" r:id="rId18"/>
    <p:sldId id="287" r:id="rId19"/>
    <p:sldId id="288" r:id="rId20"/>
    <p:sldId id="289" r:id="rId21"/>
    <p:sldId id="290" r:id="rId22"/>
    <p:sldId id="291" r:id="rId23"/>
    <p:sldId id="292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8" r:id="rId39"/>
    <p:sldId id="316" r:id="rId40"/>
    <p:sldId id="317" r:id="rId41"/>
    <p:sldId id="319" r:id="rId42"/>
    <p:sldId id="320" r:id="rId43"/>
    <p:sldId id="321" r:id="rId44"/>
    <p:sldId id="323" r:id="rId45"/>
    <p:sldId id="322" r:id="rId46"/>
    <p:sldId id="324" r:id="rId47"/>
    <p:sldId id="325" r:id="rId48"/>
    <p:sldId id="326" r:id="rId49"/>
    <p:sldId id="327" r:id="rId50"/>
    <p:sldId id="328" r:id="rId51"/>
    <p:sldId id="329" r:id="rId52"/>
    <p:sldId id="330" r:id="rId53"/>
    <p:sldId id="331" r:id="rId54"/>
    <p:sldId id="332" r:id="rId55"/>
    <p:sldId id="334" r:id="rId56"/>
    <p:sldId id="335" r:id="rId57"/>
    <p:sldId id="336" r:id="rId58"/>
    <p:sldId id="337" r:id="rId59"/>
    <p:sldId id="338" r:id="rId60"/>
    <p:sldId id="339" r:id="rId61"/>
    <p:sldId id="340" r:id="rId62"/>
    <p:sldId id="342" r:id="rId63"/>
    <p:sldId id="341" r:id="rId64"/>
    <p:sldId id="344" r:id="rId65"/>
    <p:sldId id="346" r:id="rId66"/>
    <p:sldId id="348" r:id="rId67"/>
    <p:sldId id="349" r:id="rId68"/>
    <p:sldId id="350" r:id="rId69"/>
    <p:sldId id="351" r:id="rId70"/>
    <p:sldId id="352" r:id="rId71"/>
    <p:sldId id="353" r:id="rId72"/>
    <p:sldId id="354" r:id="rId7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42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9E844-81C3-41ED-B276-AC45CEAF72BA}" type="datetimeFigureOut">
              <a:rPr lang="pl-PL" smtClean="0"/>
              <a:t>2019-12-01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291EA-8F1B-4E54-8EFF-CE336C19FC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0045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291EA-8F1B-4E54-8EFF-CE336C19FC4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237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2019-12-01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933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2019-12-01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45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2019-12-01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30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2019-12-01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272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2019-12-01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052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2019-12-01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686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2019-12-01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003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2019-12-01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579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2019-12-01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179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2019-12-01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348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/>
              <a:t>2019-12-01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05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44500"/>
                <a:satMod val="160000"/>
              </a:schemeClr>
            </a:gs>
            <a:gs pos="31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89BD8-7081-4C59-8748-154FBA6B0628}" type="datetimeFigureOut">
              <a:rPr lang="pl-PL" smtClean="0"/>
              <a:t>2019-12-01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2E1A4-2608-479C-B322-5519DFB41B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868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Publiczne 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Studia: Prawo (stacjonarne)</a:t>
            </a:r>
          </a:p>
          <a:p>
            <a:r>
              <a:rPr lang="pl-PL" smtClean="0"/>
              <a:t>Semestr: Zimowy</a:t>
            </a:r>
          </a:p>
          <a:p>
            <a:r>
              <a:rPr lang="pl-PL" smtClean="0"/>
              <a:t>Charakter zajęć: Ćwiczenia</a:t>
            </a:r>
          </a:p>
          <a:p>
            <a:r>
              <a:rPr lang="pl-PL" smtClean="0"/>
              <a:t>Rok akademicki: </a:t>
            </a:r>
            <a:r>
              <a:rPr lang="pl-PL" smtClean="0"/>
              <a:t>2019/2020</a:t>
            </a:r>
            <a:endParaRPr lang="pl-PL" smtClean="0"/>
          </a:p>
          <a:p>
            <a:endParaRPr lang="pl-PL" smtClean="0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7791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204864"/>
            <a:ext cx="8229600" cy="1143000"/>
          </a:xfrm>
        </p:spPr>
        <p:txBody>
          <a:bodyPr/>
          <a:lstStyle/>
          <a:p>
            <a:r>
              <a:rPr lang="pl-PL" smtClean="0"/>
              <a:t>Źródła prawa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4007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b="1" smtClean="0"/>
              <a:t>Konstytucja RP jako źródło publicznego prawa gospodarczego.</a:t>
            </a:r>
          </a:p>
          <a:p>
            <a:endParaRPr lang="pl-PL" smtClean="0"/>
          </a:p>
          <a:p>
            <a:r>
              <a:rPr lang="pl-PL" smtClean="0"/>
              <a:t>determinuje porządek gospodarczy, wyznacza treść ustawodawstwa,</a:t>
            </a:r>
          </a:p>
          <a:p>
            <a:r>
              <a:rPr lang="pl-PL" smtClean="0"/>
              <a:t>postanowienia konstytucji tworzą konstytucyjne podstawy dla określenia systemu/modelu gospodarczego, a co za tym idzie określają organy władzy związane z tym modelem.</a:t>
            </a:r>
          </a:p>
          <a:p>
            <a:r>
              <a:rPr lang="pl-PL"/>
              <a:t>publiczna administracja gospodarcza jest związana w swojej działalności przepisami prawa. Art. 7 Konstytucji RP jako przykład, stanowi bowiem, że administracja – także gospodarcza, powinna przestrzegać prawa, co oznacza podejmowanie działań wyłącznie na podstawie prawa i w granicach prawa</a:t>
            </a:r>
            <a:r>
              <a:rPr lang="pl-PL" smtClean="0"/>
              <a:t>.</a:t>
            </a:r>
          </a:p>
          <a:p>
            <a:r>
              <a:rPr lang="pl-PL" smtClean="0"/>
              <a:t>Art</a:t>
            </a:r>
            <a:r>
              <a:rPr lang="pl-PL"/>
              <a:t>. 20 Konstytucji RP stwierdza iż „społeczna gospodarka rynkowa oparta na wolności działalności gospodarczej, własności prywatnej oraz solidarności, dialogu i współpracy partnerów społecznych stanowi podstawę ustroju gospodarczego Rzeczypospolitej Polskiej”.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0066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smtClean="0"/>
              <a:t>Prawo unijne</a:t>
            </a:r>
          </a:p>
          <a:p>
            <a:pPr marL="0" indent="0" algn="ctr">
              <a:buNone/>
            </a:pPr>
            <a:endParaRPr lang="pl-PL" b="1" smtClean="0"/>
          </a:p>
          <a:p>
            <a:r>
              <a:rPr lang="pl-PL" smtClean="0"/>
              <a:t>Prawo pierwotne – TFUE, TUE i Karta Praw Podstawowych</a:t>
            </a:r>
          </a:p>
          <a:p>
            <a:pPr lvl="1"/>
            <a:r>
              <a:rPr lang="pl-PL" smtClean="0"/>
              <a:t>Np. 101-102 TFUE – zakaz karteli i nadużywania pozycji dominującej </a:t>
            </a:r>
          </a:p>
          <a:p>
            <a:r>
              <a:rPr lang="pl-PL" smtClean="0"/>
              <a:t>Prawo wtórne – rozporządzenia, dyrektywy, decyzje, zalecenia i opinie</a:t>
            </a:r>
          </a:p>
          <a:p>
            <a:pPr lvl="1"/>
            <a:r>
              <a:rPr lang="pl-PL" smtClean="0"/>
              <a:t>Np. dyrektywy zamówienione (klasyczna, sektorowa, obronna)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4959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b="1"/>
              <a:t>Umowy międzynarodowe jako źródło prawa publicznego gospodarczego</a:t>
            </a:r>
            <a:r>
              <a:rPr lang="pl-PL" b="1" smtClean="0"/>
              <a:t>.</a:t>
            </a:r>
          </a:p>
          <a:p>
            <a:pPr marL="0" indent="0">
              <a:buNone/>
            </a:pPr>
            <a:endParaRPr lang="pl-PL" smtClean="0"/>
          </a:p>
          <a:p>
            <a:r>
              <a:rPr lang="pl-PL"/>
              <a:t>Źródłem PGP są akty prawnomiędzynarodowe (umowy oraz orzecznictwo sądowe przyjmowane na tle rozwiązań tych aktów). Obowiązują one w wewnętrznym porządku prawnym, jeżeli mają charakter wiążący Polskę (art. 9 Konstytucji</a:t>
            </a:r>
            <a:r>
              <a:rPr lang="pl-PL" smtClean="0"/>
              <a:t>).</a:t>
            </a:r>
          </a:p>
          <a:p>
            <a:r>
              <a:rPr lang="pl-PL" smtClean="0"/>
              <a:t>Przykład: tzw. Umowa GPA</a:t>
            </a:r>
          </a:p>
          <a:p>
            <a:pPr lvl="1"/>
            <a:r>
              <a:rPr lang="pl-PL"/>
              <a:t>Porozumienie w sprawie Zamówień Rządowych jest międzynarodową umową plurilateralną, mocą której strony tej umowy zobowiązały się do stosowania podstawowych reguł w dziedzinie zamówień publicznych, zapewniających przejrzystość, konkurencyjność i dobre zarządzanie. Jego zakresem objęte są zamówienia na towary, usługi i główne inwestycje budowlane w zakresie wskazywanym przez każde z państw członkowskich. Celem GPA jest zapewnienie możliwie szerokiego otwarcia rynków zamówień publicznych na międzynarodową konkurencję</a:t>
            </a:r>
          </a:p>
        </p:txBody>
      </p:sp>
    </p:spTree>
    <p:extLst>
      <p:ext uri="{BB962C8B-B14F-4D97-AF65-F5344CB8AC3E}">
        <p14:creationId xmlns:p14="http://schemas.microsoft.com/office/powerpoint/2010/main" val="3290558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/>
              <a:t>Ustawy  </a:t>
            </a:r>
            <a:r>
              <a:rPr lang="pl-PL" b="1" smtClean="0"/>
              <a:t>jako </a:t>
            </a:r>
            <a:r>
              <a:rPr lang="pl-PL" b="1"/>
              <a:t>źródło prawa publicznego gospodarczego.</a:t>
            </a:r>
          </a:p>
          <a:p>
            <a:endParaRPr lang="pl-PL" smtClean="0"/>
          </a:p>
          <a:p>
            <a:r>
              <a:rPr lang="pl-PL" smtClean="0"/>
              <a:t>Ustawa </a:t>
            </a:r>
            <a:r>
              <a:rPr lang="pl-PL"/>
              <a:t>akt o charakterze ogólnym, moc obowiązywania zaraz po konstytucji, akt prawa powszechnie </a:t>
            </a:r>
            <a:r>
              <a:rPr lang="pl-PL" smtClean="0"/>
              <a:t>obowiązującego</a:t>
            </a:r>
          </a:p>
          <a:p>
            <a:r>
              <a:rPr lang="pl-PL"/>
              <a:t>Ustawa rozwija rozwiązania konstytucyjne, charakterystyka ustaw powinna być rozwinięciem przepisów konstytucyjnych i powinna charakteryzować właściwe przepisy konstytucji</a:t>
            </a:r>
            <a:r>
              <a:rPr lang="pl-PL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6521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Konstytucja Biznesu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/>
              <a:t>pakiet 5 </a:t>
            </a:r>
            <a:r>
              <a:rPr lang="pl-PL" smtClean="0"/>
              <a:t>ustaw</a:t>
            </a:r>
          </a:p>
          <a:p>
            <a:pPr lvl="1"/>
            <a:r>
              <a:rPr lang="pl-PL"/>
              <a:t>ustawa z dnia 6 marca 2018 r. Prawo przedsiębiorców,</a:t>
            </a:r>
          </a:p>
          <a:p>
            <a:pPr lvl="1"/>
            <a:r>
              <a:rPr lang="pl-PL"/>
              <a:t>ustawa z dnia 6 marca 2018 r. o Rzeczniku Małych i Średnich Przedsiębiorców,</a:t>
            </a:r>
          </a:p>
          <a:p>
            <a:pPr lvl="1"/>
            <a:r>
              <a:rPr lang="pl-PL"/>
              <a:t>ustawa z dnia 6 marca 2018 r. o Centralnej Ewidencji i Informacji o Działalności Gospodarczej i Punkcie Informacji dla Przedsiębiorcy,</a:t>
            </a:r>
          </a:p>
          <a:p>
            <a:pPr lvl="1"/>
            <a:r>
              <a:rPr lang="pl-PL"/>
              <a:t>ustawa z dnia 6 marca 2018 r. o zasadach uczestnictwa przedsiębiorców zagranicznych i innych osób zagranicznych w obrocie gospodarczym na terytorium Rzeczypospolitej Polskiej,</a:t>
            </a:r>
          </a:p>
          <a:p>
            <a:pPr lvl="1"/>
            <a:r>
              <a:rPr lang="pl-PL"/>
              <a:t>ustawa z dnia 6 marca 2018 r. Przepisy wprowadzające ustawę – Prawo przedsiębiorców oraz inne ustawy dotyczące działalności gospodarczej.</a:t>
            </a:r>
          </a:p>
        </p:txBody>
      </p:sp>
    </p:spTree>
    <p:extLst>
      <p:ext uri="{BB962C8B-B14F-4D97-AF65-F5344CB8AC3E}">
        <p14:creationId xmlns:p14="http://schemas.microsoft.com/office/powerpoint/2010/main" val="701234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mtClean="0"/>
              <a:t>	</a:t>
            </a:r>
            <a:r>
              <a:rPr lang="pl-PL" b="1" smtClean="0"/>
              <a:t>Rozporządzenia </a:t>
            </a:r>
            <a:r>
              <a:rPr lang="pl-PL" b="1"/>
              <a:t>– charakter </a:t>
            </a:r>
            <a:r>
              <a:rPr lang="pl-PL" b="1" smtClean="0"/>
              <a:t>wykonawczy do ustaw</a:t>
            </a:r>
            <a:endParaRPr lang="pl-PL" b="1"/>
          </a:p>
          <a:p>
            <a:endParaRPr lang="pl-PL" smtClean="0"/>
          </a:p>
          <a:p>
            <a:r>
              <a:rPr lang="pl-PL" smtClean="0"/>
              <a:t>Rozporządzenie </a:t>
            </a:r>
            <a:r>
              <a:rPr lang="pl-PL"/>
              <a:t>Prezesa Rady Ministrów z dnia 28.12.2015 r. w sprawie kwot wartości zamówień oraz konkursów, od których jest uzależniony obowiązek przekazywania ogłoszeń Urzędowi Publikacji Unii Europejskiej (Dz.U. z 2017 r. poz. 1880)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4926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 prawa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/>
              <a:t>Akty prawa miejscowego jako źródło prawa publicznego gospodarczego.</a:t>
            </a:r>
          </a:p>
          <a:p>
            <a:endParaRPr lang="pl-PL" smtClean="0"/>
          </a:p>
          <a:p>
            <a:r>
              <a:rPr lang="pl-PL" smtClean="0"/>
              <a:t>Akty </a:t>
            </a:r>
            <a:r>
              <a:rPr lang="pl-PL"/>
              <a:t>prawa miejscowego - akty terenowych organów administracji rządowej oraz akty jednostek samorządu terytorialnego, przyjmowane przez ich odpowiednie organy.</a:t>
            </a:r>
          </a:p>
          <a:p>
            <a:r>
              <a:rPr lang="pl-PL" smtClean="0"/>
              <a:t>W </a:t>
            </a:r>
            <a:r>
              <a:rPr lang="pl-PL"/>
              <a:t>aktach tych przesądzono o granicach wolności gospodarczej w pewnych (ustawowo wskazanych) rodzajach działalności gosp. (np. zasady wykonywania zarobkowego przewozu osób w komunikacji publicznej czy taksówkami). </a:t>
            </a:r>
            <a:endParaRPr lang="pl-PL" smtClean="0"/>
          </a:p>
          <a:p>
            <a:r>
              <a:rPr lang="pl-PL" smtClean="0"/>
              <a:t>Charakterystyczne </a:t>
            </a:r>
            <a:r>
              <a:rPr lang="pl-PL"/>
              <a:t>dla tych aktów jest obowiązywanie miejscowe – ograniczone do terytorium wyznaczonego obszarem działania danego organu (JST).</a:t>
            </a:r>
          </a:p>
        </p:txBody>
      </p:sp>
    </p:spTree>
    <p:extLst>
      <p:ext uri="{BB962C8B-B14F-4D97-AF65-F5344CB8AC3E}">
        <p14:creationId xmlns:p14="http://schemas.microsoft.com/office/powerpoint/2010/main" val="421629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143000"/>
          </a:xfrm>
        </p:spPr>
        <p:txBody>
          <a:bodyPr/>
          <a:lstStyle/>
          <a:p>
            <a:r>
              <a:rPr lang="pl-PL" smtClean="0"/>
              <a:t>Społeczna gospodarka rynkowa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8157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Społeczna gospodarka rynkowa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Podstawa </a:t>
            </a:r>
            <a:r>
              <a:rPr lang="pl-PL"/>
              <a:t>ustroju gospodarczego RP.</a:t>
            </a:r>
          </a:p>
          <a:p>
            <a:r>
              <a:rPr lang="pl-PL" b="1" smtClean="0"/>
              <a:t>Art</a:t>
            </a:r>
            <a:r>
              <a:rPr lang="pl-PL" b="1"/>
              <a:t>. 20 </a:t>
            </a:r>
            <a:r>
              <a:rPr lang="pl-PL" b="1" smtClean="0"/>
              <a:t>Konstytucji RP </a:t>
            </a:r>
          </a:p>
          <a:p>
            <a:r>
              <a:rPr lang="pl-PL" smtClean="0"/>
              <a:t>Społeczna </a:t>
            </a:r>
            <a:r>
              <a:rPr lang="pl-PL"/>
              <a:t>gospodarka rynkowa oparta na wolności działalności gospodarczej, własności prywatnej oraz solidarności, dialogu i współpracy partnerów społecznych stanowi podstawę ustroju gospodarczego Rzeczypospolitej Polskiej.</a:t>
            </a:r>
          </a:p>
        </p:txBody>
      </p:sp>
    </p:spTree>
    <p:extLst>
      <p:ext uri="{BB962C8B-B14F-4D97-AF65-F5344CB8AC3E}">
        <p14:creationId xmlns:p14="http://schemas.microsoft.com/office/powerpoint/2010/main" val="286270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smtClean="0"/>
              <a:t>Prawo gospodarcze </a:t>
            </a:r>
            <a:r>
              <a:rPr lang="pl-PL" smtClean="0"/>
              <a:t>- </a:t>
            </a:r>
            <a:r>
              <a:rPr lang="pl-PL" u="sng" smtClean="0"/>
              <a:t>ogół norm prawnych </a:t>
            </a:r>
            <a:r>
              <a:rPr lang="pl-PL" smtClean="0"/>
              <a:t>regulujących stosunki społeczne, jakie powstają na tle </a:t>
            </a:r>
            <a:r>
              <a:rPr lang="pl-PL" u="sng" smtClean="0"/>
              <a:t>wykonywania działalność gospodarczej</a:t>
            </a:r>
            <a:r>
              <a:rPr lang="pl-PL" smtClean="0"/>
              <a:t> lub w związku z jej wykonywaniem. </a:t>
            </a:r>
          </a:p>
          <a:p>
            <a:r>
              <a:rPr lang="pl-PL" smtClean="0"/>
              <a:t>Wykonywanie działalności gospodarczej, przez którą rozumie się: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wytwarzanie (produkcję) różnych dóbr;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świadczenie usług (zarówno o charakterze materialnym, jak i niematerialnym);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sprzedaż i pośrednictwo w obrocie dobrami rynkowymi (działalność handlowa).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32845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Społeczna gospodarka rynkowa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/>
              <a:t>Fundamenty społecznej gospodarki rynkowej</a:t>
            </a:r>
            <a:r>
              <a:rPr lang="pl-PL"/>
              <a:t>. </a:t>
            </a:r>
            <a:endParaRPr lang="pl-PL" smtClean="0"/>
          </a:p>
          <a:p>
            <a:r>
              <a:rPr lang="pl-PL" smtClean="0"/>
              <a:t>Ustrój </a:t>
            </a:r>
            <a:r>
              <a:rPr lang="pl-PL"/>
              <a:t>gospodarczy społecznej gospodarki rynkowej opiera się na czterech fundamentach:</a:t>
            </a:r>
          </a:p>
          <a:p>
            <a:pPr lvl="1"/>
            <a:r>
              <a:rPr lang="pl-PL" smtClean="0"/>
              <a:t>wolności </a:t>
            </a:r>
            <a:r>
              <a:rPr lang="pl-PL"/>
              <a:t>gospodarczej;</a:t>
            </a:r>
          </a:p>
          <a:p>
            <a:pPr lvl="1"/>
            <a:r>
              <a:rPr lang="pl-PL" smtClean="0"/>
              <a:t>własności </a:t>
            </a:r>
            <a:r>
              <a:rPr lang="pl-PL"/>
              <a:t>prywatnej;</a:t>
            </a:r>
          </a:p>
          <a:p>
            <a:pPr lvl="1"/>
            <a:r>
              <a:rPr lang="pl-PL" smtClean="0"/>
              <a:t>solidarności</a:t>
            </a:r>
            <a:r>
              <a:rPr lang="pl-PL"/>
              <a:t>;</a:t>
            </a:r>
          </a:p>
          <a:p>
            <a:pPr lvl="1"/>
            <a:r>
              <a:rPr lang="pl-PL" smtClean="0"/>
              <a:t>dialogu </a:t>
            </a:r>
            <a:r>
              <a:rPr lang="pl-PL"/>
              <a:t>i współpracy partnerów.</a:t>
            </a:r>
          </a:p>
        </p:txBody>
      </p:sp>
    </p:spTree>
    <p:extLst>
      <p:ext uri="{BB962C8B-B14F-4D97-AF65-F5344CB8AC3E}">
        <p14:creationId xmlns:p14="http://schemas.microsoft.com/office/powerpoint/2010/main" val="1808831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Społeczna gospodarka rynkowa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smtClean="0"/>
              <a:t>Zasada wolności gospodarczej</a:t>
            </a:r>
          </a:p>
          <a:p>
            <a:endParaRPr lang="pl-PL" b="1" smtClean="0"/>
          </a:p>
          <a:p>
            <a:r>
              <a:rPr lang="pl-PL" b="1" smtClean="0"/>
              <a:t>Art</a:t>
            </a:r>
            <a:r>
              <a:rPr lang="pl-PL" b="1"/>
              <a:t>. 22 </a:t>
            </a:r>
            <a:r>
              <a:rPr lang="pl-PL" b="1" smtClean="0"/>
              <a:t>Konstytucji RP</a:t>
            </a:r>
          </a:p>
          <a:p>
            <a:pPr marL="0" indent="0">
              <a:buNone/>
            </a:pPr>
            <a:r>
              <a:rPr lang="pl-PL" smtClean="0"/>
              <a:t>Ograniczenie </a:t>
            </a:r>
            <a:r>
              <a:rPr lang="pl-PL"/>
              <a:t>wolności działalności gospodarczej jest dopuszczalne tylko </a:t>
            </a:r>
            <a:r>
              <a:rPr lang="pl-PL" u="sng"/>
              <a:t>w drodze ustawy</a:t>
            </a:r>
            <a:r>
              <a:rPr lang="pl-PL"/>
              <a:t> i tylko ze względu </a:t>
            </a:r>
            <a:r>
              <a:rPr lang="pl-PL" u="sng"/>
              <a:t>na ważny interes publiczny.</a:t>
            </a:r>
          </a:p>
        </p:txBody>
      </p:sp>
    </p:spTree>
    <p:extLst>
      <p:ext uri="{BB962C8B-B14F-4D97-AF65-F5344CB8AC3E}">
        <p14:creationId xmlns:p14="http://schemas.microsoft.com/office/powerpoint/2010/main" val="3661673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Społeczna gospodarka rynkowa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smtClean="0"/>
              <a:t>Ochrona własności prywatnej</a:t>
            </a:r>
          </a:p>
          <a:p>
            <a:pPr marL="0" indent="0">
              <a:buNone/>
            </a:pPr>
            <a:endParaRPr lang="pl-PL" b="1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l-PL" b="1" smtClean="0">
                <a:solidFill>
                  <a:srgbClr val="000000"/>
                </a:solidFill>
              </a:rPr>
              <a:t>Art</a:t>
            </a:r>
            <a:r>
              <a:rPr lang="pl-PL" b="1">
                <a:solidFill>
                  <a:srgbClr val="000000"/>
                </a:solidFill>
              </a:rPr>
              <a:t>. </a:t>
            </a:r>
            <a:r>
              <a:rPr lang="pl-PL" b="1" smtClean="0">
                <a:solidFill>
                  <a:srgbClr val="000000"/>
                </a:solidFill>
              </a:rPr>
              <a:t>21 Konstytucji RP</a:t>
            </a:r>
          </a:p>
          <a:p>
            <a:pPr marL="0" indent="0">
              <a:buNone/>
            </a:pPr>
            <a:r>
              <a:rPr lang="pl-PL" b="1" smtClean="0">
                <a:solidFill>
                  <a:srgbClr val="000000"/>
                </a:solidFill>
              </a:rPr>
              <a:t> </a:t>
            </a:r>
            <a:r>
              <a:rPr lang="pl-PL" smtClean="0">
                <a:solidFill>
                  <a:srgbClr val="000000"/>
                </a:solidFill>
              </a:rPr>
              <a:t>1</a:t>
            </a:r>
            <a:r>
              <a:rPr lang="pl-PL">
                <a:solidFill>
                  <a:srgbClr val="000000"/>
                </a:solidFill>
              </a:rPr>
              <a:t>. Rzeczpospolita Polska chroni własność i prawo dziedziczenia.</a:t>
            </a:r>
          </a:p>
          <a:p>
            <a:pPr marL="0" indent="0">
              <a:buNone/>
            </a:pPr>
            <a:r>
              <a:rPr lang="pl-PL">
                <a:solidFill>
                  <a:srgbClr val="000000"/>
                </a:solidFill>
              </a:rPr>
              <a:t>2. Wywłaszczenie jest dopuszczalne jedynie wówczas, gdy jest dokonywane na cele publiczne i za słusznym odszkodowaniem.</a:t>
            </a:r>
          </a:p>
          <a:p>
            <a:endParaRPr lang="pl-PL" b="1" smtClean="0"/>
          </a:p>
        </p:txBody>
      </p:sp>
    </p:spTree>
    <p:extLst>
      <p:ext uri="{BB962C8B-B14F-4D97-AF65-F5344CB8AC3E}">
        <p14:creationId xmlns:p14="http://schemas.microsoft.com/office/powerpoint/2010/main" val="3381506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Społeczna gospodarka rynkowa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pl-PL" b="1" smtClean="0"/>
              <a:t>Solidarność, dialog, wspólpraca partnerów</a:t>
            </a:r>
          </a:p>
          <a:p>
            <a:endParaRPr lang="pl-PL" smtClean="0"/>
          </a:p>
          <a:p>
            <a:r>
              <a:rPr lang="pl-PL" smtClean="0"/>
              <a:t>Zasada </a:t>
            </a:r>
            <a:r>
              <a:rPr lang="pl-PL"/>
              <a:t>społecznej gospodarki rynkowej wiąże się z realizacją koncepcji solidaryzmu społecznego, zgodnie z którą "życie społeczne opiera się na współzależności i współodpowiedzialności wszystkich jego uczestników</a:t>
            </a:r>
            <a:r>
              <a:rPr lang="pl-PL" smtClean="0"/>
              <a:t>.</a:t>
            </a:r>
          </a:p>
          <a:p>
            <a:r>
              <a:rPr lang="pl-PL"/>
              <a:t> Uwzględnienie w komentowanym przepisie zasad "dialogu" i "współpracy partnerów" daje zainteresowanym podmiotom (organizacjom) możliwość aktywnego uczestniczenia w kształtowaniu procesów gospodarczych </a:t>
            </a:r>
            <a:endParaRPr lang="pl-PL" smtClean="0"/>
          </a:p>
          <a:p>
            <a:r>
              <a:rPr lang="pl-PL"/>
              <a:t>Społeczna gospodarka rynkowa zakłada – z jednej strony – istnienie równowagi interesów uczestników rynku (podmiotów prywatnych, w tym konsumentów, pracodawców oraz pracowników), a z drugiej – poszanowania ich autonomii</a:t>
            </a:r>
          </a:p>
          <a:p>
            <a:r>
              <a:rPr lang="pl-PL"/>
              <a:t>Społeczna solidarność "oznacza konieczność obciążania wszystkich warstw społecznych skutkami kryzysu gospodarczego", nie może zasadniczo dotykać w sposób szczególny tylko niektórych z nich (zob. np. orzecz. TK z 11.2.1992 r., K 14/91, OTK 1992, Nr 1, poz. </a:t>
            </a:r>
            <a:endParaRPr lang="pl-PL" smtClean="0"/>
          </a:p>
          <a:p>
            <a:r>
              <a:rPr lang="pl-PL" smtClean="0"/>
              <a:t>W praktyce: Rada Dialogu Społecznego (dawniej Komisja Trójstronna) podczas ustalania minimalnego wynagrodzenia za pracę w danym roku kalendarzowym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4695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143000"/>
          </a:xfrm>
        </p:spPr>
        <p:txBody>
          <a:bodyPr/>
          <a:lstStyle/>
          <a:p>
            <a:r>
              <a:rPr lang="pl-PL"/>
              <a:t>Pojęcie działalności </a:t>
            </a:r>
            <a:r>
              <a:rPr lang="pl-PL" smtClean="0"/>
              <a:t>gospodarczej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87113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40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pl-PL" b="1" smtClean="0">
                <a:solidFill>
                  <a:srgbClr val="000000"/>
                </a:solidFill>
                <a:latin typeface="Times New Roman"/>
              </a:rPr>
              <a:t>Ustawa z 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dnia 6 marca 2018 r. - Prawo przedsiębiorców </a:t>
            </a:r>
            <a:r>
              <a:rPr lang="pl-PL" b="1" smtClean="0">
                <a:solidFill>
                  <a:srgbClr val="000000"/>
                </a:solidFill>
                <a:latin typeface="Times New Roman"/>
              </a:rPr>
              <a:t>(Dz.U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. 2018 poz. </a:t>
            </a:r>
            <a:r>
              <a:rPr lang="pl-PL" b="1" smtClean="0">
                <a:solidFill>
                  <a:srgbClr val="000000"/>
                </a:solidFill>
                <a:latin typeface="Times New Roman"/>
              </a:rPr>
              <a:t>646)</a:t>
            </a:r>
            <a:endParaRPr lang="pl-PL" b="1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endParaRPr lang="pl-PL" b="1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pl-PL" b="1" smtClean="0">
                <a:solidFill>
                  <a:srgbClr val="000000"/>
                </a:solidFill>
                <a:latin typeface="Times New Roman"/>
              </a:rPr>
              <a:t>Art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. 3. 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Działalnością gospodarczą jest zorganizowana działalność zarobkowa, wykonywana we własnym imieniu i w sposób ciągły. 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7256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smtClean="0"/>
              <a:t>Działalność</a:t>
            </a:r>
          </a:p>
          <a:p>
            <a:r>
              <a:rPr lang="pl-PL" smtClean="0"/>
              <a:t>wytwórcza,</a:t>
            </a:r>
          </a:p>
          <a:p>
            <a:r>
              <a:rPr lang="pl-PL" smtClean="0"/>
              <a:t>budowlana,</a:t>
            </a:r>
          </a:p>
          <a:p>
            <a:r>
              <a:rPr lang="pl-PL" smtClean="0"/>
              <a:t>handlowa,</a:t>
            </a:r>
          </a:p>
          <a:p>
            <a:r>
              <a:rPr lang="pl-PL"/>
              <a:t>u</a:t>
            </a:r>
            <a:r>
              <a:rPr lang="pl-PL" smtClean="0"/>
              <a:t>sługowa, </a:t>
            </a:r>
          </a:p>
          <a:p>
            <a:r>
              <a:rPr lang="pl-PL"/>
              <a:t>p</a:t>
            </a:r>
            <a:r>
              <a:rPr lang="pl-PL" smtClean="0"/>
              <a:t>oszukiwanie</a:t>
            </a:r>
            <a:r>
              <a:rPr lang="pl-PL"/>
              <a:t>, rozpoznawanie, wydobywanie kopalin ze </a:t>
            </a:r>
            <a:r>
              <a:rPr lang="pl-PL" smtClean="0"/>
              <a:t>złóż,</a:t>
            </a:r>
            <a:endParaRPr lang="pl-PL"/>
          </a:p>
          <a:p>
            <a:r>
              <a:rPr lang="pl-PL"/>
              <a:t>z</a:t>
            </a:r>
            <a:r>
              <a:rPr lang="pl-PL" smtClean="0"/>
              <a:t>awodowa (wykonywana </a:t>
            </a:r>
            <a:r>
              <a:rPr lang="pl-PL"/>
              <a:t>przez przedstawicieli „wolnych zawodów</a:t>
            </a:r>
            <a:r>
              <a:rPr lang="pl-PL" smtClean="0"/>
              <a:t>”).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8980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/>
              <a:t>Działalność wytwórcza</a:t>
            </a:r>
          </a:p>
          <a:p>
            <a:pPr lvl="1"/>
            <a:r>
              <a:rPr lang="pl-PL"/>
              <a:t>o zakwalifikowaniu działalności gospodarczej do działalności wytwórczej decyduje m.in. końcowy efekt tej działalności, tj. powstanie z zakupionych czy wytworzonych materiałów nowego wyrobu.</a:t>
            </a:r>
          </a:p>
          <a:p>
            <a:r>
              <a:rPr lang="pl-PL"/>
              <a:t>Działalność wytwórcza (przykłady):</a:t>
            </a:r>
          </a:p>
          <a:p>
            <a:pPr lvl="1"/>
            <a:r>
              <a:rPr lang="pl-PL"/>
              <a:t>produkowanie urządzeń pomiarowych,</a:t>
            </a:r>
          </a:p>
          <a:p>
            <a:pPr lvl="1"/>
            <a:r>
              <a:rPr lang="pl-PL"/>
              <a:t> produkowanie książek drukowanych,</a:t>
            </a:r>
          </a:p>
          <a:p>
            <a:pPr lvl="1"/>
            <a:r>
              <a:rPr lang="pl-PL"/>
              <a:t> produkowanie samochodów.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57174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Działalność budowlana</a:t>
            </a:r>
          </a:p>
          <a:p>
            <a:endParaRPr lang="pl-PL"/>
          </a:p>
          <a:p>
            <a:pPr lvl="1"/>
            <a:r>
              <a:rPr lang="pl-PL"/>
              <a:t>M.in. Wykonywanie robót budowlanych</a:t>
            </a:r>
          </a:p>
          <a:p>
            <a:pPr lvl="1"/>
            <a:r>
              <a:rPr lang="pl-PL"/>
              <a:t>prace polegające na budowie,  przebudowie, montażu, remoncie lub rozbiórce obiektu budowlanego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7383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Działalność </a:t>
            </a:r>
            <a:r>
              <a:rPr lang="pl-PL"/>
              <a:t>handlowa</a:t>
            </a:r>
          </a:p>
          <a:p>
            <a:endParaRPr lang="pl-PL"/>
          </a:p>
          <a:p>
            <a:r>
              <a:rPr lang="pl-PL"/>
              <a:t>Przykłady:</a:t>
            </a:r>
          </a:p>
          <a:p>
            <a:pPr lvl="1"/>
            <a:r>
              <a:rPr lang="pl-PL"/>
              <a:t>Sprzedaż warzyw na targu</a:t>
            </a:r>
          </a:p>
          <a:p>
            <a:pPr lvl="1"/>
            <a:r>
              <a:rPr lang="pl-PL"/>
              <a:t>Sklep obuwniczy </a:t>
            </a:r>
          </a:p>
          <a:p>
            <a:pPr lvl="1"/>
            <a:r>
              <a:rPr lang="pl-PL"/>
              <a:t>Sklep komputerowy w galerii handlowej</a:t>
            </a:r>
          </a:p>
          <a:p>
            <a:pPr lvl="1"/>
            <a:r>
              <a:rPr lang="pl-PL"/>
              <a:t>Market 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8658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Prawo Gospodarcze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mtClean="0"/>
              <a:t>Przedmiotem regulacji prawa gospodarczego </a:t>
            </a:r>
            <a:r>
              <a:rPr lang="pl-PL" i="1" smtClean="0"/>
              <a:t>sensu largo </a:t>
            </a:r>
            <a:r>
              <a:rPr lang="pl-PL" smtClean="0"/>
              <a:t>będzie jedynie działalność wytwórcza, usługowa lub handlowa służąca </a:t>
            </a:r>
            <a:r>
              <a:rPr lang="pl-PL" u="sng" smtClean="0"/>
              <a:t>zaspokajaniu cudzych potrzeb, wykonywana zawodowo</a:t>
            </a:r>
            <a:r>
              <a:rPr lang="pl-PL" smtClean="0"/>
              <a:t>, </a:t>
            </a:r>
            <a:r>
              <a:rPr lang="pl-PL" u="sng" smtClean="0"/>
              <a:t>w celu zarobkowym </a:t>
            </a:r>
            <a:r>
              <a:rPr lang="pl-PL" smtClean="0"/>
              <a:t>(tj. odpłatnie) </a:t>
            </a:r>
            <a:r>
              <a:rPr lang="pl-PL" u="sng" smtClean="0"/>
              <a:t>i na własny rachunek podmiotu </a:t>
            </a:r>
            <a:r>
              <a:rPr lang="pl-PL" smtClean="0"/>
              <a:t>prowadzącego taką działalność – nazywanego „przedsiębiorcą”.</a:t>
            </a:r>
          </a:p>
          <a:p>
            <a:endParaRPr lang="pl-PL" smtClean="0"/>
          </a:p>
          <a:p>
            <a:r>
              <a:rPr lang="pl-PL" u="sng" smtClean="0"/>
              <a:t>Poza sferą regulacji </a:t>
            </a:r>
            <a:r>
              <a:rPr lang="pl-PL" smtClean="0"/>
              <a:t>prawa gospodarczego pozostaje: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działalność wykonywana przez dany podmiot dla zaspokojenia potrzeb własnych;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działalność służąca zaspokojeniu cudzych potrzeb, jednakże wykonywana nieodpłatnie, tj. jako działanie non profit;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działalność wykonywana przez osobę fizyczną na podstawie stosunku pracy lub innego, podobnego typu stałego zatrudnienia (np. umowa zlecenia).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17618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Działalność </a:t>
            </a:r>
            <a:r>
              <a:rPr lang="pl-PL"/>
              <a:t>usługowa </a:t>
            </a:r>
          </a:p>
          <a:p>
            <a:endParaRPr lang="pl-PL"/>
          </a:p>
          <a:p>
            <a:r>
              <a:rPr lang="pl-PL" smtClean="0"/>
              <a:t>Też charakter </a:t>
            </a:r>
            <a:r>
              <a:rPr lang="pl-PL"/>
              <a:t>niematerialny</a:t>
            </a:r>
          </a:p>
          <a:p>
            <a:r>
              <a:rPr lang="pl-PL" smtClean="0"/>
              <a:t>Przykłady</a:t>
            </a:r>
            <a:r>
              <a:rPr lang="pl-PL"/>
              <a:t>:</a:t>
            </a:r>
          </a:p>
          <a:p>
            <a:pPr lvl="1"/>
            <a:r>
              <a:rPr lang="pl-PL"/>
              <a:t>Ścięcie włosów u fryzjera</a:t>
            </a:r>
          </a:p>
          <a:p>
            <a:pPr lvl="1"/>
            <a:r>
              <a:rPr lang="pl-PL"/>
              <a:t>Porada prawna u radcy prawnego/ adwokata</a:t>
            </a:r>
          </a:p>
          <a:p>
            <a:pPr lvl="1"/>
            <a:r>
              <a:rPr lang="pl-PL"/>
              <a:t>Naprawa kranu przez hydraulika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3975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Poszukiwanie, rozpoznawanie, wydobywanie kopalin ze złóż</a:t>
            </a:r>
          </a:p>
          <a:p>
            <a:endParaRPr lang="pl-PL"/>
          </a:p>
          <a:p>
            <a:r>
              <a:rPr lang="pl-PL"/>
              <a:t>Przykłady:</a:t>
            </a:r>
          </a:p>
          <a:p>
            <a:pPr lvl="1"/>
            <a:r>
              <a:rPr lang="pl-PL"/>
              <a:t>Kopalnia węgla kamiennego,</a:t>
            </a:r>
          </a:p>
          <a:p>
            <a:pPr lvl="1"/>
            <a:r>
              <a:rPr lang="pl-PL"/>
              <a:t>Wykonywanie odwiertów w poszukiwaniu gazu łupkowego.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38972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/>
              <a:t>Działalność zawodowa</a:t>
            </a:r>
          </a:p>
          <a:p>
            <a:pPr lvl="1"/>
            <a:r>
              <a:rPr lang="pl-PL"/>
              <a:t>Wolne zawody (zawody zaufania publicznego)</a:t>
            </a:r>
          </a:p>
          <a:p>
            <a:pPr lvl="1"/>
            <a:r>
              <a:rPr lang="pl-PL"/>
              <a:t>Konieczność potwierdzenia kwalifikacji (egzamin)</a:t>
            </a:r>
          </a:p>
          <a:p>
            <a:pPr lvl="1"/>
            <a:r>
              <a:rPr lang="pl-PL"/>
              <a:t>Samorządów zawodowy</a:t>
            </a:r>
          </a:p>
          <a:p>
            <a:pPr lvl="1"/>
            <a:r>
              <a:rPr lang="pl-PL"/>
              <a:t>Kodeksy etyczne</a:t>
            </a:r>
          </a:p>
          <a:p>
            <a:endParaRPr lang="pl-PL"/>
          </a:p>
          <a:p>
            <a:r>
              <a:rPr lang="pl-PL"/>
              <a:t>Przykłady:</a:t>
            </a:r>
          </a:p>
          <a:p>
            <a:pPr lvl="1"/>
            <a:r>
              <a:rPr lang="pl-PL"/>
              <a:t>Adwokaci, radcowie prawni, notariusze, tłumacze przysięgli, architekci, pielęgniarki, lekarze, biegli rewidenci, rzeczoznawcy majątkowi itp. – art. 88 k.s.h.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08472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1"/>
              <a:t>Zorganizowany charakter</a:t>
            </a:r>
            <a:r>
              <a:rPr lang="pl-PL"/>
              <a:t>- </a:t>
            </a:r>
            <a:r>
              <a:rPr lang="pl-PL" smtClean="0"/>
              <a:t>jest </a:t>
            </a:r>
            <a:r>
              <a:rPr lang="pl-PL"/>
              <a:t>związane z dokonaniem i wyborem przez podmiot takich elementów jak np.:</a:t>
            </a:r>
          </a:p>
          <a:p>
            <a:pPr lvl="1"/>
            <a:r>
              <a:rPr lang="pl-PL"/>
              <a:t>Forma organizacji przedsiębiorcy (np. sp. prawa handlowego)</a:t>
            </a:r>
          </a:p>
          <a:p>
            <a:pPr lvl="1"/>
            <a:r>
              <a:rPr lang="pl-PL"/>
              <a:t>Siedziba przedsiębiorcy</a:t>
            </a:r>
          </a:p>
          <a:p>
            <a:pPr lvl="1"/>
            <a:r>
              <a:rPr lang="pl-PL"/>
              <a:t>Zgromadzenie środków </a:t>
            </a:r>
            <a:r>
              <a:rPr lang="pl-PL" smtClean="0"/>
              <a:t>finansowych</a:t>
            </a:r>
          </a:p>
          <a:p>
            <a:pPr lvl="1"/>
            <a:r>
              <a:rPr lang="pl-PL" smtClean="0"/>
              <a:t>Zakup rzeczy potrzebnych do prowadzenia działalności (samochodów, mebli, komputerów)</a:t>
            </a:r>
          </a:p>
          <a:p>
            <a:pPr lvl="1"/>
            <a:r>
              <a:rPr lang="pl-PL" smtClean="0"/>
              <a:t>Stworzenie strony internetowej</a:t>
            </a:r>
          </a:p>
          <a:p>
            <a:pPr lvl="1"/>
            <a:r>
              <a:rPr lang="pl-PL" smtClean="0"/>
              <a:t>Zatrudnienie pracowników</a:t>
            </a:r>
          </a:p>
          <a:p>
            <a:pPr lvl="1"/>
            <a:r>
              <a:rPr lang="pl-PL" smtClean="0"/>
              <a:t>Ustanowienie </a:t>
            </a:r>
            <a:r>
              <a:rPr lang="pl-PL"/>
              <a:t>struktury wewnętrznej</a:t>
            </a:r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73870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smtClean="0"/>
              <a:t>Zarobkowy </a:t>
            </a:r>
            <a:r>
              <a:rPr lang="pl-PL" b="1"/>
              <a:t>charakter- </a:t>
            </a:r>
            <a:r>
              <a:rPr lang="pl-PL"/>
              <a:t>wykonywana </a:t>
            </a:r>
            <a:r>
              <a:rPr lang="pl-PL" smtClean="0"/>
              <a:t>działalność ma przynosić podmiotowi korzyść majątkową </a:t>
            </a:r>
            <a:r>
              <a:rPr lang="pl-PL"/>
              <a:t>(nadwyżkę przychodów na wydatkami</a:t>
            </a:r>
            <a:r>
              <a:rPr lang="pl-PL" smtClean="0"/>
              <a:t>),</a:t>
            </a:r>
          </a:p>
          <a:p>
            <a:pPr lvl="1"/>
            <a:r>
              <a:rPr lang="pl-PL" smtClean="0"/>
              <a:t>nie </a:t>
            </a:r>
            <a:r>
              <a:rPr lang="pl-PL"/>
              <a:t>chodzi tutaj o </a:t>
            </a:r>
            <a:r>
              <a:rPr lang="pl-PL" smtClean="0"/>
              <a:t>rzeczywisty wynik</a:t>
            </a:r>
            <a:r>
              <a:rPr lang="pl-PL"/>
              <a:t>, ale o motyw działania podmiotu (podmiot może być stratny, ale jego celem jest uzyskanie zysku</a:t>
            </a:r>
            <a:r>
              <a:rPr lang="pl-PL" smtClean="0"/>
              <a:t>)</a:t>
            </a:r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67524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b="1"/>
              <a:t>Ciągłość</a:t>
            </a:r>
            <a:r>
              <a:rPr lang="pl-PL"/>
              <a:t>- działalność gospodarcza nie powinna być wykonywana incydentalnie, jednostkowo lub okazjonalnie (nie wyklucza jednak prowadzenia sezonowego), chodzi o działalność powtarzalną. </a:t>
            </a:r>
            <a:endParaRPr lang="pl-PL" smtClean="0"/>
          </a:p>
          <a:p>
            <a:endParaRPr lang="pl-PL" smtClean="0"/>
          </a:p>
          <a:p>
            <a:r>
              <a:rPr lang="pl-PL" smtClean="0"/>
              <a:t>Wyróżniamy </a:t>
            </a:r>
            <a:r>
              <a:rPr lang="pl-PL"/>
              <a:t>3 aspekty ciągłości: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/>
              <a:t>Czasowy- trwanie działalności w czasie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/>
              <a:t>Celowy- posiadanie przez podmiot określonego planu gospodarczego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/>
              <a:t>Podstawy utrzymania </a:t>
            </a:r>
            <a:r>
              <a:rPr lang="pl-PL" smtClean="0"/>
              <a:t>się przedsiębiorcy </a:t>
            </a:r>
            <a:endParaRPr lang="pl-PL"/>
          </a:p>
          <a:p>
            <a:endParaRPr lang="pl-PL"/>
          </a:p>
          <a:p>
            <a:r>
              <a:rPr lang="pl-PL"/>
              <a:t>W myśl ustawy, jednorazowe czynność zarobkowe nie będą kwalifikowane do dz. gosp (naprawa sąsiadowi drzwi w ramach pomocy sąsiedzkiej lub okazjonalne udzielanie korepetycji).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75662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/>
              <a:t>Wykonywanie działalności we własnym imieniu </a:t>
            </a:r>
          </a:p>
          <a:p>
            <a:endParaRPr lang="pl-PL" smtClean="0"/>
          </a:p>
          <a:p>
            <a:r>
              <a:rPr lang="pl-PL" smtClean="0"/>
              <a:t>Działalność gospodarcza powinna </a:t>
            </a:r>
            <a:r>
              <a:rPr lang="pl-PL"/>
              <a:t>być prowadzona samodzielnie </a:t>
            </a:r>
            <a:endParaRPr lang="pl-PL" smtClean="0"/>
          </a:p>
          <a:p>
            <a:r>
              <a:rPr lang="pl-PL"/>
              <a:t>K</a:t>
            </a:r>
            <a:r>
              <a:rPr lang="pl-PL" smtClean="0"/>
              <a:t>onkretny podmiot (przedsiębiorca) wszelkie </a:t>
            </a:r>
            <a:r>
              <a:rPr lang="pl-PL"/>
              <a:t>prawa i obowiązki nabywa bezpośrednio.</a:t>
            </a:r>
          </a:p>
          <a:p>
            <a:r>
              <a:rPr lang="pl-PL" smtClean="0"/>
              <a:t>Podmiot w rezultacie </a:t>
            </a:r>
            <a:r>
              <a:rPr lang="pl-PL"/>
              <a:t>dokonywanych przez siebie przez siebie transakcji staje się uprawnionym bądź zobowiązanym i jest w pełni za nie odpowiedzialna. </a:t>
            </a:r>
          </a:p>
          <a:p>
            <a:r>
              <a:rPr lang="pl-PL"/>
              <a:t>Nie oznacza to jednak, że musi działać osobiście (pełnomocnicy). </a:t>
            </a:r>
          </a:p>
          <a:p>
            <a:r>
              <a:rPr lang="pl-PL"/>
              <a:t>Przedstawiciele tzw. wolnych </a:t>
            </a:r>
            <a:r>
              <a:rPr lang="pl-PL" smtClean="0"/>
              <a:t>zawodów - </a:t>
            </a:r>
            <a:r>
              <a:rPr lang="pl-PL"/>
              <a:t>zawsze osobiście. 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62444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działalności gospodarczej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b="1"/>
              <a:t>Wykonywanie działalności na własny rachunek </a:t>
            </a:r>
            <a:r>
              <a:rPr lang="pl-PL" b="1" smtClean="0"/>
              <a:t>(w zdecydowanej większości przypadków)</a:t>
            </a:r>
          </a:p>
          <a:p>
            <a:endParaRPr lang="pl-PL" b="1"/>
          </a:p>
          <a:p>
            <a:pPr lvl="1"/>
            <a:r>
              <a:rPr lang="pl-PL"/>
              <a:t>Oznacza to, że </a:t>
            </a:r>
            <a:r>
              <a:rPr lang="pl-PL" smtClean="0"/>
              <a:t>działalność </a:t>
            </a:r>
            <a:r>
              <a:rPr lang="pl-PL"/>
              <a:t>jest prowadzona na własne ryzyko i że podmiot jest narażony na straty. </a:t>
            </a:r>
            <a:endParaRPr lang="pl-PL" smtClean="0"/>
          </a:p>
          <a:p>
            <a:pPr lvl="1"/>
            <a:endParaRPr lang="pl-PL" smtClean="0"/>
          </a:p>
          <a:p>
            <a:pPr lvl="1"/>
            <a:r>
              <a:rPr lang="pl-PL" smtClean="0"/>
              <a:t>Prowadzenie działalności </a:t>
            </a:r>
            <a:r>
              <a:rPr lang="pl-PL"/>
              <a:t>na cudzy rachunek oznacza, że prawa i obowiązki związane z prowadzeniem </a:t>
            </a:r>
            <a:r>
              <a:rPr lang="pl-PL" smtClean="0"/>
              <a:t>działalności </a:t>
            </a:r>
            <a:r>
              <a:rPr lang="pl-PL"/>
              <a:t>muszą zostać ostatecznie przekazane tam, na czyj rachunek dana </a:t>
            </a:r>
            <a:r>
              <a:rPr lang="pl-PL" smtClean="0"/>
              <a:t>działalność </a:t>
            </a:r>
            <a:r>
              <a:rPr lang="pl-PL"/>
              <a:t>jest prowadzona (działalność agenta, komisanta</a:t>
            </a:r>
            <a:r>
              <a:rPr lang="pl-PL" smtClean="0"/>
              <a:t>).</a:t>
            </a:r>
          </a:p>
          <a:p>
            <a:pPr lvl="1"/>
            <a:endParaRPr lang="pl-PL"/>
          </a:p>
          <a:p>
            <a:pPr lvl="2"/>
            <a:r>
              <a:rPr lang="pl-PL"/>
              <a:t>Art. 765 [Pojęcie] Przez umowę komisu przyjmujący zlecenie (komisant) zobowiązuje się za wynagrodzeniem (prowizja) w zakresie działalności swego przedsiębiorstwa do kupna lub sprzedaży rzeczy ruchomych </a:t>
            </a:r>
            <a:r>
              <a:rPr lang="pl-PL" u="sng"/>
              <a:t>na rachunek dającego zlecenie (komitenta), lecz w imieniu własnym.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47489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smtClean="0"/>
              <a:t>Wzajemna współzależność prawa i gospodarki</a:t>
            </a:r>
            <a:endParaRPr lang="pl-PL" sz="3600"/>
          </a:p>
        </p:txBody>
      </p:sp>
    </p:spTree>
    <p:extLst>
      <p:ext uri="{BB962C8B-B14F-4D97-AF65-F5344CB8AC3E}">
        <p14:creationId xmlns:p14="http://schemas.microsoft.com/office/powerpoint/2010/main" val="30626190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9888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mtClean="0"/>
              <a:t>Rola prawa w kształtowaniu stosunków gospodarczych?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039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Prawo Gospodarcze cd.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pl-PL" smtClean="0"/>
          </a:p>
          <a:p>
            <a:r>
              <a:rPr lang="pl-PL" smtClean="0"/>
              <a:t>Prawo gospodarcze dzielimy na: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prawo gospodarcze publiczne;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mtClean="0"/>
              <a:t>prawo gospodarcze prywatne (prawo handlowe).</a:t>
            </a:r>
          </a:p>
          <a:p>
            <a:r>
              <a:rPr lang="pl-PL" smtClean="0"/>
              <a:t>Różnica: metoda regulacji</a:t>
            </a:r>
          </a:p>
          <a:p>
            <a:r>
              <a:rPr lang="pl-PL" smtClean="0"/>
              <a:t>Publiczne prawo gospodarcze charakteryzuje się stosunkiem pionowym między państwem a podmiotem gospodarczym.</a:t>
            </a:r>
          </a:p>
          <a:p>
            <a:r>
              <a:rPr lang="pl-PL" smtClean="0"/>
              <a:t>Podstawą regulacji w prawie prywatnym będą stosunki charakteryzujące się równorzędnością stron. W przypadku, gdy stroną takiego stosunku jest państwo, także jest ono równorzędne wobec innych stron. Jest to tzw. stosunek poziomy.</a:t>
            </a:r>
          </a:p>
        </p:txBody>
      </p:sp>
    </p:spTree>
    <p:extLst>
      <p:ext uri="{BB962C8B-B14F-4D97-AF65-F5344CB8AC3E}">
        <p14:creationId xmlns:p14="http://schemas.microsoft.com/office/powerpoint/2010/main" val="30449205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Prawo pełni służebną (wtórną) rolę wobec gospodarki</a:t>
            </a:r>
          </a:p>
          <a:p>
            <a:endParaRPr lang="pl-PL" smtClean="0"/>
          </a:p>
          <a:p>
            <a:pPr lvl="1"/>
            <a:r>
              <a:rPr lang="pl-PL" smtClean="0"/>
              <a:t>Prawo powstaje zawsze na bazie określonej rzeczywistości społecznej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7031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Czy współzależność prawa i gospodarki jest zawsze jednostronna?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78119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/>
              <a:t>prawo ze swej istoty wyraża, w </a:t>
            </a:r>
            <a:r>
              <a:rPr lang="pl-PL" smtClean="0"/>
              <a:t>postaci norm </a:t>
            </a:r>
            <a:r>
              <a:rPr lang="pl-PL"/>
              <a:t>ogólnie obowiązujących, pewien system </a:t>
            </a:r>
            <a:r>
              <a:rPr lang="pl-PL" smtClean="0"/>
              <a:t>wartości </a:t>
            </a:r>
            <a:r>
              <a:rPr lang="pl-PL"/>
              <a:t>będący odbiciem </a:t>
            </a:r>
            <a:r>
              <a:rPr lang="pl-PL" smtClean="0"/>
              <a:t>rzeczywistych społecznych </a:t>
            </a:r>
            <a:r>
              <a:rPr lang="pl-PL"/>
              <a:t>potrzeb i oczekiwań, które gospodarka powinna uwzględniać i </a:t>
            </a:r>
            <a:r>
              <a:rPr lang="pl-PL" smtClean="0"/>
              <a:t>realizować</a:t>
            </a:r>
          </a:p>
          <a:p>
            <a:endParaRPr lang="pl-PL" smtClean="0"/>
          </a:p>
          <a:p>
            <a:r>
              <a:rPr lang="pl-PL" smtClean="0"/>
              <a:t>Prawo jest instrumentem kształtowania tych </a:t>
            </a:r>
            <a:r>
              <a:rPr lang="pl-PL"/>
              <a:t>stosunków w sposób </a:t>
            </a:r>
            <a:r>
              <a:rPr lang="pl-PL" smtClean="0"/>
              <a:t>umożliwiający realizację </a:t>
            </a:r>
            <a:r>
              <a:rPr lang="pl-PL"/>
              <a:t>preferowanych w nowej rzeczywistości celów i potrzeb społecznych.</a:t>
            </a:r>
          </a:p>
        </p:txBody>
      </p:sp>
    </p:spTree>
    <p:extLst>
      <p:ext uri="{BB962C8B-B14F-4D97-AF65-F5344CB8AC3E}">
        <p14:creationId xmlns:p14="http://schemas.microsoft.com/office/powerpoint/2010/main" val="37141312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>
            <a:noAutofit/>
          </a:bodyPr>
          <a:lstStyle/>
          <a:p>
            <a:r>
              <a:rPr lang="pl-PL" sz="3200"/>
              <a:t>Rola prawa w zapewnieniu prawidłowego funkcjonowania systemu</a:t>
            </a:r>
            <a:br>
              <a:rPr lang="pl-PL" sz="3200"/>
            </a:br>
            <a:r>
              <a:rPr lang="pl-PL" sz="3200"/>
              <a:t>gospodarki rynkowej</a:t>
            </a:r>
          </a:p>
        </p:txBody>
      </p:sp>
    </p:spTree>
    <p:extLst>
      <p:ext uri="{BB962C8B-B14F-4D97-AF65-F5344CB8AC3E}">
        <p14:creationId xmlns:p14="http://schemas.microsoft.com/office/powerpoint/2010/main" val="20151271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r>
              <a:rPr lang="pl-PL" smtClean="0"/>
              <a:t>Prawo podaży</a:t>
            </a:r>
          </a:p>
          <a:p>
            <a:endParaRPr lang="pl-PL" smtClean="0"/>
          </a:p>
          <a:p>
            <a:r>
              <a:rPr lang="pl-PL" smtClean="0"/>
              <a:t>Prawo popytu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09764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nie </a:t>
            </a:r>
            <a:r>
              <a:rPr lang="pl-PL"/>
              <a:t>może </a:t>
            </a:r>
            <a:r>
              <a:rPr lang="pl-PL" smtClean="0"/>
              <a:t>być mowy </a:t>
            </a:r>
            <a:r>
              <a:rPr lang="pl-PL"/>
              <a:t>o skutecznym działaniu mechanizmów rynkowych w </a:t>
            </a:r>
            <a:r>
              <a:rPr lang="pl-PL" smtClean="0"/>
              <a:t>gospodarce</a:t>
            </a:r>
            <a:r>
              <a:rPr lang="pl-PL"/>
              <a:t> </a:t>
            </a:r>
            <a:r>
              <a:rPr lang="pl-PL" smtClean="0"/>
              <a:t>bez:</a:t>
            </a:r>
            <a:endParaRPr lang="pl-PL"/>
          </a:p>
          <a:p>
            <a:endParaRPr lang="pl-PL" smtClean="0"/>
          </a:p>
          <a:p>
            <a:r>
              <a:rPr lang="pl-PL" smtClean="0"/>
              <a:t>1</a:t>
            </a:r>
            <a:r>
              <a:rPr lang="pl-PL"/>
              <a:t>) </a:t>
            </a:r>
            <a:r>
              <a:rPr lang="pl-PL" smtClean="0"/>
              <a:t>ochrony </a:t>
            </a:r>
            <a:r>
              <a:rPr lang="pl-PL"/>
              <a:t>prawa własności,</a:t>
            </a:r>
          </a:p>
          <a:p>
            <a:r>
              <a:rPr lang="pl-PL"/>
              <a:t>2) </a:t>
            </a:r>
            <a:r>
              <a:rPr lang="pl-PL" smtClean="0"/>
              <a:t>wolności gospodarczej,</a:t>
            </a:r>
            <a:endParaRPr lang="pl-PL"/>
          </a:p>
          <a:p>
            <a:r>
              <a:rPr lang="pl-PL"/>
              <a:t>3) </a:t>
            </a:r>
            <a:r>
              <a:rPr lang="pl-PL" smtClean="0"/>
              <a:t>swobody </a:t>
            </a:r>
            <a:r>
              <a:rPr lang="pl-PL"/>
              <a:t>zawierania umów,</a:t>
            </a:r>
          </a:p>
          <a:p>
            <a:r>
              <a:rPr lang="pl-PL"/>
              <a:t>4) </a:t>
            </a:r>
            <a:r>
              <a:rPr lang="pl-PL" smtClean="0"/>
              <a:t>ochrony </a:t>
            </a:r>
            <a:r>
              <a:rPr lang="pl-PL"/>
              <a:t>swobodnej i uczciwej konkurencji.</a:t>
            </a:r>
          </a:p>
        </p:txBody>
      </p:sp>
    </p:spTree>
    <p:extLst>
      <p:ext uri="{BB962C8B-B14F-4D97-AF65-F5344CB8AC3E}">
        <p14:creationId xmlns:p14="http://schemas.microsoft.com/office/powerpoint/2010/main" val="6177336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Ochrona prawa własności </a:t>
            </a:r>
          </a:p>
          <a:p>
            <a:endParaRPr lang="pl-PL"/>
          </a:p>
          <a:p>
            <a:r>
              <a:rPr lang="pl-PL" smtClean="0"/>
              <a:t>- ochrona środków produkcji</a:t>
            </a:r>
          </a:p>
          <a:p>
            <a:pPr lvl="1"/>
            <a:r>
              <a:rPr lang="pl-PL" smtClean="0"/>
              <a:t>surowce</a:t>
            </a:r>
            <a:r>
              <a:rPr lang="pl-PL"/>
              <a:t>, materiały oraz </a:t>
            </a:r>
            <a:r>
              <a:rPr lang="pl-PL" smtClean="0"/>
              <a:t>półprodukty, </a:t>
            </a:r>
          </a:p>
          <a:p>
            <a:pPr lvl="1"/>
            <a:r>
              <a:rPr lang="pl-PL" smtClean="0"/>
              <a:t>fabryki</a:t>
            </a:r>
            <a:r>
              <a:rPr lang="pl-PL"/>
              <a:t>, zakłady, ziemie, w tym kopalnie, rafinerie </a:t>
            </a:r>
            <a:r>
              <a:rPr lang="pl-PL" smtClean="0"/>
              <a:t>maszyny </a:t>
            </a:r>
            <a:r>
              <a:rPr lang="pl-PL"/>
              <a:t>i narzędzia. </a:t>
            </a:r>
          </a:p>
        </p:txBody>
      </p:sp>
    </p:spTree>
    <p:extLst>
      <p:ext uri="{BB962C8B-B14F-4D97-AF65-F5344CB8AC3E}">
        <p14:creationId xmlns:p14="http://schemas.microsoft.com/office/powerpoint/2010/main" val="25029053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Wolność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/>
              <a:t>Zasada wolności wykonywania przemysłu i handlu została sformułowana wśród </a:t>
            </a:r>
            <a:r>
              <a:rPr lang="pl-PL" smtClean="0"/>
              <a:t>naczelnych haseł </a:t>
            </a:r>
            <a:r>
              <a:rPr lang="pl-PL"/>
              <a:t>Wielkiej Francuskiej Rewolucji </a:t>
            </a:r>
            <a:r>
              <a:rPr lang="pl-PL" smtClean="0"/>
              <a:t>z </a:t>
            </a:r>
            <a:r>
              <a:rPr lang="pl-PL"/>
              <a:t>1789 r</a:t>
            </a:r>
            <a:r>
              <a:rPr lang="pl-PL" smtClean="0"/>
              <a:t>.</a:t>
            </a:r>
          </a:p>
          <a:p>
            <a:r>
              <a:rPr lang="pl-PL" smtClean="0"/>
              <a:t>Wcześniejsze ograniczenia:</a:t>
            </a:r>
          </a:p>
          <a:p>
            <a:pPr lvl="1"/>
            <a:r>
              <a:rPr lang="pl-PL" smtClean="0"/>
              <a:t>przymusowych </a:t>
            </a:r>
            <a:r>
              <a:rPr lang="pl-PL"/>
              <a:t>korporacji </a:t>
            </a:r>
            <a:r>
              <a:rPr lang="pl-PL" smtClean="0"/>
              <a:t>cechowych </a:t>
            </a:r>
          </a:p>
          <a:p>
            <a:pPr lvl="1"/>
            <a:r>
              <a:rPr lang="pl-PL" smtClean="0"/>
              <a:t>monopole królewskie (tzw</a:t>
            </a:r>
            <a:r>
              <a:rPr lang="pl-PL"/>
              <a:t>. regaliach</a:t>
            </a:r>
            <a:r>
              <a:rPr lang="pl-PL" smtClean="0"/>
              <a:t>)</a:t>
            </a:r>
          </a:p>
          <a:p>
            <a:pPr lvl="1"/>
            <a:r>
              <a:rPr lang="pl-PL" smtClean="0"/>
              <a:t>polityka protekcjonizmu państwowego i bariery celne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56874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Wolność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Na </a:t>
            </a:r>
            <a:r>
              <a:rPr lang="pl-PL" smtClean="0"/>
              <a:t>wolność </a:t>
            </a:r>
            <a:r>
              <a:rPr lang="pl-PL"/>
              <a:t>gospodarczą składają się dwie zasady </a:t>
            </a:r>
            <a:r>
              <a:rPr lang="pl-PL" smtClean="0"/>
              <a:t>pomocnicze:</a:t>
            </a:r>
          </a:p>
          <a:p>
            <a:pPr lvl="1"/>
            <a:r>
              <a:rPr lang="pl-PL" smtClean="0"/>
              <a:t>Zasada wolnej </a:t>
            </a:r>
            <a:r>
              <a:rPr lang="pl-PL"/>
              <a:t>przedsiębiorczości </a:t>
            </a:r>
            <a:endParaRPr lang="pl-PL" smtClean="0"/>
          </a:p>
          <a:p>
            <a:pPr lvl="1"/>
            <a:r>
              <a:rPr lang="pl-PL"/>
              <a:t>Z</a:t>
            </a:r>
            <a:r>
              <a:rPr lang="pl-PL" smtClean="0"/>
              <a:t>asada </a:t>
            </a:r>
            <a:r>
              <a:rPr lang="pl-PL"/>
              <a:t>swobodnej konkurencji</a:t>
            </a:r>
          </a:p>
        </p:txBody>
      </p:sp>
    </p:spTree>
    <p:extLst>
      <p:ext uri="{BB962C8B-B14F-4D97-AF65-F5344CB8AC3E}">
        <p14:creationId xmlns:p14="http://schemas.microsoft.com/office/powerpoint/2010/main" val="1174631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Wolność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/>
              <a:t>Wolna przedsiębiorczość oznacza, ogólnie rzecz biorąc, prawo </a:t>
            </a:r>
            <a:r>
              <a:rPr lang="pl-PL" smtClean="0"/>
              <a:t>podejmowania </a:t>
            </a:r>
            <a:r>
              <a:rPr lang="pl-PL"/>
              <a:t>wykonywania wszelkiej działalności gospodarczej i obejmuje: </a:t>
            </a:r>
            <a:endParaRPr lang="pl-PL" smtClean="0"/>
          </a:p>
          <a:p>
            <a:pPr lvl="1"/>
            <a:r>
              <a:rPr lang="pl-PL" smtClean="0"/>
              <a:t>swobodę tworzenia przedsiębiorstwa</a:t>
            </a:r>
            <a:r>
              <a:rPr lang="pl-PL"/>
              <a:t>, </a:t>
            </a:r>
            <a:endParaRPr lang="pl-PL" smtClean="0"/>
          </a:p>
          <a:p>
            <a:pPr lvl="1"/>
            <a:r>
              <a:rPr lang="pl-PL" smtClean="0"/>
              <a:t>swobodę </a:t>
            </a:r>
            <a:r>
              <a:rPr lang="pl-PL"/>
              <a:t>wyboru jego siedziby (miejsca prowadzenia działalności),</a:t>
            </a:r>
          </a:p>
          <a:p>
            <a:pPr lvl="1"/>
            <a:r>
              <a:rPr lang="pl-PL" smtClean="0"/>
              <a:t>swobodę </a:t>
            </a:r>
            <a:r>
              <a:rPr lang="pl-PL"/>
              <a:t>wyboru przedmiotu i zakresu prowadzonej działalności.</a:t>
            </a:r>
          </a:p>
        </p:txBody>
      </p:sp>
    </p:spTree>
    <p:extLst>
      <p:ext uri="{BB962C8B-B14F-4D97-AF65-F5344CB8AC3E}">
        <p14:creationId xmlns:p14="http://schemas.microsoft.com/office/powerpoint/2010/main" val="1868676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Publiczne 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l-PL" smtClean="0"/>
          </a:p>
          <a:p>
            <a:r>
              <a:rPr lang="pl-PL" smtClean="0"/>
              <a:t>Celem PGP jest ochrona podstawowych wartości gospodarki rynkowej oraz wyznaczenie dopuszczalnego zakresu ich ograniczenia w interesie publicznym.</a:t>
            </a:r>
          </a:p>
          <a:p>
            <a:r>
              <a:rPr lang="pl-PL" smtClean="0"/>
              <a:t>Konsekwencja: ingerencja państwa w sferę stosunków gospodarczych.</a:t>
            </a:r>
          </a:p>
          <a:p>
            <a:r>
              <a:rPr lang="pl-PL" smtClean="0"/>
              <a:t>Państwo nie może dopuścić, by działalność gospodarcza szkodziła, zagrażała obywatelom</a:t>
            </a:r>
          </a:p>
          <a:p>
            <a:r>
              <a:rPr lang="pl-PL" smtClean="0"/>
              <a:t>Przykłady:</a:t>
            </a:r>
          </a:p>
          <a:p>
            <a:pPr lvl="1"/>
            <a:r>
              <a:rPr lang="pl-PL" smtClean="0"/>
              <a:t>Likwidacja karteli</a:t>
            </a:r>
          </a:p>
          <a:p>
            <a:pPr lvl="1"/>
            <a:r>
              <a:rPr lang="pl-PL" smtClean="0"/>
              <a:t>Wymogi norm żywnościowych</a:t>
            </a:r>
          </a:p>
          <a:p>
            <a:pPr lvl="1"/>
            <a:r>
              <a:rPr lang="pl-PL" smtClean="0"/>
              <a:t>Ograniczenia w handlu broniom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81971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Wolność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Zasada swobodnej konkurencji </a:t>
            </a:r>
          </a:p>
          <a:p>
            <a:pPr lvl="1"/>
            <a:r>
              <a:rPr lang="pl-PL" smtClean="0"/>
              <a:t>Brak barier (np. fiskalnych, ilościowych )wejścia na rynek, funkcjonowania na nim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40274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Swoboda umów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mtClean="0"/>
              <a:t>Art. 353(1) k.c.</a:t>
            </a:r>
          </a:p>
          <a:p>
            <a:endParaRPr lang="pl-PL"/>
          </a:p>
          <a:p>
            <a:r>
              <a:rPr lang="pl-PL"/>
              <a:t>Zasada ta przywrócona została do systemu polskiego </a:t>
            </a:r>
            <a:r>
              <a:rPr lang="pl-PL" smtClean="0"/>
              <a:t>prawa cywilnego </a:t>
            </a:r>
            <a:r>
              <a:rPr lang="pl-PL"/>
              <a:t>nowelą Kodeksu cywilnego z 28.7.1990 r. o zmianie ustawy – Kodeks </a:t>
            </a:r>
            <a:r>
              <a:rPr lang="pl-PL" smtClean="0"/>
              <a:t>cywilny</a:t>
            </a:r>
            <a:endParaRPr lang="pl-PL"/>
          </a:p>
          <a:p>
            <a:r>
              <a:rPr lang="pl-PL" smtClean="0"/>
              <a:t>strony zawierające umowę </a:t>
            </a:r>
            <a:r>
              <a:rPr lang="pl-PL"/>
              <a:t>mogą ułożyć stosunek prawny według swego uznania, byleby jego treść lub </a:t>
            </a:r>
            <a:r>
              <a:rPr lang="pl-PL" smtClean="0"/>
              <a:t>cel nie </a:t>
            </a:r>
            <a:r>
              <a:rPr lang="pl-PL"/>
              <a:t>sprzeciwiały się naturze tego stosunku, ustawie ani zasadom współżycia społecznego.</a:t>
            </a:r>
          </a:p>
          <a:p>
            <a:r>
              <a:rPr lang="pl-PL"/>
              <a:t>W nauce prawa cywilnego panuje dość zgodny pogląd, iż zasada swobody </a:t>
            </a:r>
            <a:r>
              <a:rPr lang="pl-PL" smtClean="0"/>
              <a:t>umów oznacza </a:t>
            </a:r>
            <a:r>
              <a:rPr lang="pl-PL"/>
              <a:t>dla kontrahentów możliwość:</a:t>
            </a:r>
          </a:p>
          <a:p>
            <a:pPr lvl="1"/>
            <a:r>
              <a:rPr lang="pl-PL"/>
              <a:t>1) swobodnego decydowania o zawarciu kontraktu,</a:t>
            </a:r>
          </a:p>
          <a:p>
            <a:pPr lvl="1"/>
            <a:r>
              <a:rPr lang="pl-PL"/>
              <a:t>2) swobodnego wyboru kontrahenta (kontrahentów),</a:t>
            </a:r>
          </a:p>
          <a:p>
            <a:pPr lvl="1"/>
            <a:r>
              <a:rPr lang="pl-PL"/>
              <a:t>3) swobodnego ukształtowania treści kontraktu,</a:t>
            </a:r>
          </a:p>
          <a:p>
            <a:pPr lvl="1"/>
            <a:r>
              <a:rPr lang="pl-PL"/>
              <a:t>4) swobodnego wyboru formy </a:t>
            </a:r>
            <a:r>
              <a:rPr lang="pl-PL" smtClean="0"/>
              <a:t>kontaktu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06188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Ochrona uczciwej konkurencji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/>
              <a:t>Jednakże już od końca XIX w. zaczęły się pojawiać w </a:t>
            </a:r>
            <a:r>
              <a:rPr lang="pl-PL" smtClean="0"/>
              <a:t>najwyżej rozwiniętych </a:t>
            </a:r>
            <a:r>
              <a:rPr lang="pl-PL"/>
              <a:t>krajach kapitalistycznych – najwcześniej w Stanach </a:t>
            </a:r>
            <a:r>
              <a:rPr lang="pl-PL" smtClean="0"/>
              <a:t>Zjednoczonych Ameryki </a:t>
            </a:r>
            <a:r>
              <a:rPr lang="pl-PL"/>
              <a:t>– regulacje prawne zabraniające stosowania w obrocie gospodarczym </a:t>
            </a:r>
            <a:r>
              <a:rPr lang="pl-PL" smtClean="0"/>
              <a:t>pewnych praktyk </a:t>
            </a:r>
            <a:r>
              <a:rPr lang="pl-PL"/>
              <a:t>o charakterze monopolistycznym (ustawodawstwo antykartelowe</a:t>
            </a:r>
            <a:r>
              <a:rPr lang="pl-PL" smtClean="0"/>
              <a:t>).</a:t>
            </a:r>
          </a:p>
          <a:p>
            <a:r>
              <a:rPr lang="pl-PL"/>
              <a:t>Okazało się bowiem – co może się wydawać paradoksem – że niekontrolowana i </a:t>
            </a:r>
            <a:r>
              <a:rPr lang="pl-PL" smtClean="0"/>
              <a:t>nielimitowana przez </a:t>
            </a:r>
            <a:r>
              <a:rPr lang="pl-PL"/>
              <a:t>działania państwa walka konkurencyjna może się stać, po </a:t>
            </a:r>
            <a:r>
              <a:rPr lang="pl-PL" smtClean="0"/>
              <a:t>przekroczeniu pewnej </a:t>
            </a:r>
            <a:r>
              <a:rPr lang="pl-PL"/>
              <a:t>granicy, czynnikiem destrukcyjnym dla gospodarki rynkowej</a:t>
            </a:r>
          </a:p>
        </p:txBody>
      </p:sp>
    </p:spTree>
    <p:extLst>
      <p:ext uri="{BB962C8B-B14F-4D97-AF65-F5344CB8AC3E}">
        <p14:creationId xmlns:p14="http://schemas.microsoft.com/office/powerpoint/2010/main" val="383332047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Ochrona uczciwej konkurencji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smtClean="0"/>
              <a:t>szkodliwym </a:t>
            </a:r>
            <a:r>
              <a:rPr lang="pl-PL"/>
              <a:t>i destabilizującym </a:t>
            </a:r>
            <a:r>
              <a:rPr lang="pl-PL" smtClean="0"/>
              <a:t>rynek byłoby </a:t>
            </a:r>
            <a:r>
              <a:rPr lang="pl-PL"/>
              <a:t>całkowite opanowanie go przez wąską grupę monopolistów</a:t>
            </a:r>
            <a:r>
              <a:rPr lang="pl-PL" smtClean="0"/>
              <a:t>.</a:t>
            </a:r>
          </a:p>
          <a:p>
            <a:r>
              <a:rPr lang="pl-PL" smtClean="0"/>
              <a:t>ochrona konsumentów przed </a:t>
            </a:r>
            <a:r>
              <a:rPr lang="pl-PL"/>
              <a:t>nadużyciem ich zaufania czy też zwyczajnej naiwności przez </a:t>
            </a:r>
            <a:r>
              <a:rPr lang="pl-PL" smtClean="0"/>
              <a:t>nieuczciwych producentów </a:t>
            </a:r>
            <a:r>
              <a:rPr lang="pl-PL"/>
              <a:t>(sprzedawców) towarów, </a:t>
            </a:r>
            <a:endParaRPr lang="pl-PL" smtClean="0"/>
          </a:p>
          <a:p>
            <a:r>
              <a:rPr lang="pl-PL" smtClean="0"/>
              <a:t>zwalczaniu czynów nieuczciwej </a:t>
            </a:r>
            <a:r>
              <a:rPr lang="pl-PL"/>
              <a:t>konkurencji, w szczególności określających granice dozwolonej i </a:t>
            </a:r>
            <a:r>
              <a:rPr lang="pl-PL" smtClean="0"/>
              <a:t>uczciwej reklamy</a:t>
            </a:r>
            <a:r>
              <a:rPr lang="pl-PL"/>
              <a:t>, </a:t>
            </a:r>
            <a:endParaRPr lang="pl-PL" smtClean="0"/>
          </a:p>
          <a:p>
            <a:r>
              <a:rPr lang="pl-PL" smtClean="0"/>
              <a:t>ochrona </a:t>
            </a:r>
            <a:r>
              <a:rPr lang="pl-PL"/>
              <a:t>znaków towarowych i własności </a:t>
            </a:r>
            <a:r>
              <a:rPr lang="pl-PL" smtClean="0"/>
              <a:t>intelektualnej (wynalazki</a:t>
            </a:r>
            <a:r>
              <a:rPr lang="pl-PL"/>
              <a:t>, prawa autorskie wzory użytkowe itp.)</a:t>
            </a:r>
          </a:p>
        </p:txBody>
      </p:sp>
    </p:spTree>
    <p:extLst>
      <p:ext uri="{BB962C8B-B14F-4D97-AF65-F5344CB8AC3E}">
        <p14:creationId xmlns:p14="http://schemas.microsoft.com/office/powerpoint/2010/main" val="7192696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/>
              <a:t>Rola prawa w korygowaniu negatywnych </a:t>
            </a:r>
            <a:r>
              <a:rPr lang="pl-PL" smtClean="0"/>
              <a:t>skutków społeczno-ekonomicznych </a:t>
            </a:r>
            <a:r>
              <a:rPr lang="pl-PL"/>
              <a:t>liberalnej gospodarki rynkowej.</a:t>
            </a:r>
          </a:p>
        </p:txBody>
      </p:sp>
    </p:spTree>
    <p:extLst>
      <p:ext uri="{BB962C8B-B14F-4D97-AF65-F5344CB8AC3E}">
        <p14:creationId xmlns:p14="http://schemas.microsoft.com/office/powerpoint/2010/main" val="20802420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Przykład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endParaRPr lang="pl-PL" smtClean="0"/>
          </a:p>
          <a:p>
            <a:r>
              <a:rPr lang="pl-PL" smtClean="0"/>
              <a:t>Wspieranie drobnej przedsiębiorczości</a:t>
            </a:r>
          </a:p>
          <a:p>
            <a:endParaRPr lang="pl-PL"/>
          </a:p>
          <a:p>
            <a:r>
              <a:rPr lang="pl-PL" smtClean="0"/>
              <a:t>(efekt skali, fuzje, monopole)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47908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Przykład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r>
              <a:rPr lang="pl-PL" smtClean="0"/>
              <a:t>Zarząd dobrami publicznymi (drogi, mosty)</a:t>
            </a:r>
          </a:p>
          <a:p>
            <a:endParaRPr lang="pl-PL"/>
          </a:p>
          <a:p>
            <a:r>
              <a:rPr lang="pl-PL" smtClean="0"/>
              <a:t>(publiczne znaczy niczyje)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68763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Przykład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określenia reguł prawnych tzw. sprawiedliwości rozdzielczej (dystrybucyjnej</a:t>
            </a:r>
            <a:r>
              <a:rPr lang="pl-PL" smtClean="0"/>
              <a:t>)</a:t>
            </a:r>
          </a:p>
          <a:p>
            <a:endParaRPr lang="pl-PL"/>
          </a:p>
          <a:p>
            <a:r>
              <a:rPr lang="pl-PL" smtClean="0"/>
              <a:t>(wspieranie wykluczonych, zabezpieczenie społeczne)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74072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/>
              <a:t>Funkcje prawa w gospodarce</a:t>
            </a:r>
          </a:p>
        </p:txBody>
      </p:sp>
    </p:spTree>
    <p:extLst>
      <p:ext uri="{BB962C8B-B14F-4D97-AF65-F5344CB8AC3E}">
        <p14:creationId xmlns:p14="http://schemas.microsoft.com/office/powerpoint/2010/main" val="58137523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/>
              <a:t>FUNKCJA STERUJĄCA</a:t>
            </a:r>
          </a:p>
          <a:p>
            <a:pPr lvl="1"/>
            <a:r>
              <a:rPr lang="pl-PL"/>
              <a:t>Związana z oddziaływaniem prawa na gospodarkę</a:t>
            </a:r>
            <a:r>
              <a:rPr lang="pl-PL" smtClean="0"/>
              <a:t>.</a:t>
            </a:r>
          </a:p>
          <a:p>
            <a:pPr lvl="1"/>
            <a:endParaRPr lang="pl-PL"/>
          </a:p>
          <a:p>
            <a:pPr lvl="1"/>
            <a:r>
              <a:rPr lang="pl-PL"/>
              <a:t> </a:t>
            </a:r>
            <a:r>
              <a:rPr lang="pl-PL" smtClean="0"/>
              <a:t>Przejawia </a:t>
            </a:r>
            <a:r>
              <a:rPr lang="pl-PL"/>
              <a:t>się ona w praktyce tym, </a:t>
            </a:r>
            <a:r>
              <a:rPr lang="pl-PL" smtClean="0"/>
              <a:t>że organy </a:t>
            </a:r>
            <a:r>
              <a:rPr lang="pl-PL"/>
              <a:t>państwa (centralne, samorządowe) dokonują odpowiednich </a:t>
            </a:r>
            <a:r>
              <a:rPr lang="pl-PL" smtClean="0"/>
              <a:t>działań w </a:t>
            </a:r>
            <a:r>
              <a:rPr lang="pl-PL"/>
              <a:t>sferze ustawodawczej, tak aby z jednej strony stymulować rozwój </a:t>
            </a:r>
            <a:r>
              <a:rPr lang="pl-PL" smtClean="0"/>
              <a:t>gospodarczy, z </a:t>
            </a:r>
            <a:r>
              <a:rPr lang="pl-PL"/>
              <a:t>drugiej zaś by był on ukierunkowany na najważniejsze oraz </a:t>
            </a:r>
            <a:r>
              <a:rPr lang="pl-PL" smtClean="0"/>
              <a:t>bieżące potrzeby </a:t>
            </a:r>
            <a:r>
              <a:rPr lang="pl-PL"/>
              <a:t>państwowe i społeczne.</a:t>
            </a:r>
          </a:p>
        </p:txBody>
      </p:sp>
    </p:spTree>
    <p:extLst>
      <p:ext uri="{BB962C8B-B14F-4D97-AF65-F5344CB8AC3E}">
        <p14:creationId xmlns:p14="http://schemas.microsoft.com/office/powerpoint/2010/main" val="2114674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Publiczne Prawo Gospodarcze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smtClean="0"/>
              <a:t>Interwencjonizm publiczny – oddziaływanie Państwa na gospodarkę</a:t>
            </a:r>
          </a:p>
          <a:p>
            <a:pPr lvl="1"/>
            <a:r>
              <a:rPr lang="pl-PL" smtClean="0"/>
              <a:t>Interwencjonizm </a:t>
            </a:r>
            <a:r>
              <a:rPr lang="pl-PL"/>
              <a:t>negatywny – policja gospodarcza i reglamentacja </a:t>
            </a:r>
            <a:r>
              <a:rPr lang="pl-PL" smtClean="0"/>
              <a:t>gospodarcza (władztwo administracyjne)</a:t>
            </a:r>
            <a:endParaRPr lang="pl-PL"/>
          </a:p>
          <a:p>
            <a:pPr lvl="1"/>
            <a:r>
              <a:rPr lang="pl-PL" smtClean="0"/>
              <a:t>Interwencjonizm </a:t>
            </a:r>
            <a:r>
              <a:rPr lang="pl-PL"/>
              <a:t>pozytywny – pomoc publiczna dla przedsiębiorców, organizowanie określonych przedsięwzięć makroekonomicznych 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351951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/>
              <a:t>FUNKCJA </a:t>
            </a:r>
            <a:r>
              <a:rPr lang="pl-PL" smtClean="0"/>
              <a:t>ORGANIZUJĄCA</a:t>
            </a:r>
          </a:p>
          <a:p>
            <a:pPr marL="0" indent="0">
              <a:buNone/>
            </a:pPr>
            <a:endParaRPr lang="pl-PL"/>
          </a:p>
          <a:p>
            <a:pPr lvl="1"/>
            <a:r>
              <a:rPr lang="pl-PL"/>
              <a:t>Określa ogólne warunki podejmowania, wykonywania i zakończenia działalności gospodarczej, a więc warunki ramowe dla działalności gospodarczej. </a:t>
            </a:r>
          </a:p>
        </p:txBody>
      </p:sp>
    </p:spTree>
    <p:extLst>
      <p:ext uri="{BB962C8B-B14F-4D97-AF65-F5344CB8AC3E}">
        <p14:creationId xmlns:p14="http://schemas.microsoft.com/office/powerpoint/2010/main" val="7644837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/>
              <a:t>FUNKCJA ROZDZIELCZA</a:t>
            </a:r>
          </a:p>
          <a:p>
            <a:pPr lvl="1"/>
            <a:r>
              <a:rPr lang="pl-PL"/>
              <a:t>Związana z istotą funkcjonowania prawa, które m.in. odpowiada za zapewnienie pomyślności, rozwoju i wzrostu dobrobytu wszystkich swoich obywateli</a:t>
            </a:r>
          </a:p>
          <a:p>
            <a:pPr lvl="1"/>
            <a:r>
              <a:rPr lang="pl-PL"/>
              <a:t>tzw. redystrybucja dóbr </a:t>
            </a:r>
            <a:r>
              <a:rPr lang="pl-PL" smtClean="0"/>
              <a:t>polegająca na </a:t>
            </a:r>
            <a:r>
              <a:rPr lang="pl-PL"/>
              <a:t>odpowiednim rozdziale dóbr i usług, niekoniecznie w oparciu o </a:t>
            </a:r>
            <a:r>
              <a:rPr lang="pl-PL" smtClean="0"/>
              <a:t>przesłanki rynkowe </a:t>
            </a:r>
            <a:r>
              <a:rPr lang="pl-PL"/>
              <a:t>i ekonomiczne. </a:t>
            </a:r>
          </a:p>
        </p:txBody>
      </p:sp>
    </p:spTree>
    <p:extLst>
      <p:ext uri="{BB962C8B-B14F-4D97-AF65-F5344CB8AC3E}">
        <p14:creationId xmlns:p14="http://schemas.microsoft.com/office/powerpoint/2010/main" val="125508749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/>
              <a:t>FUNKCJA STABILIZUJĄCA</a:t>
            </a:r>
          </a:p>
          <a:p>
            <a:pPr lvl="1"/>
            <a:r>
              <a:rPr lang="pl-PL"/>
              <a:t>Wiąże się z utrzymaniem i utrwaleniem istniejącego stanu stosunków społ. oraz z podejmowaniem działań, które mają na celu eliminację niepożądanych zjawisk społ., które zakłócają lub deformują dział. gospod</a:t>
            </a:r>
            <a:r>
              <a:rPr lang="pl-PL" smtClean="0"/>
              <a:t>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284823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/>
              <a:t>FUNKCJA OCHRONNA</a:t>
            </a:r>
          </a:p>
          <a:p>
            <a:pPr lvl="1"/>
            <a:r>
              <a:rPr lang="pl-PL"/>
              <a:t>Wyraża się w rozwiązaniach prawnych które przewidują instytucjonalne możliwości konfrontacji i wyważania różnych, nierzadko sprzecznych ze sobą interesów uczestników biorących udział w dział. gospod</a:t>
            </a:r>
            <a:r>
              <a:rPr lang="pl-PL" smtClean="0"/>
              <a:t>.</a:t>
            </a:r>
          </a:p>
          <a:p>
            <a:pPr lvl="1"/>
            <a:r>
              <a:rPr lang="pl-PL"/>
              <a:t>skierowana jest na ochronę interesu </a:t>
            </a:r>
            <a:r>
              <a:rPr lang="pl-PL" smtClean="0"/>
              <a:t>publicznego oraz </a:t>
            </a:r>
            <a:r>
              <a:rPr lang="pl-PL"/>
              <a:t>ochronę poszczególnych uczestników (przedsiębiorców </a:t>
            </a:r>
            <a:r>
              <a:rPr lang="pl-PL" smtClean="0"/>
              <a:t>oraz konsumentów</a:t>
            </a:r>
            <a:r>
              <a:rPr lang="pl-PL"/>
              <a:t>) obrotu gospodarczego.</a:t>
            </a:r>
          </a:p>
          <a:p>
            <a:pPr lvl="1"/>
            <a:r>
              <a:rPr lang="pl-PL" smtClean="0"/>
              <a:t>prawo </a:t>
            </a:r>
            <a:r>
              <a:rPr lang="pl-PL"/>
              <a:t>ma pełnić tu rolę gwaranta podstawowych wartości gospodarki rynkowej oraz wyznaczać dopuszczalne jej ograniczenia. Regulacja prawna spełnia swą funkcję ochronną kiedy przeciwstawia się szkodliwym działaniom przedsiębiorców nadużywających przyznanych im wolności i praw w sposób który narusza inne wartości podlegające ochronie prawnej, tj. wolność konkurencji, uczciwość postępowania, gwarancja własności, poszanowanie zasady równości, zawsze kieruje się przy tym troską o interes publiczny</a:t>
            </a:r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621676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50842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mtClean="0"/>
              <a:t>Zasady – normy o szczególnej doniosłości, wpływają m.in. na wykładnię norm reguł</a:t>
            </a:r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r>
              <a:rPr lang="pl-PL" smtClean="0"/>
              <a:t>W </a:t>
            </a:r>
            <a:r>
              <a:rPr lang="pl-PL"/>
              <a:t>PPG możemy wyróżnić zasady ogólne i zasady </a:t>
            </a:r>
            <a:r>
              <a:rPr lang="pl-PL" smtClean="0"/>
              <a:t>swoiste</a:t>
            </a:r>
            <a:r>
              <a:rPr lang="pl-PL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93131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smtClean="0"/>
              <a:t>Zasady ogólne (przykłady)</a:t>
            </a:r>
          </a:p>
          <a:p>
            <a:r>
              <a:rPr lang="pl-PL"/>
              <a:t>prawo jednostki do sądu (wyraz w art. 7, 77 ust. 2 i 184 Konstytucji RP</a:t>
            </a:r>
            <a:r>
              <a:rPr lang="pl-PL" smtClean="0"/>
              <a:t>);</a:t>
            </a:r>
          </a:p>
          <a:p>
            <a:r>
              <a:rPr lang="pl-PL"/>
              <a:t>zasada wolności gospodarczej (art. 20 Konstytucji RP oraz art. 5 SDGU);</a:t>
            </a:r>
          </a:p>
          <a:p>
            <a:r>
              <a:rPr lang="pl-PL" smtClean="0"/>
              <a:t>zasada </a:t>
            </a:r>
            <a:r>
              <a:rPr lang="pl-PL"/>
              <a:t>ochrony własności (art. 21 oraz 64 ust. 3 Konstytucji RP</a:t>
            </a:r>
            <a:r>
              <a:rPr lang="pl-PL" smtClean="0"/>
              <a:t>);</a:t>
            </a:r>
          </a:p>
          <a:p>
            <a:r>
              <a:rPr lang="pl-PL"/>
              <a:t>zasada ochrony wolności i praw nabytych (art. 64 ust. 2 i 3 Konstytucji RP, art. 155 i 161 KPA);</a:t>
            </a:r>
          </a:p>
        </p:txBody>
      </p:sp>
    </p:spTree>
    <p:extLst>
      <p:ext uri="{BB962C8B-B14F-4D97-AF65-F5344CB8AC3E}">
        <p14:creationId xmlns:p14="http://schemas.microsoft.com/office/powerpoint/2010/main" val="188280181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smtClean="0"/>
              <a:t>Zasady swoiste </a:t>
            </a:r>
          </a:p>
          <a:p>
            <a:r>
              <a:rPr lang="pl-PL"/>
              <a:t>Zasada ochrony bezpieczeństwa publicznego i porządku publicznego</a:t>
            </a:r>
            <a:r>
              <a:rPr lang="pl-PL" smtClean="0"/>
              <a:t>.</a:t>
            </a:r>
          </a:p>
          <a:p>
            <a:r>
              <a:rPr lang="pl-PL"/>
              <a:t>Zasada ochrony prawidłowego funkcjonowania gospodarki rynkowej</a:t>
            </a:r>
            <a:r>
              <a:rPr lang="pl-PL" smtClean="0"/>
              <a:t>.</a:t>
            </a:r>
          </a:p>
          <a:p>
            <a:r>
              <a:rPr lang="pl-PL"/>
              <a:t>Zasada ochrony zasobów narodowych: zasobów naturalnych i dóbr kultury</a:t>
            </a:r>
            <a:r>
              <a:rPr lang="pl-PL" smtClean="0"/>
              <a:t>.</a:t>
            </a:r>
          </a:p>
          <a:p>
            <a:r>
              <a:rPr lang="pl-PL"/>
              <a:t>Zasada ochrony interesów politycznych i gospodarczych państwa w stosunkach z zagranicą</a:t>
            </a:r>
            <a:r>
              <a:rPr lang="pl-PL" smtClean="0"/>
              <a:t>.</a:t>
            </a:r>
          </a:p>
          <a:p>
            <a:r>
              <a:rPr lang="pl-PL"/>
              <a:t>Zasada prawidłowego gospodarowania mieniem publicznym</a:t>
            </a:r>
          </a:p>
        </p:txBody>
      </p:sp>
    </p:spTree>
    <p:extLst>
      <p:ext uri="{BB962C8B-B14F-4D97-AF65-F5344CB8AC3E}">
        <p14:creationId xmlns:p14="http://schemas.microsoft.com/office/powerpoint/2010/main" val="318810343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/>
              <a:t>Zasada ochrony bezpieczeństwa publicznego i porządku publicznego</a:t>
            </a:r>
            <a:r>
              <a:rPr lang="pl-PL" b="1" smtClean="0"/>
              <a:t>.</a:t>
            </a:r>
          </a:p>
          <a:p>
            <a:pPr marL="0" indent="0" algn="ctr">
              <a:buNone/>
            </a:pPr>
            <a:endParaRPr lang="pl-PL" b="1"/>
          </a:p>
          <a:p>
            <a:pPr marL="0" indent="0" algn="just">
              <a:buNone/>
            </a:pPr>
            <a:r>
              <a:rPr lang="pl-PL" sz="2800"/>
              <a:t>Ochrona bezpieczeństwa publicznego w prawie gospodarczym oznacza realizowaną za pomocą pewnego typowego zespołu środków prawnych i administracyjnych zwanego policją administracyjną ochronę życia, zdrowia, mienia, a także ochronę środowiska przed zagrożeniami wynikającymi z wykonywania działalności gospodarczej.</a:t>
            </a:r>
          </a:p>
        </p:txBody>
      </p:sp>
    </p:spTree>
    <p:extLst>
      <p:ext uri="{BB962C8B-B14F-4D97-AF65-F5344CB8AC3E}">
        <p14:creationId xmlns:p14="http://schemas.microsoft.com/office/powerpoint/2010/main" val="257959541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/>
              <a:t>Zasada ochrony prawidłowego funkcjonowania gospodarki rynkowej.</a:t>
            </a:r>
          </a:p>
          <a:p>
            <a:r>
              <a:rPr lang="pl-PL"/>
              <a:t>Realizację tej zasady zapewnia reglamentacja </a:t>
            </a:r>
            <a:r>
              <a:rPr lang="pl-PL" smtClean="0"/>
              <a:t>gospodarcza (zróżnicowana działalność)</a:t>
            </a:r>
          </a:p>
          <a:p>
            <a:r>
              <a:rPr lang="pl-PL" smtClean="0"/>
              <a:t>Przykłady:</a:t>
            </a:r>
          </a:p>
          <a:p>
            <a:pPr lvl="1"/>
            <a:r>
              <a:rPr lang="pl-PL"/>
              <a:t>O</a:t>
            </a:r>
            <a:r>
              <a:rPr lang="pl-PL" smtClean="0"/>
              <a:t>chrona konkurencji</a:t>
            </a:r>
          </a:p>
          <a:p>
            <a:pPr lvl="1"/>
            <a:r>
              <a:rPr lang="pl-PL" smtClean="0"/>
              <a:t>Zamówienia publiczne</a:t>
            </a:r>
          </a:p>
          <a:p>
            <a:pPr marL="0" indent="0">
              <a:buNone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5921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PPG - definicja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i="0" u="none" strike="noStrike" baseline="0" smtClean="0">
                <a:solidFill>
                  <a:srgbClr val="000000"/>
                </a:solidFill>
              </a:rPr>
              <a:t>Publiczne Prawo Gospodarcze </a:t>
            </a:r>
            <a:r>
              <a:rPr lang="pl-PL" b="0" i="0" u="none" strike="noStrike" baseline="0" smtClean="0">
                <a:solidFill>
                  <a:srgbClr val="000000"/>
                </a:solidFill>
              </a:rPr>
              <a:t>to całokształt norm prawnych regulujących proces oddziaływania państwa i organów UE na gospodarkę z udziałem organów administracji publicznej oraz podmiotów prawa publicznego, a także prawa prywatnego. 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912822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/>
              <a:t>Zasada ochrony zasobów narodowych: zasobów naturalnych i dóbr kultury</a:t>
            </a:r>
            <a:r>
              <a:rPr lang="pl-PL" b="1" smtClean="0"/>
              <a:t>.</a:t>
            </a:r>
          </a:p>
          <a:p>
            <a:pPr marL="0" indent="0" algn="ctr">
              <a:buNone/>
            </a:pPr>
            <a:endParaRPr lang="pl-PL" b="1"/>
          </a:p>
          <a:p>
            <a:pPr marL="0" indent="0" algn="just">
              <a:buNone/>
            </a:pPr>
            <a:r>
              <a:rPr lang="pl-PL" smtClean="0"/>
              <a:t>Poszukiwanie </a:t>
            </a:r>
            <a:r>
              <a:rPr lang="pl-PL"/>
              <a:t>i wydobywanie kopalin </a:t>
            </a:r>
            <a:r>
              <a:rPr lang="pl-PL" smtClean="0"/>
              <a:t>oraz </a:t>
            </a:r>
            <a:r>
              <a:rPr lang="pl-PL"/>
              <a:t>obrót dobrami kultury jest z reguły przedmiotem działalności gospodarczej – uznać można, że, przynajmniej w części, bogate w swoiste instytucje prawo geologiczne, prawo górnicze, prawo o ochronie </a:t>
            </a:r>
            <a:r>
              <a:rPr lang="pl-PL" smtClean="0"/>
              <a:t>dóbr kultury</a:t>
            </a:r>
            <a:r>
              <a:rPr lang="pl-PL"/>
              <a:t>, ograniczając wolność gospodarczą i wykonywanie własności, stanowi realizację tej zasady jako zasady PPG.</a:t>
            </a:r>
          </a:p>
        </p:txBody>
      </p:sp>
    </p:spTree>
    <p:extLst>
      <p:ext uri="{BB962C8B-B14F-4D97-AF65-F5344CB8AC3E}">
        <p14:creationId xmlns:p14="http://schemas.microsoft.com/office/powerpoint/2010/main" val="16973352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/>
              <a:t>Zasada ochrony interesów politycznych i gospodarczych państwa w stosunkach z zagranicą</a:t>
            </a:r>
            <a:r>
              <a:rPr lang="pl-PL" b="1" smtClean="0"/>
              <a:t>.</a:t>
            </a:r>
          </a:p>
          <a:p>
            <a:pPr marL="0" indent="0">
              <a:buNone/>
            </a:pPr>
            <a:endParaRPr lang="pl-PL" smtClean="0"/>
          </a:p>
          <a:p>
            <a:pPr marL="0" indent="0" algn="just">
              <a:buNone/>
            </a:pPr>
            <a:r>
              <a:rPr lang="pl-PL"/>
              <a:t>Zasada ta wyraża się w stworzeniu całego systemu nakazów, zakazów i pozwoleń w zagranicznym obrocie towarowym. Są w tym liczne ograniczenia o charakterze policyjny, a więc mające na celu ochronę bezpieczeństwa publicznego, ochronę rynku krajowego, a także (w szczególnych przypadkach) interesów politycznych państwa (embargo).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295460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Zasady PPG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/>
              <a:t>Zasada prawidłowego gospodarowania mieniem </a:t>
            </a:r>
            <a:r>
              <a:rPr lang="pl-PL" b="1" smtClean="0"/>
              <a:t>publicznym</a:t>
            </a:r>
          </a:p>
          <a:p>
            <a:pPr marL="0" indent="0">
              <a:buNone/>
            </a:pPr>
            <a:endParaRPr lang="pl-PL"/>
          </a:p>
          <a:p>
            <a:pPr marL="0" indent="0" algn="just">
              <a:buNone/>
            </a:pPr>
            <a:r>
              <a:rPr lang="pl-PL" smtClean="0"/>
              <a:t>Cały </a:t>
            </a:r>
            <a:r>
              <a:rPr lang="pl-PL"/>
              <a:t>obszar wykonywania praw majątkowych państwa i innych podmiotów publicznoprawnych przez organy władzy publicznej podlega ocenie według ustalonych w PPG kryteriów legalności, celowości, gospodarności i rzetelności. Kryteria te są dla organu władzy publicznej dyrektywami działania, którymi powinien się kierować, gospodarując mieniem publicznym, mając na uwadze dobro publiczne i majątkowe interesy podmiotu, który reprezentuje.</a:t>
            </a:r>
          </a:p>
        </p:txBody>
      </p:sp>
    </p:spTree>
    <p:extLst>
      <p:ext uri="{BB962C8B-B14F-4D97-AF65-F5344CB8AC3E}">
        <p14:creationId xmlns:p14="http://schemas.microsoft.com/office/powerpoint/2010/main" val="44441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PPG cd. – podstawowy podział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l-PL" smtClean="0"/>
          </a:p>
          <a:p>
            <a:pPr marL="514350" indent="-514350">
              <a:buFont typeface="+mj-lt"/>
              <a:buAutoNum type="arabicPeriod"/>
            </a:pPr>
            <a:r>
              <a:rPr lang="pl-PL" b="1" smtClean="0"/>
              <a:t>Konstytucyjne prawo gospodarcze</a:t>
            </a:r>
          </a:p>
          <a:p>
            <a:pPr lvl="1"/>
            <a:r>
              <a:rPr lang="pl-PL" smtClean="0"/>
              <a:t> całokształt norm (zasad) konstytucyjnych o istotnym znaczeniu dla gospodarki.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smtClean="0"/>
              <a:t>Administracyjne prawo gospodarcze</a:t>
            </a:r>
          </a:p>
          <a:p>
            <a:pPr marL="914400" lvl="1" indent="-514350"/>
            <a:r>
              <a:rPr lang="pl-PL" smtClean="0"/>
              <a:t>Wyróżnienie tegoż prawa uzasadnia przedmiot regulacji, ograniczony w stosunku do przedmiotu regulacji PGP, do zadań i kompetencji organów administracji publicznej, wykonujących zadania interwencji państwa w gospodarkę za pomocą określonych prawem środków i form prawnych działania administracji gospodarczej.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smtClean="0"/>
              <a:t>Europejskie prawo gospodarcze</a:t>
            </a:r>
          </a:p>
          <a:p>
            <a:pPr lvl="1"/>
            <a:r>
              <a:rPr lang="pl-PL" smtClean="0"/>
              <a:t>jest to prawo pochodzące od organów UE, regulujące procesy gospodarcze w ramach Unii, w tym także oddziaływanie organów Unii oraz organów państw członkowskich na gospodarkę Unii, a tym samym – w odpowiednim zakresie – na gospodarkę państw członkowskich.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6028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APG – podstawowy podział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b="1" smtClean="0"/>
              <a:t>Ustrojowe</a:t>
            </a:r>
            <a:r>
              <a:rPr lang="pl-PL" smtClean="0"/>
              <a:t> prawo administracyjne gospodarcze </a:t>
            </a:r>
          </a:p>
          <a:p>
            <a:pPr lvl="1"/>
            <a:r>
              <a:rPr lang="pl-PL" smtClean="0"/>
              <a:t>prawo regulujące organizację i funkcjonowanie administracji gospodarczej. Przedmiotem regulacji są tutaj zadania i kompetencje, charakter prawny, czyli pozycja prawna i rodzaj podmiotów administracji gospodarczej, a także tryb ich powoływania, usytuowanie organizacyjne w aparacie administracyjnym państwa.</a:t>
            </a:r>
          </a:p>
          <a:p>
            <a:r>
              <a:rPr lang="pl-PL" b="1" smtClean="0"/>
              <a:t>Materialne</a:t>
            </a:r>
            <a:r>
              <a:rPr lang="pl-PL" smtClean="0"/>
              <a:t> prawo administracyjne gospodarcze </a:t>
            </a:r>
          </a:p>
          <a:p>
            <a:pPr lvl="1"/>
            <a:r>
              <a:rPr lang="pl-PL" smtClean="0"/>
              <a:t>Istotną cechą tego prawa jest bezpośrednie bądź pośrednie regulowanie sytuacji prawnej jednostek (osób fizycznych) i osób prawnych.</a:t>
            </a:r>
          </a:p>
          <a:p>
            <a:r>
              <a:rPr lang="pl-PL" b="1" smtClean="0"/>
              <a:t>Procesowe</a:t>
            </a:r>
            <a:r>
              <a:rPr lang="pl-PL" smtClean="0"/>
              <a:t> prawo administracyjne gospodarcze </a:t>
            </a:r>
          </a:p>
          <a:p>
            <a:pPr lvl="1"/>
            <a:r>
              <a:rPr lang="pl-PL" smtClean="0"/>
              <a:t>Podstawową funkcją norm proceduralnych jest ustanowienie jednostkowej (indywidualnej) normy określającej prawa i obowiązki indywidualnie oznaczonego adresata jako wyniku konkretyzacji abstrakcyjno-generalnej normy dla konkretnej indywidualnej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867192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2246</TotalTime>
  <Words>3333</Words>
  <Application>Microsoft Office PowerPoint</Application>
  <PresentationFormat>Pokaz na ekranie (4:3)</PresentationFormat>
  <Paragraphs>358</Paragraphs>
  <Slides>72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72</vt:i4>
      </vt:variant>
    </vt:vector>
  </HeadingPairs>
  <TitlesOfParts>
    <vt:vector size="73" baseType="lpstr">
      <vt:lpstr>Motyw pakietu Office</vt:lpstr>
      <vt:lpstr>Publiczne Prawo Gospodarcze</vt:lpstr>
      <vt:lpstr>Prawo Gospodarcze</vt:lpstr>
      <vt:lpstr>Prawo Gospodarcze </vt:lpstr>
      <vt:lpstr>Prawo Gospodarcze cd.</vt:lpstr>
      <vt:lpstr>Publiczne Prawo Gospodarcze</vt:lpstr>
      <vt:lpstr>Publiczne Prawo Gospodarcze</vt:lpstr>
      <vt:lpstr>PPG - definicja</vt:lpstr>
      <vt:lpstr>PPG cd. – podstawowy podział</vt:lpstr>
      <vt:lpstr>APG – podstawowy podział</vt:lpstr>
      <vt:lpstr>Źródła prawa</vt:lpstr>
      <vt:lpstr>Źródła prawa</vt:lpstr>
      <vt:lpstr>Źródła prawa</vt:lpstr>
      <vt:lpstr>Źródła prawa</vt:lpstr>
      <vt:lpstr>Źródła prawa </vt:lpstr>
      <vt:lpstr>Konstytucja Biznesu</vt:lpstr>
      <vt:lpstr>Źródła prawa </vt:lpstr>
      <vt:lpstr>Źródła prawa</vt:lpstr>
      <vt:lpstr>Społeczna gospodarka rynkowa</vt:lpstr>
      <vt:lpstr>Społeczna gospodarka rynkowa </vt:lpstr>
      <vt:lpstr>Społeczna gospodarka rynkowa</vt:lpstr>
      <vt:lpstr>Społeczna gospodarka rynkowa</vt:lpstr>
      <vt:lpstr>Społeczna gospodarka rynkowa</vt:lpstr>
      <vt:lpstr>Społeczna gospodarka rynkowa 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Pojęcie działalności gospodarczej</vt:lpstr>
      <vt:lpstr>Prezentacja programu PowerPoint</vt:lpstr>
      <vt:lpstr>Rola prawa w kształtowaniu stosunków gospodarczych?</vt:lpstr>
      <vt:lpstr>Prezentacja programu PowerPoint</vt:lpstr>
      <vt:lpstr>Prezentacja programu PowerPoint</vt:lpstr>
      <vt:lpstr>Prezentacja programu PowerPoint</vt:lpstr>
      <vt:lpstr>Rola prawa w zapewnieniu prawidłowego funkcjonowania systemu gospodarki rynkowej</vt:lpstr>
      <vt:lpstr>Prezentacja programu PowerPoint</vt:lpstr>
      <vt:lpstr>Prezentacja programu PowerPoint</vt:lpstr>
      <vt:lpstr>Prezentacja programu PowerPoint</vt:lpstr>
      <vt:lpstr>Wolność gospodarcza</vt:lpstr>
      <vt:lpstr>Wolność gospodarcza</vt:lpstr>
      <vt:lpstr>Wolność gospodarcza</vt:lpstr>
      <vt:lpstr>Wolność gospodarcza</vt:lpstr>
      <vt:lpstr>Swoboda umów</vt:lpstr>
      <vt:lpstr>Ochrona uczciwej konkurencji</vt:lpstr>
      <vt:lpstr>Ochrona uczciwej konkurencji</vt:lpstr>
      <vt:lpstr>Prezentacja programu PowerPoint</vt:lpstr>
      <vt:lpstr>Przykład</vt:lpstr>
      <vt:lpstr>Przykład</vt:lpstr>
      <vt:lpstr>Przykład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Zasady PPG</vt:lpstr>
      <vt:lpstr>Zasady PPG</vt:lpstr>
      <vt:lpstr>Zasady PPG</vt:lpstr>
      <vt:lpstr>Zasady PPG </vt:lpstr>
      <vt:lpstr>Zasady PPG</vt:lpstr>
      <vt:lpstr>Zasady PPG</vt:lpstr>
      <vt:lpstr>Zasady PPG</vt:lpstr>
      <vt:lpstr>Zasady PPG</vt:lpstr>
      <vt:lpstr>Zasady PPG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Adam</dc:creator>
  <cp:lastModifiedBy>Adam</cp:lastModifiedBy>
  <cp:revision>94</cp:revision>
  <dcterms:created xsi:type="dcterms:W3CDTF">2017-10-15T10:41:44Z</dcterms:created>
  <dcterms:modified xsi:type="dcterms:W3CDTF">2019-12-01T20:22:28Z</dcterms:modified>
</cp:coreProperties>
</file>