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Masters/slideMaster25.xml" ContentType="application/vnd.openxmlformats-officedocument.presentationml.slideMaster+xml"/>
  <Override PartName="/ppt/slideMasters/slideMaster26.xml" ContentType="application/vnd.openxmlformats-officedocument.presentationml.slideMaster+xml"/>
  <Override PartName="/ppt/slideMasters/slideMaster27.xml" ContentType="application/vnd.openxmlformats-officedocument.presentationml.slideMaster+xml"/>
  <Override PartName="/ppt/slideMasters/slideMaster2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theme/theme17.xml" ContentType="application/vnd.openxmlformats-officedocument.theme+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theme/theme18.xml" ContentType="application/vnd.openxmlformats-officedocument.theme+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theme/theme19.xml" ContentType="application/vnd.openxmlformats-officedocument.theme+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theme/theme20.xml" ContentType="application/vnd.openxmlformats-officedocument.theme+xml"/>
  <Override PartName="/ppt/slideLayouts/slideLayout221.xml" ContentType="application/vnd.openxmlformats-officedocument.presentationml.slideLayout+xml"/>
  <Override PartName="/ppt/slideLayouts/slideLayout222.xml" ContentType="application/vnd.openxmlformats-officedocument.presentationml.slideLayout+xml"/>
  <Override PartName="/ppt/slideLayouts/slideLayout223.xml" ContentType="application/vnd.openxmlformats-officedocument.presentationml.slideLayout+xml"/>
  <Override PartName="/ppt/slideLayouts/slideLayout224.xml" ContentType="application/vnd.openxmlformats-officedocument.presentationml.slideLayout+xml"/>
  <Override PartName="/ppt/slideLayouts/slideLayout225.xml" ContentType="application/vnd.openxmlformats-officedocument.presentationml.slideLayout+xml"/>
  <Override PartName="/ppt/slideLayouts/slideLayout226.xml" ContentType="application/vnd.openxmlformats-officedocument.presentationml.slideLayout+xml"/>
  <Override PartName="/ppt/slideLayouts/slideLayout227.xml" ContentType="application/vnd.openxmlformats-officedocument.presentationml.slideLayout+xml"/>
  <Override PartName="/ppt/slideLayouts/slideLayout228.xml" ContentType="application/vnd.openxmlformats-officedocument.presentationml.slideLayout+xml"/>
  <Override PartName="/ppt/slideLayouts/slideLayout229.xml" ContentType="application/vnd.openxmlformats-officedocument.presentationml.slideLayout+xml"/>
  <Override PartName="/ppt/slideLayouts/slideLayout230.xml" ContentType="application/vnd.openxmlformats-officedocument.presentationml.slideLayout+xml"/>
  <Override PartName="/ppt/slideLayouts/slideLayout231.xml" ContentType="application/vnd.openxmlformats-officedocument.presentationml.slideLayout+xml"/>
  <Override PartName="/ppt/theme/theme21.xml" ContentType="application/vnd.openxmlformats-officedocument.theme+xml"/>
  <Override PartName="/ppt/slideLayouts/slideLayout232.xml" ContentType="application/vnd.openxmlformats-officedocument.presentationml.slideLayout+xml"/>
  <Override PartName="/ppt/slideLayouts/slideLayout233.xml" ContentType="application/vnd.openxmlformats-officedocument.presentationml.slideLayout+xml"/>
  <Override PartName="/ppt/slideLayouts/slideLayout234.xml" ContentType="application/vnd.openxmlformats-officedocument.presentationml.slideLayout+xml"/>
  <Override PartName="/ppt/slideLayouts/slideLayout235.xml" ContentType="application/vnd.openxmlformats-officedocument.presentationml.slideLayout+xml"/>
  <Override PartName="/ppt/slideLayouts/slideLayout236.xml" ContentType="application/vnd.openxmlformats-officedocument.presentationml.slideLayout+xml"/>
  <Override PartName="/ppt/slideLayouts/slideLayout237.xml" ContentType="application/vnd.openxmlformats-officedocument.presentationml.slideLayout+xml"/>
  <Override PartName="/ppt/slideLayouts/slideLayout238.xml" ContentType="application/vnd.openxmlformats-officedocument.presentationml.slideLayout+xml"/>
  <Override PartName="/ppt/slideLayouts/slideLayout239.xml" ContentType="application/vnd.openxmlformats-officedocument.presentationml.slideLayout+xml"/>
  <Override PartName="/ppt/slideLayouts/slideLayout240.xml" ContentType="application/vnd.openxmlformats-officedocument.presentationml.slideLayout+xml"/>
  <Override PartName="/ppt/slideLayouts/slideLayout241.xml" ContentType="application/vnd.openxmlformats-officedocument.presentationml.slideLayout+xml"/>
  <Override PartName="/ppt/slideLayouts/slideLayout242.xml" ContentType="application/vnd.openxmlformats-officedocument.presentationml.slideLayout+xml"/>
  <Override PartName="/ppt/theme/theme22.xml" ContentType="application/vnd.openxmlformats-officedocument.theme+xml"/>
  <Override PartName="/ppt/slideLayouts/slideLayout243.xml" ContentType="application/vnd.openxmlformats-officedocument.presentationml.slideLayout+xml"/>
  <Override PartName="/ppt/slideLayouts/slideLayout244.xml" ContentType="application/vnd.openxmlformats-officedocument.presentationml.slideLayout+xml"/>
  <Override PartName="/ppt/slideLayouts/slideLayout245.xml" ContentType="application/vnd.openxmlformats-officedocument.presentationml.slideLayout+xml"/>
  <Override PartName="/ppt/slideLayouts/slideLayout246.xml" ContentType="application/vnd.openxmlformats-officedocument.presentationml.slideLayout+xml"/>
  <Override PartName="/ppt/slideLayouts/slideLayout247.xml" ContentType="application/vnd.openxmlformats-officedocument.presentationml.slideLayout+xml"/>
  <Override PartName="/ppt/slideLayouts/slideLayout248.xml" ContentType="application/vnd.openxmlformats-officedocument.presentationml.slideLayout+xml"/>
  <Override PartName="/ppt/slideLayouts/slideLayout249.xml" ContentType="application/vnd.openxmlformats-officedocument.presentationml.slideLayout+xml"/>
  <Override PartName="/ppt/slideLayouts/slideLayout250.xml" ContentType="application/vnd.openxmlformats-officedocument.presentationml.slideLayout+xml"/>
  <Override PartName="/ppt/slideLayouts/slideLayout251.xml" ContentType="application/vnd.openxmlformats-officedocument.presentationml.slideLayout+xml"/>
  <Override PartName="/ppt/slideLayouts/slideLayout252.xml" ContentType="application/vnd.openxmlformats-officedocument.presentationml.slideLayout+xml"/>
  <Override PartName="/ppt/slideLayouts/slideLayout253.xml" ContentType="application/vnd.openxmlformats-officedocument.presentationml.slideLayout+xml"/>
  <Override PartName="/ppt/theme/theme23.xml" ContentType="application/vnd.openxmlformats-officedocument.theme+xml"/>
  <Override PartName="/ppt/slideLayouts/slideLayout254.xml" ContentType="application/vnd.openxmlformats-officedocument.presentationml.slideLayout+xml"/>
  <Override PartName="/ppt/slideLayouts/slideLayout255.xml" ContentType="application/vnd.openxmlformats-officedocument.presentationml.slideLayout+xml"/>
  <Override PartName="/ppt/slideLayouts/slideLayout256.xml" ContentType="application/vnd.openxmlformats-officedocument.presentationml.slideLayout+xml"/>
  <Override PartName="/ppt/slideLayouts/slideLayout257.xml" ContentType="application/vnd.openxmlformats-officedocument.presentationml.slideLayout+xml"/>
  <Override PartName="/ppt/slideLayouts/slideLayout258.xml" ContentType="application/vnd.openxmlformats-officedocument.presentationml.slideLayout+xml"/>
  <Override PartName="/ppt/slideLayouts/slideLayout259.xml" ContentType="application/vnd.openxmlformats-officedocument.presentationml.slideLayout+xml"/>
  <Override PartName="/ppt/slideLayouts/slideLayout260.xml" ContentType="application/vnd.openxmlformats-officedocument.presentationml.slideLayout+xml"/>
  <Override PartName="/ppt/slideLayouts/slideLayout261.xml" ContentType="application/vnd.openxmlformats-officedocument.presentationml.slideLayout+xml"/>
  <Override PartName="/ppt/slideLayouts/slideLayout262.xml" ContentType="application/vnd.openxmlformats-officedocument.presentationml.slideLayout+xml"/>
  <Override PartName="/ppt/slideLayouts/slideLayout263.xml" ContentType="application/vnd.openxmlformats-officedocument.presentationml.slideLayout+xml"/>
  <Override PartName="/ppt/slideLayouts/slideLayout264.xml" ContentType="application/vnd.openxmlformats-officedocument.presentationml.slideLayout+xml"/>
  <Override PartName="/ppt/theme/theme24.xml" ContentType="application/vnd.openxmlformats-officedocument.theme+xml"/>
  <Override PartName="/ppt/slideLayouts/slideLayout265.xml" ContentType="application/vnd.openxmlformats-officedocument.presentationml.slideLayout+xml"/>
  <Override PartName="/ppt/slideLayouts/slideLayout266.xml" ContentType="application/vnd.openxmlformats-officedocument.presentationml.slideLayout+xml"/>
  <Override PartName="/ppt/slideLayouts/slideLayout267.xml" ContentType="application/vnd.openxmlformats-officedocument.presentationml.slideLayout+xml"/>
  <Override PartName="/ppt/slideLayouts/slideLayout268.xml" ContentType="application/vnd.openxmlformats-officedocument.presentationml.slideLayout+xml"/>
  <Override PartName="/ppt/slideLayouts/slideLayout269.xml" ContentType="application/vnd.openxmlformats-officedocument.presentationml.slideLayout+xml"/>
  <Override PartName="/ppt/slideLayouts/slideLayout270.xml" ContentType="application/vnd.openxmlformats-officedocument.presentationml.slideLayout+xml"/>
  <Override PartName="/ppt/slideLayouts/slideLayout271.xml" ContentType="application/vnd.openxmlformats-officedocument.presentationml.slideLayout+xml"/>
  <Override PartName="/ppt/slideLayouts/slideLayout272.xml" ContentType="application/vnd.openxmlformats-officedocument.presentationml.slideLayout+xml"/>
  <Override PartName="/ppt/slideLayouts/slideLayout273.xml" ContentType="application/vnd.openxmlformats-officedocument.presentationml.slideLayout+xml"/>
  <Override PartName="/ppt/slideLayouts/slideLayout274.xml" ContentType="application/vnd.openxmlformats-officedocument.presentationml.slideLayout+xml"/>
  <Override PartName="/ppt/slideLayouts/slideLayout275.xml" ContentType="application/vnd.openxmlformats-officedocument.presentationml.slideLayout+xml"/>
  <Override PartName="/ppt/theme/theme25.xml" ContentType="application/vnd.openxmlformats-officedocument.theme+xml"/>
  <Override PartName="/ppt/slideLayouts/slideLayout276.xml" ContentType="application/vnd.openxmlformats-officedocument.presentationml.slideLayout+xml"/>
  <Override PartName="/ppt/slideLayouts/slideLayout277.xml" ContentType="application/vnd.openxmlformats-officedocument.presentationml.slideLayout+xml"/>
  <Override PartName="/ppt/slideLayouts/slideLayout278.xml" ContentType="application/vnd.openxmlformats-officedocument.presentationml.slideLayout+xml"/>
  <Override PartName="/ppt/slideLayouts/slideLayout279.xml" ContentType="application/vnd.openxmlformats-officedocument.presentationml.slideLayout+xml"/>
  <Override PartName="/ppt/slideLayouts/slideLayout280.xml" ContentType="application/vnd.openxmlformats-officedocument.presentationml.slideLayout+xml"/>
  <Override PartName="/ppt/slideLayouts/slideLayout281.xml" ContentType="application/vnd.openxmlformats-officedocument.presentationml.slideLayout+xml"/>
  <Override PartName="/ppt/slideLayouts/slideLayout282.xml" ContentType="application/vnd.openxmlformats-officedocument.presentationml.slideLayout+xml"/>
  <Override PartName="/ppt/slideLayouts/slideLayout283.xml" ContentType="application/vnd.openxmlformats-officedocument.presentationml.slideLayout+xml"/>
  <Override PartName="/ppt/slideLayouts/slideLayout284.xml" ContentType="application/vnd.openxmlformats-officedocument.presentationml.slideLayout+xml"/>
  <Override PartName="/ppt/slideLayouts/slideLayout285.xml" ContentType="application/vnd.openxmlformats-officedocument.presentationml.slideLayout+xml"/>
  <Override PartName="/ppt/slideLayouts/slideLayout286.xml" ContentType="application/vnd.openxmlformats-officedocument.presentationml.slideLayout+xml"/>
  <Override PartName="/ppt/theme/theme26.xml" ContentType="application/vnd.openxmlformats-officedocument.theme+xml"/>
  <Override PartName="/ppt/slideLayouts/slideLayout287.xml" ContentType="application/vnd.openxmlformats-officedocument.presentationml.slideLayout+xml"/>
  <Override PartName="/ppt/slideLayouts/slideLayout288.xml" ContentType="application/vnd.openxmlformats-officedocument.presentationml.slideLayout+xml"/>
  <Override PartName="/ppt/slideLayouts/slideLayout289.xml" ContentType="application/vnd.openxmlformats-officedocument.presentationml.slideLayout+xml"/>
  <Override PartName="/ppt/slideLayouts/slideLayout290.xml" ContentType="application/vnd.openxmlformats-officedocument.presentationml.slideLayout+xml"/>
  <Override PartName="/ppt/slideLayouts/slideLayout291.xml" ContentType="application/vnd.openxmlformats-officedocument.presentationml.slideLayout+xml"/>
  <Override PartName="/ppt/slideLayouts/slideLayout292.xml" ContentType="application/vnd.openxmlformats-officedocument.presentationml.slideLayout+xml"/>
  <Override PartName="/ppt/slideLayouts/slideLayout293.xml" ContentType="application/vnd.openxmlformats-officedocument.presentationml.slideLayout+xml"/>
  <Override PartName="/ppt/slideLayouts/slideLayout294.xml" ContentType="application/vnd.openxmlformats-officedocument.presentationml.slideLayout+xml"/>
  <Override PartName="/ppt/slideLayouts/slideLayout295.xml" ContentType="application/vnd.openxmlformats-officedocument.presentationml.slideLayout+xml"/>
  <Override PartName="/ppt/slideLayouts/slideLayout296.xml" ContentType="application/vnd.openxmlformats-officedocument.presentationml.slideLayout+xml"/>
  <Override PartName="/ppt/slideLayouts/slideLayout297.xml" ContentType="application/vnd.openxmlformats-officedocument.presentationml.slideLayout+xml"/>
  <Override PartName="/ppt/theme/theme27.xml" ContentType="application/vnd.openxmlformats-officedocument.theme+xml"/>
  <Override PartName="/ppt/slideLayouts/slideLayout298.xml" ContentType="application/vnd.openxmlformats-officedocument.presentationml.slideLayout+xml"/>
  <Override PartName="/ppt/slideLayouts/slideLayout299.xml" ContentType="application/vnd.openxmlformats-officedocument.presentationml.slideLayout+xml"/>
  <Override PartName="/ppt/slideLayouts/slideLayout300.xml" ContentType="application/vnd.openxmlformats-officedocument.presentationml.slideLayout+xml"/>
  <Override PartName="/ppt/slideLayouts/slideLayout301.xml" ContentType="application/vnd.openxmlformats-officedocument.presentationml.slideLayout+xml"/>
  <Override PartName="/ppt/slideLayouts/slideLayout302.xml" ContentType="application/vnd.openxmlformats-officedocument.presentationml.slideLayout+xml"/>
  <Override PartName="/ppt/slideLayouts/slideLayout303.xml" ContentType="application/vnd.openxmlformats-officedocument.presentationml.slideLayout+xml"/>
  <Override PartName="/ppt/slideLayouts/slideLayout304.xml" ContentType="application/vnd.openxmlformats-officedocument.presentationml.slideLayout+xml"/>
  <Override PartName="/ppt/slideLayouts/slideLayout305.xml" ContentType="application/vnd.openxmlformats-officedocument.presentationml.slideLayout+xml"/>
  <Override PartName="/ppt/slideLayouts/slideLayout306.xml" ContentType="application/vnd.openxmlformats-officedocument.presentationml.slideLayout+xml"/>
  <Override PartName="/ppt/slideLayouts/slideLayout307.xml" ContentType="application/vnd.openxmlformats-officedocument.presentationml.slideLayout+xml"/>
  <Override PartName="/ppt/slideLayouts/slideLayout308.xml" ContentType="application/vnd.openxmlformats-officedocument.presentationml.slideLayout+xml"/>
  <Override PartName="/ppt/theme/theme28.xml" ContentType="application/vnd.openxmlformats-officedocument.theme+xml"/>
  <Override PartName="/ppt/theme/theme29.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 id="2147483780" r:id="rId11"/>
    <p:sldMasterId id="2147483792" r:id="rId12"/>
    <p:sldMasterId id="2147483804" r:id="rId13"/>
    <p:sldMasterId id="2147483816" r:id="rId14"/>
    <p:sldMasterId id="2147483828" r:id="rId15"/>
    <p:sldMasterId id="2147483840" r:id="rId16"/>
    <p:sldMasterId id="2147483852" r:id="rId17"/>
    <p:sldMasterId id="2147483864" r:id="rId18"/>
    <p:sldMasterId id="2147483876" r:id="rId19"/>
    <p:sldMasterId id="2147483888" r:id="rId20"/>
    <p:sldMasterId id="2147483900" r:id="rId21"/>
    <p:sldMasterId id="2147483912" r:id="rId22"/>
    <p:sldMasterId id="2147483924" r:id="rId23"/>
    <p:sldMasterId id="2147483936" r:id="rId24"/>
    <p:sldMasterId id="2147483948" r:id="rId25"/>
    <p:sldMasterId id="2147483960" r:id="rId26"/>
    <p:sldMasterId id="2147483972" r:id="rId27"/>
    <p:sldMasterId id="2147483984" r:id="rId28"/>
  </p:sldMasterIdLst>
  <p:notesMasterIdLst>
    <p:notesMasterId r:id="rId184"/>
  </p:notesMasterIdLst>
  <p:sldIdLst>
    <p:sldId id="257" r:id="rId29"/>
    <p:sldId id="258" r:id="rId30"/>
    <p:sldId id="259" r:id="rId31"/>
    <p:sldId id="260" r:id="rId32"/>
    <p:sldId id="261" r:id="rId33"/>
    <p:sldId id="262" r:id="rId34"/>
    <p:sldId id="280" r:id="rId35"/>
    <p:sldId id="263" r:id="rId36"/>
    <p:sldId id="264" r:id="rId37"/>
    <p:sldId id="265" r:id="rId38"/>
    <p:sldId id="281" r:id="rId39"/>
    <p:sldId id="267" r:id="rId40"/>
    <p:sldId id="283" r:id="rId41"/>
    <p:sldId id="284" r:id="rId42"/>
    <p:sldId id="269" r:id="rId43"/>
    <p:sldId id="282" r:id="rId44"/>
    <p:sldId id="293" r:id="rId45"/>
    <p:sldId id="270" r:id="rId46"/>
    <p:sldId id="287" r:id="rId47"/>
    <p:sldId id="271" r:id="rId48"/>
    <p:sldId id="272" r:id="rId49"/>
    <p:sldId id="273" r:id="rId50"/>
    <p:sldId id="274" r:id="rId51"/>
    <p:sldId id="275" r:id="rId52"/>
    <p:sldId id="276" r:id="rId53"/>
    <p:sldId id="289" r:id="rId54"/>
    <p:sldId id="277" r:id="rId55"/>
    <p:sldId id="288" r:id="rId56"/>
    <p:sldId id="292" r:id="rId57"/>
    <p:sldId id="291" r:id="rId58"/>
    <p:sldId id="295" r:id="rId59"/>
    <p:sldId id="294" r:id="rId60"/>
    <p:sldId id="305" r:id="rId61"/>
    <p:sldId id="296" r:id="rId62"/>
    <p:sldId id="303" r:id="rId63"/>
    <p:sldId id="310" r:id="rId64"/>
    <p:sldId id="304" r:id="rId65"/>
    <p:sldId id="297" r:id="rId66"/>
    <p:sldId id="298" r:id="rId67"/>
    <p:sldId id="299" r:id="rId68"/>
    <p:sldId id="300" r:id="rId69"/>
    <p:sldId id="301" r:id="rId70"/>
    <p:sldId id="302" r:id="rId71"/>
    <p:sldId id="306" r:id="rId72"/>
    <p:sldId id="307" r:id="rId73"/>
    <p:sldId id="308" r:id="rId74"/>
    <p:sldId id="309" r:id="rId75"/>
    <p:sldId id="314" r:id="rId76"/>
    <p:sldId id="316" r:id="rId77"/>
    <p:sldId id="315" r:id="rId78"/>
    <p:sldId id="321" r:id="rId79"/>
    <p:sldId id="318" r:id="rId80"/>
    <p:sldId id="319" r:id="rId81"/>
    <p:sldId id="320" r:id="rId82"/>
    <p:sldId id="326" r:id="rId83"/>
    <p:sldId id="317" r:id="rId84"/>
    <p:sldId id="322" r:id="rId85"/>
    <p:sldId id="323" r:id="rId86"/>
    <p:sldId id="325" r:id="rId87"/>
    <p:sldId id="327" r:id="rId88"/>
    <p:sldId id="324" r:id="rId89"/>
    <p:sldId id="328" r:id="rId90"/>
    <p:sldId id="329" r:id="rId91"/>
    <p:sldId id="330" r:id="rId92"/>
    <p:sldId id="331" r:id="rId93"/>
    <p:sldId id="332" r:id="rId94"/>
    <p:sldId id="333" r:id="rId95"/>
    <p:sldId id="334" r:id="rId96"/>
    <p:sldId id="335" r:id="rId97"/>
    <p:sldId id="336" r:id="rId98"/>
    <p:sldId id="337" r:id="rId99"/>
    <p:sldId id="338" r:id="rId100"/>
    <p:sldId id="339" r:id="rId101"/>
    <p:sldId id="340" r:id="rId102"/>
    <p:sldId id="341" r:id="rId103"/>
    <p:sldId id="342" r:id="rId104"/>
    <p:sldId id="343" r:id="rId105"/>
    <p:sldId id="344" r:id="rId106"/>
    <p:sldId id="345" r:id="rId107"/>
    <p:sldId id="346" r:id="rId108"/>
    <p:sldId id="347" r:id="rId109"/>
    <p:sldId id="348" r:id="rId110"/>
    <p:sldId id="349" r:id="rId111"/>
    <p:sldId id="350" r:id="rId112"/>
    <p:sldId id="351" r:id="rId113"/>
    <p:sldId id="352" r:id="rId114"/>
    <p:sldId id="353" r:id="rId115"/>
    <p:sldId id="354" r:id="rId116"/>
    <p:sldId id="355" r:id="rId117"/>
    <p:sldId id="356" r:id="rId118"/>
    <p:sldId id="357" r:id="rId119"/>
    <p:sldId id="358" r:id="rId120"/>
    <p:sldId id="359" r:id="rId121"/>
    <p:sldId id="360" r:id="rId122"/>
    <p:sldId id="361" r:id="rId123"/>
    <p:sldId id="362" r:id="rId124"/>
    <p:sldId id="364" r:id="rId125"/>
    <p:sldId id="363" r:id="rId126"/>
    <p:sldId id="365" r:id="rId127"/>
    <p:sldId id="366" r:id="rId128"/>
    <p:sldId id="367" r:id="rId129"/>
    <p:sldId id="368" r:id="rId130"/>
    <p:sldId id="369" r:id="rId131"/>
    <p:sldId id="370" r:id="rId132"/>
    <p:sldId id="371" r:id="rId133"/>
    <p:sldId id="373" r:id="rId134"/>
    <p:sldId id="374" r:id="rId135"/>
    <p:sldId id="375" r:id="rId136"/>
    <p:sldId id="389" r:id="rId137"/>
    <p:sldId id="390" r:id="rId138"/>
    <p:sldId id="377" r:id="rId139"/>
    <p:sldId id="376" r:id="rId140"/>
    <p:sldId id="379" r:id="rId141"/>
    <p:sldId id="380" r:id="rId142"/>
    <p:sldId id="382" r:id="rId143"/>
    <p:sldId id="381" r:id="rId144"/>
    <p:sldId id="383" r:id="rId145"/>
    <p:sldId id="384" r:id="rId146"/>
    <p:sldId id="378" r:id="rId147"/>
    <p:sldId id="385" r:id="rId148"/>
    <p:sldId id="386" r:id="rId149"/>
    <p:sldId id="388" r:id="rId150"/>
    <p:sldId id="387" r:id="rId151"/>
    <p:sldId id="393" r:id="rId152"/>
    <p:sldId id="394" r:id="rId153"/>
    <p:sldId id="395" r:id="rId154"/>
    <p:sldId id="396" r:id="rId155"/>
    <p:sldId id="397" r:id="rId156"/>
    <p:sldId id="398" r:id="rId157"/>
    <p:sldId id="399" r:id="rId158"/>
    <p:sldId id="402" r:id="rId159"/>
    <p:sldId id="400" r:id="rId160"/>
    <p:sldId id="401" r:id="rId161"/>
    <p:sldId id="404" r:id="rId162"/>
    <p:sldId id="405" r:id="rId163"/>
    <p:sldId id="406" r:id="rId164"/>
    <p:sldId id="407" r:id="rId165"/>
    <p:sldId id="408" r:id="rId166"/>
    <p:sldId id="409" r:id="rId167"/>
    <p:sldId id="410" r:id="rId168"/>
    <p:sldId id="411" r:id="rId169"/>
    <p:sldId id="412" r:id="rId170"/>
    <p:sldId id="413" r:id="rId171"/>
    <p:sldId id="414" r:id="rId172"/>
    <p:sldId id="415" r:id="rId173"/>
    <p:sldId id="416" r:id="rId174"/>
    <p:sldId id="417" r:id="rId175"/>
    <p:sldId id="418" r:id="rId176"/>
    <p:sldId id="419" r:id="rId177"/>
    <p:sldId id="420" r:id="rId178"/>
    <p:sldId id="421" r:id="rId179"/>
    <p:sldId id="422" r:id="rId180"/>
    <p:sldId id="423" r:id="rId181"/>
    <p:sldId id="424" r:id="rId182"/>
    <p:sldId id="425" r:id="rId18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882" y="1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89.xml"/><Relationship Id="rId21" Type="http://schemas.openxmlformats.org/officeDocument/2006/relationships/slideMaster" Target="slideMasters/slideMaster21.xml"/><Relationship Id="rId42" Type="http://schemas.openxmlformats.org/officeDocument/2006/relationships/slide" Target="slides/slide14.xml"/><Relationship Id="rId63" Type="http://schemas.openxmlformats.org/officeDocument/2006/relationships/slide" Target="slides/slide35.xml"/><Relationship Id="rId84" Type="http://schemas.openxmlformats.org/officeDocument/2006/relationships/slide" Target="slides/slide56.xml"/><Relationship Id="rId138" Type="http://schemas.openxmlformats.org/officeDocument/2006/relationships/slide" Target="slides/slide110.xml"/><Relationship Id="rId159" Type="http://schemas.openxmlformats.org/officeDocument/2006/relationships/slide" Target="slides/slide131.xml"/><Relationship Id="rId170" Type="http://schemas.openxmlformats.org/officeDocument/2006/relationships/slide" Target="slides/slide142.xml"/><Relationship Id="rId107" Type="http://schemas.openxmlformats.org/officeDocument/2006/relationships/slide" Target="slides/slide79.xml"/><Relationship Id="rId11" Type="http://schemas.openxmlformats.org/officeDocument/2006/relationships/slideMaster" Target="slideMasters/slideMaster11.xml"/><Relationship Id="rId32" Type="http://schemas.openxmlformats.org/officeDocument/2006/relationships/slide" Target="slides/slide4.xml"/><Relationship Id="rId53" Type="http://schemas.openxmlformats.org/officeDocument/2006/relationships/slide" Target="slides/slide25.xml"/><Relationship Id="rId74" Type="http://schemas.openxmlformats.org/officeDocument/2006/relationships/slide" Target="slides/slide46.xml"/><Relationship Id="rId128" Type="http://schemas.openxmlformats.org/officeDocument/2006/relationships/slide" Target="slides/slide100.xml"/><Relationship Id="rId149" Type="http://schemas.openxmlformats.org/officeDocument/2006/relationships/slide" Target="slides/slide121.xml"/><Relationship Id="rId5" Type="http://schemas.openxmlformats.org/officeDocument/2006/relationships/slideMaster" Target="slideMasters/slideMaster5.xml"/><Relationship Id="rId95" Type="http://schemas.openxmlformats.org/officeDocument/2006/relationships/slide" Target="slides/slide67.xml"/><Relationship Id="rId160" Type="http://schemas.openxmlformats.org/officeDocument/2006/relationships/slide" Target="slides/slide132.xml"/><Relationship Id="rId181" Type="http://schemas.openxmlformats.org/officeDocument/2006/relationships/slide" Target="slides/slide153.xml"/><Relationship Id="rId22" Type="http://schemas.openxmlformats.org/officeDocument/2006/relationships/slideMaster" Target="slideMasters/slideMaster22.xml"/><Relationship Id="rId43" Type="http://schemas.openxmlformats.org/officeDocument/2006/relationships/slide" Target="slides/slide15.xml"/><Relationship Id="rId64" Type="http://schemas.openxmlformats.org/officeDocument/2006/relationships/slide" Target="slides/slide36.xml"/><Relationship Id="rId118" Type="http://schemas.openxmlformats.org/officeDocument/2006/relationships/slide" Target="slides/slide90.xml"/><Relationship Id="rId139" Type="http://schemas.openxmlformats.org/officeDocument/2006/relationships/slide" Target="slides/slide111.xml"/><Relationship Id="rId85" Type="http://schemas.openxmlformats.org/officeDocument/2006/relationships/slide" Target="slides/slide57.xml"/><Relationship Id="rId150" Type="http://schemas.openxmlformats.org/officeDocument/2006/relationships/slide" Target="slides/slide122.xml"/><Relationship Id="rId171" Type="http://schemas.openxmlformats.org/officeDocument/2006/relationships/slide" Target="slides/slide143.xml"/><Relationship Id="rId12" Type="http://schemas.openxmlformats.org/officeDocument/2006/relationships/slideMaster" Target="slideMasters/slideMaster12.xml"/><Relationship Id="rId33" Type="http://schemas.openxmlformats.org/officeDocument/2006/relationships/slide" Target="slides/slide5.xml"/><Relationship Id="rId108" Type="http://schemas.openxmlformats.org/officeDocument/2006/relationships/slide" Target="slides/slide80.xml"/><Relationship Id="rId129" Type="http://schemas.openxmlformats.org/officeDocument/2006/relationships/slide" Target="slides/slide101.xml"/><Relationship Id="rId54" Type="http://schemas.openxmlformats.org/officeDocument/2006/relationships/slide" Target="slides/slide26.xml"/><Relationship Id="rId75" Type="http://schemas.openxmlformats.org/officeDocument/2006/relationships/slide" Target="slides/slide47.xml"/><Relationship Id="rId96" Type="http://schemas.openxmlformats.org/officeDocument/2006/relationships/slide" Target="slides/slide68.xml"/><Relationship Id="rId140" Type="http://schemas.openxmlformats.org/officeDocument/2006/relationships/slide" Target="slides/slide112.xml"/><Relationship Id="rId161" Type="http://schemas.openxmlformats.org/officeDocument/2006/relationships/slide" Target="slides/slide133.xml"/><Relationship Id="rId182" Type="http://schemas.openxmlformats.org/officeDocument/2006/relationships/slide" Target="slides/slide154.xml"/><Relationship Id="rId6" Type="http://schemas.openxmlformats.org/officeDocument/2006/relationships/slideMaster" Target="slideMasters/slideMaster6.xml"/><Relationship Id="rId23" Type="http://schemas.openxmlformats.org/officeDocument/2006/relationships/slideMaster" Target="slideMasters/slideMaster23.xml"/><Relationship Id="rId119" Type="http://schemas.openxmlformats.org/officeDocument/2006/relationships/slide" Target="slides/slide91.xml"/><Relationship Id="rId44" Type="http://schemas.openxmlformats.org/officeDocument/2006/relationships/slide" Target="slides/slide16.xml"/><Relationship Id="rId65" Type="http://schemas.openxmlformats.org/officeDocument/2006/relationships/slide" Target="slides/slide37.xml"/><Relationship Id="rId86" Type="http://schemas.openxmlformats.org/officeDocument/2006/relationships/slide" Target="slides/slide58.xml"/><Relationship Id="rId130" Type="http://schemas.openxmlformats.org/officeDocument/2006/relationships/slide" Target="slides/slide102.xml"/><Relationship Id="rId151" Type="http://schemas.openxmlformats.org/officeDocument/2006/relationships/slide" Target="slides/slide123.xml"/><Relationship Id="rId172" Type="http://schemas.openxmlformats.org/officeDocument/2006/relationships/slide" Target="slides/slide144.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39" Type="http://schemas.openxmlformats.org/officeDocument/2006/relationships/slide" Target="slides/slide11.xml"/><Relationship Id="rId109" Type="http://schemas.openxmlformats.org/officeDocument/2006/relationships/slide" Target="slides/slide81.xml"/><Relationship Id="rId34" Type="http://schemas.openxmlformats.org/officeDocument/2006/relationships/slide" Target="slides/slide6.xml"/><Relationship Id="rId50" Type="http://schemas.openxmlformats.org/officeDocument/2006/relationships/slide" Target="slides/slide22.xml"/><Relationship Id="rId55" Type="http://schemas.openxmlformats.org/officeDocument/2006/relationships/slide" Target="slides/slide27.xml"/><Relationship Id="rId76" Type="http://schemas.openxmlformats.org/officeDocument/2006/relationships/slide" Target="slides/slide48.xml"/><Relationship Id="rId97" Type="http://schemas.openxmlformats.org/officeDocument/2006/relationships/slide" Target="slides/slide69.xml"/><Relationship Id="rId104" Type="http://schemas.openxmlformats.org/officeDocument/2006/relationships/slide" Target="slides/slide76.xml"/><Relationship Id="rId120" Type="http://schemas.openxmlformats.org/officeDocument/2006/relationships/slide" Target="slides/slide92.xml"/><Relationship Id="rId125" Type="http://schemas.openxmlformats.org/officeDocument/2006/relationships/slide" Target="slides/slide97.xml"/><Relationship Id="rId141" Type="http://schemas.openxmlformats.org/officeDocument/2006/relationships/slide" Target="slides/slide113.xml"/><Relationship Id="rId146" Type="http://schemas.openxmlformats.org/officeDocument/2006/relationships/slide" Target="slides/slide118.xml"/><Relationship Id="rId167" Type="http://schemas.openxmlformats.org/officeDocument/2006/relationships/slide" Target="slides/slide139.xml"/><Relationship Id="rId188" Type="http://schemas.openxmlformats.org/officeDocument/2006/relationships/tableStyles" Target="tableStyles.xml"/><Relationship Id="rId7" Type="http://schemas.openxmlformats.org/officeDocument/2006/relationships/slideMaster" Target="slideMasters/slideMaster7.xml"/><Relationship Id="rId71" Type="http://schemas.openxmlformats.org/officeDocument/2006/relationships/slide" Target="slides/slide43.xml"/><Relationship Id="rId92" Type="http://schemas.openxmlformats.org/officeDocument/2006/relationships/slide" Target="slides/slide64.xml"/><Relationship Id="rId162" Type="http://schemas.openxmlformats.org/officeDocument/2006/relationships/slide" Target="slides/slide134.xml"/><Relationship Id="rId183" Type="http://schemas.openxmlformats.org/officeDocument/2006/relationships/slide" Target="slides/slide155.xml"/><Relationship Id="rId2" Type="http://schemas.openxmlformats.org/officeDocument/2006/relationships/slideMaster" Target="slideMasters/slideMaster2.xml"/><Relationship Id="rId29" Type="http://schemas.openxmlformats.org/officeDocument/2006/relationships/slide" Target="slides/slide1.xml"/><Relationship Id="rId24" Type="http://schemas.openxmlformats.org/officeDocument/2006/relationships/slideMaster" Target="slideMasters/slideMaster24.xml"/><Relationship Id="rId40" Type="http://schemas.openxmlformats.org/officeDocument/2006/relationships/slide" Target="slides/slide12.xml"/><Relationship Id="rId45" Type="http://schemas.openxmlformats.org/officeDocument/2006/relationships/slide" Target="slides/slide17.xml"/><Relationship Id="rId66" Type="http://schemas.openxmlformats.org/officeDocument/2006/relationships/slide" Target="slides/slide38.xml"/><Relationship Id="rId87" Type="http://schemas.openxmlformats.org/officeDocument/2006/relationships/slide" Target="slides/slide59.xml"/><Relationship Id="rId110" Type="http://schemas.openxmlformats.org/officeDocument/2006/relationships/slide" Target="slides/slide82.xml"/><Relationship Id="rId115" Type="http://schemas.openxmlformats.org/officeDocument/2006/relationships/slide" Target="slides/slide87.xml"/><Relationship Id="rId131" Type="http://schemas.openxmlformats.org/officeDocument/2006/relationships/slide" Target="slides/slide103.xml"/><Relationship Id="rId136" Type="http://schemas.openxmlformats.org/officeDocument/2006/relationships/slide" Target="slides/slide108.xml"/><Relationship Id="rId157" Type="http://schemas.openxmlformats.org/officeDocument/2006/relationships/slide" Target="slides/slide129.xml"/><Relationship Id="rId178" Type="http://schemas.openxmlformats.org/officeDocument/2006/relationships/slide" Target="slides/slide150.xml"/><Relationship Id="rId61" Type="http://schemas.openxmlformats.org/officeDocument/2006/relationships/slide" Target="slides/slide33.xml"/><Relationship Id="rId82" Type="http://schemas.openxmlformats.org/officeDocument/2006/relationships/slide" Target="slides/slide54.xml"/><Relationship Id="rId152" Type="http://schemas.openxmlformats.org/officeDocument/2006/relationships/slide" Target="slides/slide124.xml"/><Relationship Id="rId173" Type="http://schemas.openxmlformats.org/officeDocument/2006/relationships/slide" Target="slides/slide145.xml"/><Relationship Id="rId19" Type="http://schemas.openxmlformats.org/officeDocument/2006/relationships/slideMaster" Target="slideMasters/slideMaster19.xml"/><Relationship Id="rId14" Type="http://schemas.openxmlformats.org/officeDocument/2006/relationships/slideMaster" Target="slideMasters/slideMaster14.xml"/><Relationship Id="rId30" Type="http://schemas.openxmlformats.org/officeDocument/2006/relationships/slide" Target="slides/slide2.xml"/><Relationship Id="rId35" Type="http://schemas.openxmlformats.org/officeDocument/2006/relationships/slide" Target="slides/slide7.xml"/><Relationship Id="rId56" Type="http://schemas.openxmlformats.org/officeDocument/2006/relationships/slide" Target="slides/slide28.xml"/><Relationship Id="rId77" Type="http://schemas.openxmlformats.org/officeDocument/2006/relationships/slide" Target="slides/slide49.xml"/><Relationship Id="rId100" Type="http://schemas.openxmlformats.org/officeDocument/2006/relationships/slide" Target="slides/slide72.xml"/><Relationship Id="rId105" Type="http://schemas.openxmlformats.org/officeDocument/2006/relationships/slide" Target="slides/slide77.xml"/><Relationship Id="rId126" Type="http://schemas.openxmlformats.org/officeDocument/2006/relationships/slide" Target="slides/slide98.xml"/><Relationship Id="rId147" Type="http://schemas.openxmlformats.org/officeDocument/2006/relationships/slide" Target="slides/slide119.xml"/><Relationship Id="rId168" Type="http://schemas.openxmlformats.org/officeDocument/2006/relationships/slide" Target="slides/slide140.xml"/><Relationship Id="rId8" Type="http://schemas.openxmlformats.org/officeDocument/2006/relationships/slideMaster" Target="slideMasters/slideMaster8.xml"/><Relationship Id="rId51" Type="http://schemas.openxmlformats.org/officeDocument/2006/relationships/slide" Target="slides/slide23.xml"/><Relationship Id="rId72" Type="http://schemas.openxmlformats.org/officeDocument/2006/relationships/slide" Target="slides/slide44.xml"/><Relationship Id="rId93" Type="http://schemas.openxmlformats.org/officeDocument/2006/relationships/slide" Target="slides/slide65.xml"/><Relationship Id="rId98" Type="http://schemas.openxmlformats.org/officeDocument/2006/relationships/slide" Target="slides/slide70.xml"/><Relationship Id="rId121" Type="http://schemas.openxmlformats.org/officeDocument/2006/relationships/slide" Target="slides/slide93.xml"/><Relationship Id="rId142" Type="http://schemas.openxmlformats.org/officeDocument/2006/relationships/slide" Target="slides/slide114.xml"/><Relationship Id="rId163" Type="http://schemas.openxmlformats.org/officeDocument/2006/relationships/slide" Target="slides/slide135.xml"/><Relationship Id="rId184" Type="http://schemas.openxmlformats.org/officeDocument/2006/relationships/notesMaster" Target="notesMasters/notesMaster1.xml"/><Relationship Id="rId3" Type="http://schemas.openxmlformats.org/officeDocument/2006/relationships/slideMaster" Target="slideMasters/slideMaster3.xml"/><Relationship Id="rId25" Type="http://schemas.openxmlformats.org/officeDocument/2006/relationships/slideMaster" Target="slideMasters/slideMaster25.xml"/><Relationship Id="rId46" Type="http://schemas.openxmlformats.org/officeDocument/2006/relationships/slide" Target="slides/slide18.xml"/><Relationship Id="rId67" Type="http://schemas.openxmlformats.org/officeDocument/2006/relationships/slide" Target="slides/slide39.xml"/><Relationship Id="rId116" Type="http://schemas.openxmlformats.org/officeDocument/2006/relationships/slide" Target="slides/slide88.xml"/><Relationship Id="rId137" Type="http://schemas.openxmlformats.org/officeDocument/2006/relationships/slide" Target="slides/slide109.xml"/><Relationship Id="rId158" Type="http://schemas.openxmlformats.org/officeDocument/2006/relationships/slide" Target="slides/slide130.xml"/><Relationship Id="rId20" Type="http://schemas.openxmlformats.org/officeDocument/2006/relationships/slideMaster" Target="slideMasters/slideMaster20.xml"/><Relationship Id="rId41" Type="http://schemas.openxmlformats.org/officeDocument/2006/relationships/slide" Target="slides/slide13.xml"/><Relationship Id="rId62" Type="http://schemas.openxmlformats.org/officeDocument/2006/relationships/slide" Target="slides/slide34.xml"/><Relationship Id="rId83" Type="http://schemas.openxmlformats.org/officeDocument/2006/relationships/slide" Target="slides/slide55.xml"/><Relationship Id="rId88" Type="http://schemas.openxmlformats.org/officeDocument/2006/relationships/slide" Target="slides/slide60.xml"/><Relationship Id="rId111" Type="http://schemas.openxmlformats.org/officeDocument/2006/relationships/slide" Target="slides/slide83.xml"/><Relationship Id="rId132" Type="http://schemas.openxmlformats.org/officeDocument/2006/relationships/slide" Target="slides/slide104.xml"/><Relationship Id="rId153" Type="http://schemas.openxmlformats.org/officeDocument/2006/relationships/slide" Target="slides/slide125.xml"/><Relationship Id="rId174" Type="http://schemas.openxmlformats.org/officeDocument/2006/relationships/slide" Target="slides/slide146.xml"/><Relationship Id="rId179" Type="http://schemas.openxmlformats.org/officeDocument/2006/relationships/slide" Target="slides/slide151.xml"/><Relationship Id="rId15" Type="http://schemas.openxmlformats.org/officeDocument/2006/relationships/slideMaster" Target="slideMasters/slideMaster15.xml"/><Relationship Id="rId36" Type="http://schemas.openxmlformats.org/officeDocument/2006/relationships/slide" Target="slides/slide8.xml"/><Relationship Id="rId57" Type="http://schemas.openxmlformats.org/officeDocument/2006/relationships/slide" Target="slides/slide29.xml"/><Relationship Id="rId106" Type="http://schemas.openxmlformats.org/officeDocument/2006/relationships/slide" Target="slides/slide78.xml"/><Relationship Id="rId127" Type="http://schemas.openxmlformats.org/officeDocument/2006/relationships/slide" Target="slides/slide99.xml"/><Relationship Id="rId10" Type="http://schemas.openxmlformats.org/officeDocument/2006/relationships/slideMaster" Target="slideMasters/slideMaster10.xml"/><Relationship Id="rId31" Type="http://schemas.openxmlformats.org/officeDocument/2006/relationships/slide" Target="slides/slide3.xml"/><Relationship Id="rId52" Type="http://schemas.openxmlformats.org/officeDocument/2006/relationships/slide" Target="slides/slide24.xml"/><Relationship Id="rId73" Type="http://schemas.openxmlformats.org/officeDocument/2006/relationships/slide" Target="slides/slide45.xml"/><Relationship Id="rId78" Type="http://schemas.openxmlformats.org/officeDocument/2006/relationships/slide" Target="slides/slide50.xml"/><Relationship Id="rId94" Type="http://schemas.openxmlformats.org/officeDocument/2006/relationships/slide" Target="slides/slide66.xml"/><Relationship Id="rId99" Type="http://schemas.openxmlformats.org/officeDocument/2006/relationships/slide" Target="slides/slide71.xml"/><Relationship Id="rId101" Type="http://schemas.openxmlformats.org/officeDocument/2006/relationships/slide" Target="slides/slide73.xml"/><Relationship Id="rId122" Type="http://schemas.openxmlformats.org/officeDocument/2006/relationships/slide" Target="slides/slide94.xml"/><Relationship Id="rId143" Type="http://schemas.openxmlformats.org/officeDocument/2006/relationships/slide" Target="slides/slide115.xml"/><Relationship Id="rId148" Type="http://schemas.openxmlformats.org/officeDocument/2006/relationships/slide" Target="slides/slide120.xml"/><Relationship Id="rId164" Type="http://schemas.openxmlformats.org/officeDocument/2006/relationships/slide" Target="slides/slide136.xml"/><Relationship Id="rId169" Type="http://schemas.openxmlformats.org/officeDocument/2006/relationships/slide" Target="slides/slide141.xml"/><Relationship Id="rId185"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80" Type="http://schemas.openxmlformats.org/officeDocument/2006/relationships/slide" Target="slides/slide152.xml"/><Relationship Id="rId26" Type="http://schemas.openxmlformats.org/officeDocument/2006/relationships/slideMaster" Target="slideMasters/slideMaster26.xml"/><Relationship Id="rId47" Type="http://schemas.openxmlformats.org/officeDocument/2006/relationships/slide" Target="slides/slide19.xml"/><Relationship Id="rId68" Type="http://schemas.openxmlformats.org/officeDocument/2006/relationships/slide" Target="slides/slide40.xml"/><Relationship Id="rId89" Type="http://schemas.openxmlformats.org/officeDocument/2006/relationships/slide" Target="slides/slide61.xml"/><Relationship Id="rId112" Type="http://schemas.openxmlformats.org/officeDocument/2006/relationships/slide" Target="slides/slide84.xml"/><Relationship Id="rId133" Type="http://schemas.openxmlformats.org/officeDocument/2006/relationships/slide" Target="slides/slide105.xml"/><Relationship Id="rId154" Type="http://schemas.openxmlformats.org/officeDocument/2006/relationships/slide" Target="slides/slide126.xml"/><Relationship Id="rId175" Type="http://schemas.openxmlformats.org/officeDocument/2006/relationships/slide" Target="slides/slide147.xml"/><Relationship Id="rId16" Type="http://schemas.openxmlformats.org/officeDocument/2006/relationships/slideMaster" Target="slideMasters/slideMaster16.xml"/><Relationship Id="rId37" Type="http://schemas.openxmlformats.org/officeDocument/2006/relationships/slide" Target="slides/slide9.xml"/><Relationship Id="rId58" Type="http://schemas.openxmlformats.org/officeDocument/2006/relationships/slide" Target="slides/slide30.xml"/><Relationship Id="rId79" Type="http://schemas.openxmlformats.org/officeDocument/2006/relationships/slide" Target="slides/slide51.xml"/><Relationship Id="rId102" Type="http://schemas.openxmlformats.org/officeDocument/2006/relationships/slide" Target="slides/slide74.xml"/><Relationship Id="rId123" Type="http://schemas.openxmlformats.org/officeDocument/2006/relationships/slide" Target="slides/slide95.xml"/><Relationship Id="rId144" Type="http://schemas.openxmlformats.org/officeDocument/2006/relationships/slide" Target="slides/slide116.xml"/><Relationship Id="rId90" Type="http://schemas.openxmlformats.org/officeDocument/2006/relationships/slide" Target="slides/slide62.xml"/><Relationship Id="rId165" Type="http://schemas.openxmlformats.org/officeDocument/2006/relationships/slide" Target="slides/slide137.xml"/><Relationship Id="rId186" Type="http://schemas.openxmlformats.org/officeDocument/2006/relationships/viewProps" Target="viewProps.xml"/><Relationship Id="rId27" Type="http://schemas.openxmlformats.org/officeDocument/2006/relationships/slideMaster" Target="slideMasters/slideMaster27.xml"/><Relationship Id="rId48" Type="http://schemas.openxmlformats.org/officeDocument/2006/relationships/slide" Target="slides/slide20.xml"/><Relationship Id="rId69" Type="http://schemas.openxmlformats.org/officeDocument/2006/relationships/slide" Target="slides/slide41.xml"/><Relationship Id="rId113" Type="http://schemas.openxmlformats.org/officeDocument/2006/relationships/slide" Target="slides/slide85.xml"/><Relationship Id="rId134" Type="http://schemas.openxmlformats.org/officeDocument/2006/relationships/slide" Target="slides/slide106.xml"/><Relationship Id="rId80" Type="http://schemas.openxmlformats.org/officeDocument/2006/relationships/slide" Target="slides/slide52.xml"/><Relationship Id="rId155" Type="http://schemas.openxmlformats.org/officeDocument/2006/relationships/slide" Target="slides/slide127.xml"/><Relationship Id="rId176" Type="http://schemas.openxmlformats.org/officeDocument/2006/relationships/slide" Target="slides/slide148.xml"/><Relationship Id="rId17" Type="http://schemas.openxmlformats.org/officeDocument/2006/relationships/slideMaster" Target="slideMasters/slideMaster17.xml"/><Relationship Id="rId38" Type="http://schemas.openxmlformats.org/officeDocument/2006/relationships/slide" Target="slides/slide10.xml"/><Relationship Id="rId59" Type="http://schemas.openxmlformats.org/officeDocument/2006/relationships/slide" Target="slides/slide31.xml"/><Relationship Id="rId103" Type="http://schemas.openxmlformats.org/officeDocument/2006/relationships/slide" Target="slides/slide75.xml"/><Relationship Id="rId124" Type="http://schemas.openxmlformats.org/officeDocument/2006/relationships/slide" Target="slides/slide96.xml"/><Relationship Id="rId70" Type="http://schemas.openxmlformats.org/officeDocument/2006/relationships/slide" Target="slides/slide42.xml"/><Relationship Id="rId91" Type="http://schemas.openxmlformats.org/officeDocument/2006/relationships/slide" Target="slides/slide63.xml"/><Relationship Id="rId145" Type="http://schemas.openxmlformats.org/officeDocument/2006/relationships/slide" Target="slides/slide117.xml"/><Relationship Id="rId166" Type="http://schemas.openxmlformats.org/officeDocument/2006/relationships/slide" Target="slides/slide138.xml"/><Relationship Id="rId187" Type="http://schemas.openxmlformats.org/officeDocument/2006/relationships/theme" Target="theme/theme1.xml"/><Relationship Id="rId1" Type="http://schemas.openxmlformats.org/officeDocument/2006/relationships/slideMaster" Target="slideMasters/slideMaster1.xml"/><Relationship Id="rId28" Type="http://schemas.openxmlformats.org/officeDocument/2006/relationships/slideMaster" Target="slideMasters/slideMaster28.xml"/><Relationship Id="rId49" Type="http://schemas.openxmlformats.org/officeDocument/2006/relationships/slide" Target="slides/slide21.xml"/><Relationship Id="rId114" Type="http://schemas.openxmlformats.org/officeDocument/2006/relationships/slide" Target="slides/slide86.xml"/><Relationship Id="rId60" Type="http://schemas.openxmlformats.org/officeDocument/2006/relationships/slide" Target="slides/slide32.xml"/><Relationship Id="rId81" Type="http://schemas.openxmlformats.org/officeDocument/2006/relationships/slide" Target="slides/slide53.xml"/><Relationship Id="rId135" Type="http://schemas.openxmlformats.org/officeDocument/2006/relationships/slide" Target="slides/slide107.xml"/><Relationship Id="rId156" Type="http://schemas.openxmlformats.org/officeDocument/2006/relationships/slide" Target="slides/slide128.xml"/><Relationship Id="rId177" Type="http://schemas.openxmlformats.org/officeDocument/2006/relationships/slide" Target="slides/slide14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E5CD17-1EE3-4503-A319-117B2BA07151}" type="datetimeFigureOut">
              <a:rPr lang="pl-PL" smtClean="0"/>
              <a:t>2019-12-01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7FE78D-6CFC-4D28-BC8E-30DE3987FA19}" type="slidenum">
              <a:rPr lang="pl-PL" smtClean="0"/>
              <a:t>‹#›</a:t>
            </a:fld>
            <a:endParaRPr lang="pl-PL"/>
          </a:p>
        </p:txBody>
      </p:sp>
    </p:spTree>
    <p:extLst>
      <p:ext uri="{BB962C8B-B14F-4D97-AF65-F5344CB8AC3E}">
        <p14:creationId xmlns:p14="http://schemas.microsoft.com/office/powerpoint/2010/main" val="751167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537FE78D-6CFC-4D28-BC8E-30DE3987FA19}" type="slidenum">
              <a:rPr lang="pl-PL" smtClean="0"/>
              <a:t>85</a:t>
            </a:fld>
            <a:endParaRPr lang="pl-PL"/>
          </a:p>
        </p:txBody>
      </p:sp>
    </p:spTree>
    <p:extLst>
      <p:ext uri="{BB962C8B-B14F-4D97-AF65-F5344CB8AC3E}">
        <p14:creationId xmlns:p14="http://schemas.microsoft.com/office/powerpoint/2010/main" val="4089003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3.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5.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6.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0.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3.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4.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5.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6.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7.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8.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9.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0.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1.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4.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5.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6.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7.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8.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9.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0.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1.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2.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5.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6.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7.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8.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9.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0.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1.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2.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3.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5.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6.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7.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8.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9.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0.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1.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2.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3.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4.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5.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6.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77.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78.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79.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0.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1.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2.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3.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4.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5.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6.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7.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88.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89.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0.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1.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2.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3.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4.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5.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6.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7.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8.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299.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00.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1.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2.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3.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4.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5.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6.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7.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8.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95364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4442916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24620767"/>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94394521"/>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322945357"/>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714612959"/>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00042658"/>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85791058"/>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21831752"/>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87028861"/>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411269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60312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51216292"/>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63474464"/>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34889785"/>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5158782"/>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35816751"/>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97373166"/>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50636012"/>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830260359"/>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39266401"/>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40810838"/>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862432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56987997"/>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4004678"/>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05737491"/>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36722948"/>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82335511"/>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97397555"/>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87775477"/>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32684409"/>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22378259"/>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21576750"/>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8187606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36790705"/>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965527373"/>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11944787"/>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51454777"/>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08916209"/>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14871161"/>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09185866"/>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29478087"/>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43652314"/>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919433789"/>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508276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95015573"/>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00541829"/>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69205599"/>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938304481"/>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741968631"/>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827583619"/>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71980033"/>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36183840"/>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31356384"/>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02666583"/>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71263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075285116"/>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095097282"/>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00372115"/>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54260470"/>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87144603"/>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92624156"/>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48000762"/>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11988585"/>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1655245"/>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84110004"/>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620411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84355743"/>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68084828"/>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685922787"/>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6170194"/>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76701057"/>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06259286"/>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936071381"/>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32494932"/>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8936900"/>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81617649"/>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834265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7842557"/>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055537180"/>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85049692"/>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756819251"/>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32377942"/>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14335060"/>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9568604"/>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55520178"/>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55024610"/>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92175245"/>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391604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733137469"/>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801392546"/>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824380809"/>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75431593"/>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79560885"/>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60401722"/>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59789237"/>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068549829"/>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8321781"/>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781740109"/>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801544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98758481"/>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37310543"/>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91099905"/>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80179191"/>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67321882"/>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127037527"/>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779990554"/>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71234306"/>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58926563"/>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3776302"/>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93508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155507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86772916"/>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48290225"/>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30492532"/>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715301704"/>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34603443"/>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13376327"/>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63840203"/>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79529370"/>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811445864"/>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91380863"/>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48793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78190780"/>
      </p:ext>
    </p:extLst>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908973818"/>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716869727"/>
      </p:ext>
    </p:extLst>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40724879"/>
      </p:ext>
    </p:extLst>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940855752"/>
      </p:ext>
    </p:extLst>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78547020"/>
      </p:ext>
    </p:extLst>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4699371"/>
      </p:ext>
    </p:extLst>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756268077"/>
      </p:ext>
    </p:extLst>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92558175"/>
      </p:ext>
    </p:extLst>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38627108"/>
      </p:ext>
    </p:extLst>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936585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050712508"/>
      </p:ext>
    </p:extLst>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325183148"/>
      </p:ext>
    </p:extLst>
  </p:cSld>
  <p:clrMapOvr>
    <a:masterClrMapping/>
  </p:clrMapOvr>
</p:sldLayout>
</file>

<file path=ppt/slideLayouts/slideLayout22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883016312"/>
      </p:ext>
    </p:extLst>
  </p:cSld>
  <p:clrMapOvr>
    <a:masterClrMapping/>
  </p:clrMapOvr>
</p:sldLayout>
</file>

<file path=ppt/slideLayouts/slideLayout22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75465113"/>
      </p:ext>
    </p:extLst>
  </p:cSld>
  <p:clrMapOvr>
    <a:masterClrMapping/>
  </p:clrMapOvr>
</p:sldLayout>
</file>

<file path=ppt/slideLayouts/slideLayout22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87677462"/>
      </p:ext>
    </p:extLst>
  </p:cSld>
  <p:clrMapOvr>
    <a:masterClrMapping/>
  </p:clrMapOvr>
</p:sldLayout>
</file>

<file path=ppt/slideLayouts/slideLayout22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18821278"/>
      </p:ext>
    </p:extLst>
  </p:cSld>
  <p:clrMapOvr>
    <a:masterClrMapping/>
  </p:clrMapOvr>
</p:sldLayout>
</file>

<file path=ppt/slideLayouts/slideLayout22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78932925"/>
      </p:ext>
    </p:extLst>
  </p:cSld>
  <p:clrMapOvr>
    <a:masterClrMapping/>
  </p:clrMapOvr>
</p:sldLayout>
</file>

<file path=ppt/slideLayouts/slideLayout22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90588050"/>
      </p:ext>
    </p:extLst>
  </p:cSld>
  <p:clrMapOvr>
    <a:masterClrMapping/>
  </p:clrMapOvr>
</p:sldLayout>
</file>

<file path=ppt/slideLayouts/slideLayout22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02233288"/>
      </p:ext>
    </p:extLst>
  </p:cSld>
  <p:clrMapOvr>
    <a:masterClrMapping/>
  </p:clrMapOvr>
</p:sldLayout>
</file>

<file path=ppt/slideLayouts/slideLayout22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09503754"/>
      </p:ext>
    </p:extLst>
  </p:cSld>
  <p:clrMapOvr>
    <a:masterClrMapping/>
  </p:clrMapOvr>
</p:sldLayout>
</file>

<file path=ppt/slideLayouts/slideLayout22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7961342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36252056"/>
      </p:ext>
    </p:extLst>
  </p:cSld>
  <p:clrMapOvr>
    <a:masterClrMapping/>
  </p:clrMapOvr>
</p:sldLayout>
</file>

<file path=ppt/slideLayouts/slideLayout23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01645671"/>
      </p:ext>
    </p:extLst>
  </p:cSld>
  <p:clrMapOvr>
    <a:masterClrMapping/>
  </p:clrMapOvr>
</p:sldLayout>
</file>

<file path=ppt/slideLayouts/slideLayout23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84954446"/>
      </p:ext>
    </p:extLst>
  </p:cSld>
  <p:clrMapOvr>
    <a:masterClrMapping/>
  </p:clrMapOvr>
</p:sldLayout>
</file>

<file path=ppt/slideLayouts/slideLayout23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124223998"/>
      </p:ext>
    </p:extLst>
  </p:cSld>
  <p:clrMapOvr>
    <a:masterClrMapping/>
  </p:clrMapOvr>
</p:sldLayout>
</file>

<file path=ppt/slideLayouts/slideLayout23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081382636"/>
      </p:ext>
    </p:extLst>
  </p:cSld>
  <p:clrMapOvr>
    <a:masterClrMapping/>
  </p:clrMapOvr>
</p:sldLayout>
</file>

<file path=ppt/slideLayouts/slideLayout23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67116131"/>
      </p:ext>
    </p:extLst>
  </p:cSld>
  <p:clrMapOvr>
    <a:masterClrMapping/>
  </p:clrMapOvr>
</p:sldLayout>
</file>

<file path=ppt/slideLayouts/slideLayout23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691309078"/>
      </p:ext>
    </p:extLst>
  </p:cSld>
  <p:clrMapOvr>
    <a:masterClrMapping/>
  </p:clrMapOvr>
</p:sldLayout>
</file>

<file path=ppt/slideLayouts/slideLayout23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98909280"/>
      </p:ext>
    </p:extLst>
  </p:cSld>
  <p:clrMapOvr>
    <a:masterClrMapping/>
  </p:clrMapOvr>
</p:sldLayout>
</file>

<file path=ppt/slideLayouts/slideLayout23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781509903"/>
      </p:ext>
    </p:extLst>
  </p:cSld>
  <p:clrMapOvr>
    <a:masterClrMapping/>
  </p:clrMapOvr>
</p:sldLayout>
</file>

<file path=ppt/slideLayouts/slideLayout23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58158308"/>
      </p:ext>
    </p:extLst>
  </p:cSld>
  <p:clrMapOvr>
    <a:masterClrMapping/>
  </p:clrMapOvr>
</p:sldLayout>
</file>

<file path=ppt/slideLayouts/slideLayout23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398278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064877330"/>
      </p:ext>
    </p:extLst>
  </p:cSld>
  <p:clrMapOvr>
    <a:masterClrMapping/>
  </p:clrMapOvr>
</p:sldLayout>
</file>

<file path=ppt/slideLayouts/slideLayout24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85222640"/>
      </p:ext>
    </p:extLst>
  </p:cSld>
  <p:clrMapOvr>
    <a:masterClrMapping/>
  </p:clrMapOvr>
</p:sldLayout>
</file>

<file path=ppt/slideLayouts/slideLayout24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66715143"/>
      </p:ext>
    </p:extLst>
  </p:cSld>
  <p:clrMapOvr>
    <a:masterClrMapping/>
  </p:clrMapOvr>
</p:sldLayout>
</file>

<file path=ppt/slideLayouts/slideLayout24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81488663"/>
      </p:ext>
    </p:extLst>
  </p:cSld>
  <p:clrMapOvr>
    <a:masterClrMapping/>
  </p:clrMapOvr>
</p:sldLayout>
</file>

<file path=ppt/slideLayouts/slideLayout243.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86294674"/>
      </p:ext>
    </p:extLst>
  </p:cSld>
  <p:clrMapOvr>
    <a:masterClrMapping/>
  </p:clrMapOvr>
</p:sldLayout>
</file>

<file path=ppt/slideLayouts/slideLayout244.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56053416"/>
      </p:ext>
    </p:extLst>
  </p:cSld>
  <p:clrMapOvr>
    <a:masterClrMapping/>
  </p:clrMapOvr>
</p:sldLayout>
</file>

<file path=ppt/slideLayouts/slideLayout245.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875784441"/>
      </p:ext>
    </p:extLst>
  </p:cSld>
  <p:clrMapOvr>
    <a:masterClrMapping/>
  </p:clrMapOvr>
</p:sldLayout>
</file>

<file path=ppt/slideLayouts/slideLayout246.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67459489"/>
      </p:ext>
    </p:extLst>
  </p:cSld>
  <p:clrMapOvr>
    <a:masterClrMapping/>
  </p:clrMapOvr>
</p:sldLayout>
</file>

<file path=ppt/slideLayouts/slideLayout247.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058312853"/>
      </p:ext>
    </p:extLst>
  </p:cSld>
  <p:clrMapOvr>
    <a:masterClrMapping/>
  </p:clrMapOvr>
</p:sldLayout>
</file>

<file path=ppt/slideLayouts/slideLayout248.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179955981"/>
      </p:ext>
    </p:extLst>
  </p:cSld>
  <p:clrMapOvr>
    <a:masterClrMapping/>
  </p:clrMapOvr>
</p:sldLayout>
</file>

<file path=ppt/slideLayouts/slideLayout249.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602050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89969099"/>
      </p:ext>
    </p:extLst>
  </p:cSld>
  <p:clrMapOvr>
    <a:masterClrMapping/>
  </p:clrMapOvr>
</p:sldLayout>
</file>

<file path=ppt/slideLayouts/slideLayout250.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92831565"/>
      </p:ext>
    </p:extLst>
  </p:cSld>
  <p:clrMapOvr>
    <a:masterClrMapping/>
  </p:clrMapOvr>
</p:sldLayout>
</file>

<file path=ppt/slideLayouts/slideLayout251.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11874170"/>
      </p:ext>
    </p:extLst>
  </p:cSld>
  <p:clrMapOvr>
    <a:masterClrMapping/>
  </p:clrMapOvr>
</p:sldLayout>
</file>

<file path=ppt/slideLayouts/slideLayout252.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03295343"/>
      </p:ext>
    </p:extLst>
  </p:cSld>
  <p:clrMapOvr>
    <a:masterClrMapping/>
  </p:clrMapOvr>
</p:sldLayout>
</file>

<file path=ppt/slideLayouts/slideLayout253.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10827497"/>
      </p:ext>
    </p:extLst>
  </p:cSld>
  <p:clrMapOvr>
    <a:masterClrMapping/>
  </p:clrMapOvr>
</p:sldLayout>
</file>

<file path=ppt/slideLayouts/slideLayout254.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046518213"/>
      </p:ext>
    </p:extLst>
  </p:cSld>
  <p:clrMapOvr>
    <a:masterClrMapping/>
  </p:clrMapOvr>
</p:sldLayout>
</file>

<file path=ppt/slideLayouts/slideLayout255.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68309784"/>
      </p:ext>
    </p:extLst>
  </p:cSld>
  <p:clrMapOvr>
    <a:masterClrMapping/>
  </p:clrMapOvr>
</p:sldLayout>
</file>

<file path=ppt/slideLayouts/slideLayout256.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68595095"/>
      </p:ext>
    </p:extLst>
  </p:cSld>
  <p:clrMapOvr>
    <a:masterClrMapping/>
  </p:clrMapOvr>
</p:sldLayout>
</file>

<file path=ppt/slideLayouts/slideLayout257.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24280560"/>
      </p:ext>
    </p:extLst>
  </p:cSld>
  <p:clrMapOvr>
    <a:masterClrMapping/>
  </p:clrMapOvr>
</p:sldLayout>
</file>

<file path=ppt/slideLayouts/slideLayout258.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957093070"/>
      </p:ext>
    </p:extLst>
  </p:cSld>
  <p:clrMapOvr>
    <a:masterClrMapping/>
  </p:clrMapOvr>
</p:sldLayout>
</file>

<file path=ppt/slideLayouts/slideLayout259.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432019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78768421"/>
      </p:ext>
    </p:extLst>
  </p:cSld>
  <p:clrMapOvr>
    <a:masterClrMapping/>
  </p:clrMapOvr>
</p:sldLayout>
</file>

<file path=ppt/slideLayouts/slideLayout260.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8017587"/>
      </p:ext>
    </p:extLst>
  </p:cSld>
  <p:clrMapOvr>
    <a:masterClrMapping/>
  </p:clrMapOvr>
</p:sldLayout>
</file>

<file path=ppt/slideLayouts/slideLayout261.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14574636"/>
      </p:ext>
    </p:extLst>
  </p:cSld>
  <p:clrMapOvr>
    <a:masterClrMapping/>
  </p:clrMapOvr>
</p:sldLayout>
</file>

<file path=ppt/slideLayouts/slideLayout262.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24597595"/>
      </p:ext>
    </p:extLst>
  </p:cSld>
  <p:clrMapOvr>
    <a:masterClrMapping/>
  </p:clrMapOvr>
</p:sldLayout>
</file>

<file path=ppt/slideLayouts/slideLayout26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74857057"/>
      </p:ext>
    </p:extLst>
  </p:cSld>
  <p:clrMapOvr>
    <a:masterClrMapping/>
  </p:clrMapOvr>
</p:sldLayout>
</file>

<file path=ppt/slideLayouts/slideLayout26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26641736"/>
      </p:ext>
    </p:extLst>
  </p:cSld>
  <p:clrMapOvr>
    <a:masterClrMapping/>
  </p:clrMapOvr>
</p:sldLayout>
</file>

<file path=ppt/slideLayouts/slideLayout265.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4419036"/>
      </p:ext>
    </p:extLst>
  </p:cSld>
  <p:clrMapOvr>
    <a:masterClrMapping/>
  </p:clrMapOvr>
</p:sldLayout>
</file>

<file path=ppt/slideLayouts/slideLayout266.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23087503"/>
      </p:ext>
    </p:extLst>
  </p:cSld>
  <p:clrMapOvr>
    <a:masterClrMapping/>
  </p:clrMapOvr>
</p:sldLayout>
</file>

<file path=ppt/slideLayouts/slideLayout267.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9624403"/>
      </p:ext>
    </p:extLst>
  </p:cSld>
  <p:clrMapOvr>
    <a:masterClrMapping/>
  </p:clrMapOvr>
</p:sldLayout>
</file>

<file path=ppt/slideLayouts/slideLayout268.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52933443"/>
      </p:ext>
    </p:extLst>
  </p:cSld>
  <p:clrMapOvr>
    <a:masterClrMapping/>
  </p:clrMapOvr>
</p:sldLayout>
</file>

<file path=ppt/slideLayouts/slideLayout269.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601473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33357662"/>
      </p:ext>
    </p:extLst>
  </p:cSld>
  <p:clrMapOvr>
    <a:masterClrMapping/>
  </p:clrMapOvr>
</p:sldLayout>
</file>

<file path=ppt/slideLayouts/slideLayout270.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110440642"/>
      </p:ext>
    </p:extLst>
  </p:cSld>
  <p:clrMapOvr>
    <a:masterClrMapping/>
  </p:clrMapOvr>
</p:sldLayout>
</file>

<file path=ppt/slideLayouts/slideLayout271.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91065764"/>
      </p:ext>
    </p:extLst>
  </p:cSld>
  <p:clrMapOvr>
    <a:masterClrMapping/>
  </p:clrMapOvr>
</p:sldLayout>
</file>

<file path=ppt/slideLayouts/slideLayout272.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52352354"/>
      </p:ext>
    </p:extLst>
  </p:cSld>
  <p:clrMapOvr>
    <a:masterClrMapping/>
  </p:clrMapOvr>
</p:sldLayout>
</file>

<file path=ppt/slideLayouts/slideLayout273.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45413355"/>
      </p:ext>
    </p:extLst>
  </p:cSld>
  <p:clrMapOvr>
    <a:masterClrMapping/>
  </p:clrMapOvr>
</p:sldLayout>
</file>

<file path=ppt/slideLayouts/slideLayout274.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24750437"/>
      </p:ext>
    </p:extLst>
  </p:cSld>
  <p:clrMapOvr>
    <a:masterClrMapping/>
  </p:clrMapOvr>
</p:sldLayout>
</file>

<file path=ppt/slideLayouts/slideLayout275.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87754815"/>
      </p:ext>
    </p:extLst>
  </p:cSld>
  <p:clrMapOvr>
    <a:masterClrMapping/>
  </p:clrMapOvr>
</p:sldLayout>
</file>

<file path=ppt/slideLayouts/slideLayout276.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1846612"/>
      </p:ext>
    </p:extLst>
  </p:cSld>
  <p:clrMapOvr>
    <a:masterClrMapping/>
  </p:clrMapOvr>
</p:sldLayout>
</file>

<file path=ppt/slideLayouts/slideLayout277.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16281567"/>
      </p:ext>
    </p:extLst>
  </p:cSld>
  <p:clrMapOvr>
    <a:masterClrMapping/>
  </p:clrMapOvr>
</p:sldLayout>
</file>

<file path=ppt/slideLayouts/slideLayout278.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58679329"/>
      </p:ext>
    </p:extLst>
  </p:cSld>
  <p:clrMapOvr>
    <a:masterClrMapping/>
  </p:clrMapOvr>
</p:sldLayout>
</file>

<file path=ppt/slideLayouts/slideLayout279.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173941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90616928"/>
      </p:ext>
    </p:extLst>
  </p:cSld>
  <p:clrMapOvr>
    <a:masterClrMapping/>
  </p:clrMapOvr>
</p:sldLayout>
</file>

<file path=ppt/slideLayouts/slideLayout280.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52734722"/>
      </p:ext>
    </p:extLst>
  </p:cSld>
  <p:clrMapOvr>
    <a:masterClrMapping/>
  </p:clrMapOvr>
</p:sldLayout>
</file>

<file path=ppt/slideLayouts/slideLayout281.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31930235"/>
      </p:ext>
    </p:extLst>
  </p:cSld>
  <p:clrMapOvr>
    <a:masterClrMapping/>
  </p:clrMapOvr>
</p:sldLayout>
</file>

<file path=ppt/slideLayouts/slideLayout282.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772257418"/>
      </p:ext>
    </p:extLst>
  </p:cSld>
  <p:clrMapOvr>
    <a:masterClrMapping/>
  </p:clrMapOvr>
</p:sldLayout>
</file>

<file path=ppt/slideLayouts/slideLayout283.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4516295"/>
      </p:ext>
    </p:extLst>
  </p:cSld>
  <p:clrMapOvr>
    <a:masterClrMapping/>
  </p:clrMapOvr>
</p:sldLayout>
</file>

<file path=ppt/slideLayouts/slideLayout284.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77886736"/>
      </p:ext>
    </p:extLst>
  </p:cSld>
  <p:clrMapOvr>
    <a:masterClrMapping/>
  </p:clrMapOvr>
</p:sldLayout>
</file>

<file path=ppt/slideLayouts/slideLayout28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10131205"/>
      </p:ext>
    </p:extLst>
  </p:cSld>
  <p:clrMapOvr>
    <a:masterClrMapping/>
  </p:clrMapOvr>
</p:sldLayout>
</file>

<file path=ppt/slideLayouts/slideLayout28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40703118"/>
      </p:ext>
    </p:extLst>
  </p:cSld>
  <p:clrMapOvr>
    <a:masterClrMapping/>
  </p:clrMapOvr>
</p:sldLayout>
</file>

<file path=ppt/slideLayouts/slideLayout287.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97096493"/>
      </p:ext>
    </p:extLst>
  </p:cSld>
  <p:clrMapOvr>
    <a:masterClrMapping/>
  </p:clrMapOvr>
</p:sldLayout>
</file>

<file path=ppt/slideLayouts/slideLayout288.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90375584"/>
      </p:ext>
    </p:extLst>
  </p:cSld>
  <p:clrMapOvr>
    <a:masterClrMapping/>
  </p:clrMapOvr>
</p:sldLayout>
</file>

<file path=ppt/slideLayouts/slideLayout289.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1437474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107005983"/>
      </p:ext>
    </p:extLst>
  </p:cSld>
  <p:clrMapOvr>
    <a:masterClrMapping/>
  </p:clrMapOvr>
</p:sldLayout>
</file>

<file path=ppt/slideLayouts/slideLayout290.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78976938"/>
      </p:ext>
    </p:extLst>
  </p:cSld>
  <p:clrMapOvr>
    <a:masterClrMapping/>
  </p:clrMapOvr>
</p:sldLayout>
</file>

<file path=ppt/slideLayouts/slideLayout291.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86560159"/>
      </p:ext>
    </p:extLst>
  </p:cSld>
  <p:clrMapOvr>
    <a:masterClrMapping/>
  </p:clrMapOvr>
</p:sldLayout>
</file>

<file path=ppt/slideLayouts/slideLayout292.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79011536"/>
      </p:ext>
    </p:extLst>
  </p:cSld>
  <p:clrMapOvr>
    <a:masterClrMapping/>
  </p:clrMapOvr>
</p:sldLayout>
</file>

<file path=ppt/slideLayouts/slideLayout293.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29110581"/>
      </p:ext>
    </p:extLst>
  </p:cSld>
  <p:clrMapOvr>
    <a:masterClrMapping/>
  </p:clrMapOvr>
</p:sldLayout>
</file>

<file path=ppt/slideLayouts/slideLayout294.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614022498"/>
      </p:ext>
    </p:extLst>
  </p:cSld>
  <p:clrMapOvr>
    <a:masterClrMapping/>
  </p:clrMapOvr>
</p:sldLayout>
</file>

<file path=ppt/slideLayouts/slideLayout295.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008845102"/>
      </p:ext>
    </p:extLst>
  </p:cSld>
  <p:clrMapOvr>
    <a:masterClrMapping/>
  </p:clrMapOvr>
</p:sldLayout>
</file>

<file path=ppt/slideLayouts/slideLayout29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82316116"/>
      </p:ext>
    </p:extLst>
  </p:cSld>
  <p:clrMapOvr>
    <a:masterClrMapping/>
  </p:clrMapOvr>
</p:sldLayout>
</file>

<file path=ppt/slideLayouts/slideLayout29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40723694"/>
      </p:ext>
    </p:extLst>
  </p:cSld>
  <p:clrMapOvr>
    <a:masterClrMapping/>
  </p:clrMapOvr>
</p:sldLayout>
</file>

<file path=ppt/slideLayouts/slideLayout298.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2161072"/>
      </p:ext>
    </p:extLst>
  </p:cSld>
  <p:clrMapOvr>
    <a:masterClrMapping/>
  </p:clrMapOvr>
</p:sldLayout>
</file>

<file path=ppt/slideLayouts/slideLayout299.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21313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577000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60111356"/>
      </p:ext>
    </p:extLst>
  </p:cSld>
  <p:clrMapOvr>
    <a:masterClrMapping/>
  </p:clrMapOvr>
</p:sldLayout>
</file>

<file path=ppt/slideLayouts/slideLayout300.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122831513"/>
      </p:ext>
    </p:extLst>
  </p:cSld>
  <p:clrMapOvr>
    <a:masterClrMapping/>
  </p:clrMapOvr>
</p:sldLayout>
</file>

<file path=ppt/slideLayouts/slideLayout301.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03522945"/>
      </p:ext>
    </p:extLst>
  </p:cSld>
  <p:clrMapOvr>
    <a:masterClrMapping/>
  </p:clrMapOvr>
</p:sldLayout>
</file>

<file path=ppt/slideLayouts/slideLayout302.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45853328"/>
      </p:ext>
    </p:extLst>
  </p:cSld>
  <p:clrMapOvr>
    <a:masterClrMapping/>
  </p:clrMapOvr>
</p:sldLayout>
</file>

<file path=ppt/slideLayouts/slideLayout303.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95487625"/>
      </p:ext>
    </p:extLst>
  </p:cSld>
  <p:clrMapOvr>
    <a:masterClrMapping/>
  </p:clrMapOvr>
</p:sldLayout>
</file>

<file path=ppt/slideLayouts/slideLayout304.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20256303"/>
      </p:ext>
    </p:extLst>
  </p:cSld>
  <p:clrMapOvr>
    <a:masterClrMapping/>
  </p:clrMapOvr>
</p:sldLayout>
</file>

<file path=ppt/slideLayouts/slideLayout305.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57750306"/>
      </p:ext>
    </p:extLst>
  </p:cSld>
  <p:clrMapOvr>
    <a:masterClrMapping/>
  </p:clrMapOvr>
</p:sldLayout>
</file>

<file path=ppt/slideLayouts/slideLayout306.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32349876"/>
      </p:ext>
    </p:extLst>
  </p:cSld>
  <p:clrMapOvr>
    <a:masterClrMapping/>
  </p:clrMapOvr>
</p:sldLayout>
</file>

<file path=ppt/slideLayouts/slideLayout307.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44099475"/>
      </p:ext>
    </p:extLst>
  </p:cSld>
  <p:clrMapOvr>
    <a:masterClrMapping/>
  </p:clrMapOvr>
</p:sldLayout>
</file>

<file path=ppt/slideLayouts/slideLayout308.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179081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79036451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602084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9759940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578334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4934945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95526207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8947610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0369218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694081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5049144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956395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3319709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262532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7008999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0430994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149812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2777570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634935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7632245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6029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9448458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84479989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9713819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3341450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5582739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07182925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4108388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2671235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2466377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38468288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23648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3365975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6495784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4470281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09762828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3742675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2636463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1467764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90051216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2683158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32266155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874496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61073795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19083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2301024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27251119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2432610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0460343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3069213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75399251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79269390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4366019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8955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98523220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7531460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1089551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1089175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4925316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718490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88996415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5179378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0881294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85930118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91565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7944756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300494270"/>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3251370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92104523"/>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05959087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30076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651597927"/>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805247237"/>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75657019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8527354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762739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84.xml"/><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theme" Target="../theme/theme17.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0" Type="http://schemas.openxmlformats.org/officeDocument/2006/relationships/slideLayout" Target="../slideLayouts/slideLayout186.xml"/><Relationship Id="rId4" Type="http://schemas.openxmlformats.org/officeDocument/2006/relationships/slideLayout" Target="../slideLayouts/slideLayout180.xml"/><Relationship Id="rId9" Type="http://schemas.openxmlformats.org/officeDocument/2006/relationships/slideLayout" Target="../slideLayouts/slideLayout185.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95.xml"/><Relationship Id="rId3" Type="http://schemas.openxmlformats.org/officeDocument/2006/relationships/slideLayout" Target="../slideLayouts/slideLayout190.xml"/><Relationship Id="rId7" Type="http://schemas.openxmlformats.org/officeDocument/2006/relationships/slideLayout" Target="../slideLayouts/slideLayout194.xml"/><Relationship Id="rId12" Type="http://schemas.openxmlformats.org/officeDocument/2006/relationships/theme" Target="../theme/theme18.xml"/><Relationship Id="rId2" Type="http://schemas.openxmlformats.org/officeDocument/2006/relationships/slideLayout" Target="../slideLayouts/slideLayout189.xml"/><Relationship Id="rId1" Type="http://schemas.openxmlformats.org/officeDocument/2006/relationships/slideLayout" Target="../slideLayouts/slideLayout188.xml"/><Relationship Id="rId6" Type="http://schemas.openxmlformats.org/officeDocument/2006/relationships/slideLayout" Target="../slideLayouts/slideLayout193.xml"/><Relationship Id="rId11" Type="http://schemas.openxmlformats.org/officeDocument/2006/relationships/slideLayout" Target="../slideLayouts/slideLayout198.xml"/><Relationship Id="rId5" Type="http://schemas.openxmlformats.org/officeDocument/2006/relationships/slideLayout" Target="../slideLayouts/slideLayout192.xml"/><Relationship Id="rId10" Type="http://schemas.openxmlformats.org/officeDocument/2006/relationships/slideLayout" Target="../slideLayouts/slideLayout197.xml"/><Relationship Id="rId4" Type="http://schemas.openxmlformats.org/officeDocument/2006/relationships/slideLayout" Target="../slideLayouts/slideLayout191.xml"/><Relationship Id="rId9" Type="http://schemas.openxmlformats.org/officeDocument/2006/relationships/slideLayout" Target="../slideLayouts/slideLayout196.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206.xml"/><Relationship Id="rId3" Type="http://schemas.openxmlformats.org/officeDocument/2006/relationships/slideLayout" Target="../slideLayouts/slideLayout201.xml"/><Relationship Id="rId7" Type="http://schemas.openxmlformats.org/officeDocument/2006/relationships/slideLayout" Target="../slideLayouts/slideLayout205.xml"/><Relationship Id="rId12" Type="http://schemas.openxmlformats.org/officeDocument/2006/relationships/theme" Target="../theme/theme19.xml"/><Relationship Id="rId2" Type="http://schemas.openxmlformats.org/officeDocument/2006/relationships/slideLayout" Target="../slideLayouts/slideLayout200.xml"/><Relationship Id="rId1" Type="http://schemas.openxmlformats.org/officeDocument/2006/relationships/slideLayout" Target="../slideLayouts/slideLayout199.xml"/><Relationship Id="rId6" Type="http://schemas.openxmlformats.org/officeDocument/2006/relationships/slideLayout" Target="../slideLayouts/slideLayout204.xml"/><Relationship Id="rId11" Type="http://schemas.openxmlformats.org/officeDocument/2006/relationships/slideLayout" Target="../slideLayouts/slideLayout209.xml"/><Relationship Id="rId5" Type="http://schemas.openxmlformats.org/officeDocument/2006/relationships/slideLayout" Target="../slideLayouts/slideLayout203.xml"/><Relationship Id="rId10" Type="http://schemas.openxmlformats.org/officeDocument/2006/relationships/slideLayout" Target="../slideLayouts/slideLayout208.xml"/><Relationship Id="rId4" Type="http://schemas.openxmlformats.org/officeDocument/2006/relationships/slideLayout" Target="../slideLayouts/slideLayout202.xml"/><Relationship Id="rId9" Type="http://schemas.openxmlformats.org/officeDocument/2006/relationships/slideLayout" Target="../slideLayouts/slideLayout20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20.xml.rels><?xml version="1.0" encoding="UTF-8" standalone="yes"?>
<Relationships xmlns="http://schemas.openxmlformats.org/package/2006/relationships"><Relationship Id="rId8" Type="http://schemas.openxmlformats.org/officeDocument/2006/relationships/slideLayout" Target="../slideLayouts/slideLayout217.xml"/><Relationship Id="rId3" Type="http://schemas.openxmlformats.org/officeDocument/2006/relationships/slideLayout" Target="../slideLayouts/slideLayout212.xml"/><Relationship Id="rId7" Type="http://schemas.openxmlformats.org/officeDocument/2006/relationships/slideLayout" Target="../slideLayouts/slideLayout216.xml"/><Relationship Id="rId12" Type="http://schemas.openxmlformats.org/officeDocument/2006/relationships/theme" Target="../theme/theme20.xml"/><Relationship Id="rId2" Type="http://schemas.openxmlformats.org/officeDocument/2006/relationships/slideLayout" Target="../slideLayouts/slideLayout211.xml"/><Relationship Id="rId1" Type="http://schemas.openxmlformats.org/officeDocument/2006/relationships/slideLayout" Target="../slideLayouts/slideLayout210.xml"/><Relationship Id="rId6" Type="http://schemas.openxmlformats.org/officeDocument/2006/relationships/slideLayout" Target="../slideLayouts/slideLayout215.xml"/><Relationship Id="rId11" Type="http://schemas.openxmlformats.org/officeDocument/2006/relationships/slideLayout" Target="../slideLayouts/slideLayout220.xml"/><Relationship Id="rId5" Type="http://schemas.openxmlformats.org/officeDocument/2006/relationships/slideLayout" Target="../slideLayouts/slideLayout214.xml"/><Relationship Id="rId10" Type="http://schemas.openxmlformats.org/officeDocument/2006/relationships/slideLayout" Target="../slideLayouts/slideLayout219.xml"/><Relationship Id="rId4" Type="http://schemas.openxmlformats.org/officeDocument/2006/relationships/slideLayout" Target="../slideLayouts/slideLayout213.xml"/><Relationship Id="rId9" Type="http://schemas.openxmlformats.org/officeDocument/2006/relationships/slideLayout" Target="../slideLayouts/slideLayout218.xml"/></Relationships>
</file>

<file path=ppt/slideMasters/_rels/slideMaster21.xml.rels><?xml version="1.0" encoding="UTF-8" standalone="yes"?>
<Relationships xmlns="http://schemas.openxmlformats.org/package/2006/relationships"><Relationship Id="rId8" Type="http://schemas.openxmlformats.org/officeDocument/2006/relationships/slideLayout" Target="../slideLayouts/slideLayout228.xml"/><Relationship Id="rId3" Type="http://schemas.openxmlformats.org/officeDocument/2006/relationships/slideLayout" Target="../slideLayouts/slideLayout223.xml"/><Relationship Id="rId7" Type="http://schemas.openxmlformats.org/officeDocument/2006/relationships/slideLayout" Target="../slideLayouts/slideLayout227.xml"/><Relationship Id="rId12" Type="http://schemas.openxmlformats.org/officeDocument/2006/relationships/theme" Target="../theme/theme21.xml"/><Relationship Id="rId2" Type="http://schemas.openxmlformats.org/officeDocument/2006/relationships/slideLayout" Target="../slideLayouts/slideLayout222.xml"/><Relationship Id="rId1" Type="http://schemas.openxmlformats.org/officeDocument/2006/relationships/slideLayout" Target="../slideLayouts/slideLayout221.xml"/><Relationship Id="rId6" Type="http://schemas.openxmlformats.org/officeDocument/2006/relationships/slideLayout" Target="../slideLayouts/slideLayout226.xml"/><Relationship Id="rId11" Type="http://schemas.openxmlformats.org/officeDocument/2006/relationships/slideLayout" Target="../slideLayouts/slideLayout231.xml"/><Relationship Id="rId5" Type="http://schemas.openxmlformats.org/officeDocument/2006/relationships/slideLayout" Target="../slideLayouts/slideLayout225.xml"/><Relationship Id="rId10" Type="http://schemas.openxmlformats.org/officeDocument/2006/relationships/slideLayout" Target="../slideLayouts/slideLayout230.xml"/><Relationship Id="rId4" Type="http://schemas.openxmlformats.org/officeDocument/2006/relationships/slideLayout" Target="../slideLayouts/slideLayout224.xml"/><Relationship Id="rId9" Type="http://schemas.openxmlformats.org/officeDocument/2006/relationships/slideLayout" Target="../slideLayouts/slideLayout229.xml"/></Relationships>
</file>

<file path=ppt/slideMasters/_rels/slideMaster22.xml.rels><?xml version="1.0" encoding="UTF-8" standalone="yes"?>
<Relationships xmlns="http://schemas.openxmlformats.org/package/2006/relationships"><Relationship Id="rId8" Type="http://schemas.openxmlformats.org/officeDocument/2006/relationships/slideLayout" Target="../slideLayouts/slideLayout239.xml"/><Relationship Id="rId3" Type="http://schemas.openxmlformats.org/officeDocument/2006/relationships/slideLayout" Target="../slideLayouts/slideLayout234.xml"/><Relationship Id="rId7" Type="http://schemas.openxmlformats.org/officeDocument/2006/relationships/slideLayout" Target="../slideLayouts/slideLayout238.xml"/><Relationship Id="rId12" Type="http://schemas.openxmlformats.org/officeDocument/2006/relationships/theme" Target="../theme/theme22.xml"/><Relationship Id="rId2" Type="http://schemas.openxmlformats.org/officeDocument/2006/relationships/slideLayout" Target="../slideLayouts/slideLayout233.xml"/><Relationship Id="rId1" Type="http://schemas.openxmlformats.org/officeDocument/2006/relationships/slideLayout" Target="../slideLayouts/slideLayout232.xml"/><Relationship Id="rId6" Type="http://schemas.openxmlformats.org/officeDocument/2006/relationships/slideLayout" Target="../slideLayouts/slideLayout237.xml"/><Relationship Id="rId11" Type="http://schemas.openxmlformats.org/officeDocument/2006/relationships/slideLayout" Target="../slideLayouts/slideLayout242.xml"/><Relationship Id="rId5" Type="http://schemas.openxmlformats.org/officeDocument/2006/relationships/slideLayout" Target="../slideLayouts/slideLayout236.xml"/><Relationship Id="rId10" Type="http://schemas.openxmlformats.org/officeDocument/2006/relationships/slideLayout" Target="../slideLayouts/slideLayout241.xml"/><Relationship Id="rId4" Type="http://schemas.openxmlformats.org/officeDocument/2006/relationships/slideLayout" Target="../slideLayouts/slideLayout235.xml"/><Relationship Id="rId9" Type="http://schemas.openxmlformats.org/officeDocument/2006/relationships/slideLayout" Target="../slideLayouts/slideLayout240.xml"/></Relationships>
</file>

<file path=ppt/slideMasters/_rels/slideMaster23.xml.rels><?xml version="1.0" encoding="UTF-8" standalone="yes"?>
<Relationships xmlns="http://schemas.openxmlformats.org/package/2006/relationships"><Relationship Id="rId8" Type="http://schemas.openxmlformats.org/officeDocument/2006/relationships/slideLayout" Target="../slideLayouts/slideLayout250.xml"/><Relationship Id="rId3" Type="http://schemas.openxmlformats.org/officeDocument/2006/relationships/slideLayout" Target="../slideLayouts/slideLayout245.xml"/><Relationship Id="rId7" Type="http://schemas.openxmlformats.org/officeDocument/2006/relationships/slideLayout" Target="../slideLayouts/slideLayout249.xml"/><Relationship Id="rId12" Type="http://schemas.openxmlformats.org/officeDocument/2006/relationships/theme" Target="../theme/theme23.xml"/><Relationship Id="rId2" Type="http://schemas.openxmlformats.org/officeDocument/2006/relationships/slideLayout" Target="../slideLayouts/slideLayout244.xml"/><Relationship Id="rId1" Type="http://schemas.openxmlformats.org/officeDocument/2006/relationships/slideLayout" Target="../slideLayouts/slideLayout243.xml"/><Relationship Id="rId6" Type="http://schemas.openxmlformats.org/officeDocument/2006/relationships/slideLayout" Target="../slideLayouts/slideLayout248.xml"/><Relationship Id="rId11" Type="http://schemas.openxmlformats.org/officeDocument/2006/relationships/slideLayout" Target="../slideLayouts/slideLayout253.xml"/><Relationship Id="rId5" Type="http://schemas.openxmlformats.org/officeDocument/2006/relationships/slideLayout" Target="../slideLayouts/slideLayout247.xml"/><Relationship Id="rId10" Type="http://schemas.openxmlformats.org/officeDocument/2006/relationships/slideLayout" Target="../slideLayouts/slideLayout252.xml"/><Relationship Id="rId4" Type="http://schemas.openxmlformats.org/officeDocument/2006/relationships/slideLayout" Target="../slideLayouts/slideLayout246.xml"/><Relationship Id="rId9" Type="http://schemas.openxmlformats.org/officeDocument/2006/relationships/slideLayout" Target="../slideLayouts/slideLayout251.xml"/></Relationships>
</file>

<file path=ppt/slideMasters/_rels/slideMaster24.xml.rels><?xml version="1.0" encoding="UTF-8" standalone="yes"?>
<Relationships xmlns="http://schemas.openxmlformats.org/package/2006/relationships"><Relationship Id="rId8" Type="http://schemas.openxmlformats.org/officeDocument/2006/relationships/slideLayout" Target="../slideLayouts/slideLayout261.xml"/><Relationship Id="rId3" Type="http://schemas.openxmlformats.org/officeDocument/2006/relationships/slideLayout" Target="../slideLayouts/slideLayout256.xml"/><Relationship Id="rId7" Type="http://schemas.openxmlformats.org/officeDocument/2006/relationships/slideLayout" Target="../slideLayouts/slideLayout260.xml"/><Relationship Id="rId12" Type="http://schemas.openxmlformats.org/officeDocument/2006/relationships/theme" Target="../theme/theme24.xml"/><Relationship Id="rId2" Type="http://schemas.openxmlformats.org/officeDocument/2006/relationships/slideLayout" Target="../slideLayouts/slideLayout255.xml"/><Relationship Id="rId1" Type="http://schemas.openxmlformats.org/officeDocument/2006/relationships/slideLayout" Target="../slideLayouts/slideLayout254.xml"/><Relationship Id="rId6" Type="http://schemas.openxmlformats.org/officeDocument/2006/relationships/slideLayout" Target="../slideLayouts/slideLayout259.xml"/><Relationship Id="rId11" Type="http://schemas.openxmlformats.org/officeDocument/2006/relationships/slideLayout" Target="../slideLayouts/slideLayout264.xml"/><Relationship Id="rId5" Type="http://schemas.openxmlformats.org/officeDocument/2006/relationships/slideLayout" Target="../slideLayouts/slideLayout258.xml"/><Relationship Id="rId10" Type="http://schemas.openxmlformats.org/officeDocument/2006/relationships/slideLayout" Target="../slideLayouts/slideLayout263.xml"/><Relationship Id="rId4" Type="http://schemas.openxmlformats.org/officeDocument/2006/relationships/slideLayout" Target="../slideLayouts/slideLayout257.xml"/><Relationship Id="rId9" Type="http://schemas.openxmlformats.org/officeDocument/2006/relationships/slideLayout" Target="../slideLayouts/slideLayout262.xml"/></Relationships>
</file>

<file path=ppt/slideMasters/_rels/slideMaster25.xml.rels><?xml version="1.0" encoding="UTF-8" standalone="yes"?>
<Relationships xmlns="http://schemas.openxmlformats.org/package/2006/relationships"><Relationship Id="rId8" Type="http://schemas.openxmlformats.org/officeDocument/2006/relationships/slideLayout" Target="../slideLayouts/slideLayout272.xml"/><Relationship Id="rId3" Type="http://schemas.openxmlformats.org/officeDocument/2006/relationships/slideLayout" Target="../slideLayouts/slideLayout267.xml"/><Relationship Id="rId7" Type="http://schemas.openxmlformats.org/officeDocument/2006/relationships/slideLayout" Target="../slideLayouts/slideLayout271.xml"/><Relationship Id="rId12" Type="http://schemas.openxmlformats.org/officeDocument/2006/relationships/theme" Target="../theme/theme25.xml"/><Relationship Id="rId2" Type="http://schemas.openxmlformats.org/officeDocument/2006/relationships/slideLayout" Target="../slideLayouts/slideLayout266.xml"/><Relationship Id="rId1" Type="http://schemas.openxmlformats.org/officeDocument/2006/relationships/slideLayout" Target="../slideLayouts/slideLayout265.xml"/><Relationship Id="rId6" Type="http://schemas.openxmlformats.org/officeDocument/2006/relationships/slideLayout" Target="../slideLayouts/slideLayout270.xml"/><Relationship Id="rId11" Type="http://schemas.openxmlformats.org/officeDocument/2006/relationships/slideLayout" Target="../slideLayouts/slideLayout275.xml"/><Relationship Id="rId5" Type="http://schemas.openxmlformats.org/officeDocument/2006/relationships/slideLayout" Target="../slideLayouts/slideLayout269.xml"/><Relationship Id="rId10" Type="http://schemas.openxmlformats.org/officeDocument/2006/relationships/slideLayout" Target="../slideLayouts/slideLayout274.xml"/><Relationship Id="rId4" Type="http://schemas.openxmlformats.org/officeDocument/2006/relationships/slideLayout" Target="../slideLayouts/slideLayout268.xml"/><Relationship Id="rId9" Type="http://schemas.openxmlformats.org/officeDocument/2006/relationships/slideLayout" Target="../slideLayouts/slideLayout273.xml"/></Relationships>
</file>

<file path=ppt/slideMasters/_rels/slideMaster26.xml.rels><?xml version="1.0" encoding="UTF-8" standalone="yes"?>
<Relationships xmlns="http://schemas.openxmlformats.org/package/2006/relationships"><Relationship Id="rId8" Type="http://schemas.openxmlformats.org/officeDocument/2006/relationships/slideLayout" Target="../slideLayouts/slideLayout283.xml"/><Relationship Id="rId3" Type="http://schemas.openxmlformats.org/officeDocument/2006/relationships/slideLayout" Target="../slideLayouts/slideLayout278.xml"/><Relationship Id="rId7" Type="http://schemas.openxmlformats.org/officeDocument/2006/relationships/slideLayout" Target="../slideLayouts/slideLayout282.xml"/><Relationship Id="rId12" Type="http://schemas.openxmlformats.org/officeDocument/2006/relationships/theme" Target="../theme/theme26.xml"/><Relationship Id="rId2" Type="http://schemas.openxmlformats.org/officeDocument/2006/relationships/slideLayout" Target="../slideLayouts/slideLayout277.xml"/><Relationship Id="rId1" Type="http://schemas.openxmlformats.org/officeDocument/2006/relationships/slideLayout" Target="../slideLayouts/slideLayout276.xml"/><Relationship Id="rId6" Type="http://schemas.openxmlformats.org/officeDocument/2006/relationships/slideLayout" Target="../slideLayouts/slideLayout281.xml"/><Relationship Id="rId11" Type="http://schemas.openxmlformats.org/officeDocument/2006/relationships/slideLayout" Target="../slideLayouts/slideLayout286.xml"/><Relationship Id="rId5" Type="http://schemas.openxmlformats.org/officeDocument/2006/relationships/slideLayout" Target="../slideLayouts/slideLayout280.xml"/><Relationship Id="rId10" Type="http://schemas.openxmlformats.org/officeDocument/2006/relationships/slideLayout" Target="../slideLayouts/slideLayout285.xml"/><Relationship Id="rId4" Type="http://schemas.openxmlformats.org/officeDocument/2006/relationships/slideLayout" Target="../slideLayouts/slideLayout279.xml"/><Relationship Id="rId9" Type="http://schemas.openxmlformats.org/officeDocument/2006/relationships/slideLayout" Target="../slideLayouts/slideLayout284.xml"/></Relationships>
</file>

<file path=ppt/slideMasters/_rels/slideMaster27.xml.rels><?xml version="1.0" encoding="UTF-8" standalone="yes"?>
<Relationships xmlns="http://schemas.openxmlformats.org/package/2006/relationships"><Relationship Id="rId8" Type="http://schemas.openxmlformats.org/officeDocument/2006/relationships/slideLayout" Target="../slideLayouts/slideLayout294.xml"/><Relationship Id="rId3" Type="http://schemas.openxmlformats.org/officeDocument/2006/relationships/slideLayout" Target="../slideLayouts/slideLayout289.xml"/><Relationship Id="rId7" Type="http://schemas.openxmlformats.org/officeDocument/2006/relationships/slideLayout" Target="../slideLayouts/slideLayout293.xml"/><Relationship Id="rId12" Type="http://schemas.openxmlformats.org/officeDocument/2006/relationships/theme" Target="../theme/theme27.xml"/><Relationship Id="rId2" Type="http://schemas.openxmlformats.org/officeDocument/2006/relationships/slideLayout" Target="../slideLayouts/slideLayout288.xml"/><Relationship Id="rId1" Type="http://schemas.openxmlformats.org/officeDocument/2006/relationships/slideLayout" Target="../slideLayouts/slideLayout287.xml"/><Relationship Id="rId6" Type="http://schemas.openxmlformats.org/officeDocument/2006/relationships/slideLayout" Target="../slideLayouts/slideLayout292.xml"/><Relationship Id="rId11" Type="http://schemas.openxmlformats.org/officeDocument/2006/relationships/slideLayout" Target="../slideLayouts/slideLayout297.xml"/><Relationship Id="rId5" Type="http://schemas.openxmlformats.org/officeDocument/2006/relationships/slideLayout" Target="../slideLayouts/slideLayout291.xml"/><Relationship Id="rId10" Type="http://schemas.openxmlformats.org/officeDocument/2006/relationships/slideLayout" Target="../slideLayouts/slideLayout296.xml"/><Relationship Id="rId4" Type="http://schemas.openxmlformats.org/officeDocument/2006/relationships/slideLayout" Target="../slideLayouts/slideLayout290.xml"/><Relationship Id="rId9" Type="http://schemas.openxmlformats.org/officeDocument/2006/relationships/slideLayout" Target="../slideLayouts/slideLayout295.xml"/></Relationships>
</file>

<file path=ppt/slideMasters/_rels/slideMaster28.xml.rels><?xml version="1.0" encoding="UTF-8" standalone="yes"?>
<Relationships xmlns="http://schemas.openxmlformats.org/package/2006/relationships"><Relationship Id="rId8" Type="http://schemas.openxmlformats.org/officeDocument/2006/relationships/slideLayout" Target="../slideLayouts/slideLayout305.xml"/><Relationship Id="rId3" Type="http://schemas.openxmlformats.org/officeDocument/2006/relationships/slideLayout" Target="../slideLayouts/slideLayout300.xml"/><Relationship Id="rId7" Type="http://schemas.openxmlformats.org/officeDocument/2006/relationships/slideLayout" Target="../slideLayouts/slideLayout304.xml"/><Relationship Id="rId12" Type="http://schemas.openxmlformats.org/officeDocument/2006/relationships/theme" Target="../theme/theme28.xml"/><Relationship Id="rId2" Type="http://schemas.openxmlformats.org/officeDocument/2006/relationships/slideLayout" Target="../slideLayouts/slideLayout299.xml"/><Relationship Id="rId1" Type="http://schemas.openxmlformats.org/officeDocument/2006/relationships/slideLayout" Target="../slideLayouts/slideLayout298.xml"/><Relationship Id="rId6" Type="http://schemas.openxmlformats.org/officeDocument/2006/relationships/slideLayout" Target="../slideLayouts/slideLayout303.xml"/><Relationship Id="rId11" Type="http://schemas.openxmlformats.org/officeDocument/2006/relationships/slideLayout" Target="../slideLayouts/slideLayout308.xml"/><Relationship Id="rId5" Type="http://schemas.openxmlformats.org/officeDocument/2006/relationships/slideLayout" Target="../slideLayouts/slideLayout302.xml"/><Relationship Id="rId10" Type="http://schemas.openxmlformats.org/officeDocument/2006/relationships/slideLayout" Target="../slideLayouts/slideLayout307.xml"/><Relationship Id="rId4" Type="http://schemas.openxmlformats.org/officeDocument/2006/relationships/slideLayout" Target="../slideLayouts/slideLayout301.xml"/><Relationship Id="rId9" Type="http://schemas.openxmlformats.org/officeDocument/2006/relationships/slideLayout" Target="../slideLayouts/slideLayout30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685164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7626425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133512417"/>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9679930"/>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00167773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775583996"/>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23206073"/>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46020046"/>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867899713"/>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16015056"/>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60814151"/>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705298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82968050"/>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78923561"/>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462765537"/>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9090414"/>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552788612"/>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70123045"/>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6.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232514430"/>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7.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92201167"/>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8.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B6B5E-549E-48B6-BCC0-98DBE197A2BB}"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C80B56-D693-4164-AD76-3E285A545F78}"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941826904"/>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91432010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1964154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05699885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49079356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3179325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103402773"/>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39101942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0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0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0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2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2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3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3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3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3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5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6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7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8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6.xml.rels><?xml version="1.0" encoding="UTF-8" standalone="yes"?>
<Relationships xmlns="http://schemas.openxmlformats.org/package/2006/relationships"><Relationship Id="rId3" Type="http://schemas.openxmlformats.org/officeDocument/2006/relationships/hyperlink" Target="https://sip.legalis.pl/document-view.seam?documentId=mfrxilrtg4ytemrxhaydmltqmfyc4nbsg43dsobsgy" TargetMode="External"/><Relationship Id="rId2" Type="http://schemas.openxmlformats.org/officeDocument/2006/relationships/hyperlink" Target="https://sip.legalis.pl/document-view.seam?documentId=mfrxilrtg4ytemjugm4tc" TargetMode="External"/><Relationship Id="rId1" Type="http://schemas.openxmlformats.org/officeDocument/2006/relationships/slideLayout" Target="../slideLayouts/slideLayout5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9.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9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600201"/>
            <a:ext cx="8229600" cy="2836911"/>
          </a:xfrm>
        </p:spPr>
        <p:txBody>
          <a:bodyPr>
            <a:normAutofit/>
          </a:bodyPr>
          <a:lstStyle/>
          <a:p>
            <a:pPr marL="0" indent="0" algn="ctr">
              <a:buNone/>
            </a:pPr>
            <a:r>
              <a:rPr lang="pl-PL" sz="7200" dirty="0" smtClean="0">
                <a:latin typeface="Arial" pitchFamily="34" charset="0"/>
                <a:cs typeface="Arial" pitchFamily="34" charset="0"/>
              </a:rPr>
              <a:t>Pojęcie przedsiębiorcy</a:t>
            </a:r>
            <a:endParaRPr lang="pl-PL" sz="7200" dirty="0">
              <a:latin typeface="Arial" pitchFamily="34" charset="0"/>
              <a:cs typeface="Arial" pitchFamily="34" charset="0"/>
            </a:endParaRPr>
          </a:p>
        </p:txBody>
      </p:sp>
    </p:spTree>
    <p:extLst>
      <p:ext uri="{BB962C8B-B14F-4D97-AF65-F5344CB8AC3E}">
        <p14:creationId xmlns:p14="http://schemas.microsoft.com/office/powerpoint/2010/main" val="1151474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Przedsiębiorca a przedsiębiorstwo?</a:t>
            </a:r>
          </a:p>
        </p:txBody>
      </p:sp>
      <p:sp>
        <p:nvSpPr>
          <p:cNvPr id="3" name="Symbol zastępczy zawartości 2"/>
          <p:cNvSpPr>
            <a:spLocks noGrp="1"/>
          </p:cNvSpPr>
          <p:nvPr>
            <p:ph idx="1"/>
          </p:nvPr>
        </p:nvSpPr>
        <p:spPr/>
        <p:txBody>
          <a:bodyPr>
            <a:normAutofit fontScale="92500"/>
          </a:bodyPr>
          <a:lstStyle/>
          <a:p>
            <a:r>
              <a:rPr lang="pl-PL" b="1" smtClean="0"/>
              <a:t>Znaczenie podmiotowe</a:t>
            </a:r>
          </a:p>
          <a:p>
            <a:endParaRPr lang="pl-PL"/>
          </a:p>
          <a:p>
            <a:r>
              <a:rPr lang="pl-PL" smtClean="0"/>
              <a:t>Przedsiębiorstwo = przedsiębiorca</a:t>
            </a:r>
          </a:p>
          <a:p>
            <a:endParaRPr lang="pl-PL" smtClean="0"/>
          </a:p>
          <a:p>
            <a:r>
              <a:rPr lang="pl-PL" smtClean="0"/>
              <a:t>USTAWA z </a:t>
            </a:r>
            <a:r>
              <a:rPr lang="pl-PL"/>
              <a:t>dnia 25 września 1981 </a:t>
            </a:r>
            <a:r>
              <a:rPr lang="pl-PL" smtClean="0"/>
              <a:t>r. o </a:t>
            </a:r>
            <a:r>
              <a:rPr lang="pl-PL"/>
              <a:t>przedsiębiorstwach </a:t>
            </a:r>
            <a:r>
              <a:rPr lang="pl-PL" smtClean="0"/>
              <a:t>państwowych</a:t>
            </a:r>
          </a:p>
          <a:p>
            <a:pPr lvl="1"/>
            <a:r>
              <a:rPr lang="pl-PL" smtClean="0"/>
              <a:t>Art</a:t>
            </a:r>
            <a:r>
              <a:rPr lang="pl-PL"/>
              <a:t>. 1. Przedsiębiorstwo państwowe jest samodzielnym, samorządnym i samofinansującym się przedsiębiorcą posiadającym osobowość prawną.</a:t>
            </a:r>
            <a:endParaRPr lang="pl-PL" smtClean="0"/>
          </a:p>
          <a:p>
            <a:endParaRPr lang="pl-PL"/>
          </a:p>
        </p:txBody>
      </p:sp>
    </p:spTree>
    <p:extLst>
      <p:ext uri="{BB962C8B-B14F-4D97-AF65-F5344CB8AC3E}">
        <p14:creationId xmlns:p14="http://schemas.microsoft.com/office/powerpoint/2010/main" val="152555287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just">
              <a:buNone/>
            </a:pPr>
            <a:r>
              <a:rPr lang="pl-PL" smtClean="0"/>
              <a:t>Ustawa </a:t>
            </a:r>
            <a:r>
              <a:rPr lang="pl-PL"/>
              <a:t>ta wprowadza nowe rozwiązania regulujące zasady tymczasowego zarządzania przedsiębiorstwem po śmierci </a:t>
            </a:r>
            <a:r>
              <a:rPr lang="pl-PL" smtClean="0"/>
              <a:t>przedsiębiorcy.</a:t>
            </a:r>
          </a:p>
          <a:p>
            <a:pPr marL="0" indent="0" algn="just">
              <a:buNone/>
            </a:pPr>
            <a:endParaRPr lang="pl-PL"/>
          </a:p>
          <a:p>
            <a:pPr marL="0" indent="0" algn="just">
              <a:buNone/>
            </a:pPr>
            <a:r>
              <a:rPr lang="pl-PL" smtClean="0"/>
              <a:t>Zarządca sukcesyjny</a:t>
            </a:r>
          </a:p>
          <a:p>
            <a:pPr marL="0" indent="0" algn="just">
              <a:buNone/>
            </a:pPr>
            <a:endParaRPr lang="pl-PL"/>
          </a:p>
          <a:p>
            <a:pPr marL="0" indent="0" algn="just">
              <a:buNone/>
            </a:pPr>
            <a:r>
              <a:rPr lang="pl-PL" smtClean="0"/>
              <a:t>Przedsiębiorstwo w spadku</a:t>
            </a:r>
            <a:endParaRPr lang="pl-PL"/>
          </a:p>
        </p:txBody>
      </p:sp>
    </p:spTree>
    <p:extLst>
      <p:ext uri="{BB962C8B-B14F-4D97-AF65-F5344CB8AC3E}">
        <p14:creationId xmlns:p14="http://schemas.microsoft.com/office/powerpoint/2010/main" val="141318579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b="1">
                <a:solidFill>
                  <a:srgbClr val="000000"/>
                </a:solidFill>
                <a:latin typeface="Times New Roman"/>
              </a:rPr>
              <a:t>Art. 6. </a:t>
            </a:r>
            <a:r>
              <a:rPr lang="pl-PL">
                <a:solidFill>
                  <a:srgbClr val="000000"/>
                </a:solidFill>
                <a:latin typeface="Times New Roman"/>
              </a:rPr>
              <a:t>1. Do ustanowienia zarządu sukcesyjnego wymagane jest: </a:t>
            </a:r>
          </a:p>
          <a:p>
            <a:pPr marL="0" indent="0">
              <a:buNone/>
            </a:pPr>
            <a:r>
              <a:rPr lang="pl-PL">
                <a:solidFill>
                  <a:srgbClr val="000000"/>
                </a:solidFill>
                <a:latin typeface="Times New Roman"/>
              </a:rPr>
              <a:t>1) powołanie zarządcy sukcesyjnego; </a:t>
            </a:r>
          </a:p>
          <a:p>
            <a:pPr marL="0" indent="0">
              <a:buNone/>
            </a:pPr>
            <a:r>
              <a:rPr lang="pl-PL">
                <a:solidFill>
                  <a:srgbClr val="000000"/>
                </a:solidFill>
                <a:latin typeface="Times New Roman"/>
              </a:rPr>
              <a:t>2) wyrażenie zgody osoby powołanej na zarządcę sukcesyjnego na pełnienie tej funkcji; </a:t>
            </a:r>
          </a:p>
          <a:p>
            <a:pPr marL="0" indent="0">
              <a:buNone/>
            </a:pPr>
            <a:r>
              <a:rPr lang="pl-PL">
                <a:solidFill>
                  <a:srgbClr val="000000"/>
                </a:solidFill>
                <a:latin typeface="Times New Roman"/>
              </a:rPr>
              <a:t>3) dokonanie wpisu do CEIDG zarządcy sukcesyjnego. </a:t>
            </a:r>
            <a:endParaRPr lang="pl-PL"/>
          </a:p>
        </p:txBody>
      </p:sp>
    </p:spTree>
    <p:extLst>
      <p:ext uri="{BB962C8B-B14F-4D97-AF65-F5344CB8AC3E}">
        <p14:creationId xmlns:p14="http://schemas.microsoft.com/office/powerpoint/2010/main" val="87232607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b="1">
                <a:solidFill>
                  <a:srgbClr val="000000"/>
                </a:solidFill>
                <a:latin typeface="Times New Roman"/>
              </a:rPr>
              <a:t>Art. 9. </a:t>
            </a:r>
            <a:r>
              <a:rPr lang="pl-PL">
                <a:solidFill>
                  <a:srgbClr val="000000"/>
                </a:solidFill>
                <a:latin typeface="Times New Roman"/>
              </a:rPr>
              <a:t>1. Przedsiębiorca może powołać zarządcę sukcesyjnego w ten sposób, że: </a:t>
            </a:r>
          </a:p>
          <a:p>
            <a:pPr marL="0" indent="0">
              <a:buNone/>
            </a:pPr>
            <a:r>
              <a:rPr lang="pl-PL">
                <a:solidFill>
                  <a:srgbClr val="000000"/>
                </a:solidFill>
                <a:latin typeface="Times New Roman"/>
              </a:rPr>
              <a:t>1) wskaże określoną osobę do pełnienia funkcji zarządcy sukcesyjnego albo </a:t>
            </a:r>
          </a:p>
          <a:p>
            <a:pPr marL="0" indent="0">
              <a:buNone/>
            </a:pPr>
            <a:r>
              <a:rPr lang="pl-PL">
                <a:solidFill>
                  <a:srgbClr val="000000"/>
                </a:solidFill>
                <a:latin typeface="Times New Roman"/>
              </a:rPr>
              <a:t>2) zastrzeże, że z chwilą jego śmierci wskazany prokurent stanie się zarządcą sukcesyjnym. </a:t>
            </a:r>
            <a:endParaRPr lang="pl-PL"/>
          </a:p>
        </p:txBody>
      </p:sp>
    </p:spTree>
    <p:extLst>
      <p:ext uri="{BB962C8B-B14F-4D97-AF65-F5344CB8AC3E}">
        <p14:creationId xmlns:p14="http://schemas.microsoft.com/office/powerpoint/2010/main" val="347055586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85000" lnSpcReduction="20000"/>
          </a:bodyPr>
          <a:lstStyle/>
          <a:p>
            <a:pPr marL="0" indent="0">
              <a:buNone/>
            </a:pPr>
            <a:r>
              <a:rPr lang="pl-PL" b="1">
                <a:solidFill>
                  <a:srgbClr val="000000"/>
                </a:solidFill>
                <a:latin typeface="Times New Roman"/>
              </a:rPr>
              <a:t>Art. 12. </a:t>
            </a:r>
            <a:r>
              <a:rPr lang="pl-PL">
                <a:solidFill>
                  <a:srgbClr val="000000"/>
                </a:solidFill>
                <a:latin typeface="Times New Roman"/>
              </a:rPr>
              <a:t>1. Jeżeli zarząd sukcesyjny nie został ustanowiony z chwilą śmierci przedsiębiorcy, po śmierci przedsiębiorcy zarządcę sukcesyjnego może powołać: </a:t>
            </a:r>
          </a:p>
          <a:p>
            <a:pPr marL="0" indent="0">
              <a:buNone/>
            </a:pPr>
            <a:r>
              <a:rPr lang="pl-PL">
                <a:solidFill>
                  <a:srgbClr val="000000"/>
                </a:solidFill>
                <a:latin typeface="Times New Roman"/>
              </a:rPr>
              <a:t>1) małżonek przedsiębiorcy, któremu przysługuje udział w przedsiębiorstwie w spadku, lub </a:t>
            </a:r>
          </a:p>
          <a:p>
            <a:pPr marL="0" indent="0">
              <a:buNone/>
            </a:pPr>
            <a:r>
              <a:rPr lang="pl-PL">
                <a:solidFill>
                  <a:srgbClr val="000000"/>
                </a:solidFill>
                <a:latin typeface="Times New Roman"/>
              </a:rPr>
              <a:t>2) spadkobierca ustawowy przedsiębiorcy, który przyjął spadek, albo </a:t>
            </a:r>
          </a:p>
          <a:p>
            <a:pPr marL="0" indent="0">
              <a:buNone/>
            </a:pPr>
            <a:r>
              <a:rPr lang="pl-PL">
                <a:solidFill>
                  <a:srgbClr val="000000"/>
                </a:solidFill>
                <a:latin typeface="Times New Roman"/>
              </a:rPr>
              <a:t>3) spadkobierca testamentowy przedsiębiorcy, który przyjął spadek, albo zapisobierca windykacyjny, który przyjął zapis windykacyjny, jeżeli zgodnie z ogłoszonym testamentem przysługuje mu udział w przedsiębiorstwie w spadku. </a:t>
            </a:r>
            <a:endParaRPr lang="pl-PL"/>
          </a:p>
        </p:txBody>
      </p:sp>
    </p:spTree>
    <p:extLst>
      <p:ext uri="{BB962C8B-B14F-4D97-AF65-F5344CB8AC3E}">
        <p14:creationId xmlns:p14="http://schemas.microsoft.com/office/powerpoint/2010/main" val="277027561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b="1">
                <a:solidFill>
                  <a:srgbClr val="000000"/>
                </a:solidFill>
                <a:latin typeface="Times New Roman"/>
              </a:rPr>
              <a:t>Art. 17. </a:t>
            </a:r>
            <a:r>
              <a:rPr lang="pl-PL">
                <a:solidFill>
                  <a:srgbClr val="000000"/>
                </a:solidFill>
                <a:latin typeface="Times New Roman"/>
              </a:rPr>
              <a:t>1. W sprawach wynikających z prowadzenia przedsiębiorstwa w spadku zarządca sukcesyjny posługuje się dotychczasową firmą przedsiębiorcy z dodaniem oznaczenia „</a:t>
            </a:r>
            <a:r>
              <a:rPr lang="pl-PL" u="sng">
                <a:solidFill>
                  <a:srgbClr val="000000"/>
                </a:solidFill>
                <a:latin typeface="Times New Roman"/>
              </a:rPr>
              <a:t>w spadku</a:t>
            </a:r>
            <a:r>
              <a:rPr lang="pl-PL">
                <a:solidFill>
                  <a:srgbClr val="000000"/>
                </a:solidFill>
                <a:latin typeface="Times New Roman"/>
              </a:rPr>
              <a:t>”. </a:t>
            </a:r>
            <a:endParaRPr lang="pl-PL"/>
          </a:p>
        </p:txBody>
      </p:sp>
    </p:spTree>
    <p:extLst>
      <p:ext uri="{BB962C8B-B14F-4D97-AF65-F5344CB8AC3E}">
        <p14:creationId xmlns:p14="http://schemas.microsoft.com/office/powerpoint/2010/main" val="388558276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b="1">
                <a:solidFill>
                  <a:srgbClr val="000000"/>
                </a:solidFill>
                <a:latin typeface="Times New Roman"/>
              </a:rPr>
              <a:t>Art. 18. </a:t>
            </a:r>
            <a:r>
              <a:rPr lang="pl-PL">
                <a:solidFill>
                  <a:srgbClr val="000000"/>
                </a:solidFill>
                <a:latin typeface="Times New Roman"/>
              </a:rPr>
              <a:t>Zarząd sukcesyjny obejmuje zobowiązanie do prowadzenia przedsiębiorstwa w spadku oraz umocowanie do czynności sądowych i pozasądowych związanych z prowadzeniem przedsiębiorstwa w spadku. </a:t>
            </a:r>
            <a:endParaRPr lang="pl-PL"/>
          </a:p>
        </p:txBody>
      </p:sp>
    </p:spTree>
    <p:extLst>
      <p:ext uri="{BB962C8B-B14F-4D97-AF65-F5344CB8AC3E}">
        <p14:creationId xmlns:p14="http://schemas.microsoft.com/office/powerpoint/2010/main" val="133504072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lgn="ctr"/>
            <a:endParaRPr lang="pl-PL" smtClean="0"/>
          </a:p>
          <a:p>
            <a:pPr algn="ctr"/>
            <a:r>
              <a:rPr lang="pl-PL" smtClean="0"/>
              <a:t>Legalizacja działalności gospodarczej</a:t>
            </a:r>
            <a:endParaRPr lang="pl-PL"/>
          </a:p>
        </p:txBody>
      </p:sp>
    </p:spTree>
    <p:extLst>
      <p:ext uri="{BB962C8B-B14F-4D97-AF65-F5344CB8AC3E}">
        <p14:creationId xmlns:p14="http://schemas.microsoft.com/office/powerpoint/2010/main" val="357144776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Osoby fizyczne – CEIDG</a:t>
            </a:r>
          </a:p>
          <a:p>
            <a:endParaRPr lang="pl-PL"/>
          </a:p>
          <a:p>
            <a:r>
              <a:rPr lang="pl-PL" smtClean="0"/>
              <a:t>Centralna Ewidencja i Informacja o działalności gospodarczej</a:t>
            </a:r>
            <a:endParaRPr lang="pl-PL"/>
          </a:p>
        </p:txBody>
      </p:sp>
    </p:spTree>
    <p:extLst>
      <p:ext uri="{BB962C8B-B14F-4D97-AF65-F5344CB8AC3E}">
        <p14:creationId xmlns:p14="http://schemas.microsoft.com/office/powerpoint/2010/main" val="47322208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pPr marL="0" indent="0" algn="ctr">
              <a:buNone/>
            </a:pPr>
            <a:r>
              <a:rPr lang="pl-PL" smtClean="0"/>
              <a:t>U </a:t>
            </a:r>
            <a:r>
              <a:rPr lang="pl-PL"/>
              <a:t>S T AWA </a:t>
            </a:r>
            <a:endParaRPr lang="pl-PL" smtClean="0"/>
          </a:p>
          <a:p>
            <a:pPr marL="0" indent="0" algn="ctr">
              <a:buNone/>
            </a:pPr>
            <a:r>
              <a:rPr lang="pl-PL" smtClean="0"/>
              <a:t>z </a:t>
            </a:r>
            <a:r>
              <a:rPr lang="pl-PL"/>
              <a:t>dnia 6 marca 2018 r. o Centralnej Ewidencji i Informacji o Działalności Gospodarczej i Punkcie Informacji dla Przedsiębiorcy </a:t>
            </a:r>
            <a:r>
              <a:rPr lang="pl-PL" smtClean="0"/>
              <a:t>(Dz</a:t>
            </a:r>
            <a:r>
              <a:rPr lang="pl-PL"/>
              <a:t>. </a:t>
            </a:r>
            <a:r>
              <a:rPr lang="pl-PL" smtClean="0"/>
              <a:t>U. z </a:t>
            </a:r>
            <a:r>
              <a:rPr lang="pl-PL"/>
              <a:t>2018 r. poz. </a:t>
            </a:r>
            <a:r>
              <a:rPr lang="pl-PL" smtClean="0"/>
              <a:t>647,1544</a:t>
            </a:r>
            <a:r>
              <a:rPr lang="pl-PL"/>
              <a:t>, </a:t>
            </a:r>
            <a:r>
              <a:rPr lang="pl-PL" smtClean="0"/>
              <a:t>1629).</a:t>
            </a:r>
            <a:endParaRPr lang="pl-PL"/>
          </a:p>
        </p:txBody>
      </p:sp>
    </p:spTree>
    <p:extLst>
      <p:ext uri="{BB962C8B-B14F-4D97-AF65-F5344CB8AC3E}">
        <p14:creationId xmlns:p14="http://schemas.microsoft.com/office/powerpoint/2010/main" val="14120390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Kto prowadzi CEIDG?</a:t>
            </a:r>
          </a:p>
          <a:p>
            <a:endParaRPr lang="pl-PL"/>
          </a:p>
          <a:p>
            <a:endParaRPr lang="pl-PL"/>
          </a:p>
        </p:txBody>
      </p:sp>
    </p:spTree>
    <p:extLst>
      <p:ext uri="{BB962C8B-B14F-4D97-AF65-F5344CB8AC3E}">
        <p14:creationId xmlns:p14="http://schemas.microsoft.com/office/powerpoint/2010/main" val="932270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lvl="0"/>
            <a:r>
              <a:rPr lang="pl-PL" sz="1800" b="1">
                <a:solidFill>
                  <a:prstClr val="black"/>
                </a:solidFill>
              </a:rPr>
              <a:t>Przedsiębiorstwo Państowe (obecnie marginalne znaczenie</a:t>
            </a:r>
            <a:r>
              <a:rPr lang="pl-PL" sz="1800" b="1" smtClean="0">
                <a:solidFill>
                  <a:prstClr val="black"/>
                </a:solidFill>
              </a:rPr>
              <a:t>)</a:t>
            </a:r>
          </a:p>
          <a:p>
            <a:pPr lvl="0"/>
            <a:endParaRPr lang="pl-PL" sz="1800" b="1">
              <a:solidFill>
                <a:prstClr val="black"/>
              </a:solidFill>
            </a:endParaRPr>
          </a:p>
          <a:p>
            <a:pPr lvl="1"/>
            <a:r>
              <a:rPr lang="pl-PL" sz="1500">
                <a:solidFill>
                  <a:prstClr val="black"/>
                </a:solidFill>
              </a:rPr>
              <a:t>W Polsce formę przedsiębiorstwa państwowego miało wiele podmiotów o różnej skali działania, np. Zakłady Przemysłu Metalowego „H. Cegielski” w Poznaniu, Stocznia Szczecińska im. Adolfa Warskiego czy Polskie Koleje Państwowe. Szczególnym rodzajem przedsiębiorstwa państwowego były państwowe przedsiębiorstwa gospodarki rolnej (PPGR).</a:t>
            </a:r>
          </a:p>
          <a:p>
            <a:pPr lvl="1"/>
            <a:r>
              <a:rPr lang="pl-PL" sz="1500">
                <a:solidFill>
                  <a:prstClr val="black"/>
                </a:solidFill>
              </a:rPr>
              <a:t>W późniejszym okresie wyodrębniono szczególny rodzaj przedsiębiorstw państwowych, mianowicie państwowe przedsiębiorstwa użyteczności publicznej (P.P.U.P.). Taką formę prawną miała od 1991 do 2009 roku Poczta Polska.</a:t>
            </a:r>
          </a:p>
          <a:p>
            <a:pPr lvl="1"/>
            <a:r>
              <a:rPr lang="pl-PL" sz="1500">
                <a:solidFill>
                  <a:prstClr val="black"/>
                </a:solidFill>
              </a:rPr>
              <a:t>Według danych Ministerstwa Skarbu z 2011 r. – istniało wówczas jeszcze 20 PP</a:t>
            </a:r>
          </a:p>
          <a:p>
            <a:pPr marL="0" indent="0">
              <a:buNone/>
            </a:pPr>
            <a:endParaRPr lang="pl-PL"/>
          </a:p>
        </p:txBody>
      </p:sp>
    </p:spTree>
    <p:extLst>
      <p:ext uri="{BB962C8B-B14F-4D97-AF65-F5344CB8AC3E}">
        <p14:creationId xmlns:p14="http://schemas.microsoft.com/office/powerpoint/2010/main" val="413856218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a:t>Centralną Ewidencję i Informację o Działalności Gospodarczej, zwaną dalej „CEIDG”, prowadzi w systemie teleinformatycznym minister </a:t>
            </a:r>
            <a:r>
              <a:rPr lang="pl-PL" u="sng"/>
              <a:t>właściwy do spraw gospodarki.</a:t>
            </a:r>
          </a:p>
        </p:txBody>
      </p:sp>
    </p:spTree>
    <p:extLst>
      <p:ext uri="{BB962C8B-B14F-4D97-AF65-F5344CB8AC3E}">
        <p14:creationId xmlns:p14="http://schemas.microsoft.com/office/powerpoint/2010/main" val="354258272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Do czego potrzebne jest nam CEIDG?</a:t>
            </a:r>
            <a:endParaRPr lang="pl-PL"/>
          </a:p>
        </p:txBody>
      </p:sp>
    </p:spTree>
    <p:extLst>
      <p:ext uri="{BB962C8B-B14F-4D97-AF65-F5344CB8AC3E}">
        <p14:creationId xmlns:p14="http://schemas.microsoft.com/office/powerpoint/2010/main" val="427668248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0000" lnSpcReduction="20000"/>
          </a:bodyPr>
          <a:lstStyle/>
          <a:p>
            <a:pPr marL="0" indent="0">
              <a:buNone/>
            </a:pPr>
            <a:r>
              <a:rPr lang="pl-PL" smtClean="0"/>
              <a:t>Zadaniem </a:t>
            </a:r>
            <a:r>
              <a:rPr lang="pl-PL"/>
              <a:t>CEIDG jest</a:t>
            </a:r>
            <a:r>
              <a:rPr lang="pl-PL" smtClean="0"/>
              <a:t>:</a:t>
            </a:r>
          </a:p>
          <a:p>
            <a:pPr marL="0" indent="0">
              <a:buNone/>
            </a:pPr>
            <a:endParaRPr lang="pl-PL"/>
          </a:p>
          <a:p>
            <a:pPr marL="0" indent="0">
              <a:buNone/>
            </a:pPr>
            <a:r>
              <a:rPr lang="pl-PL"/>
              <a:t>1) ewidencjonowanie przedsiębiorców będących osobami fizycznymi;</a:t>
            </a:r>
          </a:p>
          <a:p>
            <a:pPr marL="0" indent="0">
              <a:buNone/>
            </a:pPr>
            <a:r>
              <a:rPr lang="pl-PL"/>
              <a:t>2) udostępnianie informacji o przedsiębiorcach i innych podmiotach w </a:t>
            </a:r>
            <a:r>
              <a:rPr lang="pl-PL" smtClean="0"/>
              <a:t>zakresie wskazanym </a:t>
            </a:r>
            <a:r>
              <a:rPr lang="pl-PL"/>
              <a:t>w ustawie;</a:t>
            </a:r>
          </a:p>
          <a:p>
            <a:pPr marL="0" indent="0">
              <a:buNone/>
            </a:pPr>
            <a:r>
              <a:rPr lang="pl-PL"/>
              <a:t>3) udostępnianie informacji o zakresie i terminie zmian we wpisach do CEIDG </a:t>
            </a:r>
            <a:r>
              <a:rPr lang="pl-PL" smtClean="0"/>
              <a:t>oraz w </a:t>
            </a:r>
            <a:r>
              <a:rPr lang="pl-PL"/>
              <a:t>informacjach i danych udostępnianych w CEIDG, a także o </a:t>
            </a:r>
            <a:r>
              <a:rPr lang="pl-PL" smtClean="0"/>
              <a:t>wprowadzającym te </a:t>
            </a:r>
            <a:r>
              <a:rPr lang="pl-PL"/>
              <a:t>zmiany podmiocie</a:t>
            </a:r>
            <a:r>
              <a:rPr lang="pl-PL" smtClean="0"/>
              <a:t>;</a:t>
            </a:r>
          </a:p>
          <a:p>
            <a:pPr marL="0" indent="0">
              <a:buNone/>
            </a:pPr>
            <a:r>
              <a:rPr lang="pl-PL"/>
              <a:t>4) umożliwienie wglądu do danych bezpłatnie udostępnianych przez </a:t>
            </a:r>
            <a:r>
              <a:rPr lang="pl-PL" smtClean="0"/>
              <a:t>Centralną Informację </a:t>
            </a:r>
            <a:r>
              <a:rPr lang="pl-PL"/>
              <a:t>Krajowego Rejestru Sądowego;</a:t>
            </a:r>
          </a:p>
          <a:p>
            <a:pPr marL="0" indent="0">
              <a:buNone/>
            </a:pPr>
            <a:r>
              <a:rPr lang="pl-PL"/>
              <a:t>5) udostępnianie informacji o ustanowionym pełnomocniku lub prokurencie, w </a:t>
            </a:r>
            <a:r>
              <a:rPr lang="pl-PL" smtClean="0"/>
              <a:t>tym o </a:t>
            </a:r>
            <a:r>
              <a:rPr lang="pl-PL"/>
              <a:t>zakresie udzielonego pełnomocnictwa lub o rodzaju i sposobie </a:t>
            </a:r>
            <a:r>
              <a:rPr lang="pl-PL" smtClean="0"/>
              <a:t>wykonywania prokury.</a:t>
            </a:r>
            <a:endParaRPr lang="pl-PL"/>
          </a:p>
          <a:p>
            <a:endParaRPr lang="pl-PL"/>
          </a:p>
        </p:txBody>
      </p:sp>
    </p:spTree>
    <p:extLst>
      <p:ext uri="{BB962C8B-B14F-4D97-AF65-F5344CB8AC3E}">
        <p14:creationId xmlns:p14="http://schemas.microsoft.com/office/powerpoint/2010/main" val="173261695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Wpis do CEIDG – Wniosek? Z urzędu?</a:t>
            </a:r>
            <a:endParaRPr lang="pl-PL"/>
          </a:p>
        </p:txBody>
      </p:sp>
    </p:spTree>
    <p:extLst>
      <p:ext uri="{BB962C8B-B14F-4D97-AF65-F5344CB8AC3E}">
        <p14:creationId xmlns:p14="http://schemas.microsoft.com/office/powerpoint/2010/main" val="80816753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endParaRPr lang="pl-PL" smtClean="0"/>
          </a:p>
          <a:p>
            <a:pPr marL="0" indent="0" algn="ctr">
              <a:buNone/>
            </a:pPr>
            <a:r>
              <a:rPr lang="pl-PL" smtClean="0"/>
              <a:t>Wpis </a:t>
            </a:r>
            <a:r>
              <a:rPr lang="pl-PL"/>
              <a:t>do CEIDG jest dokonywany </a:t>
            </a:r>
            <a:r>
              <a:rPr lang="pl-PL" b="1"/>
              <a:t>na wniosek</a:t>
            </a:r>
            <a:r>
              <a:rPr lang="pl-PL"/>
              <a:t>, </a:t>
            </a:r>
            <a:r>
              <a:rPr lang="pl-PL" u="sng"/>
              <a:t>chyba że </a:t>
            </a:r>
            <a:r>
              <a:rPr lang="pl-PL"/>
              <a:t>przepis szczególny przewiduje wpis z urzędu. </a:t>
            </a:r>
            <a:endParaRPr lang="pl-PL" smtClean="0"/>
          </a:p>
          <a:p>
            <a:pPr marL="0" indent="0" algn="ctr">
              <a:buNone/>
            </a:pPr>
            <a:endParaRPr lang="pl-PL" smtClean="0"/>
          </a:p>
          <a:p>
            <a:pPr marL="0" indent="0" algn="ctr">
              <a:buNone/>
            </a:pPr>
            <a:r>
              <a:rPr lang="pl-PL" smtClean="0"/>
              <a:t>Wpisem </a:t>
            </a:r>
            <a:r>
              <a:rPr lang="pl-PL"/>
              <a:t>do CEIDG jest również </a:t>
            </a:r>
            <a:r>
              <a:rPr lang="pl-PL" u="sng"/>
              <a:t>wykreślenie przedsiębiorcy albo zmiana wpisu</a:t>
            </a:r>
            <a:r>
              <a:rPr lang="pl-PL"/>
              <a:t>.</a:t>
            </a:r>
          </a:p>
        </p:txBody>
      </p:sp>
    </p:spTree>
    <p:extLst>
      <p:ext uri="{BB962C8B-B14F-4D97-AF65-F5344CB8AC3E}">
        <p14:creationId xmlns:p14="http://schemas.microsoft.com/office/powerpoint/2010/main" val="377818966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Jaka jest forma wniosku o wpis do CEIDG?</a:t>
            </a:r>
            <a:endParaRPr lang="pl-PL"/>
          </a:p>
        </p:txBody>
      </p:sp>
    </p:spTree>
    <p:extLst>
      <p:ext uri="{BB962C8B-B14F-4D97-AF65-F5344CB8AC3E}">
        <p14:creationId xmlns:p14="http://schemas.microsoft.com/office/powerpoint/2010/main" val="324217515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smtClean="0"/>
              <a:t>Wniosek </a:t>
            </a:r>
          </a:p>
          <a:p>
            <a:pPr marL="0" indent="0">
              <a:buNone/>
            </a:pPr>
            <a:endParaRPr lang="pl-PL" smtClean="0"/>
          </a:p>
          <a:p>
            <a:pPr marL="0" indent="0">
              <a:buNone/>
            </a:pPr>
            <a:r>
              <a:rPr lang="pl-PL" smtClean="0"/>
              <a:t>formularz CEIDG -1</a:t>
            </a:r>
            <a:endParaRPr lang="pl-PL"/>
          </a:p>
        </p:txBody>
      </p:sp>
    </p:spTree>
    <p:extLst>
      <p:ext uri="{BB962C8B-B14F-4D97-AF65-F5344CB8AC3E}">
        <p14:creationId xmlns:p14="http://schemas.microsoft.com/office/powerpoint/2010/main" val="300720991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Jak możemy złożyć wniosek?</a:t>
            </a:r>
            <a:endParaRPr lang="pl-PL"/>
          </a:p>
        </p:txBody>
      </p:sp>
    </p:spTree>
    <p:extLst>
      <p:ext uri="{BB962C8B-B14F-4D97-AF65-F5344CB8AC3E}">
        <p14:creationId xmlns:p14="http://schemas.microsoft.com/office/powerpoint/2010/main" val="85200105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lnSpcReduction="10000"/>
          </a:bodyPr>
          <a:lstStyle/>
          <a:p>
            <a:r>
              <a:rPr lang="pl-PL" smtClean="0"/>
              <a:t>Przez </a:t>
            </a:r>
            <a:r>
              <a:rPr lang="pl-PL"/>
              <a:t>internet </a:t>
            </a:r>
            <a:endParaRPr lang="pl-PL" smtClean="0"/>
          </a:p>
          <a:p>
            <a:pPr lvl="1"/>
            <a:r>
              <a:rPr lang="pl-PL" smtClean="0"/>
              <a:t>opatrzony </a:t>
            </a:r>
            <a:r>
              <a:rPr lang="pl-PL"/>
              <a:t>kwalifikowanym podpisem elektronicznym albo podpisem </a:t>
            </a:r>
            <a:r>
              <a:rPr lang="pl-PL" smtClean="0"/>
              <a:t>zaufanym</a:t>
            </a:r>
            <a:endParaRPr lang="pl-PL"/>
          </a:p>
          <a:p>
            <a:r>
              <a:rPr lang="pl-PL" smtClean="0"/>
              <a:t>Złożony w urzędzie gminy właściwym miejscowo</a:t>
            </a:r>
          </a:p>
          <a:p>
            <a:pPr lvl="1"/>
            <a:r>
              <a:rPr lang="pl-PL" smtClean="0"/>
              <a:t>własnoręczny podpis</a:t>
            </a:r>
          </a:p>
          <a:p>
            <a:r>
              <a:rPr lang="pl-PL" smtClean="0"/>
              <a:t>Wysłany pocztą (przesyłką rejestrowaną) </a:t>
            </a:r>
          </a:p>
          <a:p>
            <a:pPr lvl="1"/>
            <a:r>
              <a:rPr lang="pl-PL"/>
              <a:t>opatrzony własnoręcznym podpisem </a:t>
            </a:r>
            <a:r>
              <a:rPr lang="pl-PL" smtClean="0"/>
              <a:t>wnioskodawcy poświadczonym </a:t>
            </a:r>
            <a:r>
              <a:rPr lang="pl-PL"/>
              <a:t>przez notariusza</a:t>
            </a:r>
          </a:p>
          <a:p>
            <a:endParaRPr lang="pl-PL"/>
          </a:p>
        </p:txBody>
      </p:sp>
    </p:spTree>
    <p:extLst>
      <p:ext uri="{BB962C8B-B14F-4D97-AF65-F5344CB8AC3E}">
        <p14:creationId xmlns:p14="http://schemas.microsoft.com/office/powerpoint/2010/main" val="362587960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Zasada jednego okienka</a:t>
            </a:r>
            <a:endParaRPr lang="pl-PL"/>
          </a:p>
        </p:txBody>
      </p:sp>
      <p:sp>
        <p:nvSpPr>
          <p:cNvPr id="3" name="Symbol zastępczy zawartości 2"/>
          <p:cNvSpPr>
            <a:spLocks noGrp="1"/>
          </p:cNvSpPr>
          <p:nvPr>
            <p:ph idx="1"/>
          </p:nvPr>
        </p:nvSpPr>
        <p:spPr/>
        <p:txBody>
          <a:bodyPr>
            <a:normAutofit fontScale="77500" lnSpcReduction="20000"/>
          </a:bodyPr>
          <a:lstStyle/>
          <a:p>
            <a:pPr marL="0" indent="0">
              <a:buNone/>
            </a:pPr>
            <a:r>
              <a:rPr lang="pl-PL" smtClean="0"/>
              <a:t>art. 6 ust. 3</a:t>
            </a:r>
            <a:r>
              <a:rPr lang="pl-PL"/>
              <a:t>. Integralną częścią wniosku o wpis do CEIDG jest żądanie</a:t>
            </a:r>
            <a:r>
              <a:rPr lang="pl-PL" smtClean="0"/>
              <a:t>:</a:t>
            </a:r>
          </a:p>
          <a:p>
            <a:pPr marL="514350" indent="-514350">
              <a:buAutoNum type="arabicParenR"/>
            </a:pPr>
            <a:r>
              <a:rPr lang="pl-PL" smtClean="0"/>
              <a:t>wpisu </a:t>
            </a:r>
            <a:r>
              <a:rPr lang="pl-PL"/>
              <a:t>albo zmiany wpisu do krajowego rejestru urzędowego podmiotów gospodarki narodowej (REGON</a:t>
            </a:r>
            <a:r>
              <a:rPr lang="pl-PL" smtClean="0"/>
              <a:t>);</a:t>
            </a:r>
          </a:p>
          <a:p>
            <a:pPr marL="514350" indent="-514350">
              <a:buAutoNum type="arabicParenR"/>
            </a:pPr>
            <a:r>
              <a:rPr lang="pl-PL" smtClean="0"/>
              <a:t>zgłoszenia </a:t>
            </a:r>
            <a:r>
              <a:rPr lang="pl-PL"/>
              <a:t>identyfikacyjnego albo aktualizacyjnego, o którym mowa w przepisach o zasadach ewidencji i identyfikacji podatników i płatników</a:t>
            </a:r>
            <a:r>
              <a:rPr lang="pl-PL" smtClean="0"/>
              <a:t>;</a:t>
            </a:r>
          </a:p>
          <a:p>
            <a:pPr marL="514350" indent="-514350">
              <a:buAutoNum type="arabicParenR"/>
            </a:pPr>
            <a:r>
              <a:rPr lang="pl-PL" smtClean="0"/>
              <a:t>zgłoszenia </a:t>
            </a:r>
            <a:r>
              <a:rPr lang="pl-PL"/>
              <a:t>płatnika składek albo jego zmiany w rozumieniu przepisów o systemie ubezpieczeń społecznych albo zgłoszenia oświadczenia o kontynuowaniu ubezpieczenia społecznego rolników w rozumieniu przepisów o ubezpieczeniu społecznym rolników.</a:t>
            </a:r>
          </a:p>
        </p:txBody>
      </p:sp>
    </p:spTree>
    <p:extLst>
      <p:ext uri="{BB962C8B-B14F-4D97-AF65-F5344CB8AC3E}">
        <p14:creationId xmlns:p14="http://schemas.microsoft.com/office/powerpoint/2010/main" val="3054060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Przedsiębiorca a przedsiębiorstwo?</a:t>
            </a:r>
          </a:p>
        </p:txBody>
      </p:sp>
      <p:sp>
        <p:nvSpPr>
          <p:cNvPr id="3" name="Symbol zastępczy zawartości 2"/>
          <p:cNvSpPr>
            <a:spLocks noGrp="1"/>
          </p:cNvSpPr>
          <p:nvPr>
            <p:ph idx="1"/>
          </p:nvPr>
        </p:nvSpPr>
        <p:spPr/>
        <p:txBody>
          <a:bodyPr>
            <a:noAutofit/>
          </a:bodyPr>
          <a:lstStyle/>
          <a:p>
            <a:r>
              <a:rPr lang="pl-PL" sz="2000" b="1" smtClean="0"/>
              <a:t>Znaczenie przedmiotowe </a:t>
            </a:r>
          </a:p>
          <a:p>
            <a:endParaRPr lang="pl-PL" sz="1400" smtClean="0"/>
          </a:p>
          <a:p>
            <a:r>
              <a:rPr lang="pl-PL" sz="1400" smtClean="0"/>
              <a:t>W </a:t>
            </a:r>
            <a:r>
              <a:rPr lang="pl-PL" sz="1400"/>
              <a:t>znaczeniu przedmiotowym pojęcie przedsiębiorstwo zostało zdefiniowane w </a:t>
            </a:r>
            <a:r>
              <a:rPr lang="pl-PL" sz="1400" smtClean="0"/>
              <a:t>art. 55(1)  </a:t>
            </a:r>
            <a:r>
              <a:rPr lang="pl-PL" sz="1400"/>
              <a:t>kodeksu cywilnego (ustawa z dnia 23 kwietnia 1964 r., Dz.U. Nr 16, poz. 93 z późn. zm</a:t>
            </a:r>
            <a:r>
              <a:rPr lang="pl-PL" sz="1400" smtClean="0"/>
              <a:t>.).</a:t>
            </a:r>
          </a:p>
          <a:p>
            <a:endParaRPr lang="pl-PL" sz="1400"/>
          </a:p>
          <a:p>
            <a:r>
              <a:rPr lang="pl-PL" sz="1400"/>
              <a:t>Zgodnie z tym przepisem przedsiębiorstwo jest „zorganizowanym zespołem </a:t>
            </a:r>
            <a:r>
              <a:rPr lang="pl-PL" sz="1400" smtClean="0"/>
              <a:t>składników niematerialnych </a:t>
            </a:r>
            <a:r>
              <a:rPr lang="pl-PL" sz="1400"/>
              <a:t>i materialnych przeznaczonym do prowadzenia działalności </a:t>
            </a:r>
            <a:r>
              <a:rPr lang="pl-PL" sz="1400" smtClean="0"/>
              <a:t>gospodarczej. Obejmuje </a:t>
            </a:r>
            <a:r>
              <a:rPr lang="pl-PL" sz="1400"/>
              <a:t>ono w szczególności: </a:t>
            </a:r>
            <a:endParaRPr lang="pl-PL" sz="1400" smtClean="0"/>
          </a:p>
          <a:p>
            <a:pPr lvl="1"/>
            <a:r>
              <a:rPr lang="pl-PL" sz="1000" smtClean="0"/>
              <a:t>1</a:t>
            </a:r>
            <a:r>
              <a:rPr lang="pl-PL" sz="1000"/>
              <a:t>) oznaczenie indywidualizujące przedsiębiorstwo lub </a:t>
            </a:r>
            <a:r>
              <a:rPr lang="pl-PL" sz="1000" smtClean="0"/>
              <a:t>jego wyodrębnione </a:t>
            </a:r>
            <a:r>
              <a:rPr lang="pl-PL" sz="1000"/>
              <a:t>części (nazwa przedsiębiorstwa); </a:t>
            </a:r>
            <a:endParaRPr lang="pl-PL" sz="1000" smtClean="0"/>
          </a:p>
          <a:p>
            <a:pPr lvl="1"/>
            <a:r>
              <a:rPr lang="pl-PL" sz="1000" smtClean="0"/>
              <a:t>2</a:t>
            </a:r>
            <a:r>
              <a:rPr lang="pl-PL" sz="1000"/>
              <a:t>) własność nieruchomości lub </a:t>
            </a:r>
            <a:r>
              <a:rPr lang="pl-PL" sz="1000" smtClean="0"/>
              <a:t>ruchomości, w </a:t>
            </a:r>
            <a:r>
              <a:rPr lang="pl-PL" sz="1000"/>
              <a:t>tym urządzeń, materiałów, towarów i wyrobów, oraz inne prawa rzeczowe </a:t>
            </a:r>
            <a:r>
              <a:rPr lang="pl-PL" sz="1000" smtClean="0"/>
              <a:t>do nieruchomości </a:t>
            </a:r>
            <a:r>
              <a:rPr lang="pl-PL" sz="1000"/>
              <a:t>lub ruchomości; </a:t>
            </a:r>
            <a:endParaRPr lang="pl-PL" sz="1000" smtClean="0"/>
          </a:p>
          <a:p>
            <a:pPr lvl="1"/>
            <a:r>
              <a:rPr lang="pl-PL" sz="1000" smtClean="0"/>
              <a:t>3</a:t>
            </a:r>
            <a:r>
              <a:rPr lang="pl-PL" sz="1000"/>
              <a:t>) prawa wynikające z umów najmu i </a:t>
            </a:r>
            <a:r>
              <a:rPr lang="pl-PL" sz="1000" smtClean="0"/>
              <a:t>dzierżawy nieruchomości </a:t>
            </a:r>
            <a:r>
              <a:rPr lang="pl-PL" sz="1000"/>
              <a:t>lub ruchomości oraz prawa do korzystania z nieruchomości lub </a:t>
            </a:r>
            <a:r>
              <a:rPr lang="pl-PL" sz="1000" smtClean="0"/>
              <a:t>ruchomości wynikające </a:t>
            </a:r>
            <a:r>
              <a:rPr lang="pl-PL" sz="1000"/>
              <a:t>z innych stosunków prawnych; </a:t>
            </a:r>
            <a:endParaRPr lang="pl-PL" sz="1000" smtClean="0"/>
          </a:p>
          <a:p>
            <a:pPr lvl="1"/>
            <a:r>
              <a:rPr lang="pl-PL" sz="1000" smtClean="0"/>
              <a:t>4</a:t>
            </a:r>
            <a:r>
              <a:rPr lang="pl-PL" sz="1000"/>
              <a:t>) wierzytelności, prawa z </a:t>
            </a:r>
            <a:r>
              <a:rPr lang="pl-PL" sz="1000" smtClean="0"/>
              <a:t>papierów wartościowych </a:t>
            </a:r>
            <a:r>
              <a:rPr lang="pl-PL" sz="1000"/>
              <a:t>i środki </a:t>
            </a:r>
            <a:r>
              <a:rPr lang="pl-PL" sz="1000" smtClean="0"/>
              <a:t>pieniężne</a:t>
            </a:r>
            <a:r>
              <a:rPr lang="pl-PL" sz="1000"/>
              <a:t>; </a:t>
            </a:r>
            <a:endParaRPr lang="pl-PL" sz="1000" smtClean="0"/>
          </a:p>
          <a:p>
            <a:pPr lvl="1"/>
            <a:r>
              <a:rPr lang="pl-PL" sz="1000" smtClean="0"/>
              <a:t>5</a:t>
            </a:r>
            <a:r>
              <a:rPr lang="pl-PL" sz="1000"/>
              <a:t>) koncesje, licencje i zezwolenia; </a:t>
            </a:r>
            <a:endParaRPr lang="pl-PL" sz="1000" smtClean="0"/>
          </a:p>
          <a:p>
            <a:pPr lvl="1"/>
            <a:r>
              <a:rPr lang="pl-PL" sz="1000" smtClean="0"/>
              <a:t>6</a:t>
            </a:r>
            <a:r>
              <a:rPr lang="pl-PL" sz="1000"/>
              <a:t>) patenty i inne </a:t>
            </a:r>
            <a:r>
              <a:rPr lang="pl-PL" sz="1000" smtClean="0"/>
              <a:t>prawa własności </a:t>
            </a:r>
            <a:r>
              <a:rPr lang="pl-PL" sz="1000"/>
              <a:t>przemysłowej; </a:t>
            </a:r>
            <a:endParaRPr lang="pl-PL" sz="1000" smtClean="0"/>
          </a:p>
          <a:p>
            <a:pPr lvl="1"/>
            <a:r>
              <a:rPr lang="pl-PL" sz="1000" smtClean="0"/>
              <a:t>7</a:t>
            </a:r>
            <a:r>
              <a:rPr lang="pl-PL" sz="1000"/>
              <a:t>) majątkowe prawa autorskie i majątkowe prawa pokrewne; </a:t>
            </a:r>
            <a:endParaRPr lang="pl-PL" sz="1000" smtClean="0"/>
          </a:p>
          <a:p>
            <a:pPr lvl="1"/>
            <a:r>
              <a:rPr lang="pl-PL" sz="1000" smtClean="0"/>
              <a:t>8)tajemnice </a:t>
            </a:r>
            <a:r>
              <a:rPr lang="pl-PL" sz="1000"/>
              <a:t>przedsiębiorstwa; </a:t>
            </a:r>
            <a:endParaRPr lang="pl-PL" sz="1000" smtClean="0"/>
          </a:p>
          <a:p>
            <a:pPr lvl="1"/>
            <a:r>
              <a:rPr lang="pl-PL" sz="1000" smtClean="0"/>
              <a:t>9</a:t>
            </a:r>
            <a:r>
              <a:rPr lang="pl-PL" sz="1000"/>
              <a:t>) księgi i dokumenty związane z prowadzeniem działalności</a:t>
            </a:r>
          </a:p>
          <a:p>
            <a:pPr lvl="1"/>
            <a:r>
              <a:rPr lang="pl-PL" sz="1000"/>
              <a:t>gospodarczej”. </a:t>
            </a:r>
          </a:p>
        </p:txBody>
      </p:sp>
    </p:spTree>
    <p:extLst>
      <p:ext uri="{BB962C8B-B14F-4D97-AF65-F5344CB8AC3E}">
        <p14:creationId xmlns:p14="http://schemas.microsoft.com/office/powerpoint/2010/main" val="1005432388"/>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Jaka jest opłata od wpisu do CEIDG?</a:t>
            </a:r>
            <a:endParaRPr lang="pl-PL"/>
          </a:p>
        </p:txBody>
      </p:sp>
    </p:spTree>
    <p:extLst>
      <p:ext uri="{BB962C8B-B14F-4D97-AF65-F5344CB8AC3E}">
        <p14:creationId xmlns:p14="http://schemas.microsoft.com/office/powerpoint/2010/main" val="170122786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Art</a:t>
            </a:r>
            <a:r>
              <a:rPr lang="pl-PL"/>
              <a:t>. 13. Wniosek o wpis do CEIDG jest </a:t>
            </a:r>
            <a:r>
              <a:rPr lang="pl-PL" u="sng"/>
              <a:t>wolny od opłat</a:t>
            </a:r>
          </a:p>
        </p:txBody>
      </p:sp>
    </p:spTree>
    <p:extLst>
      <p:ext uri="{BB962C8B-B14F-4D97-AF65-F5344CB8AC3E}">
        <p14:creationId xmlns:p14="http://schemas.microsoft.com/office/powerpoint/2010/main" val="405461684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980728"/>
            <a:ext cx="8229600" cy="4525963"/>
          </a:xfrm>
        </p:spPr>
        <p:txBody>
          <a:bodyPr>
            <a:normAutofit fontScale="85000" lnSpcReduction="20000"/>
          </a:bodyPr>
          <a:lstStyle/>
          <a:p>
            <a:r>
              <a:rPr lang="pl-PL" smtClean="0"/>
              <a:t>Wpis do CEIDG z urzędu – przykład</a:t>
            </a:r>
          </a:p>
          <a:p>
            <a:endParaRPr lang="pl-PL"/>
          </a:p>
          <a:p>
            <a:r>
              <a:rPr lang="pl-PL" smtClean="0"/>
              <a:t>Art. 19 ust.1a</a:t>
            </a:r>
            <a:r>
              <a:rPr lang="pl-PL"/>
              <a:t>. W przypadku ustanowienia zarządu sukcesyjnego </a:t>
            </a:r>
            <a:r>
              <a:rPr lang="pl-PL" u="sng"/>
              <a:t>wpisowi z urzędu</a:t>
            </a:r>
            <a:r>
              <a:rPr lang="pl-PL"/>
              <a:t> </a:t>
            </a:r>
            <a:r>
              <a:rPr lang="pl-PL" smtClean="0"/>
              <a:t>do CEIDG </a:t>
            </a:r>
            <a:r>
              <a:rPr lang="pl-PL"/>
              <a:t>podlega informacja o wznowieniu wykonywania </a:t>
            </a:r>
            <a:r>
              <a:rPr lang="pl-PL" smtClean="0"/>
              <a:t>działalności gospodarczej </a:t>
            </a:r>
            <a:r>
              <a:rPr lang="pl-PL"/>
              <a:t>przez przedsiębiorcę, począwszy od dnia następującego po </a:t>
            </a:r>
            <a:r>
              <a:rPr lang="pl-PL" smtClean="0"/>
              <a:t>dniu ustanowienia </a:t>
            </a:r>
            <a:r>
              <a:rPr lang="pl-PL"/>
              <a:t>zarządu sukcesyjnego</a:t>
            </a:r>
            <a:r>
              <a:rPr lang="pl-PL" smtClean="0"/>
              <a:t>.</a:t>
            </a:r>
          </a:p>
          <a:p>
            <a:pPr marL="0" indent="0">
              <a:buNone/>
            </a:pPr>
            <a:endParaRPr lang="pl-PL"/>
          </a:p>
          <a:p>
            <a:r>
              <a:rPr lang="pl-PL"/>
              <a:t>Rozdział 4 </a:t>
            </a:r>
            <a:r>
              <a:rPr lang="pl-PL" smtClean="0"/>
              <a:t>Ustawy</a:t>
            </a:r>
          </a:p>
          <a:p>
            <a:pPr lvl="1"/>
            <a:r>
              <a:rPr lang="pl-PL" smtClean="0"/>
              <a:t>Informacje </a:t>
            </a:r>
            <a:r>
              <a:rPr lang="pl-PL"/>
              <a:t>dopisywane do CEIDG z </a:t>
            </a:r>
            <a:r>
              <a:rPr lang="pl-PL" smtClean="0"/>
              <a:t>urzędu – art. 21 i n.</a:t>
            </a:r>
            <a:endParaRPr lang="pl-PL"/>
          </a:p>
          <a:p>
            <a:endParaRPr lang="pl-PL" smtClean="0"/>
          </a:p>
          <a:p>
            <a:endParaRPr lang="pl-PL"/>
          </a:p>
          <a:p>
            <a:endParaRPr lang="pl-PL"/>
          </a:p>
        </p:txBody>
      </p:sp>
    </p:spTree>
    <p:extLst>
      <p:ext uri="{BB962C8B-B14F-4D97-AF65-F5344CB8AC3E}">
        <p14:creationId xmlns:p14="http://schemas.microsoft.com/office/powerpoint/2010/main" val="394387200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7500" lnSpcReduction="20000"/>
          </a:bodyPr>
          <a:lstStyle/>
          <a:p>
            <a:r>
              <a:rPr lang="pl-PL"/>
              <a:t>Art. 16. 1. </a:t>
            </a:r>
            <a:r>
              <a:rPr lang="pl-PL" u="sng"/>
              <a:t>Domniemywa się, że dane wpisane do CEIDG są prawdziwe. </a:t>
            </a:r>
            <a:endParaRPr lang="pl-PL" u="sng" smtClean="0"/>
          </a:p>
          <a:p>
            <a:endParaRPr lang="pl-PL"/>
          </a:p>
          <a:p>
            <a:r>
              <a:rPr lang="pl-PL" smtClean="0"/>
              <a:t>Osoba fizyczna </a:t>
            </a:r>
            <a:r>
              <a:rPr lang="pl-PL"/>
              <a:t>wpisana do CEIDG ponosi odpowiedzialność za szkodę </a:t>
            </a:r>
            <a:r>
              <a:rPr lang="pl-PL" smtClean="0"/>
              <a:t>wyrządzoną zgłoszeniem </a:t>
            </a:r>
            <a:r>
              <a:rPr lang="pl-PL"/>
              <a:t>do CEIDG nieprawdziwych danych, jeżeli podlegały obowiązkowi </a:t>
            </a:r>
            <a:r>
              <a:rPr lang="pl-PL" smtClean="0"/>
              <a:t>wpisu na </a:t>
            </a:r>
            <a:r>
              <a:rPr lang="pl-PL"/>
              <a:t>jej wniosek, a także niezgłoszeniem danych podlegających obowiązkowi wpisu </a:t>
            </a:r>
            <a:r>
              <a:rPr lang="pl-PL" smtClean="0"/>
              <a:t>do CEIDG </a:t>
            </a:r>
            <a:r>
              <a:rPr lang="pl-PL"/>
              <a:t>w ustawowym terminie albo niezgłoszeniem zmian danych objętych </a:t>
            </a:r>
            <a:r>
              <a:rPr lang="pl-PL" smtClean="0"/>
              <a:t>wpisem, chyba </a:t>
            </a:r>
            <a:r>
              <a:rPr lang="pl-PL"/>
              <a:t>że szkoda nastąpiła wskutek siły wyższej albo wyłącznie z </a:t>
            </a:r>
            <a:r>
              <a:rPr lang="pl-PL" smtClean="0"/>
              <a:t>winy poszkodowanego </a:t>
            </a:r>
            <a:r>
              <a:rPr lang="pl-PL"/>
              <a:t>lub osoby trzeciej, za którą osoba wpisana do CEIDG nie </a:t>
            </a:r>
            <a:r>
              <a:rPr lang="pl-PL" smtClean="0"/>
              <a:t>ponosi odpowiedzialności</a:t>
            </a:r>
            <a:r>
              <a:rPr lang="pl-PL"/>
              <a:t>.</a:t>
            </a:r>
          </a:p>
        </p:txBody>
      </p:sp>
    </p:spTree>
    <p:extLst>
      <p:ext uri="{BB962C8B-B14F-4D97-AF65-F5344CB8AC3E}">
        <p14:creationId xmlns:p14="http://schemas.microsoft.com/office/powerpoint/2010/main" val="385436357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Jawność danych w CEIDG</a:t>
            </a:r>
            <a:endParaRPr lang="pl-PL"/>
          </a:p>
        </p:txBody>
      </p:sp>
      <p:sp>
        <p:nvSpPr>
          <p:cNvPr id="3" name="Symbol zastępczy zawartości 2"/>
          <p:cNvSpPr>
            <a:spLocks noGrp="1"/>
          </p:cNvSpPr>
          <p:nvPr>
            <p:ph idx="1"/>
          </p:nvPr>
        </p:nvSpPr>
        <p:spPr/>
        <p:txBody>
          <a:bodyPr/>
          <a:lstStyle/>
          <a:p>
            <a:endParaRPr lang="pl-PL" smtClean="0"/>
          </a:p>
          <a:p>
            <a:r>
              <a:rPr lang="pl-PL" smtClean="0"/>
              <a:t>Dane </a:t>
            </a:r>
            <a:r>
              <a:rPr lang="pl-PL"/>
              <a:t>i informacje udostępniane przez CEIDG </a:t>
            </a:r>
            <a:r>
              <a:rPr lang="pl-PL" u="sng"/>
              <a:t>są jawne</a:t>
            </a:r>
            <a:r>
              <a:rPr lang="pl-PL"/>
              <a:t>. Każdy ma prawo dostępu do tych danych i informacji</a:t>
            </a:r>
          </a:p>
        </p:txBody>
      </p:sp>
    </p:spTree>
    <p:extLst>
      <p:ext uri="{BB962C8B-B14F-4D97-AF65-F5344CB8AC3E}">
        <p14:creationId xmlns:p14="http://schemas.microsoft.com/office/powerpoint/2010/main" val="362005125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Wszystkie dane są udostępniane?</a:t>
            </a:r>
            <a:endParaRPr lang="pl-PL"/>
          </a:p>
        </p:txBody>
      </p:sp>
    </p:spTree>
    <p:extLst>
      <p:ext uri="{BB962C8B-B14F-4D97-AF65-F5344CB8AC3E}">
        <p14:creationId xmlns:p14="http://schemas.microsoft.com/office/powerpoint/2010/main" val="404821834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a:t>Art. 43. 1. CEIDG udostępnia zawarte w niej dane i informacje, o których mowa w art. 5 ust. 1 i 2, </a:t>
            </a:r>
            <a:r>
              <a:rPr lang="pl-PL" u="sng"/>
              <a:t>z wyjątkiem </a:t>
            </a:r>
            <a:r>
              <a:rPr lang="pl-PL"/>
              <a:t>numeru PESEL, daty urodzenia oraz danych kontaktowych, o których mowa w art. 5 ust. 1 pkt 7, w przypadku gdy, podając je, osoba uprawniona sprzeciwiła się ich udostępnianiu w CEIDG</a:t>
            </a:r>
          </a:p>
        </p:txBody>
      </p:sp>
    </p:spTree>
    <p:extLst>
      <p:ext uri="{BB962C8B-B14F-4D97-AF65-F5344CB8AC3E}">
        <p14:creationId xmlns:p14="http://schemas.microsoft.com/office/powerpoint/2010/main" val="203131362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Zaświadczenia z CEIDG</a:t>
            </a:r>
            <a:endParaRPr lang="pl-PL"/>
          </a:p>
        </p:txBody>
      </p:sp>
      <p:sp>
        <p:nvSpPr>
          <p:cNvPr id="3" name="Symbol zastępczy zawartości 2"/>
          <p:cNvSpPr>
            <a:spLocks noGrp="1"/>
          </p:cNvSpPr>
          <p:nvPr>
            <p:ph idx="1"/>
          </p:nvPr>
        </p:nvSpPr>
        <p:spPr/>
        <p:txBody>
          <a:bodyPr/>
          <a:lstStyle/>
          <a:p>
            <a:r>
              <a:rPr lang="pl-PL"/>
              <a:t>Zaświadczenia o wpisie do CEIDG dotyczące przedsiębiorców będących osobami fizycznymi w zakresie danych, o których mowa w art. 5 ust. 1 i 2, z wyjątkiem danych niepodlegających udostępnianiu zgodnie z art. 43 ust. 1, mają postać dokumentu elektronicznego albo wydruku z systemu teleinformatycznego CEIDG.</a:t>
            </a:r>
          </a:p>
        </p:txBody>
      </p:sp>
    </p:spTree>
    <p:extLst>
      <p:ext uri="{BB962C8B-B14F-4D97-AF65-F5344CB8AC3E}">
        <p14:creationId xmlns:p14="http://schemas.microsoft.com/office/powerpoint/2010/main" val="377722606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Zaświadczenia z CEIDG</a:t>
            </a:r>
            <a:endParaRPr lang="pl-PL"/>
          </a:p>
        </p:txBody>
      </p:sp>
      <p:sp>
        <p:nvSpPr>
          <p:cNvPr id="3" name="Symbol zastępczy zawartości 2"/>
          <p:cNvSpPr>
            <a:spLocks noGrp="1"/>
          </p:cNvSpPr>
          <p:nvPr>
            <p:ph idx="1"/>
          </p:nvPr>
        </p:nvSpPr>
        <p:spPr/>
        <p:txBody>
          <a:bodyPr/>
          <a:lstStyle/>
          <a:p>
            <a:endParaRPr lang="pl-PL" smtClean="0"/>
          </a:p>
          <a:p>
            <a:r>
              <a:rPr lang="pl-PL" smtClean="0"/>
              <a:t>Organy </a:t>
            </a:r>
            <a:r>
              <a:rPr lang="pl-PL"/>
              <a:t>administracji publicznej nie mogą domagać się od przedsiębiorców okazywania, przekazywania lub załączania do wniosków i innych przedkładanych przed nimi pism, zaświadczeń o wpisie do CEIDG. </a:t>
            </a:r>
          </a:p>
        </p:txBody>
      </p:sp>
    </p:spTree>
    <p:extLst>
      <p:ext uri="{BB962C8B-B14F-4D97-AF65-F5344CB8AC3E}">
        <p14:creationId xmlns:p14="http://schemas.microsoft.com/office/powerpoint/2010/main" val="77623535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Strona internetowa</a:t>
            </a:r>
            <a:endParaRPr lang="pl-PL"/>
          </a:p>
        </p:txBody>
      </p:sp>
      <p:sp>
        <p:nvSpPr>
          <p:cNvPr id="3" name="Symbol zastępczy zawartości 2"/>
          <p:cNvSpPr>
            <a:spLocks noGrp="1"/>
          </p:cNvSpPr>
          <p:nvPr>
            <p:ph idx="1"/>
          </p:nvPr>
        </p:nvSpPr>
        <p:spPr/>
        <p:txBody>
          <a:bodyPr/>
          <a:lstStyle/>
          <a:p>
            <a:endParaRPr lang="pl-PL"/>
          </a:p>
          <a:p>
            <a:endParaRPr lang="pl-PL" smtClean="0"/>
          </a:p>
          <a:p>
            <a:r>
              <a:rPr lang="pl-PL" smtClean="0"/>
              <a:t>https</a:t>
            </a:r>
            <a:r>
              <a:rPr lang="pl-PL"/>
              <a:t>://prod.ceidg.gov.pl/ceidg.cms.engine/</a:t>
            </a:r>
          </a:p>
        </p:txBody>
      </p:sp>
    </p:spTree>
    <p:extLst>
      <p:ext uri="{BB962C8B-B14F-4D97-AF65-F5344CB8AC3E}">
        <p14:creationId xmlns:p14="http://schemas.microsoft.com/office/powerpoint/2010/main" val="4000336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85000" lnSpcReduction="10000"/>
          </a:bodyPr>
          <a:lstStyle/>
          <a:p>
            <a:r>
              <a:rPr lang="pl-PL" smtClean="0"/>
              <a:t>Przepis art. 55(1) k.c. traktuje przedsiębiorstwo jako zorganizowaną całość</a:t>
            </a:r>
          </a:p>
          <a:p>
            <a:endParaRPr lang="pl-PL"/>
          </a:p>
          <a:p>
            <a:r>
              <a:rPr lang="pl-PL" smtClean="0"/>
              <a:t>Nie stanowi jednak całości organicznej, tj. takiej, z której nie można by wydzielić pewnych składników.</a:t>
            </a:r>
          </a:p>
          <a:p>
            <a:endParaRPr lang="pl-PL"/>
          </a:p>
          <a:p>
            <a:pPr lvl="1"/>
            <a:r>
              <a:rPr lang="pl-PL"/>
              <a:t>Art. </a:t>
            </a:r>
            <a:r>
              <a:rPr lang="pl-PL" smtClean="0"/>
              <a:t>55(2) k.c. </a:t>
            </a:r>
            <a:r>
              <a:rPr lang="pl-PL"/>
              <a:t>Czynność prawna mająca za przedmiot przedsiębiorstwo obejmuje wszystko, co wchodzi w skład przedsiębiorstwa, chyba że co innego wynika z treści czynności prawnej albo z przepisów szczególnych</a:t>
            </a:r>
          </a:p>
        </p:txBody>
      </p:sp>
    </p:spTree>
    <p:extLst>
      <p:ext uri="{BB962C8B-B14F-4D97-AF65-F5344CB8AC3E}">
        <p14:creationId xmlns:p14="http://schemas.microsoft.com/office/powerpoint/2010/main" val="3950876544"/>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KRS</a:t>
            </a:r>
            <a:endParaRPr lang="pl-PL"/>
          </a:p>
        </p:txBody>
      </p:sp>
      <p:sp>
        <p:nvSpPr>
          <p:cNvPr id="3" name="Symbol zastępczy zawartości 2"/>
          <p:cNvSpPr>
            <a:spLocks noGrp="1"/>
          </p:cNvSpPr>
          <p:nvPr>
            <p:ph idx="1"/>
          </p:nvPr>
        </p:nvSpPr>
        <p:spPr/>
        <p:txBody>
          <a:bodyPr/>
          <a:lstStyle/>
          <a:p>
            <a:endParaRPr lang="pl-PL" smtClean="0"/>
          </a:p>
          <a:p>
            <a:pPr algn="ctr"/>
            <a:r>
              <a:rPr lang="pl-PL" smtClean="0"/>
              <a:t>Krajowy Rejestr Sądowy</a:t>
            </a:r>
            <a:endParaRPr lang="pl-PL"/>
          </a:p>
        </p:txBody>
      </p:sp>
    </p:spTree>
    <p:extLst>
      <p:ext uri="{BB962C8B-B14F-4D97-AF65-F5344CB8AC3E}">
        <p14:creationId xmlns:p14="http://schemas.microsoft.com/office/powerpoint/2010/main" val="30925574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Kto prowadzi?</a:t>
            </a:r>
            <a:endParaRPr lang="pl-PL"/>
          </a:p>
        </p:txBody>
      </p:sp>
    </p:spTree>
    <p:extLst>
      <p:ext uri="{BB962C8B-B14F-4D97-AF65-F5344CB8AC3E}">
        <p14:creationId xmlns:p14="http://schemas.microsoft.com/office/powerpoint/2010/main" val="325901818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ctr">
              <a:buNone/>
            </a:pPr>
            <a:r>
              <a:rPr lang="pl-PL"/>
              <a:t>U S T AWA</a:t>
            </a:r>
          </a:p>
          <a:p>
            <a:pPr marL="0" indent="0" algn="ctr">
              <a:buNone/>
            </a:pPr>
            <a:r>
              <a:rPr lang="pl-PL"/>
              <a:t>z dnia 20 sierpnia 1997 </a:t>
            </a:r>
            <a:r>
              <a:rPr lang="pl-PL" smtClean="0"/>
              <a:t>r. o </a:t>
            </a:r>
            <a:r>
              <a:rPr lang="pl-PL"/>
              <a:t>Krajowym Rejestrze </a:t>
            </a:r>
            <a:r>
              <a:rPr lang="pl-PL" smtClean="0"/>
              <a:t>Sądowym (t.j. Dz</a:t>
            </a:r>
            <a:r>
              <a:rPr lang="pl-PL"/>
              <a:t>. U. z 2018 </a:t>
            </a:r>
            <a:r>
              <a:rPr lang="pl-PL" smtClean="0"/>
              <a:t>r. poz</a:t>
            </a:r>
            <a:r>
              <a:rPr lang="pl-PL"/>
              <a:t>. 986, </a:t>
            </a:r>
            <a:r>
              <a:rPr lang="pl-PL" smtClean="0"/>
              <a:t>1544)</a:t>
            </a:r>
            <a:endParaRPr lang="pl-PL"/>
          </a:p>
          <a:p>
            <a:endParaRPr lang="pl-PL"/>
          </a:p>
        </p:txBody>
      </p:sp>
    </p:spTree>
    <p:extLst>
      <p:ext uri="{BB962C8B-B14F-4D97-AF65-F5344CB8AC3E}">
        <p14:creationId xmlns:p14="http://schemas.microsoft.com/office/powerpoint/2010/main" val="182919410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smtClean="0"/>
              <a:t>KRS </a:t>
            </a:r>
            <a:r>
              <a:rPr lang="pl-PL"/>
              <a:t>składa się z:</a:t>
            </a:r>
          </a:p>
          <a:p>
            <a:pPr marL="0" indent="0">
              <a:buNone/>
            </a:pPr>
            <a:r>
              <a:rPr lang="pl-PL"/>
              <a:t>1) rejestru przedsiębiorców;</a:t>
            </a:r>
          </a:p>
          <a:p>
            <a:pPr marL="0" indent="0">
              <a:buNone/>
            </a:pPr>
            <a:r>
              <a:rPr lang="pl-PL"/>
              <a:t>2) rejestru stowarzyszeń, innych organizacji społecznych i zawodowych, </a:t>
            </a:r>
            <a:r>
              <a:rPr lang="pl-PL" smtClean="0"/>
              <a:t>fundacji oraz </a:t>
            </a:r>
            <a:r>
              <a:rPr lang="pl-PL"/>
              <a:t>samodzielnych publicznych zakładów opieki zdrowotnej;</a:t>
            </a:r>
          </a:p>
          <a:p>
            <a:pPr marL="0" indent="0">
              <a:buNone/>
            </a:pPr>
            <a:r>
              <a:rPr lang="pl-PL"/>
              <a:t>3) rejestru dłużników niewypłacalnych.</a:t>
            </a:r>
          </a:p>
        </p:txBody>
      </p:sp>
    </p:spTree>
    <p:extLst>
      <p:ext uri="{BB962C8B-B14F-4D97-AF65-F5344CB8AC3E}">
        <p14:creationId xmlns:p14="http://schemas.microsoft.com/office/powerpoint/2010/main" val="126221902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0000" lnSpcReduction="20000"/>
          </a:bodyPr>
          <a:lstStyle/>
          <a:p>
            <a:pPr marL="0" indent="0">
              <a:buNone/>
            </a:pPr>
            <a:r>
              <a:rPr lang="pl-PL"/>
              <a:t>Minister Sprawiedliwości utworzy Centralną Informację </a:t>
            </a:r>
            <a:r>
              <a:rPr lang="pl-PL" smtClean="0"/>
              <a:t>Krajowego Rejestru </a:t>
            </a:r>
            <a:r>
              <a:rPr lang="pl-PL"/>
              <a:t>Sądowego, zwaną dalej „Centralną Informacją”, z oddziałami przy </a:t>
            </a:r>
            <a:r>
              <a:rPr lang="pl-PL" smtClean="0"/>
              <a:t>sądach rejestrowych</a:t>
            </a:r>
            <a:r>
              <a:rPr lang="pl-PL"/>
              <a:t>.</a:t>
            </a:r>
          </a:p>
          <a:p>
            <a:pPr marL="0" indent="0">
              <a:buNone/>
            </a:pPr>
            <a:endParaRPr lang="pl-PL"/>
          </a:p>
          <a:p>
            <a:pPr marL="0" indent="0">
              <a:buNone/>
            </a:pPr>
            <a:r>
              <a:rPr lang="pl-PL" smtClean="0"/>
              <a:t>Zadaniem </a:t>
            </a:r>
            <a:r>
              <a:rPr lang="pl-PL"/>
              <a:t>Centralnej Informacji jest:</a:t>
            </a:r>
          </a:p>
          <a:p>
            <a:pPr marL="0" indent="0">
              <a:buNone/>
            </a:pPr>
            <a:r>
              <a:rPr lang="pl-PL"/>
              <a:t>1) prowadzenie zbioru informacji Rejestru oraz elektronicznego </a:t>
            </a:r>
            <a:r>
              <a:rPr lang="pl-PL" smtClean="0"/>
              <a:t>katalogu dokumentów </a:t>
            </a:r>
            <a:r>
              <a:rPr lang="pl-PL"/>
              <a:t>spółek, zwanego dalej „katalogiem”;</a:t>
            </a:r>
          </a:p>
          <a:p>
            <a:pPr marL="0" indent="0">
              <a:buNone/>
            </a:pPr>
            <a:r>
              <a:rPr lang="pl-PL"/>
              <a:t>2) udzielanie informacji z Rejestru oraz przechowywanie i udostępnianie </a:t>
            </a:r>
            <a:r>
              <a:rPr lang="pl-PL" smtClean="0"/>
              <a:t>kopii dokumentów </a:t>
            </a:r>
            <a:r>
              <a:rPr lang="pl-PL"/>
              <a:t>z katalogu;</a:t>
            </a:r>
          </a:p>
          <a:p>
            <a:pPr marL="0" indent="0">
              <a:buNone/>
            </a:pPr>
            <a:r>
              <a:rPr lang="pl-PL"/>
              <a:t>3) utworzenie i eksploatacja połączeń Rejestru i katalogu w </a:t>
            </a:r>
            <a:r>
              <a:rPr lang="pl-PL" smtClean="0"/>
              <a:t>systemie teleinformatycznym</a:t>
            </a:r>
            <a:r>
              <a:rPr lang="pl-PL"/>
              <a:t>;</a:t>
            </a:r>
          </a:p>
          <a:p>
            <a:pPr marL="0" indent="0">
              <a:buNone/>
            </a:pPr>
            <a:r>
              <a:rPr lang="pl-PL"/>
              <a:t>4) utworzenie i eksploatacja połączeń Rejestru z systemem integracji rejestrów</a:t>
            </a:r>
          </a:p>
        </p:txBody>
      </p:sp>
    </p:spTree>
    <p:extLst>
      <p:ext uri="{BB962C8B-B14F-4D97-AF65-F5344CB8AC3E}">
        <p14:creationId xmlns:p14="http://schemas.microsoft.com/office/powerpoint/2010/main" val="244943240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a:t>Art. 8. 1. Rejestr jest </a:t>
            </a:r>
            <a:r>
              <a:rPr lang="pl-PL" u="sng"/>
              <a:t>jawny.</a:t>
            </a:r>
          </a:p>
          <a:p>
            <a:pPr marL="0" indent="0">
              <a:buNone/>
            </a:pPr>
            <a:r>
              <a:rPr lang="pl-PL"/>
              <a:t>2. Każdy ma prawo dostępu do danych zawartych w Rejestrze za </a:t>
            </a:r>
            <a:r>
              <a:rPr lang="pl-PL" smtClean="0"/>
              <a:t>pośrednictwem Centralnej </a:t>
            </a:r>
            <a:r>
              <a:rPr lang="pl-PL"/>
              <a:t>Informacji.</a:t>
            </a:r>
          </a:p>
          <a:p>
            <a:pPr marL="0" indent="0">
              <a:buNone/>
            </a:pPr>
            <a:r>
              <a:rPr lang="pl-PL"/>
              <a:t>3. Każdy ma prawo otrzymać, również drogą elektroniczną, </a:t>
            </a:r>
            <a:r>
              <a:rPr lang="pl-PL" smtClean="0"/>
              <a:t>poświadczone odpisy</a:t>
            </a:r>
            <a:r>
              <a:rPr lang="pl-PL"/>
              <a:t>, wyciągi, zaświadczenia i informacje z Rejestru</a:t>
            </a:r>
          </a:p>
        </p:txBody>
      </p:sp>
    </p:spTree>
    <p:extLst>
      <p:ext uri="{BB962C8B-B14F-4D97-AF65-F5344CB8AC3E}">
        <p14:creationId xmlns:p14="http://schemas.microsoft.com/office/powerpoint/2010/main" val="216904032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Wpis </a:t>
            </a:r>
            <a:r>
              <a:rPr lang="pl-PL"/>
              <a:t>do Rejestru jest dokonywany na wniosek, chyba że </a:t>
            </a:r>
            <a:r>
              <a:rPr lang="pl-PL" smtClean="0"/>
              <a:t>przepis szczególny </a:t>
            </a:r>
            <a:r>
              <a:rPr lang="pl-PL"/>
              <a:t>przewiduje wpis z urzędu</a:t>
            </a:r>
          </a:p>
        </p:txBody>
      </p:sp>
    </p:spTree>
    <p:extLst>
      <p:ext uri="{BB962C8B-B14F-4D97-AF65-F5344CB8AC3E}">
        <p14:creationId xmlns:p14="http://schemas.microsoft.com/office/powerpoint/2010/main" val="43842862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a:t>Wpisy do Rejestru podlegają obowiązkowi ogłoszenia w Monitorze Sądowym i Gospodarczym, chyba że ustawa stanowi inaczej.</a:t>
            </a:r>
          </a:p>
        </p:txBody>
      </p:sp>
    </p:spTree>
    <p:extLst>
      <p:ext uri="{BB962C8B-B14F-4D97-AF65-F5344CB8AC3E}">
        <p14:creationId xmlns:p14="http://schemas.microsoft.com/office/powerpoint/2010/main" val="164612879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Podmiot </a:t>
            </a:r>
            <a:r>
              <a:rPr lang="pl-PL"/>
              <a:t>obowiązany do złożenia wniosku o wpis do Rejestru nie może powoływać się wobec osób trzecich działających w dobrej wierze na dane, które nie zostały wpisane do Rejestru lub uległy wykreśleniu z Rejestru. </a:t>
            </a:r>
          </a:p>
        </p:txBody>
      </p:sp>
    </p:spTree>
    <p:extLst>
      <p:ext uri="{BB962C8B-B14F-4D97-AF65-F5344CB8AC3E}">
        <p14:creationId xmlns:p14="http://schemas.microsoft.com/office/powerpoint/2010/main" val="180396476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a:t>Od dnia ogłoszenia w Monitorze Sądowym i Gospodarczym nikt nie może zasłaniać się nieznajomością ogłoszonych wpisów. Jednak w odniesieniu do czynności dokonanych przed upływem szesnastego dnia od dnia ogłoszenia podmiot wpisany do Rejestru nie może powoływać się na wpis wobec osoby trzeciej, jeżeli ta udowodni, że nie mogła wiedzieć o treści wpisu. </a:t>
            </a:r>
          </a:p>
        </p:txBody>
      </p:sp>
    </p:spTree>
    <p:extLst>
      <p:ext uri="{BB962C8B-B14F-4D97-AF65-F5344CB8AC3E}">
        <p14:creationId xmlns:p14="http://schemas.microsoft.com/office/powerpoint/2010/main" val="945844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Zbycie przedsiębiorstwa w całości, w części?</a:t>
            </a:r>
          </a:p>
          <a:p>
            <a:pPr marL="0" indent="0" algn="ctr">
              <a:buNone/>
            </a:pPr>
            <a:endParaRPr lang="pl-PL"/>
          </a:p>
          <a:p>
            <a:pPr marL="0" indent="0" algn="ctr">
              <a:buNone/>
            </a:pPr>
            <a:endParaRPr lang="pl-PL" smtClean="0"/>
          </a:p>
          <a:p>
            <a:r>
              <a:rPr lang="pl-PL" smtClean="0"/>
              <a:t>Zbycie przedsiębiorstwa a nabycie uprawnień publicznoprawnych?</a:t>
            </a:r>
            <a:endParaRPr lang="pl-PL"/>
          </a:p>
        </p:txBody>
      </p:sp>
    </p:spTree>
    <p:extLst>
      <p:ext uri="{BB962C8B-B14F-4D97-AF65-F5344CB8AC3E}">
        <p14:creationId xmlns:p14="http://schemas.microsoft.com/office/powerpoint/2010/main" val="2070479301"/>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a:t>W przypadku rozbieżności między wpisem do Rejestru a ogłoszeniem w Monitorze Sądowym i Gospodarczym obowiązuje wpis w Rejestrze. Jednak osoba trzecia może powoływać się na treść ogłoszenia, chyba że podmiot wpisany do Rejestru udowodni, że osoba trzecia wiedziała o treści wpisu.</a:t>
            </a:r>
          </a:p>
        </p:txBody>
      </p:sp>
    </p:spTree>
    <p:extLst>
      <p:ext uri="{BB962C8B-B14F-4D97-AF65-F5344CB8AC3E}">
        <p14:creationId xmlns:p14="http://schemas.microsoft.com/office/powerpoint/2010/main" val="21060426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Domniemywa </a:t>
            </a:r>
            <a:r>
              <a:rPr lang="pl-PL"/>
              <a:t>się, że dane wpisane do Rejestru są prawdziwe. </a:t>
            </a:r>
          </a:p>
        </p:txBody>
      </p:sp>
    </p:spTree>
    <p:extLst>
      <p:ext uri="{BB962C8B-B14F-4D97-AF65-F5344CB8AC3E}">
        <p14:creationId xmlns:p14="http://schemas.microsoft.com/office/powerpoint/2010/main" val="141554489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lnSpcReduction="10000"/>
          </a:bodyPr>
          <a:lstStyle/>
          <a:p>
            <a:r>
              <a:rPr lang="pl-PL"/>
              <a:t>Podmiot wpisany do Rejestru ponosi odpowiedzialność za szkodę wyrządzoną zgłoszeniem do Rejestru nieprawdziwych danych, jeżeli podlegały obowiązkowi wpisu na jego wniosek, a także niezgłoszeniem danych podlegających </a:t>
            </a:r>
            <a:r>
              <a:rPr lang="pl-PL" smtClean="0"/>
              <a:t>obowiązkowi </a:t>
            </a:r>
            <a:r>
              <a:rPr lang="pl-PL"/>
              <a:t>wpisu do Rejestru w ustawowym terminie, chyba że szkoda nastąpiła wskutek siły wyższej albo wyłącznie z winy poszkodowanego lub osoby trzeciej, za którą nie ponosi odpowiedzialności.</a:t>
            </a:r>
          </a:p>
        </p:txBody>
      </p:sp>
    </p:spTree>
    <p:extLst>
      <p:ext uri="{BB962C8B-B14F-4D97-AF65-F5344CB8AC3E}">
        <p14:creationId xmlns:p14="http://schemas.microsoft.com/office/powerpoint/2010/main" val="187198117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Wpis </a:t>
            </a:r>
            <a:r>
              <a:rPr lang="pl-PL"/>
              <a:t>do Rejestru jest dokonywany na wniosek, chyba że </a:t>
            </a:r>
            <a:r>
              <a:rPr lang="pl-PL" smtClean="0"/>
              <a:t>przepis szczególny </a:t>
            </a:r>
            <a:r>
              <a:rPr lang="pl-PL"/>
              <a:t>przewiduje wpis z urzędu.</a:t>
            </a:r>
          </a:p>
          <a:p>
            <a:endParaRPr lang="pl-PL"/>
          </a:p>
        </p:txBody>
      </p:sp>
    </p:spTree>
    <p:extLst>
      <p:ext uri="{BB962C8B-B14F-4D97-AF65-F5344CB8AC3E}">
        <p14:creationId xmlns:p14="http://schemas.microsoft.com/office/powerpoint/2010/main" val="838776655"/>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Jaka forma wniosku?</a:t>
            </a:r>
            <a:endParaRPr lang="pl-PL"/>
          </a:p>
        </p:txBody>
      </p:sp>
    </p:spTree>
    <p:extLst>
      <p:ext uri="{BB962C8B-B14F-4D97-AF65-F5344CB8AC3E}">
        <p14:creationId xmlns:p14="http://schemas.microsoft.com/office/powerpoint/2010/main" val="332083619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Formularze - przykłady</a:t>
            </a:r>
            <a:endParaRPr lang="pl-PL"/>
          </a:p>
        </p:txBody>
      </p:sp>
      <p:sp>
        <p:nvSpPr>
          <p:cNvPr id="3" name="Symbol zastępczy zawartości 2"/>
          <p:cNvSpPr>
            <a:spLocks noGrp="1"/>
          </p:cNvSpPr>
          <p:nvPr>
            <p:ph idx="1"/>
          </p:nvPr>
        </p:nvSpPr>
        <p:spPr/>
        <p:txBody>
          <a:bodyPr>
            <a:normAutofit/>
          </a:bodyPr>
          <a:lstStyle/>
          <a:p>
            <a:r>
              <a:rPr lang="pl-PL"/>
              <a:t>KRS W1	</a:t>
            </a:r>
            <a:endParaRPr lang="pl-PL" smtClean="0"/>
          </a:p>
          <a:p>
            <a:pPr lvl="1"/>
            <a:r>
              <a:rPr lang="pl-PL" smtClean="0"/>
              <a:t>Wniosek </a:t>
            </a:r>
            <a:r>
              <a:rPr lang="pl-PL"/>
              <a:t>o rejestrację podmiotu w rejestrze przedsiębiorców - spółka jawna, spółka partnerska, spółka </a:t>
            </a:r>
            <a:r>
              <a:rPr lang="pl-PL" smtClean="0"/>
              <a:t>komandytowa</a:t>
            </a:r>
          </a:p>
          <a:p>
            <a:r>
              <a:rPr lang="pl-PL"/>
              <a:t>KRS W3	</a:t>
            </a:r>
            <a:endParaRPr lang="pl-PL" smtClean="0"/>
          </a:p>
          <a:p>
            <a:pPr lvl="1"/>
            <a:r>
              <a:rPr lang="pl-PL" smtClean="0"/>
              <a:t>Wniosek </a:t>
            </a:r>
            <a:r>
              <a:rPr lang="pl-PL"/>
              <a:t>o rejestrację podmiotu w rejestrze przedsiębiorców - spółka z ograniczona odpowiedzialnością</a:t>
            </a:r>
          </a:p>
        </p:txBody>
      </p:sp>
    </p:spTree>
    <p:extLst>
      <p:ext uri="{BB962C8B-B14F-4D97-AF65-F5344CB8AC3E}">
        <p14:creationId xmlns:p14="http://schemas.microsoft.com/office/powerpoint/2010/main" val="829916471"/>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Formularze - przykłady</a:t>
            </a:r>
            <a:endParaRPr lang="pl-PL"/>
          </a:p>
        </p:txBody>
      </p:sp>
      <p:sp>
        <p:nvSpPr>
          <p:cNvPr id="3" name="Symbol zastępczy zawartości 2"/>
          <p:cNvSpPr>
            <a:spLocks noGrp="1"/>
          </p:cNvSpPr>
          <p:nvPr>
            <p:ph idx="1"/>
          </p:nvPr>
        </p:nvSpPr>
        <p:spPr/>
        <p:txBody>
          <a:bodyPr>
            <a:normAutofit fontScale="92500"/>
          </a:bodyPr>
          <a:lstStyle/>
          <a:p>
            <a:r>
              <a:rPr lang="pl-PL"/>
              <a:t>KRS X2	</a:t>
            </a:r>
            <a:endParaRPr lang="pl-PL" smtClean="0"/>
          </a:p>
          <a:p>
            <a:pPr lvl="1"/>
            <a:r>
              <a:rPr lang="pl-PL" smtClean="0"/>
              <a:t>Wniosek </a:t>
            </a:r>
            <a:r>
              <a:rPr lang="pl-PL"/>
              <a:t>o wykreślenie podmiotu z Krajowego Rejestru </a:t>
            </a:r>
            <a:r>
              <a:rPr lang="pl-PL" smtClean="0"/>
              <a:t>Sądowego</a:t>
            </a:r>
          </a:p>
          <a:p>
            <a:r>
              <a:rPr lang="pl-PL"/>
              <a:t>KRS </a:t>
            </a:r>
            <a:r>
              <a:rPr lang="pl-PL" smtClean="0"/>
              <a:t>Z5</a:t>
            </a:r>
          </a:p>
          <a:p>
            <a:pPr lvl="1"/>
            <a:r>
              <a:rPr lang="pl-PL" smtClean="0"/>
              <a:t>Wniosek </a:t>
            </a:r>
            <a:r>
              <a:rPr lang="pl-PL"/>
              <a:t>o zmianę danych podmiotu w rejestrze przedsiębiorców </a:t>
            </a:r>
            <a:r>
              <a:rPr lang="pl-PL" smtClean="0"/>
              <a:t>– spółdzielnia</a:t>
            </a:r>
          </a:p>
          <a:p>
            <a:r>
              <a:rPr lang="pl-PL"/>
              <a:t>KRS ZM	</a:t>
            </a:r>
            <a:endParaRPr lang="pl-PL" smtClean="0"/>
          </a:p>
          <a:p>
            <a:pPr lvl="1"/>
            <a:r>
              <a:rPr lang="pl-PL" smtClean="0"/>
              <a:t>Zmiana </a:t>
            </a:r>
            <a:r>
              <a:rPr lang="pl-PL"/>
              <a:t>- przedmiot działalności - załącznik do wniosku o zmianę danych w rejestrze przedsiębiorców</a:t>
            </a:r>
          </a:p>
        </p:txBody>
      </p:sp>
    </p:spTree>
    <p:extLst>
      <p:ext uri="{BB962C8B-B14F-4D97-AF65-F5344CB8AC3E}">
        <p14:creationId xmlns:p14="http://schemas.microsoft.com/office/powerpoint/2010/main" val="234104091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Opłaty od wniosku?</a:t>
            </a:r>
            <a:endParaRPr lang="pl-PL"/>
          </a:p>
        </p:txBody>
      </p:sp>
    </p:spTree>
    <p:extLst>
      <p:ext uri="{BB962C8B-B14F-4D97-AF65-F5344CB8AC3E}">
        <p14:creationId xmlns:p14="http://schemas.microsoft.com/office/powerpoint/2010/main" val="56156166"/>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a:t>Ustawa </a:t>
            </a:r>
            <a:r>
              <a:rPr lang="pl-PL" smtClean="0"/>
              <a:t>z dnia 28 lipca 2005 r. o </a:t>
            </a:r>
            <a:r>
              <a:rPr lang="pl-PL"/>
              <a:t>kosztach sądowych w sprawach cywilnych </a:t>
            </a:r>
            <a:r>
              <a:rPr lang="pl-PL" smtClean="0"/>
              <a:t>(t.j</a:t>
            </a:r>
            <a:r>
              <a:rPr lang="pl-PL"/>
              <a:t>. Dz.U. z 2018 r. poz. </a:t>
            </a:r>
            <a:r>
              <a:rPr lang="pl-PL" smtClean="0"/>
              <a:t>300)</a:t>
            </a:r>
            <a:endParaRPr lang="pl-PL"/>
          </a:p>
        </p:txBody>
      </p:sp>
    </p:spTree>
    <p:extLst>
      <p:ext uri="{BB962C8B-B14F-4D97-AF65-F5344CB8AC3E}">
        <p14:creationId xmlns:p14="http://schemas.microsoft.com/office/powerpoint/2010/main" val="7548152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62500" lnSpcReduction="20000"/>
          </a:bodyPr>
          <a:lstStyle/>
          <a:p>
            <a:pPr algn="ctr"/>
            <a:r>
              <a:rPr lang="pl-PL" b="1" cap="all">
                <a:solidFill>
                  <a:srgbClr val="333333"/>
                </a:solidFill>
                <a:latin typeface="inherit"/>
              </a:rPr>
              <a:t>ROZDZIAŁ 5. SPRAWY Z ZAKRESU DZIAŁANIA KRAJOWEGO REJESTRU SĄDOWEGO</a:t>
            </a:r>
            <a:r>
              <a:rPr lang="pl-PL" b="1" cap="all" smtClean="0">
                <a:solidFill>
                  <a:srgbClr val="333333"/>
                </a:solidFill>
                <a:latin typeface="inherit"/>
              </a:rPr>
              <a:t>.</a:t>
            </a:r>
          </a:p>
          <a:p>
            <a:endParaRPr lang="pl-PL" b="1" cap="all" smtClean="0">
              <a:solidFill>
                <a:srgbClr val="333333"/>
              </a:solidFill>
              <a:latin typeface="inherit"/>
            </a:endParaRPr>
          </a:p>
          <a:p>
            <a:pPr marL="0" indent="0">
              <a:buNone/>
            </a:pPr>
            <a:r>
              <a:rPr lang="pl-PL" b="1" cap="all" smtClean="0">
                <a:solidFill>
                  <a:srgbClr val="333333"/>
                </a:solidFill>
                <a:latin typeface="inherit"/>
              </a:rPr>
              <a:t>Przykład:</a:t>
            </a:r>
            <a:endParaRPr lang="pl-PL" b="1" cap="all">
              <a:solidFill>
                <a:srgbClr val="333333"/>
              </a:solidFill>
              <a:latin typeface="inherit"/>
            </a:endParaRPr>
          </a:p>
          <a:p>
            <a:pPr algn="ctr"/>
            <a:endParaRPr lang="pl-PL" b="1" cap="all">
              <a:solidFill>
                <a:srgbClr val="333333"/>
              </a:solidFill>
              <a:latin typeface="inherit"/>
            </a:endParaRPr>
          </a:p>
          <a:p>
            <a:pPr marL="0" indent="0">
              <a:buNone/>
            </a:pPr>
            <a:r>
              <a:rPr lang="pl-PL" b="1">
                <a:solidFill>
                  <a:srgbClr val="333333"/>
                </a:solidFill>
                <a:latin typeface="Noto Serif"/>
              </a:rPr>
              <a:t>Art. 52 [Rejestr przedsiębiorców]</a:t>
            </a:r>
            <a:endParaRPr lang="pl-PL">
              <a:solidFill>
                <a:srgbClr val="333333"/>
              </a:solidFill>
              <a:latin typeface="Noto Serif"/>
            </a:endParaRPr>
          </a:p>
          <a:p>
            <a:pPr marL="0" indent="0">
              <a:buNone/>
            </a:pPr>
            <a:r>
              <a:rPr lang="pl-PL">
                <a:solidFill>
                  <a:srgbClr val="333333"/>
                </a:solidFill>
                <a:latin typeface="Noto Serif"/>
              </a:rPr>
              <a:t>1. Opłatę stałą w kwocie 500 złotych pobiera się od wniosku o zarejestrowanie podmiotu w rejestrze przedsiębiorców w Krajowym Rejestrze Sądowym, chyba że przepis szczególny stanowi inaczej.</a:t>
            </a:r>
          </a:p>
          <a:p>
            <a:pPr marL="0" indent="0">
              <a:buNone/>
            </a:pPr>
            <a:r>
              <a:rPr lang="pl-PL">
                <a:solidFill>
                  <a:srgbClr val="333333"/>
                </a:solidFill>
                <a:latin typeface="Noto Serif"/>
              </a:rPr>
              <a:t>2. Opłatę stałą w kwocie 250 złotych pobiera się od wniosku o zarejestrowanie w rejestrze przedsiębiorców w Krajowym Rejestrze Sądowym spółki jawnej, spółki komandytowej oraz spółki z ograniczoną odpowiedzialnością, których umowy zostały zawarte przy wykorzystaniu wzorców umowy udostępnionych w systemie teleinformatycznym.</a:t>
            </a:r>
          </a:p>
          <a:p>
            <a:endParaRPr lang="pl-PL"/>
          </a:p>
        </p:txBody>
      </p:sp>
    </p:spTree>
    <p:extLst>
      <p:ext uri="{BB962C8B-B14F-4D97-AF65-F5344CB8AC3E}">
        <p14:creationId xmlns:p14="http://schemas.microsoft.com/office/powerpoint/2010/main" val="2372919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Przedsiębiorca a przedsiębiorstwo?</a:t>
            </a:r>
          </a:p>
        </p:txBody>
      </p:sp>
      <p:sp>
        <p:nvSpPr>
          <p:cNvPr id="3" name="Symbol zastępczy zawartości 2"/>
          <p:cNvSpPr>
            <a:spLocks noGrp="1"/>
          </p:cNvSpPr>
          <p:nvPr>
            <p:ph idx="1"/>
          </p:nvPr>
        </p:nvSpPr>
        <p:spPr/>
        <p:txBody>
          <a:bodyPr/>
          <a:lstStyle/>
          <a:p>
            <a:r>
              <a:rPr lang="pl-PL" b="1" smtClean="0"/>
              <a:t>Znaczenie funkcjonalne</a:t>
            </a:r>
          </a:p>
          <a:p>
            <a:endParaRPr lang="pl-PL"/>
          </a:p>
          <a:p>
            <a:r>
              <a:rPr lang="pl-PL" smtClean="0"/>
              <a:t>Przedsiębiorstwo = działalność gospodarcza</a:t>
            </a:r>
            <a:endParaRPr lang="pl-PL"/>
          </a:p>
        </p:txBody>
      </p:sp>
    </p:spTree>
    <p:extLst>
      <p:ext uri="{BB962C8B-B14F-4D97-AF65-F5344CB8AC3E}">
        <p14:creationId xmlns:p14="http://schemas.microsoft.com/office/powerpoint/2010/main" val="181077168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Rejestr przedsiębiorców</a:t>
            </a:r>
            <a:endParaRPr lang="pl-PL"/>
          </a:p>
        </p:txBody>
      </p:sp>
    </p:spTree>
    <p:extLst>
      <p:ext uri="{BB962C8B-B14F-4D97-AF65-F5344CB8AC3E}">
        <p14:creationId xmlns:p14="http://schemas.microsoft.com/office/powerpoint/2010/main" val="299645566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980728"/>
            <a:ext cx="8686800" cy="5145435"/>
          </a:xfrm>
        </p:spPr>
        <p:txBody>
          <a:bodyPr>
            <a:normAutofit fontScale="25000" lnSpcReduction="20000"/>
          </a:bodyPr>
          <a:lstStyle/>
          <a:p>
            <a:r>
              <a:rPr lang="pl-PL" sz="5600"/>
              <a:t>Art. 36. Przepisy niniejszego rozdziału stosuje się do następujących podmiotów:</a:t>
            </a:r>
          </a:p>
          <a:p>
            <a:r>
              <a:rPr lang="pl-PL" sz="5600"/>
              <a:t>1) (uchylony)</a:t>
            </a:r>
          </a:p>
          <a:p>
            <a:r>
              <a:rPr lang="pl-PL" sz="5600"/>
              <a:t>2) spółek jawnych;</a:t>
            </a:r>
          </a:p>
          <a:p>
            <a:r>
              <a:rPr lang="pl-PL" sz="5600"/>
              <a:t>2a) europejskich zgrupowań interesów gospodarczych;</a:t>
            </a:r>
          </a:p>
          <a:p>
            <a:r>
              <a:rPr lang="pl-PL" sz="5600"/>
              <a:t>3) spółek partnerskich;</a:t>
            </a:r>
          </a:p>
          <a:p>
            <a:r>
              <a:rPr lang="pl-PL" sz="5600"/>
              <a:t>4) spółek komandytowych;</a:t>
            </a:r>
          </a:p>
          <a:p>
            <a:r>
              <a:rPr lang="pl-PL" sz="5600"/>
              <a:t>5) spółek komandytowo-akcyjnych;</a:t>
            </a:r>
          </a:p>
          <a:p>
            <a:r>
              <a:rPr lang="pl-PL" sz="5600"/>
              <a:t>6) spółek z ograniczoną odpowiedzialnością;</a:t>
            </a:r>
          </a:p>
          <a:p>
            <a:r>
              <a:rPr lang="pl-PL" sz="5600"/>
              <a:t>7) spółek akcyjnych;</a:t>
            </a:r>
          </a:p>
          <a:p>
            <a:r>
              <a:rPr lang="pl-PL" sz="5600"/>
              <a:t>7a) spółek europejskich;</a:t>
            </a:r>
          </a:p>
          <a:p>
            <a:r>
              <a:rPr lang="pl-PL" sz="5600"/>
              <a:t>8) spółdzielni;</a:t>
            </a:r>
          </a:p>
          <a:p>
            <a:r>
              <a:rPr lang="pl-PL" sz="5600"/>
              <a:t>8a) spółdzielni europejskich;</a:t>
            </a:r>
          </a:p>
          <a:p>
            <a:r>
              <a:rPr lang="pl-PL" sz="5600"/>
              <a:t>9) przedsiębiorstw państwowych;</a:t>
            </a:r>
          </a:p>
          <a:p>
            <a:r>
              <a:rPr lang="pl-PL" sz="5600"/>
              <a:t>10) instytutów badawczych;</a:t>
            </a:r>
          </a:p>
          <a:p>
            <a:r>
              <a:rPr lang="pl-PL" sz="5600"/>
              <a:t>11) (uchylony)</a:t>
            </a:r>
          </a:p>
          <a:p>
            <a:r>
              <a:rPr lang="pl-PL" sz="5600"/>
              <a:t>12) towarzystw ubezpieczeń wzajemnych;</a:t>
            </a:r>
          </a:p>
          <a:p>
            <a:r>
              <a:rPr lang="pl-PL" sz="5600"/>
              <a:t>12a) towarzystw reasekuracji wzajemnej;</a:t>
            </a:r>
          </a:p>
          <a:p>
            <a:r>
              <a:rPr lang="pl-PL" sz="5600"/>
              <a:t>13) innych osób prawnych, jeżeli wykonują działalność gospodarczą i podlegają</a:t>
            </a:r>
          </a:p>
          <a:p>
            <a:r>
              <a:rPr lang="pl-PL" sz="5600"/>
              <a:t>obowiązkowi wpisu do rejestru, o którym mowa w art. 1 ust. 2 pkt 2;</a:t>
            </a:r>
          </a:p>
          <a:p>
            <a:r>
              <a:rPr lang="pl-PL" sz="5600"/>
              <a:t>14) oddziałów przedsiębiorców zagranicznych działających na terytorium</a:t>
            </a:r>
          </a:p>
          <a:p>
            <a:r>
              <a:rPr lang="pl-PL" sz="5600"/>
              <a:t>Rzeczypospolitej Polskiej;</a:t>
            </a:r>
          </a:p>
          <a:p>
            <a:r>
              <a:rPr lang="pl-PL" sz="5600"/>
              <a:t>15) głównych oddziałów zagranicznych zakładów ubezpieczeń;</a:t>
            </a:r>
          </a:p>
          <a:p>
            <a:r>
              <a:rPr lang="pl-PL" sz="5600"/>
              <a:t>16) głównych oddziałów zagranicznych zakładów reasekuracji;</a:t>
            </a:r>
          </a:p>
          <a:p>
            <a:r>
              <a:rPr lang="pl-PL" sz="5600"/>
              <a:t>17) instytucji gospodarki budżetowej.</a:t>
            </a:r>
          </a:p>
          <a:p>
            <a:endParaRPr lang="pl-PL"/>
          </a:p>
        </p:txBody>
      </p:sp>
    </p:spTree>
    <p:extLst>
      <p:ext uri="{BB962C8B-B14F-4D97-AF65-F5344CB8AC3E}">
        <p14:creationId xmlns:p14="http://schemas.microsoft.com/office/powerpoint/2010/main" val="258881689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Rejestr przedsiębiorców</a:t>
            </a:r>
            <a:endParaRPr lang="pl-PL"/>
          </a:p>
        </p:txBody>
      </p:sp>
      <p:sp>
        <p:nvSpPr>
          <p:cNvPr id="3" name="Symbol zastępczy zawartości 2"/>
          <p:cNvSpPr>
            <a:spLocks noGrp="1"/>
          </p:cNvSpPr>
          <p:nvPr>
            <p:ph idx="1"/>
          </p:nvPr>
        </p:nvSpPr>
        <p:spPr/>
        <p:txBody>
          <a:bodyPr/>
          <a:lstStyle/>
          <a:p>
            <a:r>
              <a:rPr lang="pl-PL" smtClean="0"/>
              <a:t>Jakie są działy?</a:t>
            </a:r>
            <a:endParaRPr lang="pl-PL"/>
          </a:p>
        </p:txBody>
      </p:sp>
    </p:spTree>
    <p:extLst>
      <p:ext uri="{BB962C8B-B14F-4D97-AF65-F5344CB8AC3E}">
        <p14:creationId xmlns:p14="http://schemas.microsoft.com/office/powerpoint/2010/main" val="417177604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6 działów</a:t>
            </a:r>
            <a:endParaRPr lang="pl-PL"/>
          </a:p>
        </p:txBody>
      </p:sp>
      <p:sp>
        <p:nvSpPr>
          <p:cNvPr id="3" name="Symbol zastępczy zawartości 2"/>
          <p:cNvSpPr>
            <a:spLocks noGrp="1"/>
          </p:cNvSpPr>
          <p:nvPr>
            <p:ph idx="1"/>
          </p:nvPr>
        </p:nvSpPr>
        <p:spPr/>
        <p:txBody>
          <a:bodyPr/>
          <a:lstStyle/>
          <a:p>
            <a:r>
              <a:rPr lang="pl-PL" smtClean="0"/>
              <a:t>Dział I – dane podmiotu</a:t>
            </a:r>
          </a:p>
          <a:p>
            <a:r>
              <a:rPr lang="pl-PL" smtClean="0"/>
              <a:t>Dział II – reprezentacja</a:t>
            </a:r>
          </a:p>
          <a:p>
            <a:r>
              <a:rPr lang="pl-PL" smtClean="0"/>
              <a:t>Dział III – przedmiot działalności</a:t>
            </a:r>
          </a:p>
          <a:p>
            <a:r>
              <a:rPr lang="pl-PL" smtClean="0"/>
              <a:t>Dział IV – zaległości</a:t>
            </a:r>
          </a:p>
          <a:p>
            <a:r>
              <a:rPr lang="pl-PL" smtClean="0"/>
              <a:t>Dział V – kurator</a:t>
            </a:r>
          </a:p>
          <a:p>
            <a:r>
              <a:rPr lang="pl-PL" smtClean="0"/>
              <a:t>Dział VI - likwidacja</a:t>
            </a:r>
            <a:endParaRPr lang="pl-PL"/>
          </a:p>
        </p:txBody>
      </p:sp>
    </p:spTree>
    <p:extLst>
      <p:ext uri="{BB962C8B-B14F-4D97-AF65-F5344CB8AC3E}">
        <p14:creationId xmlns:p14="http://schemas.microsoft.com/office/powerpoint/2010/main" val="354441466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Wydruki z Internetu</a:t>
            </a:r>
            <a:endParaRPr lang="pl-PL"/>
          </a:p>
        </p:txBody>
      </p:sp>
      <p:sp>
        <p:nvSpPr>
          <p:cNvPr id="3" name="Symbol zastępczy zawartości 2"/>
          <p:cNvSpPr>
            <a:spLocks noGrp="1"/>
          </p:cNvSpPr>
          <p:nvPr>
            <p:ph idx="1"/>
          </p:nvPr>
        </p:nvSpPr>
        <p:spPr/>
        <p:txBody>
          <a:bodyPr>
            <a:normAutofit fontScale="92500" lnSpcReduction="20000"/>
          </a:bodyPr>
          <a:lstStyle/>
          <a:p>
            <a:r>
              <a:rPr lang="pl-PL"/>
              <a:t>Centralna Informacja udostępnia bezpłatnie, w ogólnodostępnych </a:t>
            </a:r>
            <a:r>
              <a:rPr lang="pl-PL" smtClean="0"/>
              <a:t>sieciach teleinformatycznych</a:t>
            </a:r>
            <a:r>
              <a:rPr lang="pl-PL"/>
              <a:t>, aktualne i pełne informacje o podmiotach wpisanych do </a:t>
            </a:r>
            <a:r>
              <a:rPr lang="pl-PL" smtClean="0"/>
              <a:t>Rejestru oraz </a:t>
            </a:r>
            <a:r>
              <a:rPr lang="pl-PL"/>
              <a:t>listę dokumentów zawartych w katalogu</a:t>
            </a:r>
            <a:r>
              <a:rPr lang="pl-PL" smtClean="0"/>
              <a:t>.</a:t>
            </a:r>
          </a:p>
          <a:p>
            <a:r>
              <a:rPr lang="pl-PL"/>
              <a:t>Pobrane samodzielnie wydruki komputerowe aktualnych i </a:t>
            </a:r>
            <a:r>
              <a:rPr lang="pl-PL" smtClean="0"/>
              <a:t>pełnych informacji </a:t>
            </a:r>
            <a:r>
              <a:rPr lang="pl-PL"/>
              <a:t>o podmiotach wpisanych do Rejestru mają moc zrównaną z </a:t>
            </a:r>
            <a:r>
              <a:rPr lang="pl-PL" smtClean="0"/>
              <a:t>mocą dokumentów </a:t>
            </a:r>
            <a:r>
              <a:rPr lang="pl-PL"/>
              <a:t>wydawanych przez Centralną Informację, o których mowa w ust. </a:t>
            </a:r>
            <a:r>
              <a:rPr lang="pl-PL" smtClean="0"/>
              <a:t>3 (zaświadczenia)</a:t>
            </a:r>
            <a:endParaRPr lang="pl-PL"/>
          </a:p>
          <a:p>
            <a:endParaRPr lang="pl-PL"/>
          </a:p>
        </p:txBody>
      </p:sp>
    </p:spTree>
    <p:extLst>
      <p:ext uri="{BB962C8B-B14F-4D97-AF65-F5344CB8AC3E}">
        <p14:creationId xmlns:p14="http://schemas.microsoft.com/office/powerpoint/2010/main" val="218602212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Strona internetowa</a:t>
            </a:r>
            <a:endParaRPr lang="pl-PL"/>
          </a:p>
        </p:txBody>
      </p:sp>
      <p:sp>
        <p:nvSpPr>
          <p:cNvPr id="3" name="Symbol zastępczy zawartości 2"/>
          <p:cNvSpPr>
            <a:spLocks noGrp="1"/>
          </p:cNvSpPr>
          <p:nvPr>
            <p:ph idx="1"/>
          </p:nvPr>
        </p:nvSpPr>
        <p:spPr/>
        <p:txBody>
          <a:bodyPr/>
          <a:lstStyle/>
          <a:p>
            <a:endParaRPr lang="pl-PL" smtClean="0"/>
          </a:p>
          <a:p>
            <a:r>
              <a:rPr lang="pl-PL" smtClean="0"/>
              <a:t>https</a:t>
            </a:r>
            <a:r>
              <a:rPr lang="pl-PL"/>
              <a:t>://ekrs.ms.gov.pl/web/wyszukiwarka-krs</a:t>
            </a:r>
          </a:p>
        </p:txBody>
      </p:sp>
    </p:spTree>
    <p:extLst>
      <p:ext uri="{BB962C8B-B14F-4D97-AF65-F5344CB8AC3E}">
        <p14:creationId xmlns:p14="http://schemas.microsoft.com/office/powerpoint/2010/main" val="3132146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a:t>Art. 2 Rozporządzenie Prezydenta Rzeczypospolitej z dnia 27 czerwca 1934 r. Kodeks handlowy</a:t>
            </a:r>
            <a:r>
              <a:rPr lang="pl-PL" smtClean="0"/>
              <a:t>. (tekst pierwotny)</a:t>
            </a:r>
          </a:p>
          <a:p>
            <a:pPr lvl="1"/>
            <a:r>
              <a:rPr lang="pl-PL" smtClean="0"/>
              <a:t>Kupcem jest, kto we własnym imieniu prowadzi przedsiębiorstwo zarobkowe.</a:t>
            </a:r>
            <a:endParaRPr lang="pl-PL"/>
          </a:p>
        </p:txBody>
      </p:sp>
    </p:spTree>
    <p:extLst>
      <p:ext uri="{BB962C8B-B14F-4D97-AF65-F5344CB8AC3E}">
        <p14:creationId xmlns:p14="http://schemas.microsoft.com/office/powerpoint/2010/main" val="1519577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764704"/>
            <a:ext cx="8229600" cy="4525963"/>
          </a:xfrm>
        </p:spPr>
        <p:txBody>
          <a:bodyPr>
            <a:normAutofit/>
          </a:bodyPr>
          <a:lstStyle/>
          <a:p>
            <a:pPr marL="0" indent="0" algn="ctr">
              <a:buNone/>
            </a:pPr>
            <a:endParaRPr lang="pl-PL" sz="3600" smtClean="0"/>
          </a:p>
          <a:p>
            <a:pPr marL="0" indent="0" algn="ctr">
              <a:buNone/>
            </a:pPr>
            <a:endParaRPr lang="pl-PL" sz="3600"/>
          </a:p>
          <a:p>
            <a:pPr marL="0" indent="0" algn="ctr">
              <a:buNone/>
            </a:pPr>
            <a:endParaRPr lang="pl-PL" sz="3600" smtClean="0"/>
          </a:p>
          <a:p>
            <a:pPr marL="0" indent="0" algn="ctr">
              <a:buNone/>
            </a:pPr>
            <a:r>
              <a:rPr lang="pl-PL" sz="3600" smtClean="0"/>
              <a:t>Osoba fizyczna jako przedsiębiorca</a:t>
            </a:r>
            <a:endParaRPr lang="pl-PL" sz="3600"/>
          </a:p>
        </p:txBody>
      </p:sp>
    </p:spTree>
    <p:extLst>
      <p:ext uri="{BB962C8B-B14F-4D97-AF65-F5344CB8AC3E}">
        <p14:creationId xmlns:p14="http://schemas.microsoft.com/office/powerpoint/2010/main" val="3901132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Przedsiębiorca – osoba fizyczna</a:t>
            </a:r>
            <a:endParaRPr lang="pl-PL"/>
          </a:p>
        </p:txBody>
      </p:sp>
      <p:sp>
        <p:nvSpPr>
          <p:cNvPr id="3" name="Symbol zastępczy zawartości 2"/>
          <p:cNvSpPr>
            <a:spLocks noGrp="1"/>
          </p:cNvSpPr>
          <p:nvPr>
            <p:ph idx="1"/>
          </p:nvPr>
        </p:nvSpPr>
        <p:spPr/>
        <p:txBody>
          <a:bodyPr>
            <a:normAutofit fontScale="92500" lnSpcReduction="20000"/>
          </a:bodyPr>
          <a:lstStyle/>
          <a:p>
            <a:r>
              <a:rPr lang="pl-PL"/>
              <a:t>Działalność gospodarcza może być prowadzona przez osobę fizyczną </a:t>
            </a:r>
            <a:r>
              <a:rPr lang="pl-PL" u="sng"/>
              <a:t>po dokonaniu zgłoszenia </a:t>
            </a:r>
            <a:r>
              <a:rPr lang="pl-PL"/>
              <a:t>do </a:t>
            </a:r>
            <a:r>
              <a:rPr lang="pl-PL" u="sng" smtClean="0"/>
              <a:t>Centralnej </a:t>
            </a:r>
            <a:r>
              <a:rPr lang="pl-PL" u="sng"/>
              <a:t>Ewidencji i Informacji o Działalności </a:t>
            </a:r>
            <a:r>
              <a:rPr lang="pl-PL" u="sng" smtClean="0"/>
              <a:t>Gospodarczej</a:t>
            </a:r>
          </a:p>
          <a:p>
            <a:r>
              <a:rPr lang="pl-PL" smtClean="0"/>
              <a:t>Niektóre działalności </a:t>
            </a:r>
            <a:r>
              <a:rPr lang="pl-PL"/>
              <a:t>po uzyskaniu wymaganych koncesji lub zezwoleń oraz spełnieniu innych przewidzianych prawem warunków</a:t>
            </a:r>
            <a:r>
              <a:rPr lang="pl-PL" smtClean="0"/>
              <a:t>.</a:t>
            </a:r>
          </a:p>
          <a:p>
            <a:r>
              <a:rPr lang="pl-PL" smtClean="0"/>
              <a:t> </a:t>
            </a:r>
            <a:r>
              <a:rPr lang="pl-PL"/>
              <a:t>Osoba fizyczna prowadząca działalność gospodarczą podlega wszystkim regulacjom prawa administracyjnego gospodarczego, jak każdy inny przedsiębiorca</a:t>
            </a:r>
            <a:r>
              <a:rPr lang="pl-PL" smtClean="0"/>
              <a:t>.</a:t>
            </a:r>
          </a:p>
          <a:p>
            <a:endParaRPr lang="pl-PL" smtClean="0"/>
          </a:p>
        </p:txBody>
      </p:sp>
    </p:spTree>
    <p:extLst>
      <p:ext uri="{BB962C8B-B14F-4D97-AF65-F5344CB8AC3E}">
        <p14:creationId xmlns:p14="http://schemas.microsoft.com/office/powerpoint/2010/main" val="2271344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Osoba fizyczna</a:t>
            </a:r>
            <a:endParaRPr lang="pl-PL"/>
          </a:p>
        </p:txBody>
      </p:sp>
      <p:sp>
        <p:nvSpPr>
          <p:cNvPr id="3" name="Symbol zastępczy zawartości 2"/>
          <p:cNvSpPr>
            <a:spLocks noGrp="1"/>
          </p:cNvSpPr>
          <p:nvPr>
            <p:ph idx="1"/>
          </p:nvPr>
        </p:nvSpPr>
        <p:spPr/>
        <p:txBody>
          <a:bodyPr/>
          <a:lstStyle/>
          <a:p>
            <a:endParaRPr lang="pl-PL" sz="2200" smtClean="0">
              <a:solidFill>
                <a:prstClr val="black"/>
              </a:solidFill>
            </a:endParaRPr>
          </a:p>
          <a:p>
            <a:endParaRPr lang="pl-PL" sz="2200">
              <a:solidFill>
                <a:prstClr val="black"/>
              </a:solidFill>
            </a:endParaRPr>
          </a:p>
          <a:p>
            <a:r>
              <a:rPr lang="pl-PL" sz="2200" smtClean="0">
                <a:solidFill>
                  <a:prstClr val="black"/>
                </a:solidFill>
              </a:rPr>
              <a:t>Prowadzenie </a:t>
            </a:r>
            <a:r>
              <a:rPr lang="pl-PL" sz="2200">
                <a:solidFill>
                  <a:prstClr val="black"/>
                </a:solidFill>
              </a:rPr>
              <a:t>niektórych rodzajów działalności gospodarczej przez osobę fizyczną jest zabronione, ponieważ ich prowadzenie zostało zastrzeżone dla podmiotów szczególnych (np. bank może być tylko prowadzony w formie spółki akcyjnej lub banku spółdzielczego, działalność ubezpieczeniowa w formie spółki akcyjnej lub towarzystwa ubezpieczeń wzajemnych, itd.).</a:t>
            </a:r>
            <a:endParaRPr lang="pl-PL"/>
          </a:p>
        </p:txBody>
      </p:sp>
    </p:spTree>
    <p:extLst>
      <p:ext uri="{BB962C8B-B14F-4D97-AF65-F5344CB8AC3E}">
        <p14:creationId xmlns:p14="http://schemas.microsoft.com/office/powerpoint/2010/main" val="1010702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Pojęcie przedsiębiorcy</a:t>
            </a:r>
            <a:endParaRPr lang="pl-PL"/>
          </a:p>
        </p:txBody>
      </p:sp>
      <p:sp>
        <p:nvSpPr>
          <p:cNvPr id="3" name="Symbol zastępczy zawartości 2"/>
          <p:cNvSpPr>
            <a:spLocks noGrp="1"/>
          </p:cNvSpPr>
          <p:nvPr>
            <p:ph idx="1"/>
          </p:nvPr>
        </p:nvSpPr>
        <p:spPr/>
        <p:txBody>
          <a:bodyPr/>
          <a:lstStyle/>
          <a:p>
            <a:pPr marL="0" indent="0">
              <a:buNone/>
            </a:pPr>
            <a:endParaRPr lang="pl-PL" smtClean="0"/>
          </a:p>
          <a:p>
            <a:pPr marL="0" indent="0">
              <a:buNone/>
            </a:pPr>
            <a:endParaRPr lang="pl-PL"/>
          </a:p>
          <a:p>
            <a:pPr marL="0" indent="0" algn="ctr">
              <a:buNone/>
            </a:pPr>
            <a:r>
              <a:rPr lang="pl-PL" smtClean="0"/>
              <a:t>Brak uniwersalnej definicji </a:t>
            </a:r>
            <a:endParaRPr lang="pl-PL"/>
          </a:p>
        </p:txBody>
      </p:sp>
    </p:spTree>
    <p:extLst>
      <p:ext uri="{BB962C8B-B14F-4D97-AF65-F5344CB8AC3E}">
        <p14:creationId xmlns:p14="http://schemas.microsoft.com/office/powerpoint/2010/main" val="11095560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Przedsiębiorca – Osoba fizyczna</a:t>
            </a:r>
            <a:endParaRPr lang="pl-PL"/>
          </a:p>
        </p:txBody>
      </p:sp>
      <p:sp>
        <p:nvSpPr>
          <p:cNvPr id="3" name="Symbol zastępczy zawartości 2"/>
          <p:cNvSpPr>
            <a:spLocks noGrp="1"/>
          </p:cNvSpPr>
          <p:nvPr>
            <p:ph idx="1"/>
          </p:nvPr>
        </p:nvSpPr>
        <p:spPr/>
        <p:txBody>
          <a:bodyPr>
            <a:normAutofit/>
          </a:bodyPr>
          <a:lstStyle/>
          <a:p>
            <a:pPr marL="0" indent="0" algn="ctr">
              <a:buNone/>
            </a:pPr>
            <a:r>
              <a:rPr lang="pl-PL" b="1" smtClean="0"/>
              <a:t>Oznaczenie przedsiębiorcy </a:t>
            </a:r>
          </a:p>
          <a:p>
            <a:r>
              <a:rPr lang="pl-PL" smtClean="0"/>
              <a:t>43(2) § </a:t>
            </a:r>
            <a:r>
              <a:rPr lang="pl-PL"/>
              <a:t>1</a:t>
            </a:r>
            <a:r>
              <a:rPr lang="pl-PL" smtClean="0"/>
              <a:t>. k.c. </a:t>
            </a:r>
            <a:r>
              <a:rPr lang="pl-PL"/>
              <a:t>Przedsiębiorca działa pod firmą</a:t>
            </a:r>
            <a:r>
              <a:rPr lang="pl-PL" smtClean="0"/>
              <a:t>.</a:t>
            </a:r>
          </a:p>
          <a:p>
            <a:r>
              <a:rPr lang="pl-PL"/>
              <a:t>Art. </a:t>
            </a:r>
            <a:r>
              <a:rPr lang="pl-PL" smtClean="0"/>
              <a:t>43 (4) k.c. Firmą </a:t>
            </a:r>
            <a:r>
              <a:rPr lang="pl-PL"/>
              <a:t>osoby fizycznej jest jej imię i nazwisko. Nie wyklucza to włączenia do firmy pseudonimu lub określeń wskazujących na przedmiot działalności przedsiębiorcy, miejsce jej prowadzenia oraz innych określeń dowolnie obranych.</a:t>
            </a:r>
          </a:p>
        </p:txBody>
      </p:sp>
    </p:spTree>
    <p:extLst>
      <p:ext uri="{BB962C8B-B14F-4D97-AF65-F5344CB8AC3E}">
        <p14:creationId xmlns:p14="http://schemas.microsoft.com/office/powerpoint/2010/main" val="3469920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Przedsiębiorca – Osoba fizyczna</a:t>
            </a:r>
            <a:endParaRPr lang="pl-PL"/>
          </a:p>
        </p:txBody>
      </p:sp>
      <p:sp>
        <p:nvSpPr>
          <p:cNvPr id="3" name="Symbol zastępczy zawartości 2"/>
          <p:cNvSpPr>
            <a:spLocks noGrp="1"/>
          </p:cNvSpPr>
          <p:nvPr>
            <p:ph idx="1"/>
          </p:nvPr>
        </p:nvSpPr>
        <p:spPr/>
        <p:txBody>
          <a:bodyPr/>
          <a:lstStyle/>
          <a:p>
            <a:r>
              <a:rPr lang="pl-PL" smtClean="0"/>
              <a:t>Oznaczenie przesiębiorcy – cd.</a:t>
            </a:r>
          </a:p>
          <a:p>
            <a:r>
              <a:rPr lang="pl-PL" smtClean="0"/>
              <a:t>Przykłady:</a:t>
            </a:r>
          </a:p>
          <a:p>
            <a:pPr lvl="1"/>
            <a:r>
              <a:rPr lang="pl-PL" smtClean="0"/>
              <a:t>Usługi Ogólnobudowlane Jan Kowalski</a:t>
            </a:r>
          </a:p>
          <a:p>
            <a:pPr lvl="1"/>
            <a:r>
              <a:rPr lang="pl-PL" smtClean="0"/>
              <a:t>Zakład fryzjerski „Pod Włos” Helena Kowalska</a:t>
            </a:r>
          </a:p>
          <a:p>
            <a:pPr lvl="1"/>
            <a:r>
              <a:rPr lang="pl-PL" smtClean="0"/>
              <a:t>Ireneusz Kowalski Good Food</a:t>
            </a:r>
          </a:p>
          <a:p>
            <a:pPr lvl="1"/>
            <a:endParaRPr lang="pl-PL"/>
          </a:p>
          <a:p>
            <a:r>
              <a:rPr lang="pl-PL" smtClean="0"/>
              <a:t>Błąd!:</a:t>
            </a:r>
          </a:p>
          <a:p>
            <a:pPr lvl="1"/>
            <a:r>
              <a:rPr lang="pl-PL" smtClean="0"/>
              <a:t>Zakład Pogrzebowy Hades</a:t>
            </a:r>
            <a:endParaRPr lang="pl-PL"/>
          </a:p>
        </p:txBody>
      </p:sp>
    </p:spTree>
    <p:extLst>
      <p:ext uri="{BB962C8B-B14F-4D97-AF65-F5344CB8AC3E}">
        <p14:creationId xmlns:p14="http://schemas.microsoft.com/office/powerpoint/2010/main" val="3368152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Przedsiębiorca – osoba fizyczna</a:t>
            </a:r>
            <a:endParaRPr lang="pl-PL"/>
          </a:p>
        </p:txBody>
      </p:sp>
      <p:sp>
        <p:nvSpPr>
          <p:cNvPr id="3" name="Symbol zastępczy zawartości 2"/>
          <p:cNvSpPr>
            <a:spLocks noGrp="1"/>
          </p:cNvSpPr>
          <p:nvPr>
            <p:ph idx="1"/>
          </p:nvPr>
        </p:nvSpPr>
        <p:spPr/>
        <p:txBody>
          <a:bodyPr>
            <a:normAutofit fontScale="92500" lnSpcReduction="10000"/>
          </a:bodyPr>
          <a:lstStyle/>
          <a:p>
            <a:pPr marL="0" indent="0" algn="ctr">
              <a:buNone/>
            </a:pPr>
            <a:r>
              <a:rPr lang="pl-PL" b="1" smtClean="0"/>
              <a:t>Uwagi Praktyczne</a:t>
            </a:r>
          </a:p>
          <a:p>
            <a:r>
              <a:rPr lang="pl-PL" smtClean="0"/>
              <a:t>Przykład: Zakład fryzjerski „Pod Włos” Helena Kowalska</a:t>
            </a:r>
          </a:p>
          <a:p>
            <a:r>
              <a:rPr lang="pl-PL"/>
              <a:t>W umowie stroną będzie: Helena Kowalska działająca pod firmą Zakład fryzjerski „Pod Włos” Helena </a:t>
            </a:r>
            <a:r>
              <a:rPr lang="pl-PL" smtClean="0"/>
              <a:t>Kowalska</a:t>
            </a:r>
          </a:p>
          <a:p>
            <a:r>
              <a:rPr lang="pl-PL" smtClean="0"/>
              <a:t>Dokumenty podpisuje w swoim imieniu Helena Kowalska</a:t>
            </a:r>
          </a:p>
          <a:p>
            <a:pPr lvl="1"/>
            <a:r>
              <a:rPr lang="pl-PL" smtClean="0"/>
              <a:t>- błąd: prezes Helena Kowalska, dyrektor Helena Kowalska</a:t>
            </a:r>
            <a:endParaRPr lang="pl-PL"/>
          </a:p>
          <a:p>
            <a:endParaRPr lang="pl-PL"/>
          </a:p>
        </p:txBody>
      </p:sp>
    </p:spTree>
    <p:extLst>
      <p:ext uri="{BB962C8B-B14F-4D97-AF65-F5344CB8AC3E}">
        <p14:creationId xmlns:p14="http://schemas.microsoft.com/office/powerpoint/2010/main" val="480580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Przedsiębiorca – osoba fizyczna</a:t>
            </a:r>
            <a:endParaRPr lang="pl-PL" dirty="0"/>
          </a:p>
        </p:txBody>
      </p:sp>
      <p:sp>
        <p:nvSpPr>
          <p:cNvPr id="3" name="Symbol zastępczy zawartości 2"/>
          <p:cNvSpPr>
            <a:spLocks noGrp="1"/>
          </p:cNvSpPr>
          <p:nvPr>
            <p:ph idx="1"/>
          </p:nvPr>
        </p:nvSpPr>
        <p:spPr>
          <a:xfrm>
            <a:off x="457200" y="1340768"/>
            <a:ext cx="8229600" cy="4785395"/>
          </a:xfrm>
        </p:spPr>
        <p:txBody>
          <a:bodyPr>
            <a:normAutofit fontScale="55000" lnSpcReduction="20000"/>
          </a:bodyPr>
          <a:lstStyle/>
          <a:p>
            <a:pPr marL="0" indent="0" algn="ctr">
              <a:buNone/>
            </a:pPr>
            <a:r>
              <a:rPr lang="pl-PL" b="1" smtClean="0"/>
              <a:t>Rzemiosło </a:t>
            </a:r>
          </a:p>
          <a:p>
            <a:r>
              <a:rPr lang="pl-PL"/>
              <a:t>Rzemiosło rozwijało się w Polsce już w okresie wczesnopiastowskim. W XIII wieku powstały pierwsze cechy. </a:t>
            </a:r>
          </a:p>
          <a:p>
            <a:endParaRPr lang="pl-PL" smtClean="0"/>
          </a:p>
          <a:p>
            <a:r>
              <a:rPr lang="pl-PL" smtClean="0"/>
              <a:t>Regulacja </a:t>
            </a:r>
            <a:r>
              <a:rPr lang="pl-PL" dirty="0" smtClean="0"/>
              <a:t>ustawowa: ustawa z dnia 22 marca 1989 r. o rzemiośle (Dz. U. z 2016 r. poz. 1285 ze zm.)</a:t>
            </a:r>
          </a:p>
          <a:p>
            <a:r>
              <a:rPr lang="pl-PL" dirty="0" smtClean="0"/>
              <a:t>Definicja rzemiosła (art. 2 ust. 1 ww. ustawy)</a:t>
            </a:r>
          </a:p>
          <a:p>
            <a:pPr marL="0" indent="0">
              <a:buNone/>
            </a:pPr>
            <a:r>
              <a:rPr lang="pl-PL" dirty="0" smtClean="0"/>
              <a:t>Jest to zawodowe wykonywanie działalności gospodarczej przez: </a:t>
            </a:r>
          </a:p>
          <a:p>
            <a:pPr marL="514350" indent="-514350">
              <a:buAutoNum type="arabicParenR"/>
            </a:pPr>
            <a:r>
              <a:rPr lang="pl-PL" dirty="0" smtClean="0"/>
              <a:t>osobę fizyczną, z wykorzystaniem zawodowych kwalifikacji tej osoby i jej pracy własnej, w imieniu własnym i na rachunek tej osoby – jeżeli jest ona </a:t>
            </a:r>
            <a:r>
              <a:rPr lang="pl-PL" dirty="0" err="1" smtClean="0"/>
              <a:t>mikroprzedsiębiorcą</a:t>
            </a:r>
            <a:r>
              <a:rPr lang="pl-PL" dirty="0" smtClean="0"/>
              <a:t>, małym przedsiębiorcą albo średnim przedsiębiorcą w rozumieniu ustawy z dnia 2 lipca 2004 r. o swobodzie działalności gospodarczej lub </a:t>
            </a:r>
          </a:p>
          <a:p>
            <a:pPr marL="514350" indent="-514350">
              <a:buAutoNum type="arabicParenR"/>
            </a:pPr>
            <a:r>
              <a:rPr lang="pl-PL" dirty="0" smtClean="0"/>
              <a:t>2) wspólników spółki cywilnej osób fizycznych w zakresie wykonywanej przez nich wspólnie działalności gospodarczej – jeżeli spełniają oni indywidualnie i łącznie warunki określone w pkt 1. </a:t>
            </a:r>
          </a:p>
          <a:p>
            <a:r>
              <a:rPr lang="pl-PL" smtClean="0"/>
              <a:t>Rzemiosło </a:t>
            </a:r>
            <a:r>
              <a:rPr lang="pl-PL" dirty="0" smtClean="0"/>
              <a:t>jest wykonywane </a:t>
            </a:r>
            <a:r>
              <a:rPr lang="pl-PL" b="1" dirty="0" smtClean="0"/>
              <a:t>z udziałem kwalifikowanej pracy własnej, </a:t>
            </a:r>
            <a:r>
              <a:rPr lang="pl-PL" dirty="0" smtClean="0"/>
              <a:t>wobec czego podstawą rolę mają osobiste kwalifikacje rzemieślnicze (m.in. dyplomy i </a:t>
            </a:r>
            <a:r>
              <a:rPr lang="pl-PL" smtClean="0"/>
              <a:t>świadectwa).</a:t>
            </a:r>
          </a:p>
          <a:p>
            <a:endParaRPr lang="pl-PL" smtClean="0"/>
          </a:p>
        </p:txBody>
      </p:sp>
    </p:spTree>
    <p:extLst>
      <p:ext uri="{BB962C8B-B14F-4D97-AF65-F5344CB8AC3E}">
        <p14:creationId xmlns:p14="http://schemas.microsoft.com/office/powerpoint/2010/main" val="36140025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Przedsiębiorca – osoba fizyczna</a:t>
            </a:r>
            <a:endParaRPr lang="pl-PL"/>
          </a:p>
        </p:txBody>
      </p:sp>
      <p:sp>
        <p:nvSpPr>
          <p:cNvPr id="3" name="Symbol zastępczy zawartości 2"/>
          <p:cNvSpPr>
            <a:spLocks noGrp="1"/>
          </p:cNvSpPr>
          <p:nvPr>
            <p:ph idx="1"/>
          </p:nvPr>
        </p:nvSpPr>
        <p:spPr/>
        <p:txBody>
          <a:bodyPr>
            <a:normAutofit fontScale="77500" lnSpcReduction="20000"/>
          </a:bodyPr>
          <a:lstStyle/>
          <a:p>
            <a:r>
              <a:rPr lang="pl-PL" smtClean="0"/>
              <a:t>Rzemiosło – przykłady:</a:t>
            </a:r>
          </a:p>
          <a:p>
            <a:pPr lvl="1"/>
            <a:r>
              <a:rPr lang="pl-PL" smtClean="0"/>
              <a:t>bednarstwo,</a:t>
            </a:r>
          </a:p>
          <a:p>
            <a:pPr lvl="1"/>
            <a:r>
              <a:rPr lang="pl-PL" smtClean="0"/>
              <a:t>garncarstwo, </a:t>
            </a:r>
          </a:p>
          <a:p>
            <a:pPr lvl="1"/>
            <a:r>
              <a:rPr lang="pl-PL" smtClean="0"/>
              <a:t>piekarnictwo,</a:t>
            </a:r>
          </a:p>
          <a:p>
            <a:pPr lvl="1"/>
            <a:r>
              <a:rPr lang="pl-PL" smtClean="0"/>
              <a:t>piwowarstwo, </a:t>
            </a:r>
          </a:p>
          <a:p>
            <a:pPr lvl="1"/>
            <a:r>
              <a:rPr lang="pl-PL" smtClean="0"/>
              <a:t>garbarstwo, też białoskórnictwo, </a:t>
            </a:r>
          </a:p>
          <a:p>
            <a:pPr lvl="1"/>
            <a:r>
              <a:rPr lang="pl-PL" smtClean="0"/>
              <a:t>szewstwo i krawiectwo,</a:t>
            </a:r>
          </a:p>
          <a:p>
            <a:pPr lvl="1"/>
            <a:r>
              <a:rPr lang="pl-PL" smtClean="0"/>
              <a:t>nożownictwo,</a:t>
            </a:r>
          </a:p>
          <a:p>
            <a:pPr lvl="1"/>
            <a:r>
              <a:rPr lang="pl-PL" smtClean="0"/>
              <a:t>szmuklerstwo, pasamonictwo,</a:t>
            </a:r>
          </a:p>
          <a:p>
            <a:pPr lvl="1"/>
            <a:r>
              <a:rPr lang="pl-PL"/>
              <a:t>s</a:t>
            </a:r>
            <a:r>
              <a:rPr lang="pl-PL" smtClean="0"/>
              <a:t>zkutnictwo,</a:t>
            </a:r>
          </a:p>
          <a:p>
            <a:pPr lvl="1"/>
            <a:r>
              <a:rPr lang="pl-PL" smtClean="0"/>
              <a:t>snycerstwo,</a:t>
            </a:r>
          </a:p>
          <a:p>
            <a:pPr lvl="1"/>
            <a:r>
              <a:rPr lang="pl-PL"/>
              <a:t>i</a:t>
            </a:r>
            <a:r>
              <a:rPr lang="pl-PL" smtClean="0"/>
              <a:t>ntroligatorstwo,</a:t>
            </a:r>
          </a:p>
          <a:p>
            <a:pPr lvl="1"/>
            <a:r>
              <a:rPr lang="pl-PL"/>
              <a:t>l</a:t>
            </a:r>
            <a:r>
              <a:rPr lang="pl-PL" smtClean="0"/>
              <a:t>udwisarstwo.</a:t>
            </a:r>
            <a:endParaRPr lang="pl-PL"/>
          </a:p>
          <a:p>
            <a:pPr lvl="1"/>
            <a:endParaRPr lang="pl-PL"/>
          </a:p>
        </p:txBody>
      </p:sp>
    </p:spTree>
    <p:extLst>
      <p:ext uri="{BB962C8B-B14F-4D97-AF65-F5344CB8AC3E}">
        <p14:creationId xmlns:p14="http://schemas.microsoft.com/office/powerpoint/2010/main" val="42028199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Przedsiębiorca – Osoba fizyczna</a:t>
            </a:r>
            <a:endParaRPr lang="pl-PL"/>
          </a:p>
        </p:txBody>
      </p:sp>
      <p:sp>
        <p:nvSpPr>
          <p:cNvPr id="3" name="Symbol zastępczy zawartości 2"/>
          <p:cNvSpPr>
            <a:spLocks noGrp="1"/>
          </p:cNvSpPr>
          <p:nvPr>
            <p:ph idx="1"/>
          </p:nvPr>
        </p:nvSpPr>
        <p:spPr>
          <a:xfrm>
            <a:off x="323528" y="1484784"/>
            <a:ext cx="8229600" cy="4525963"/>
          </a:xfrm>
        </p:spPr>
        <p:txBody>
          <a:bodyPr>
            <a:normAutofit fontScale="85000" lnSpcReduction="10000"/>
          </a:bodyPr>
          <a:lstStyle/>
          <a:p>
            <a:pPr marL="0" indent="0" algn="ctr">
              <a:buNone/>
            </a:pPr>
            <a:r>
              <a:rPr lang="pl-PL" b="1" smtClean="0"/>
              <a:t>Rzemiosło</a:t>
            </a:r>
          </a:p>
          <a:p>
            <a:endParaRPr lang="pl-PL" smtClean="0"/>
          </a:p>
          <a:p>
            <a:r>
              <a:rPr lang="pl-PL" smtClean="0"/>
              <a:t>Do </a:t>
            </a:r>
            <a:r>
              <a:rPr lang="pl-PL"/>
              <a:t>tej kategorii nie wlicza się działalności:</a:t>
            </a:r>
          </a:p>
          <a:p>
            <a:pPr lvl="1"/>
            <a:r>
              <a:rPr lang="pl-PL" smtClean="0"/>
              <a:t>Handlowej</a:t>
            </a:r>
            <a:r>
              <a:rPr lang="pl-PL"/>
              <a:t>;</a:t>
            </a:r>
          </a:p>
          <a:p>
            <a:pPr lvl="1"/>
            <a:r>
              <a:rPr lang="pl-PL" smtClean="0"/>
              <a:t>Gastronomicznej</a:t>
            </a:r>
            <a:r>
              <a:rPr lang="pl-PL"/>
              <a:t>;</a:t>
            </a:r>
          </a:p>
          <a:p>
            <a:pPr lvl="1"/>
            <a:r>
              <a:rPr lang="pl-PL" smtClean="0"/>
              <a:t>Transportowej</a:t>
            </a:r>
            <a:r>
              <a:rPr lang="pl-PL"/>
              <a:t>;</a:t>
            </a:r>
          </a:p>
          <a:p>
            <a:pPr lvl="1"/>
            <a:r>
              <a:rPr lang="pl-PL" smtClean="0"/>
              <a:t>Usług </a:t>
            </a:r>
            <a:r>
              <a:rPr lang="pl-PL"/>
              <a:t>hotelarskich;</a:t>
            </a:r>
          </a:p>
          <a:p>
            <a:pPr lvl="1"/>
            <a:r>
              <a:rPr lang="pl-PL" smtClean="0"/>
              <a:t>Usług </a:t>
            </a:r>
            <a:r>
              <a:rPr lang="pl-PL"/>
              <a:t>świadczonych w wykonywaniu wolnych zawodów;</a:t>
            </a:r>
          </a:p>
          <a:p>
            <a:pPr lvl="1"/>
            <a:r>
              <a:rPr lang="pl-PL" smtClean="0"/>
              <a:t>Usług </a:t>
            </a:r>
            <a:r>
              <a:rPr lang="pl-PL"/>
              <a:t>leczniczych</a:t>
            </a:r>
          </a:p>
          <a:p>
            <a:pPr lvl="1"/>
            <a:r>
              <a:rPr lang="pl-PL" smtClean="0"/>
              <a:t>Działalności </a:t>
            </a:r>
            <a:r>
              <a:rPr lang="pl-PL"/>
              <a:t>wytwórczej i usługowej artystów plastyków i fotografików.</a:t>
            </a:r>
          </a:p>
        </p:txBody>
      </p:sp>
    </p:spTree>
    <p:extLst>
      <p:ext uri="{BB962C8B-B14F-4D97-AF65-F5344CB8AC3E}">
        <p14:creationId xmlns:p14="http://schemas.microsoft.com/office/powerpoint/2010/main" val="13128609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endParaRPr lang="pl-PL"/>
          </a:p>
          <a:p>
            <a:pPr algn="ctr"/>
            <a:r>
              <a:rPr lang="pl-PL" smtClean="0"/>
              <a:t>Spółka cywilna?</a:t>
            </a:r>
            <a:endParaRPr lang="pl-PL"/>
          </a:p>
        </p:txBody>
      </p:sp>
    </p:spTree>
    <p:extLst>
      <p:ext uri="{BB962C8B-B14F-4D97-AF65-F5344CB8AC3E}">
        <p14:creationId xmlns:p14="http://schemas.microsoft.com/office/powerpoint/2010/main" val="32032939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Przedsiębiorca – osoba fizyczna</a:t>
            </a:r>
            <a:endParaRPr lang="pl-PL"/>
          </a:p>
        </p:txBody>
      </p:sp>
      <p:sp>
        <p:nvSpPr>
          <p:cNvPr id="3" name="Symbol zastępczy zawartości 2"/>
          <p:cNvSpPr>
            <a:spLocks noGrp="1"/>
          </p:cNvSpPr>
          <p:nvPr>
            <p:ph idx="1"/>
          </p:nvPr>
        </p:nvSpPr>
        <p:spPr/>
        <p:txBody>
          <a:bodyPr>
            <a:normAutofit/>
          </a:bodyPr>
          <a:lstStyle/>
          <a:p>
            <a:r>
              <a:rPr lang="pl-PL" b="1" smtClean="0"/>
              <a:t>Wspólnicy spółki cywilnej</a:t>
            </a:r>
          </a:p>
          <a:p>
            <a:endParaRPr lang="pl-PL" smtClean="0"/>
          </a:p>
          <a:p>
            <a:r>
              <a:rPr lang="pl-PL" smtClean="0"/>
              <a:t>Spółka </a:t>
            </a:r>
            <a:r>
              <a:rPr lang="pl-PL"/>
              <a:t>cywilna (</a:t>
            </a:r>
            <a:r>
              <a:rPr lang="pl-PL" smtClean="0"/>
              <a:t>s.c.) jeden </a:t>
            </a:r>
            <a:r>
              <a:rPr lang="pl-PL"/>
              <a:t>z rodzajów </a:t>
            </a:r>
            <a:r>
              <a:rPr lang="pl-PL" smtClean="0"/>
              <a:t>umów zobowiązaniowych </a:t>
            </a:r>
          </a:p>
          <a:p>
            <a:endParaRPr lang="pl-PL" smtClean="0"/>
          </a:p>
          <a:p>
            <a:r>
              <a:rPr lang="pl-PL"/>
              <a:t>Zawierając umowę, wspólnicy zobowiązują się dążyć do osiągnięcia wspólnego celu </a:t>
            </a:r>
            <a:r>
              <a:rPr lang="pl-PL" smtClean="0"/>
              <a:t>gospodarczego</a:t>
            </a:r>
            <a:endParaRPr lang="pl-PL"/>
          </a:p>
        </p:txBody>
      </p:sp>
    </p:spTree>
    <p:extLst>
      <p:ext uri="{BB962C8B-B14F-4D97-AF65-F5344CB8AC3E}">
        <p14:creationId xmlns:p14="http://schemas.microsoft.com/office/powerpoint/2010/main" val="35290518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Spółka cywilna</a:t>
            </a:r>
            <a:endParaRPr lang="pl-PL"/>
          </a:p>
        </p:txBody>
      </p:sp>
      <p:sp>
        <p:nvSpPr>
          <p:cNvPr id="3" name="Symbol zastępczy zawartości 2"/>
          <p:cNvSpPr>
            <a:spLocks noGrp="1"/>
          </p:cNvSpPr>
          <p:nvPr>
            <p:ph idx="1"/>
          </p:nvPr>
        </p:nvSpPr>
        <p:spPr/>
        <p:txBody>
          <a:bodyPr/>
          <a:lstStyle/>
          <a:p>
            <a:r>
              <a:rPr lang="pl-PL"/>
              <a:t>Spółka cywilna nie ma własnego mienia – nabywane prawa i zaciągane zobowiązania wchodzą do wspólnego majątku wspólników, stanowiącego ich współwłasność (wspólność łączną).</a:t>
            </a:r>
          </a:p>
          <a:p>
            <a:r>
              <a:rPr lang="pl-PL"/>
              <a:t>Ułatwnienia dla przedsiębiorców: np. niższa składka do ZUS</a:t>
            </a:r>
          </a:p>
          <a:p>
            <a:r>
              <a:rPr lang="pl-PL"/>
              <a:t>Wyjątek: podatek VAT</a:t>
            </a:r>
          </a:p>
          <a:p>
            <a:endParaRPr lang="pl-PL"/>
          </a:p>
        </p:txBody>
      </p:sp>
    </p:spTree>
    <p:extLst>
      <p:ext uri="{BB962C8B-B14F-4D97-AF65-F5344CB8AC3E}">
        <p14:creationId xmlns:p14="http://schemas.microsoft.com/office/powerpoint/2010/main" val="9430573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ctr">
              <a:buNone/>
            </a:pPr>
            <a:r>
              <a:rPr lang="pl-PL" sz="4400">
                <a:solidFill>
                  <a:prstClr val="black"/>
                </a:solidFill>
                <a:ea typeface="+mj-ea"/>
                <a:cs typeface="+mj-cs"/>
              </a:rPr>
              <a:t>Osoba prawna jako przedsiębiorca</a:t>
            </a:r>
            <a:endParaRPr lang="pl-PL"/>
          </a:p>
        </p:txBody>
      </p:sp>
    </p:spTree>
    <p:extLst>
      <p:ext uri="{BB962C8B-B14F-4D97-AF65-F5344CB8AC3E}">
        <p14:creationId xmlns:p14="http://schemas.microsoft.com/office/powerpoint/2010/main" val="1945867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Ustawa - Prawo przedsiębiorców</a:t>
            </a:r>
            <a:endParaRPr lang="pl-PL"/>
          </a:p>
        </p:txBody>
      </p:sp>
      <p:sp>
        <p:nvSpPr>
          <p:cNvPr id="3" name="Symbol zastępczy zawartości 2"/>
          <p:cNvSpPr>
            <a:spLocks noGrp="1"/>
          </p:cNvSpPr>
          <p:nvPr>
            <p:ph idx="1"/>
          </p:nvPr>
        </p:nvSpPr>
        <p:spPr/>
        <p:txBody>
          <a:bodyPr>
            <a:normAutofit fontScale="92500" lnSpcReduction="10000"/>
          </a:bodyPr>
          <a:lstStyle/>
          <a:p>
            <a:endParaRPr lang="pl-PL" sz="4400">
              <a:solidFill>
                <a:srgbClr val="000000"/>
              </a:solidFill>
              <a:latin typeface="Times New Roman"/>
            </a:endParaRPr>
          </a:p>
          <a:p>
            <a:r>
              <a:rPr lang="pl-PL" sz="4400">
                <a:solidFill>
                  <a:srgbClr val="000000"/>
                </a:solidFill>
                <a:latin typeface="Times New Roman"/>
              </a:rPr>
              <a:t> </a:t>
            </a:r>
            <a:r>
              <a:rPr lang="pl-PL" b="1">
                <a:solidFill>
                  <a:srgbClr val="000000"/>
                </a:solidFill>
                <a:latin typeface="Times New Roman"/>
              </a:rPr>
              <a:t>Art. 4. </a:t>
            </a:r>
            <a:r>
              <a:rPr lang="pl-PL">
                <a:solidFill>
                  <a:srgbClr val="000000"/>
                </a:solidFill>
                <a:latin typeface="Times New Roman"/>
              </a:rPr>
              <a:t>1. Przedsiębiorcą jest osoba fizyczna, osoba prawna lub jednostka organizacyjna niebędąca osobą prawną, </a:t>
            </a:r>
            <a:r>
              <a:rPr lang="pl-PL" smtClean="0">
                <a:solidFill>
                  <a:srgbClr val="000000"/>
                </a:solidFill>
                <a:latin typeface="Times New Roman"/>
              </a:rPr>
              <a:t>której </a:t>
            </a:r>
            <a:r>
              <a:rPr lang="pl-PL">
                <a:solidFill>
                  <a:srgbClr val="000000"/>
                </a:solidFill>
                <a:latin typeface="Times New Roman"/>
              </a:rPr>
              <a:t>odrębna ustawa przyznaje zdolność prawną, wykonująca działalność gospodarczą. </a:t>
            </a:r>
          </a:p>
          <a:p>
            <a:r>
              <a:rPr lang="pl-PL">
                <a:solidFill>
                  <a:srgbClr val="000000"/>
                </a:solidFill>
                <a:latin typeface="Times New Roman"/>
              </a:rPr>
              <a:t>2. Przedsiębiorcami są także wspólnicy spółki cywilnej w zakresie wykonywanej przez nich działalności gospodarczej. </a:t>
            </a:r>
          </a:p>
        </p:txBody>
      </p:sp>
    </p:spTree>
    <p:extLst>
      <p:ext uri="{BB962C8B-B14F-4D97-AF65-F5344CB8AC3E}">
        <p14:creationId xmlns:p14="http://schemas.microsoft.com/office/powerpoint/2010/main" val="35124590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Osoba prawna jako przedsiębiorca</a:t>
            </a:r>
            <a:endParaRPr lang="pl-PL" dirty="0"/>
          </a:p>
        </p:txBody>
      </p:sp>
      <p:sp>
        <p:nvSpPr>
          <p:cNvPr id="3" name="Symbol zastępczy zawartości 2"/>
          <p:cNvSpPr>
            <a:spLocks noGrp="1"/>
          </p:cNvSpPr>
          <p:nvPr>
            <p:ph idx="1"/>
          </p:nvPr>
        </p:nvSpPr>
        <p:spPr>
          <a:xfrm>
            <a:off x="107504" y="1628800"/>
            <a:ext cx="8939336" cy="5141168"/>
          </a:xfrm>
        </p:spPr>
        <p:txBody>
          <a:bodyPr>
            <a:normAutofit lnSpcReduction="10000"/>
          </a:bodyPr>
          <a:lstStyle/>
          <a:p>
            <a:pPr algn="just"/>
            <a:r>
              <a:rPr lang="pl-PL" dirty="0" smtClean="0"/>
              <a:t>Zgodnie z art. 33 k.c</a:t>
            </a:r>
            <a:r>
              <a:rPr lang="pl-PL" smtClean="0"/>
              <a:t>. osobami prawnymi </a:t>
            </a:r>
            <a:r>
              <a:rPr lang="pl-PL" dirty="0" smtClean="0"/>
              <a:t>są Skarb Państwa i jednostki organizacyjne, którym przepisy szczególne przyznają osobowość prawną.</a:t>
            </a:r>
          </a:p>
          <a:p>
            <a:pPr algn="just"/>
            <a:endParaRPr lang="pl-PL" dirty="0" smtClean="0"/>
          </a:p>
          <a:p>
            <a:pPr marL="0" indent="0" algn="just">
              <a:buNone/>
            </a:pPr>
            <a:r>
              <a:rPr lang="pl-PL" dirty="0" smtClean="0"/>
              <a:t>Ze wg na cel powadzonej działalności wyróżnić można osoby prawne, dla których prowadzona działalność gospodarcza jest: </a:t>
            </a:r>
          </a:p>
          <a:p>
            <a:pPr marL="400050" lvl="1" indent="0" algn="just">
              <a:buNone/>
            </a:pPr>
            <a:r>
              <a:rPr lang="pl-PL" dirty="0" smtClean="0"/>
              <a:t>- głównym celem, np. spółki kapitałowe,</a:t>
            </a:r>
          </a:p>
          <a:p>
            <a:pPr marL="400050" lvl="1" indent="0" algn="just">
              <a:buNone/>
            </a:pPr>
            <a:r>
              <a:rPr lang="pl-PL" dirty="0" smtClean="0"/>
              <a:t>- jednym z celów, np. instytuty badawcze,</a:t>
            </a:r>
          </a:p>
          <a:p>
            <a:pPr marL="400050" lvl="1" indent="0" algn="just">
              <a:buNone/>
            </a:pPr>
            <a:r>
              <a:rPr lang="pl-PL" dirty="0" smtClean="0"/>
              <a:t>- jest działalnością akcesoryjną, np. fundacje, muzea.</a:t>
            </a:r>
          </a:p>
          <a:p>
            <a:pPr marL="0" indent="0" algn="just">
              <a:buNone/>
            </a:pPr>
            <a:endParaRPr lang="pl-PL" dirty="0"/>
          </a:p>
        </p:txBody>
      </p:sp>
    </p:spTree>
    <p:extLst>
      <p:ext uri="{BB962C8B-B14F-4D97-AF65-F5344CB8AC3E}">
        <p14:creationId xmlns:p14="http://schemas.microsoft.com/office/powerpoint/2010/main" val="17473589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196752"/>
            <a:ext cx="8229600" cy="4525963"/>
          </a:xfrm>
        </p:spPr>
        <p:txBody>
          <a:bodyPr/>
          <a:lstStyle/>
          <a:p>
            <a:pPr algn="ctr"/>
            <a:endParaRPr lang="pl-PL" smtClean="0"/>
          </a:p>
          <a:p>
            <a:pPr algn="ctr"/>
            <a:endParaRPr lang="pl-PL"/>
          </a:p>
          <a:p>
            <a:pPr algn="ctr"/>
            <a:r>
              <a:rPr lang="pl-PL" smtClean="0"/>
              <a:t>Państwo a Skarb Państwa?</a:t>
            </a:r>
            <a:endParaRPr lang="pl-PL"/>
          </a:p>
        </p:txBody>
      </p:sp>
    </p:spTree>
    <p:extLst>
      <p:ext uri="{BB962C8B-B14F-4D97-AF65-F5344CB8AC3E}">
        <p14:creationId xmlns:p14="http://schemas.microsoft.com/office/powerpoint/2010/main" val="5786465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Osoba prawna jako przedsiębiorca</a:t>
            </a:r>
            <a:endParaRPr lang="pl-PL"/>
          </a:p>
        </p:txBody>
      </p:sp>
      <p:sp>
        <p:nvSpPr>
          <p:cNvPr id="3" name="Symbol zastępczy zawartości 2"/>
          <p:cNvSpPr>
            <a:spLocks noGrp="1"/>
          </p:cNvSpPr>
          <p:nvPr>
            <p:ph idx="1"/>
          </p:nvPr>
        </p:nvSpPr>
        <p:spPr/>
        <p:txBody>
          <a:bodyPr>
            <a:normAutofit fontScale="85000" lnSpcReduction="10000"/>
          </a:bodyPr>
          <a:lstStyle/>
          <a:p>
            <a:r>
              <a:rPr lang="pl-PL" smtClean="0"/>
              <a:t>Po czym poznać?</a:t>
            </a:r>
          </a:p>
          <a:p>
            <a:endParaRPr lang="pl-PL" smtClean="0"/>
          </a:p>
          <a:p>
            <a:r>
              <a:rPr lang="pl-PL" i="1" smtClean="0"/>
              <a:t>Art</a:t>
            </a:r>
            <a:r>
              <a:rPr lang="pl-PL" i="1"/>
              <a:t>. 12 </a:t>
            </a:r>
            <a:r>
              <a:rPr lang="pl-PL" i="1" smtClean="0"/>
              <a:t>k.s.h. </a:t>
            </a:r>
            <a:r>
              <a:rPr lang="pl-PL"/>
              <a:t>Spółka z ograniczoną odpowiedzialnością w organizacji albo spółka akcyjna w organizacji z chwilą wpisu do rejestru staje się spółką z ograniczoną odpowiedzialnością albo spółką akcyjną i </a:t>
            </a:r>
            <a:r>
              <a:rPr lang="pl-PL" u="sng"/>
              <a:t>uzyskuje osobowość prawną</a:t>
            </a:r>
            <a:r>
              <a:rPr lang="pl-PL" u="sng" smtClean="0"/>
              <a:t>.</a:t>
            </a:r>
          </a:p>
          <a:p>
            <a:endParaRPr lang="pl-PL" u="sng" smtClean="0"/>
          </a:p>
          <a:p>
            <a:r>
              <a:rPr lang="pl-PL" i="1"/>
              <a:t>Art. 11 </a:t>
            </a:r>
            <a:r>
              <a:rPr lang="pl-PL" i="1" smtClean="0"/>
              <a:t>§ </a:t>
            </a:r>
            <a:r>
              <a:rPr lang="pl-PL" i="1"/>
              <a:t>1. </a:t>
            </a:r>
            <a:r>
              <a:rPr lang="pl-PL" i="1" smtClean="0"/>
              <a:t>Prawo Spółdzielcze </a:t>
            </a:r>
            <a:r>
              <a:rPr lang="pl-PL" smtClean="0"/>
              <a:t>Spółdzielnia </a:t>
            </a:r>
            <a:r>
              <a:rPr lang="pl-PL" u="sng"/>
              <a:t>nabywa osobowość prawną </a:t>
            </a:r>
            <a:r>
              <a:rPr lang="pl-PL"/>
              <a:t>z chwilą wpisania jej do Krajowego Rejestru Sądowego.</a:t>
            </a:r>
          </a:p>
        </p:txBody>
      </p:sp>
    </p:spTree>
    <p:extLst>
      <p:ext uri="{BB962C8B-B14F-4D97-AF65-F5344CB8AC3E}">
        <p14:creationId xmlns:p14="http://schemas.microsoft.com/office/powerpoint/2010/main" val="31128028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endParaRPr lang="pl-PL" smtClean="0"/>
          </a:p>
          <a:p>
            <a:pPr marL="0" indent="0">
              <a:buNone/>
            </a:pPr>
            <a:endParaRPr lang="pl-PL"/>
          </a:p>
          <a:p>
            <a:pPr marL="0" indent="0">
              <a:buNone/>
            </a:pPr>
            <a:r>
              <a:rPr lang="pl-PL" smtClean="0"/>
              <a:t>W jakim rejestrze szukamy osoby prawnej – przedsiębiorcy?</a:t>
            </a:r>
            <a:endParaRPr lang="pl-PL"/>
          </a:p>
        </p:txBody>
      </p:sp>
    </p:spTree>
    <p:extLst>
      <p:ext uri="{BB962C8B-B14F-4D97-AF65-F5344CB8AC3E}">
        <p14:creationId xmlns:p14="http://schemas.microsoft.com/office/powerpoint/2010/main" val="26742357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Osoba prawna jako przedsiębiorca</a:t>
            </a:r>
          </a:p>
        </p:txBody>
      </p:sp>
      <p:sp>
        <p:nvSpPr>
          <p:cNvPr id="3" name="Symbol zastępczy zawartości 2"/>
          <p:cNvSpPr>
            <a:spLocks noGrp="1"/>
          </p:cNvSpPr>
          <p:nvPr>
            <p:ph idx="1"/>
          </p:nvPr>
        </p:nvSpPr>
        <p:spPr/>
        <p:txBody>
          <a:bodyPr>
            <a:normAutofit/>
          </a:bodyPr>
          <a:lstStyle/>
          <a:p>
            <a:endParaRPr lang="pl-PL" smtClean="0"/>
          </a:p>
          <a:p>
            <a:endParaRPr lang="pl-PL"/>
          </a:p>
          <a:p>
            <a:r>
              <a:rPr lang="pl-PL" smtClean="0"/>
              <a:t>Przykłady:</a:t>
            </a:r>
          </a:p>
          <a:p>
            <a:pPr lvl="1"/>
            <a:r>
              <a:rPr lang="pl-PL" smtClean="0"/>
              <a:t>Spółka </a:t>
            </a:r>
            <a:r>
              <a:rPr lang="pl-PL"/>
              <a:t>z ograniczoną </a:t>
            </a:r>
            <a:r>
              <a:rPr lang="pl-PL" smtClean="0"/>
              <a:t>odpowiedzialnością</a:t>
            </a:r>
          </a:p>
          <a:p>
            <a:pPr lvl="1"/>
            <a:r>
              <a:rPr lang="pl-PL" smtClean="0"/>
              <a:t>Spółka akcyjna</a:t>
            </a:r>
          </a:p>
          <a:p>
            <a:pPr lvl="1"/>
            <a:r>
              <a:rPr lang="pl-PL" smtClean="0"/>
              <a:t>Spółdzielnia</a:t>
            </a:r>
            <a:endParaRPr lang="pl-PL"/>
          </a:p>
        </p:txBody>
      </p:sp>
    </p:spTree>
    <p:extLst>
      <p:ext uri="{BB962C8B-B14F-4D97-AF65-F5344CB8AC3E}">
        <p14:creationId xmlns:p14="http://schemas.microsoft.com/office/powerpoint/2010/main" val="15279629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r>
              <a:rPr lang="pl-PL" sz="4400" smtClean="0"/>
              <a:t>Sp. z o.o. a S.A.?</a:t>
            </a:r>
            <a:endParaRPr lang="pl-PL" sz="4400"/>
          </a:p>
        </p:txBody>
      </p:sp>
    </p:spTree>
    <p:extLst>
      <p:ext uri="{BB962C8B-B14F-4D97-AF65-F5344CB8AC3E}">
        <p14:creationId xmlns:p14="http://schemas.microsoft.com/office/powerpoint/2010/main" val="25723646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endParaRPr lang="pl-PL"/>
          </a:p>
          <a:p>
            <a:r>
              <a:rPr lang="pl-PL" smtClean="0"/>
              <a:t>Spółka publiczna?</a:t>
            </a:r>
            <a:endParaRPr lang="pl-PL"/>
          </a:p>
        </p:txBody>
      </p:sp>
    </p:spTree>
    <p:extLst>
      <p:ext uri="{BB962C8B-B14F-4D97-AF65-F5344CB8AC3E}">
        <p14:creationId xmlns:p14="http://schemas.microsoft.com/office/powerpoint/2010/main" val="33510126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Spółka kapitałowa a spółdzielnia?</a:t>
            </a:r>
            <a:endParaRPr lang="pl-PL"/>
          </a:p>
        </p:txBody>
      </p:sp>
    </p:spTree>
    <p:extLst>
      <p:ext uri="{BB962C8B-B14F-4D97-AF65-F5344CB8AC3E}">
        <p14:creationId xmlns:p14="http://schemas.microsoft.com/office/powerpoint/2010/main" val="5881490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Osoba prawna jako przedsiębiorca</a:t>
            </a:r>
            <a:endParaRPr lang="pl-PL"/>
          </a:p>
        </p:txBody>
      </p:sp>
      <p:sp>
        <p:nvSpPr>
          <p:cNvPr id="3" name="Symbol zastępczy zawartości 2"/>
          <p:cNvSpPr>
            <a:spLocks noGrp="1"/>
          </p:cNvSpPr>
          <p:nvPr>
            <p:ph idx="1"/>
          </p:nvPr>
        </p:nvSpPr>
        <p:spPr/>
        <p:txBody>
          <a:bodyPr>
            <a:normAutofit fontScale="70000" lnSpcReduction="20000"/>
          </a:bodyPr>
          <a:lstStyle/>
          <a:p>
            <a:pPr marL="0" indent="0" algn="ctr">
              <a:buNone/>
            </a:pPr>
            <a:r>
              <a:rPr lang="pl-PL" b="1" smtClean="0"/>
              <a:t>Jednoosobowa </a:t>
            </a:r>
            <a:r>
              <a:rPr lang="pl-PL" b="1"/>
              <a:t>spółka Skarbu Państwa jako podmiot prawa publicznego </a:t>
            </a:r>
            <a:r>
              <a:rPr lang="pl-PL" b="1" smtClean="0"/>
              <a:t>gospodarczego</a:t>
            </a:r>
            <a:endParaRPr lang="pl-PL" b="1"/>
          </a:p>
          <a:p>
            <a:endParaRPr lang="pl-PL" smtClean="0"/>
          </a:p>
          <a:p>
            <a:r>
              <a:rPr lang="pl-PL" smtClean="0"/>
              <a:t>Jednoosobowa </a:t>
            </a:r>
            <a:r>
              <a:rPr lang="pl-PL"/>
              <a:t>spółka Skarbu Państwa to rodzaj spółki utworzonej w wyniku procesu </a:t>
            </a:r>
            <a:r>
              <a:rPr lang="pl-PL" smtClean="0"/>
              <a:t>komercjalizacji</a:t>
            </a:r>
            <a:endParaRPr lang="pl-PL"/>
          </a:p>
          <a:p>
            <a:r>
              <a:rPr lang="pl-PL" smtClean="0"/>
              <a:t>KOMERCJALIZACJA </a:t>
            </a:r>
            <a:r>
              <a:rPr lang="pl-PL"/>
              <a:t>Polega na przekształceniu przedsiębiorstwa państwowego w spółkę z ograniczoną odpowiedzialnością bądź w spółkę akcyjną (spółkę kapitałową). </a:t>
            </a:r>
            <a:endParaRPr lang="pl-PL" smtClean="0"/>
          </a:p>
          <a:p>
            <a:r>
              <a:rPr lang="pl-PL" smtClean="0"/>
              <a:t>SUKCESJA </a:t>
            </a:r>
            <a:r>
              <a:rPr lang="pl-PL"/>
              <a:t>Jeżeli przepisy ustawy nie stanowią inaczej, jednoosobowa spółka Skarbu Państwa wstępuje we wszystkie stosunki prawne, których podmiotem było przedsiębiorstwo państwowe, bez względu na charakter prawny tych stosunków (sukcesja generalna). </a:t>
            </a:r>
            <a:endParaRPr lang="pl-PL" smtClean="0"/>
          </a:p>
        </p:txBody>
      </p:sp>
    </p:spTree>
    <p:extLst>
      <p:ext uri="{BB962C8B-B14F-4D97-AF65-F5344CB8AC3E}">
        <p14:creationId xmlns:p14="http://schemas.microsoft.com/office/powerpoint/2010/main" val="17410197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268760"/>
            <a:ext cx="8229600" cy="792088"/>
          </a:xfrm>
        </p:spPr>
        <p:txBody>
          <a:bodyPr>
            <a:normAutofit fontScale="90000"/>
          </a:bodyPr>
          <a:lstStyle/>
          <a:p>
            <a:r>
              <a:rPr lang="pl-PL" smtClean="0"/>
              <a:t/>
            </a:r>
            <a:br>
              <a:rPr lang="pl-PL" smtClean="0"/>
            </a:br>
            <a:r>
              <a:rPr lang="pl-PL"/>
              <a:t/>
            </a:r>
            <a:br>
              <a:rPr lang="pl-PL"/>
            </a:br>
            <a:r>
              <a:rPr lang="pl-PL" smtClean="0"/>
              <a:t>Jednostki organizacyjne nieposiadające </a:t>
            </a:r>
            <a:r>
              <a:rPr lang="pl-PL" dirty="0" smtClean="0"/>
              <a:t>osobowości prawnej </a:t>
            </a:r>
            <a:r>
              <a:rPr lang="pl-PL" smtClean="0"/>
              <a:t>jako przedsiębiorcy</a:t>
            </a:r>
            <a:br>
              <a:rPr lang="pl-PL" smtClean="0"/>
            </a:br>
            <a:endParaRPr lang="pl-PL" dirty="0"/>
          </a:p>
        </p:txBody>
      </p:sp>
      <p:sp>
        <p:nvSpPr>
          <p:cNvPr id="3" name="Symbol zastępczy zawartości 2"/>
          <p:cNvSpPr>
            <a:spLocks noGrp="1"/>
          </p:cNvSpPr>
          <p:nvPr>
            <p:ph idx="1"/>
          </p:nvPr>
        </p:nvSpPr>
        <p:spPr/>
        <p:txBody>
          <a:bodyPr/>
          <a:lstStyle/>
          <a:p>
            <a:endParaRPr lang="pl-PL" smtClean="0"/>
          </a:p>
          <a:p>
            <a:endParaRPr lang="pl-PL"/>
          </a:p>
          <a:p>
            <a:pPr marL="0" indent="0">
              <a:buNone/>
            </a:pPr>
            <a:endParaRPr lang="pl-PL" smtClean="0"/>
          </a:p>
          <a:p>
            <a:pPr marL="0" indent="0">
              <a:buNone/>
            </a:pPr>
            <a:endParaRPr lang="pl-PL"/>
          </a:p>
          <a:p>
            <a:pPr marL="0" indent="0">
              <a:buNone/>
            </a:pPr>
            <a:r>
              <a:rPr lang="pl-PL" smtClean="0"/>
              <a:t>Inne nazwy: osoby ustawowe, ułomne osoby prawne</a:t>
            </a:r>
          </a:p>
        </p:txBody>
      </p:sp>
    </p:spTree>
    <p:extLst>
      <p:ext uri="{BB962C8B-B14F-4D97-AF65-F5344CB8AC3E}">
        <p14:creationId xmlns:p14="http://schemas.microsoft.com/office/powerpoint/2010/main" val="2011383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a:t>Art. </a:t>
            </a:r>
            <a:r>
              <a:rPr lang="pl-PL" smtClean="0"/>
              <a:t>43(1) </a:t>
            </a:r>
            <a:r>
              <a:rPr lang="pl-PL"/>
              <a:t>k.c</a:t>
            </a:r>
            <a:r>
              <a:rPr lang="pl-PL" smtClean="0"/>
              <a:t>.</a:t>
            </a:r>
          </a:p>
          <a:p>
            <a:pPr marL="0" indent="0">
              <a:buNone/>
            </a:pPr>
            <a:endParaRPr lang="pl-PL"/>
          </a:p>
          <a:p>
            <a:pPr marL="0" indent="0">
              <a:buNone/>
            </a:pPr>
            <a:r>
              <a:rPr lang="pl-PL"/>
              <a:t>Przedsiębiorcą jest osoba fizyczna, osoba prawna i jednostka organizacyjna, o której mowa w art. </a:t>
            </a:r>
            <a:r>
              <a:rPr lang="pl-PL" smtClean="0"/>
              <a:t>33(1) </a:t>
            </a:r>
            <a:r>
              <a:rPr lang="pl-PL"/>
              <a:t>§ 1, prowadząca we własnym imieniu działalność gospodarczą lub zawodową.</a:t>
            </a:r>
          </a:p>
          <a:p>
            <a:endParaRPr lang="pl-PL"/>
          </a:p>
        </p:txBody>
      </p:sp>
    </p:spTree>
    <p:extLst>
      <p:ext uri="{BB962C8B-B14F-4D97-AF65-F5344CB8AC3E}">
        <p14:creationId xmlns:p14="http://schemas.microsoft.com/office/powerpoint/2010/main" val="36675231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mtClean="0"/>
              <a:t>Ułomne osoby prawne jako Przedsiębiorcy</a:t>
            </a:r>
            <a:endParaRPr lang="pl-PL"/>
          </a:p>
        </p:txBody>
      </p:sp>
      <p:sp>
        <p:nvSpPr>
          <p:cNvPr id="3" name="Symbol zastępczy zawartości 2"/>
          <p:cNvSpPr>
            <a:spLocks noGrp="1"/>
          </p:cNvSpPr>
          <p:nvPr>
            <p:ph idx="1"/>
          </p:nvPr>
        </p:nvSpPr>
        <p:spPr/>
        <p:txBody>
          <a:bodyPr>
            <a:normAutofit fontScale="92500" lnSpcReduction="20000"/>
          </a:bodyPr>
          <a:lstStyle/>
          <a:p>
            <a:r>
              <a:rPr lang="pl-PL" smtClean="0"/>
              <a:t>Po czym poznać?</a:t>
            </a:r>
          </a:p>
          <a:p>
            <a:endParaRPr lang="pl-PL" smtClean="0"/>
          </a:p>
          <a:p>
            <a:pPr lvl="1"/>
            <a:r>
              <a:rPr lang="pl-PL" smtClean="0"/>
              <a:t>Art. 8 § </a:t>
            </a:r>
            <a:r>
              <a:rPr lang="pl-PL"/>
              <a:t>1. </a:t>
            </a:r>
            <a:r>
              <a:rPr lang="pl-PL" smtClean="0"/>
              <a:t>k.s.h. Spółka </a:t>
            </a:r>
            <a:r>
              <a:rPr lang="pl-PL"/>
              <a:t>osobowa może we własnym imieniu nabywać prawa, w tym własność nieruchomości i inne prawa rzeczowe, zaciągać zobowiązania, pozywać i być pozywana</a:t>
            </a:r>
            <a:r>
              <a:rPr lang="pl-PL" smtClean="0"/>
              <a:t>.</a:t>
            </a:r>
          </a:p>
          <a:p>
            <a:pPr lvl="1"/>
            <a:endParaRPr lang="pl-PL" smtClean="0"/>
          </a:p>
          <a:p>
            <a:pPr lvl="1"/>
            <a:r>
              <a:rPr lang="pl-PL"/>
              <a:t>Art. 6 </a:t>
            </a:r>
            <a:r>
              <a:rPr lang="pl-PL" smtClean="0"/>
              <a:t>u.w.l.Ogół </a:t>
            </a:r>
            <a:r>
              <a:rPr lang="pl-PL"/>
              <a:t>właścicieli, których lokale wchodzą w skład określonej nieruchomości, tworzy wspólnotę mieszkaniową. Wspólnota mieszkaniowa może nabywać prawa i zaciągać zobowiązania, pozywać i być pozwana.</a:t>
            </a:r>
          </a:p>
          <a:p>
            <a:endParaRPr lang="pl-PL"/>
          </a:p>
        </p:txBody>
      </p:sp>
    </p:spTree>
    <p:extLst>
      <p:ext uri="{BB962C8B-B14F-4D97-AF65-F5344CB8AC3E}">
        <p14:creationId xmlns:p14="http://schemas.microsoft.com/office/powerpoint/2010/main" val="37095398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Ułomne osoby prawne jako Przedsiębiorcy</a:t>
            </a:r>
          </a:p>
        </p:txBody>
      </p:sp>
      <p:sp>
        <p:nvSpPr>
          <p:cNvPr id="3" name="Symbol zastępczy zawartości 2"/>
          <p:cNvSpPr>
            <a:spLocks noGrp="1"/>
          </p:cNvSpPr>
          <p:nvPr>
            <p:ph idx="1"/>
          </p:nvPr>
        </p:nvSpPr>
        <p:spPr/>
        <p:txBody>
          <a:bodyPr/>
          <a:lstStyle/>
          <a:p>
            <a:pPr marL="0" indent="0" algn="ctr">
              <a:buNone/>
            </a:pPr>
            <a:r>
              <a:rPr lang="pl-PL" b="1" smtClean="0"/>
              <a:t>Przykłady:</a:t>
            </a:r>
          </a:p>
          <a:p>
            <a:endParaRPr lang="pl-PL" smtClean="0"/>
          </a:p>
          <a:p>
            <a:r>
              <a:rPr lang="pl-PL" smtClean="0"/>
              <a:t>Spółki osobowe</a:t>
            </a:r>
            <a:endParaRPr lang="pl-PL"/>
          </a:p>
          <a:p>
            <a:r>
              <a:rPr lang="pl-PL" smtClean="0"/>
              <a:t>Spółki kapitałowe w organizacji</a:t>
            </a:r>
            <a:endParaRPr lang="pl-PL"/>
          </a:p>
        </p:txBody>
      </p:sp>
    </p:spTree>
    <p:extLst>
      <p:ext uri="{BB962C8B-B14F-4D97-AF65-F5344CB8AC3E}">
        <p14:creationId xmlns:p14="http://schemas.microsoft.com/office/powerpoint/2010/main" val="12456288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Ułomne osoby prawne jako Przedsiębiorcy</a:t>
            </a:r>
          </a:p>
        </p:txBody>
      </p:sp>
      <p:sp>
        <p:nvSpPr>
          <p:cNvPr id="3" name="Symbol zastępczy zawartości 2"/>
          <p:cNvSpPr>
            <a:spLocks noGrp="1"/>
          </p:cNvSpPr>
          <p:nvPr>
            <p:ph idx="1"/>
          </p:nvPr>
        </p:nvSpPr>
        <p:spPr/>
        <p:txBody>
          <a:bodyPr/>
          <a:lstStyle/>
          <a:p>
            <a:r>
              <a:rPr lang="pl-PL" smtClean="0"/>
              <a:t>Zasadnicza różnica:</a:t>
            </a:r>
          </a:p>
          <a:p>
            <a:pPr lvl="1"/>
            <a:r>
              <a:rPr lang="pl-PL" smtClean="0"/>
              <a:t>Charakter działalności (powiązania wspólników)</a:t>
            </a:r>
          </a:p>
          <a:p>
            <a:pPr lvl="2"/>
            <a:r>
              <a:rPr lang="pl-PL" smtClean="0"/>
              <a:t>Spółki osobowe – powiązania osobowe, indywidualne umiejętności, wiedza</a:t>
            </a:r>
          </a:p>
          <a:p>
            <a:pPr lvl="2"/>
            <a:r>
              <a:rPr lang="pl-PL" smtClean="0"/>
              <a:t>Spółki kapitałowe – powiązania majątkowa</a:t>
            </a:r>
          </a:p>
          <a:p>
            <a:pPr lvl="3"/>
            <a:r>
              <a:rPr lang="pl-PL" smtClean="0"/>
              <a:t>Zasadnicze znaczenie ma wniesiony kapitał przez każdego ze wspólników – ustala pozycję w spółce</a:t>
            </a:r>
          </a:p>
          <a:p>
            <a:pPr lvl="1"/>
            <a:r>
              <a:rPr lang="pl-PL" smtClean="0"/>
              <a:t>Odpowiedzialność</a:t>
            </a:r>
          </a:p>
          <a:p>
            <a:pPr lvl="2"/>
            <a:r>
              <a:rPr lang="pl-PL" smtClean="0"/>
              <a:t>W spółkach osobowych – subsydiarna za spółkę</a:t>
            </a:r>
            <a:endParaRPr lang="pl-PL"/>
          </a:p>
          <a:p>
            <a:pPr marL="457200" lvl="1" indent="0">
              <a:buNone/>
            </a:pPr>
            <a:endParaRPr lang="pl-PL"/>
          </a:p>
        </p:txBody>
      </p:sp>
    </p:spTree>
    <p:extLst>
      <p:ext uri="{BB962C8B-B14F-4D97-AF65-F5344CB8AC3E}">
        <p14:creationId xmlns:p14="http://schemas.microsoft.com/office/powerpoint/2010/main" val="31587061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Ułomne osoby prawne jako Przedsiębiorcy</a:t>
            </a:r>
          </a:p>
        </p:txBody>
      </p:sp>
      <p:sp>
        <p:nvSpPr>
          <p:cNvPr id="3" name="Symbol zastępczy zawartości 2"/>
          <p:cNvSpPr>
            <a:spLocks noGrp="1"/>
          </p:cNvSpPr>
          <p:nvPr>
            <p:ph idx="1"/>
          </p:nvPr>
        </p:nvSpPr>
        <p:spPr/>
        <p:txBody>
          <a:bodyPr>
            <a:normAutofit/>
          </a:bodyPr>
          <a:lstStyle/>
          <a:p>
            <a:pPr marL="0" indent="0" algn="ctr">
              <a:buNone/>
            </a:pPr>
            <a:endParaRPr lang="pl-PL" smtClean="0"/>
          </a:p>
          <a:p>
            <a:pPr marL="0" indent="0" algn="ctr">
              <a:buNone/>
            </a:pPr>
            <a:r>
              <a:rPr lang="pl-PL" b="1" smtClean="0"/>
              <a:t>Spółki osobowe </a:t>
            </a:r>
          </a:p>
          <a:p>
            <a:pPr lvl="1"/>
            <a:r>
              <a:rPr lang="pl-PL" smtClean="0"/>
              <a:t>Jawna (s.j.)</a:t>
            </a:r>
            <a:endParaRPr lang="pl-PL"/>
          </a:p>
          <a:p>
            <a:pPr lvl="1"/>
            <a:r>
              <a:rPr lang="pl-PL" smtClean="0"/>
              <a:t>Partnerska (s.p.)</a:t>
            </a:r>
            <a:endParaRPr lang="pl-PL"/>
          </a:p>
          <a:p>
            <a:pPr lvl="1"/>
            <a:r>
              <a:rPr lang="pl-PL" smtClean="0"/>
              <a:t>Komandytowa (s.k.)</a:t>
            </a:r>
            <a:endParaRPr lang="pl-PL"/>
          </a:p>
          <a:p>
            <a:pPr lvl="1"/>
            <a:r>
              <a:rPr lang="pl-PL" smtClean="0"/>
              <a:t>Komandytowo-akcyjna (SKA)</a:t>
            </a:r>
            <a:endParaRPr lang="pl-PL"/>
          </a:p>
        </p:txBody>
      </p:sp>
    </p:spTree>
    <p:extLst>
      <p:ext uri="{BB962C8B-B14F-4D97-AF65-F5344CB8AC3E}">
        <p14:creationId xmlns:p14="http://schemas.microsoft.com/office/powerpoint/2010/main" val="5569201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endParaRPr lang="pl-PL"/>
          </a:p>
          <a:p>
            <a:r>
              <a:rPr lang="pl-PL" smtClean="0"/>
              <a:t>Spółka jawna?</a:t>
            </a:r>
            <a:endParaRPr lang="pl-PL"/>
          </a:p>
        </p:txBody>
      </p:sp>
    </p:spTree>
    <p:extLst>
      <p:ext uri="{BB962C8B-B14F-4D97-AF65-F5344CB8AC3E}">
        <p14:creationId xmlns:p14="http://schemas.microsoft.com/office/powerpoint/2010/main" val="1201112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Spółka partnerska?</a:t>
            </a:r>
            <a:endParaRPr lang="pl-PL"/>
          </a:p>
        </p:txBody>
      </p:sp>
    </p:spTree>
    <p:extLst>
      <p:ext uri="{BB962C8B-B14F-4D97-AF65-F5344CB8AC3E}">
        <p14:creationId xmlns:p14="http://schemas.microsoft.com/office/powerpoint/2010/main" val="30086940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endParaRPr lang="pl-PL"/>
          </a:p>
          <a:p>
            <a:r>
              <a:rPr lang="pl-PL" smtClean="0"/>
              <a:t>Spółka komandytowa?</a:t>
            </a:r>
            <a:endParaRPr lang="pl-PL"/>
          </a:p>
        </p:txBody>
      </p:sp>
    </p:spTree>
    <p:extLst>
      <p:ext uri="{BB962C8B-B14F-4D97-AF65-F5344CB8AC3E}">
        <p14:creationId xmlns:p14="http://schemas.microsoft.com/office/powerpoint/2010/main" val="1862883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endParaRPr lang="pl-PL"/>
          </a:p>
          <a:p>
            <a:r>
              <a:rPr lang="pl-PL" smtClean="0"/>
              <a:t>Spółka komandytowo-akcyjna?</a:t>
            </a:r>
            <a:endParaRPr lang="pl-PL"/>
          </a:p>
        </p:txBody>
      </p:sp>
    </p:spTree>
    <p:extLst>
      <p:ext uri="{BB962C8B-B14F-4D97-AF65-F5344CB8AC3E}">
        <p14:creationId xmlns:p14="http://schemas.microsoft.com/office/powerpoint/2010/main" val="19650654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endParaRPr lang="pl-PL"/>
          </a:p>
          <a:p>
            <a:r>
              <a:rPr lang="pl-PL" smtClean="0"/>
              <a:t>W </a:t>
            </a:r>
            <a:r>
              <a:rPr lang="pl-PL"/>
              <a:t>jakim rejestrze szukamy </a:t>
            </a:r>
            <a:r>
              <a:rPr lang="pl-PL" smtClean="0"/>
              <a:t>spółek osobowych?</a:t>
            </a:r>
            <a:endParaRPr lang="pl-PL"/>
          </a:p>
          <a:p>
            <a:endParaRPr lang="pl-PL"/>
          </a:p>
        </p:txBody>
      </p:sp>
    </p:spTree>
    <p:extLst>
      <p:ext uri="{BB962C8B-B14F-4D97-AF65-F5344CB8AC3E}">
        <p14:creationId xmlns:p14="http://schemas.microsoft.com/office/powerpoint/2010/main" val="21468153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0" indent="0" algn="ctr">
              <a:buNone/>
            </a:pPr>
            <a:endParaRPr lang="pl-PL" sz="4400" smtClean="0"/>
          </a:p>
          <a:p>
            <a:pPr marL="0" indent="0" algn="ctr">
              <a:buNone/>
            </a:pPr>
            <a:r>
              <a:rPr lang="pl-PL" sz="6000" smtClean="0"/>
              <a:t>Sektor MŚP</a:t>
            </a:r>
            <a:endParaRPr lang="pl-PL" sz="6000"/>
          </a:p>
        </p:txBody>
      </p:sp>
    </p:spTree>
    <p:extLst>
      <p:ext uri="{BB962C8B-B14F-4D97-AF65-F5344CB8AC3E}">
        <p14:creationId xmlns:p14="http://schemas.microsoft.com/office/powerpoint/2010/main" val="38555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lvl="0" algn="ctr"/>
            <a:r>
              <a:rPr lang="pl-PL">
                <a:solidFill>
                  <a:prstClr val="black"/>
                </a:solidFill>
              </a:rPr>
              <a:t>Ustawa o zwalczaniu nieuczciwej konkurencji</a:t>
            </a:r>
          </a:p>
          <a:p>
            <a:pPr marL="0" lvl="0" indent="0">
              <a:buNone/>
            </a:pPr>
            <a:endParaRPr lang="pl-PL">
              <a:solidFill>
                <a:prstClr val="black"/>
              </a:solidFill>
            </a:endParaRPr>
          </a:p>
          <a:p>
            <a:pPr marL="0" lvl="0" indent="0">
              <a:buNone/>
            </a:pPr>
            <a:r>
              <a:rPr lang="pl-PL">
                <a:solidFill>
                  <a:prstClr val="black"/>
                </a:solidFill>
              </a:rPr>
              <a:t>Art. 2 Przedsiębiorcami, w rozumieniu ustawy, są osoby fizyczne, osoby prawne oraz jednostki organizacyjne niemające osobowości prawnej, które prowadząc, chociażby ubocznie, działalność zarobkową lub zawodową uczestniczą w działalności gospodarczej.</a:t>
            </a:r>
            <a:endParaRPr lang="pl-PL"/>
          </a:p>
        </p:txBody>
      </p:sp>
    </p:spTree>
    <p:extLst>
      <p:ext uri="{BB962C8B-B14F-4D97-AF65-F5344CB8AC3E}">
        <p14:creationId xmlns:p14="http://schemas.microsoft.com/office/powerpoint/2010/main" val="35590556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Sektor MSP</a:t>
            </a:r>
            <a:endParaRPr lang="pl-PL"/>
          </a:p>
        </p:txBody>
      </p:sp>
      <p:sp>
        <p:nvSpPr>
          <p:cNvPr id="3" name="Symbol zastępczy zawartości 2"/>
          <p:cNvSpPr>
            <a:spLocks noGrp="1"/>
          </p:cNvSpPr>
          <p:nvPr>
            <p:ph idx="1"/>
          </p:nvPr>
        </p:nvSpPr>
        <p:spPr/>
        <p:txBody>
          <a:bodyPr/>
          <a:lstStyle/>
          <a:p>
            <a:r>
              <a:rPr lang="pl-PL" smtClean="0"/>
              <a:t>Mikroprzedsiębiorcy</a:t>
            </a:r>
          </a:p>
          <a:p>
            <a:endParaRPr lang="pl-PL"/>
          </a:p>
          <a:p>
            <a:r>
              <a:rPr lang="pl-PL" smtClean="0"/>
              <a:t>Mali przedsiębiorcy</a:t>
            </a:r>
          </a:p>
          <a:p>
            <a:endParaRPr lang="pl-PL"/>
          </a:p>
          <a:p>
            <a:r>
              <a:rPr lang="pl-PL" smtClean="0"/>
              <a:t>Średni przedsiębiorcy</a:t>
            </a:r>
            <a:endParaRPr lang="pl-PL"/>
          </a:p>
        </p:txBody>
      </p:sp>
    </p:spTree>
    <p:extLst>
      <p:ext uri="{BB962C8B-B14F-4D97-AF65-F5344CB8AC3E}">
        <p14:creationId xmlns:p14="http://schemas.microsoft.com/office/powerpoint/2010/main" val="425105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ctr">
              <a:buNone/>
            </a:pPr>
            <a:r>
              <a:rPr lang="pl-PL" smtClean="0"/>
              <a:t>Definicje ustawowe – art. 7 ust.1 pkt 1-3 Prawa przedsiębiorców</a:t>
            </a:r>
            <a:endParaRPr lang="pl-PL"/>
          </a:p>
        </p:txBody>
      </p:sp>
    </p:spTree>
    <p:extLst>
      <p:ext uri="{BB962C8B-B14F-4D97-AF65-F5344CB8AC3E}">
        <p14:creationId xmlns:p14="http://schemas.microsoft.com/office/powerpoint/2010/main" val="18216003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85000" lnSpcReduction="10000"/>
          </a:bodyPr>
          <a:lstStyle/>
          <a:p>
            <a:pPr marL="0" indent="0">
              <a:buNone/>
            </a:pPr>
            <a:r>
              <a:rPr lang="pl-PL" b="1" smtClean="0"/>
              <a:t>Mikroprzedsiębiorca</a:t>
            </a:r>
            <a:r>
              <a:rPr lang="pl-PL" smtClean="0"/>
              <a:t> </a:t>
            </a:r>
            <a:r>
              <a:rPr lang="pl-PL"/>
              <a:t>– przedsiębiorcę, który </a:t>
            </a:r>
            <a:r>
              <a:rPr lang="pl-PL" u="sng"/>
              <a:t>w co najmniej jednym roku z dwóch ostatnich lat</a:t>
            </a:r>
            <a:r>
              <a:rPr lang="pl-PL"/>
              <a:t> obrotowych spełniał </a:t>
            </a:r>
            <a:r>
              <a:rPr lang="pl-PL" u="sng"/>
              <a:t>łącznie</a:t>
            </a:r>
            <a:r>
              <a:rPr lang="pl-PL"/>
              <a:t> następujące warunki:</a:t>
            </a:r>
          </a:p>
          <a:p>
            <a:pPr marL="0" indent="0">
              <a:buNone/>
            </a:pPr>
            <a:r>
              <a:rPr lang="pl-PL"/>
              <a:t>a) zatrudniał średniorocznie mniej niż 10 pracowników oraz</a:t>
            </a:r>
          </a:p>
          <a:p>
            <a:pPr marL="0" indent="0">
              <a:buNone/>
            </a:pPr>
            <a:r>
              <a:rPr lang="pl-PL"/>
              <a:t>b) osiągnął roczny obrót netto ze sprzedaży towarów, wyrobów i usług oraz z operacji finansowych nieprzekracza-jący równowartości w złotych 2 milionów euro, lub sumy aktywów jego bilansu sporządzonego na koniec jednego z tych lat nie przekroczyły równowartości w złotych 2 milionów euro;</a:t>
            </a:r>
          </a:p>
        </p:txBody>
      </p:sp>
    </p:spTree>
    <p:extLst>
      <p:ext uri="{BB962C8B-B14F-4D97-AF65-F5344CB8AC3E}">
        <p14:creationId xmlns:p14="http://schemas.microsoft.com/office/powerpoint/2010/main" val="17537145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85000" lnSpcReduction="20000"/>
          </a:bodyPr>
          <a:lstStyle/>
          <a:p>
            <a:pPr marL="0" indent="0">
              <a:buNone/>
            </a:pPr>
            <a:r>
              <a:rPr lang="pl-PL" b="1" smtClean="0"/>
              <a:t>Mały </a:t>
            </a:r>
            <a:r>
              <a:rPr lang="pl-PL" b="1"/>
              <a:t>przedsiębiorca </a:t>
            </a:r>
            <a:r>
              <a:rPr lang="pl-PL"/>
              <a:t>– przedsiębiorcę, który </a:t>
            </a:r>
            <a:r>
              <a:rPr lang="pl-PL" u="sng"/>
              <a:t>w co najmniej jednym roku z dwóch ostatnich lat </a:t>
            </a:r>
            <a:r>
              <a:rPr lang="pl-PL"/>
              <a:t>obrotowych spełniał </a:t>
            </a:r>
            <a:r>
              <a:rPr lang="pl-PL" u="sng"/>
              <a:t>łącznie</a:t>
            </a:r>
            <a:r>
              <a:rPr lang="pl-PL"/>
              <a:t> następujące warunki:</a:t>
            </a:r>
          </a:p>
          <a:p>
            <a:pPr marL="0" indent="0">
              <a:buNone/>
            </a:pPr>
            <a:r>
              <a:rPr lang="pl-PL"/>
              <a:t>a) zatrudniał średniorocznie mniej niż 50 pracowników oraz</a:t>
            </a:r>
          </a:p>
          <a:p>
            <a:pPr marL="0" indent="0">
              <a:buNone/>
            </a:pPr>
            <a:r>
              <a:rPr lang="pl-PL"/>
              <a:t>b) osiągnął roczny obrót netto ze sprzedaży towarów, wyrobów i usług oraz z operacji finansowych nieprzekracza-jący równowartości w złotych 10 milionów euro, lub sumy aktywów jego bilansu sporządzonego na koniec jed-nego z tych lat nie przekroczyły równowartości w złotych 10 milionów euro</a:t>
            </a:r>
          </a:p>
          <a:p>
            <a:pPr marL="0" indent="0">
              <a:buNone/>
            </a:pPr>
            <a:r>
              <a:rPr lang="pl-PL"/>
              <a:t>– </a:t>
            </a:r>
            <a:r>
              <a:rPr lang="pl-PL" u="sng"/>
              <a:t>i który nie jest mikroprzedsiębiorcą</a:t>
            </a:r>
          </a:p>
        </p:txBody>
      </p:sp>
    </p:spTree>
    <p:extLst>
      <p:ext uri="{BB962C8B-B14F-4D97-AF65-F5344CB8AC3E}">
        <p14:creationId xmlns:p14="http://schemas.microsoft.com/office/powerpoint/2010/main" val="18826331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7500" lnSpcReduction="20000"/>
          </a:bodyPr>
          <a:lstStyle/>
          <a:p>
            <a:pPr marL="0" indent="0">
              <a:buNone/>
            </a:pPr>
            <a:r>
              <a:rPr lang="pl-PL" b="1" smtClean="0"/>
              <a:t>Średni </a:t>
            </a:r>
            <a:r>
              <a:rPr lang="pl-PL" b="1"/>
              <a:t>przedsiębiorca </a:t>
            </a:r>
            <a:r>
              <a:rPr lang="pl-PL"/>
              <a:t>– przedsiębiorcę, który </a:t>
            </a:r>
            <a:r>
              <a:rPr lang="pl-PL" u="sng"/>
              <a:t>w co najmniej jednym roku z dwóch ostatnich lat obrotowych</a:t>
            </a:r>
            <a:r>
              <a:rPr lang="pl-PL"/>
              <a:t> spełniał </a:t>
            </a:r>
            <a:r>
              <a:rPr lang="pl-PL" u="sng"/>
              <a:t>łącznie</a:t>
            </a:r>
            <a:r>
              <a:rPr lang="pl-PL"/>
              <a:t> następujące warunki:</a:t>
            </a:r>
          </a:p>
          <a:p>
            <a:pPr marL="0" indent="0">
              <a:buNone/>
            </a:pPr>
            <a:r>
              <a:rPr lang="pl-PL"/>
              <a:t>a) zatrudniał średniorocznie mniej niż 250 pracowników oraz</a:t>
            </a:r>
          </a:p>
          <a:p>
            <a:pPr marL="0" indent="0">
              <a:buNone/>
            </a:pPr>
            <a:r>
              <a:rPr lang="pl-PL"/>
              <a:t>b) osiągnął roczny obrót netto ze sprzedaży towarów, wyrobów i usług oraz z operacji finansowych nieprzekracza-jący równowartości w złotych 50 milionów euro, lub sumy aktywów jego bilansu sporządzonego na koniec jed-nego z tych lat nie przekroczyły równowartości w złotych 43 milionów euro</a:t>
            </a:r>
          </a:p>
          <a:p>
            <a:pPr marL="0" indent="0">
              <a:buNone/>
            </a:pPr>
            <a:r>
              <a:rPr lang="pl-PL"/>
              <a:t>– i </a:t>
            </a:r>
            <a:r>
              <a:rPr lang="pl-PL" u="sng"/>
              <a:t>który nie jest mikroprzedsiębiorcą ani małym przedsiębiorcą</a:t>
            </a:r>
          </a:p>
        </p:txBody>
      </p:sp>
    </p:spTree>
    <p:extLst>
      <p:ext uri="{BB962C8B-B14F-4D97-AF65-F5344CB8AC3E}">
        <p14:creationId xmlns:p14="http://schemas.microsoft.com/office/powerpoint/2010/main" val="41440029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r>
              <a:rPr lang="pl-PL" b="1"/>
              <a:t>Średnioroczne </a:t>
            </a:r>
            <a:r>
              <a:rPr lang="pl-PL" b="1" smtClean="0"/>
              <a:t>zatrudnienie </a:t>
            </a:r>
            <a:r>
              <a:rPr lang="pl-PL" smtClean="0"/>
              <a:t>określa się:</a:t>
            </a:r>
          </a:p>
          <a:p>
            <a:pPr lvl="1"/>
            <a:r>
              <a:rPr lang="pl-PL" smtClean="0"/>
              <a:t> </a:t>
            </a:r>
            <a:r>
              <a:rPr lang="pl-PL"/>
              <a:t>w przeliczeniu na pełne etaty, </a:t>
            </a:r>
            <a:endParaRPr lang="pl-PL" smtClean="0"/>
          </a:p>
          <a:p>
            <a:pPr lvl="1"/>
            <a:r>
              <a:rPr lang="pl-PL" smtClean="0"/>
              <a:t>nie uwzględniając </a:t>
            </a:r>
            <a:r>
              <a:rPr lang="pl-PL"/>
              <a:t>pracowników przebywających na urlopach macierzyńskich, urlopach na warunkach urlopu macierzyńskiego, </a:t>
            </a:r>
            <a:r>
              <a:rPr lang="pl-PL" smtClean="0"/>
              <a:t>urlopach </a:t>
            </a:r>
            <a:r>
              <a:rPr lang="pl-PL"/>
              <a:t>ojcowskich, urlopach rodzicielskich i urlopach wychowawczych, a także zatrudnionych w celu przygotowania </a:t>
            </a:r>
            <a:r>
              <a:rPr lang="pl-PL" smtClean="0"/>
              <a:t>zawodowego</a:t>
            </a:r>
            <a:r>
              <a:rPr lang="pl-PL"/>
              <a:t>.</a:t>
            </a:r>
          </a:p>
        </p:txBody>
      </p:sp>
    </p:spTree>
    <p:extLst>
      <p:ext uri="{BB962C8B-B14F-4D97-AF65-F5344CB8AC3E}">
        <p14:creationId xmlns:p14="http://schemas.microsoft.com/office/powerpoint/2010/main" val="39318130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solidFill>
                <a:srgbClr val="222222"/>
              </a:solidFill>
              <a:latin typeface="Arial"/>
            </a:endParaRPr>
          </a:p>
          <a:p>
            <a:endParaRPr lang="pl-PL">
              <a:solidFill>
                <a:srgbClr val="222222"/>
              </a:solidFill>
              <a:latin typeface="Arial"/>
            </a:endParaRPr>
          </a:p>
          <a:p>
            <a:pPr marL="0" indent="0" algn="ctr">
              <a:buNone/>
            </a:pPr>
            <a:r>
              <a:rPr lang="pl-PL" smtClean="0">
                <a:solidFill>
                  <a:srgbClr val="222222"/>
                </a:solidFill>
                <a:latin typeface="Arial"/>
              </a:rPr>
              <a:t>Sektor </a:t>
            </a:r>
            <a:r>
              <a:rPr lang="pl-PL">
                <a:solidFill>
                  <a:srgbClr val="222222"/>
                </a:solidFill>
                <a:latin typeface="Arial"/>
              </a:rPr>
              <a:t>MŚP </a:t>
            </a:r>
            <a:r>
              <a:rPr lang="pl-PL" smtClean="0">
                <a:solidFill>
                  <a:srgbClr val="222222"/>
                </a:solidFill>
                <a:latin typeface="Arial"/>
              </a:rPr>
              <a:t>a forma prawna prowadzonej działalności gospodarczej?</a:t>
            </a:r>
            <a:endParaRPr lang="pl-PL"/>
          </a:p>
        </p:txBody>
      </p:sp>
    </p:spTree>
    <p:extLst>
      <p:ext uri="{BB962C8B-B14F-4D97-AF65-F5344CB8AC3E}">
        <p14:creationId xmlns:p14="http://schemas.microsoft.com/office/powerpoint/2010/main" val="7868947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endParaRPr lang="pl-PL"/>
          </a:p>
          <a:p>
            <a:r>
              <a:rPr lang="pl-PL" smtClean="0"/>
              <a:t>Dlaczego w ogóle wyodrębnia się sektor MŚP?</a:t>
            </a:r>
            <a:endParaRPr lang="pl-PL"/>
          </a:p>
        </p:txBody>
      </p:sp>
    </p:spTree>
    <p:extLst>
      <p:ext uri="{BB962C8B-B14F-4D97-AF65-F5344CB8AC3E}">
        <p14:creationId xmlns:p14="http://schemas.microsoft.com/office/powerpoint/2010/main" val="7955689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endParaRPr lang="pl-PL"/>
          </a:p>
          <a:p>
            <a:r>
              <a:rPr lang="pl-PL" smtClean="0"/>
              <a:t>Dlaczego wspiera się przedsiębiorców z sektora MŚP?</a:t>
            </a:r>
            <a:endParaRPr lang="pl-PL"/>
          </a:p>
        </p:txBody>
      </p:sp>
    </p:spTree>
    <p:extLst>
      <p:ext uri="{BB962C8B-B14F-4D97-AF65-F5344CB8AC3E}">
        <p14:creationId xmlns:p14="http://schemas.microsoft.com/office/powerpoint/2010/main" val="21815345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endParaRPr lang="pl-PL"/>
          </a:p>
          <a:p>
            <a:r>
              <a:rPr lang="pl-PL" smtClean="0"/>
              <a:t>W jaki sposób wspiera się sektor MŚP?</a:t>
            </a:r>
            <a:endParaRPr lang="pl-PL"/>
          </a:p>
        </p:txBody>
      </p:sp>
    </p:spTree>
    <p:extLst>
      <p:ext uri="{BB962C8B-B14F-4D97-AF65-F5344CB8AC3E}">
        <p14:creationId xmlns:p14="http://schemas.microsoft.com/office/powerpoint/2010/main" val="2715546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47500" lnSpcReduction="20000"/>
          </a:bodyPr>
          <a:lstStyle/>
          <a:p>
            <a:r>
              <a:rPr lang="pl-PL" sz="4200"/>
              <a:t>Ustawa o ochronie konkurencji i </a:t>
            </a:r>
            <a:r>
              <a:rPr lang="pl-PL" sz="4200" smtClean="0"/>
              <a:t>konsumentów</a:t>
            </a:r>
          </a:p>
          <a:p>
            <a:endParaRPr lang="pl-PL"/>
          </a:p>
          <a:p>
            <a:pPr algn="r"/>
            <a:endParaRPr lang="pl-PL" smtClean="0">
              <a:solidFill>
                <a:srgbClr val="333333"/>
              </a:solidFill>
              <a:latin typeface="Noto Serif"/>
            </a:endParaRPr>
          </a:p>
          <a:p>
            <a:r>
              <a:rPr lang="pl-PL" sz="3400" smtClean="0">
                <a:solidFill>
                  <a:srgbClr val="333333"/>
                </a:solidFill>
                <a:latin typeface="Noto Serif"/>
              </a:rPr>
              <a:t>przedsiębiorca </a:t>
            </a:r>
            <a:r>
              <a:rPr lang="pl-PL" sz="3400">
                <a:solidFill>
                  <a:srgbClr val="333333"/>
                </a:solidFill>
                <a:latin typeface="Noto Serif"/>
              </a:rPr>
              <a:t>- rozumie się przez to przedsiębiorcę w rozumieniu przepisów ustawy z dnia 6 marca 2018 r. - Prawo przedsiębiorców (Dz.U. </a:t>
            </a:r>
            <a:r>
              <a:rPr lang="pl-PL" sz="3400">
                <a:solidFill>
                  <a:srgbClr val="CC0000"/>
                </a:solidFill>
                <a:latin typeface="Noto Serif"/>
                <a:hlinkClick r:id="rId2"/>
              </a:rPr>
              <a:t>poz. 646</a:t>
            </a:r>
            <a:r>
              <a:rPr lang="pl-PL" sz="3400">
                <a:solidFill>
                  <a:srgbClr val="333333"/>
                </a:solidFill>
                <a:latin typeface="Noto Serif"/>
              </a:rPr>
              <a:t>), a także</a:t>
            </a:r>
            <a:r>
              <a:rPr lang="pl-PL" sz="3400" smtClean="0">
                <a:solidFill>
                  <a:srgbClr val="333333"/>
                </a:solidFill>
                <a:latin typeface="Noto Serif"/>
              </a:rPr>
              <a:t>:</a:t>
            </a:r>
          </a:p>
          <a:p>
            <a:r>
              <a:rPr lang="pl-PL" sz="3400" b="1" smtClean="0">
                <a:solidFill>
                  <a:srgbClr val="333333"/>
                </a:solidFill>
                <a:latin typeface="Noto Serif"/>
              </a:rPr>
              <a:t>a)</a:t>
            </a:r>
            <a:r>
              <a:rPr lang="pl-PL" sz="3400">
                <a:solidFill>
                  <a:srgbClr val="333333"/>
                </a:solidFill>
                <a:latin typeface="Noto Serif"/>
              </a:rPr>
              <a:t> osobę fizyczną, osobę prawną, a także jednostkę organizacyjną niemającą osobowości prawnej, której ustawa przyznaje zdolność prawną, organizującą lub świadczącą usługi o charakterze użyteczności publicznej, które nie są działalnością gospodarczą w rozumieniu przepisów ustawy z dnia 6 marca 2018 r. - Prawo </a:t>
            </a:r>
            <a:r>
              <a:rPr lang="pl-PL" sz="3400" smtClean="0">
                <a:solidFill>
                  <a:srgbClr val="333333"/>
                </a:solidFill>
                <a:latin typeface="Noto Serif"/>
              </a:rPr>
              <a:t>przedsiębiorców,</a:t>
            </a:r>
          </a:p>
          <a:p>
            <a:r>
              <a:rPr lang="pl-PL" sz="3400" b="1" smtClean="0">
                <a:solidFill>
                  <a:srgbClr val="333333"/>
                </a:solidFill>
                <a:latin typeface="Noto Serif"/>
              </a:rPr>
              <a:t>b) </a:t>
            </a:r>
            <a:r>
              <a:rPr lang="pl-PL" sz="3400">
                <a:solidFill>
                  <a:srgbClr val="333333"/>
                </a:solidFill>
                <a:latin typeface="Noto Serif"/>
              </a:rPr>
              <a:t> osobę fizyczną wykonującą zawód we własnym imieniu i na własny rachunek lub prowadzącą działalność w ramach wykonywania takiego </a:t>
            </a:r>
            <a:r>
              <a:rPr lang="pl-PL" sz="3400" smtClean="0">
                <a:solidFill>
                  <a:srgbClr val="333333"/>
                </a:solidFill>
                <a:latin typeface="Noto Serif"/>
              </a:rPr>
              <a:t>zawodu,</a:t>
            </a:r>
          </a:p>
          <a:p>
            <a:r>
              <a:rPr lang="pl-PL" sz="3400" b="1" smtClean="0">
                <a:solidFill>
                  <a:srgbClr val="333333"/>
                </a:solidFill>
                <a:latin typeface="Noto Serif"/>
              </a:rPr>
              <a:t>c)</a:t>
            </a:r>
            <a:r>
              <a:rPr lang="pl-PL" sz="3400">
                <a:solidFill>
                  <a:srgbClr val="333333"/>
                </a:solidFill>
                <a:latin typeface="Noto Serif"/>
              </a:rPr>
              <a:t> osobę fizyczną, która posiada kontrolę, w rozumieniu pkt 4, nad co najmniej jednym przedsiębiorcą, choćby nie prowadziła działalności gospodarczej w rozumieniu przepisów ustawy z dnia 6 marca 2018 r. - Prawo przedsiębiorców, jeżeli podejmuje dalsze działania podlegające kontroli koncentracji, o której mowa w </a:t>
            </a:r>
            <a:r>
              <a:rPr lang="pl-PL" sz="3400">
                <a:solidFill>
                  <a:srgbClr val="CC0000"/>
                </a:solidFill>
                <a:latin typeface="Noto Serif"/>
                <a:hlinkClick r:id="rId3"/>
              </a:rPr>
              <a:t>art. </a:t>
            </a:r>
            <a:r>
              <a:rPr lang="pl-PL" sz="3400" smtClean="0">
                <a:solidFill>
                  <a:srgbClr val="CC0000"/>
                </a:solidFill>
                <a:latin typeface="Noto Serif"/>
                <a:hlinkClick r:id="rId3"/>
              </a:rPr>
              <a:t>13</a:t>
            </a:r>
            <a:r>
              <a:rPr lang="pl-PL" sz="3400" smtClean="0">
                <a:solidFill>
                  <a:srgbClr val="333333"/>
                </a:solidFill>
                <a:latin typeface="Noto Serif"/>
              </a:rPr>
              <a:t>,</a:t>
            </a:r>
          </a:p>
          <a:p>
            <a:r>
              <a:rPr lang="pl-PL" sz="3400" b="1" smtClean="0">
                <a:solidFill>
                  <a:srgbClr val="333333"/>
                </a:solidFill>
                <a:latin typeface="Noto Serif"/>
              </a:rPr>
              <a:t>d)</a:t>
            </a:r>
            <a:r>
              <a:rPr lang="pl-PL" sz="3400">
                <a:solidFill>
                  <a:srgbClr val="333333"/>
                </a:solidFill>
                <a:latin typeface="Noto Serif"/>
              </a:rPr>
              <a:t> związek przedsiębiorców w rozumieniu pkt 2, z wyłączeniem przepisów dotyczących koncentracji;</a:t>
            </a:r>
          </a:p>
          <a:p>
            <a:pPr marL="0" indent="0">
              <a:buNone/>
            </a:pPr>
            <a:endParaRPr lang="pl-PL"/>
          </a:p>
        </p:txBody>
      </p:sp>
    </p:spTree>
    <p:extLst>
      <p:ext uri="{BB962C8B-B14F-4D97-AF65-F5344CB8AC3E}">
        <p14:creationId xmlns:p14="http://schemas.microsoft.com/office/powerpoint/2010/main" val="105282086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Przykład ułatwień dla sektora MŚP</a:t>
            </a:r>
            <a:endParaRPr lang="pl-PL"/>
          </a:p>
        </p:txBody>
      </p:sp>
      <p:sp>
        <p:nvSpPr>
          <p:cNvPr id="3" name="Symbol zastępczy zawartości 2"/>
          <p:cNvSpPr>
            <a:spLocks noGrp="1"/>
          </p:cNvSpPr>
          <p:nvPr>
            <p:ph idx="1"/>
          </p:nvPr>
        </p:nvSpPr>
        <p:spPr/>
        <p:txBody>
          <a:bodyPr>
            <a:normAutofit fontScale="85000" lnSpcReduction="10000"/>
          </a:bodyPr>
          <a:lstStyle/>
          <a:p>
            <a:pPr marL="0" indent="0">
              <a:buNone/>
            </a:pPr>
            <a:r>
              <a:rPr lang="pl-PL" b="1" smtClean="0"/>
              <a:t>Prawo Przedsiębiorców:</a:t>
            </a:r>
          </a:p>
          <a:p>
            <a:pPr marL="0" indent="0">
              <a:buNone/>
            </a:pPr>
            <a:endParaRPr lang="pl-PL" b="1" smtClean="0"/>
          </a:p>
          <a:p>
            <a:r>
              <a:rPr lang="pl-PL" smtClean="0"/>
              <a:t>Art</a:t>
            </a:r>
            <a:r>
              <a:rPr lang="pl-PL"/>
              <a:t>. 55. 1. Czas trwania wszystkich kontroli organu kontroli u przedsiębiorcy w jednym roku kalendarzowym nie może przekraczać w odniesieniu do:</a:t>
            </a:r>
          </a:p>
          <a:p>
            <a:r>
              <a:rPr lang="pl-PL"/>
              <a:t>1) mikroprzedsiębiorców – 12 dni roboczych;</a:t>
            </a:r>
          </a:p>
          <a:p>
            <a:r>
              <a:rPr lang="pl-PL"/>
              <a:t>2) małych przedsiębiorców – 18 dni roboczych;</a:t>
            </a:r>
          </a:p>
          <a:p>
            <a:r>
              <a:rPr lang="pl-PL"/>
              <a:t>3) średnich przedsiębiorców – 24 dni roboczych;</a:t>
            </a:r>
          </a:p>
          <a:p>
            <a:r>
              <a:rPr lang="pl-PL"/>
              <a:t>4) pozostałych przedsiębiorców – 48 dni roboczych.</a:t>
            </a:r>
          </a:p>
        </p:txBody>
      </p:sp>
    </p:spTree>
    <p:extLst>
      <p:ext uri="{BB962C8B-B14F-4D97-AF65-F5344CB8AC3E}">
        <p14:creationId xmlns:p14="http://schemas.microsoft.com/office/powerpoint/2010/main" val="6171841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1196752"/>
            <a:ext cx="8229600" cy="4525963"/>
          </a:xfrm>
        </p:spPr>
        <p:txBody>
          <a:bodyPr/>
          <a:lstStyle/>
          <a:p>
            <a:endParaRPr lang="pl-PL" smtClean="0"/>
          </a:p>
          <a:p>
            <a:endParaRPr lang="pl-PL"/>
          </a:p>
          <a:p>
            <a:pPr algn="ctr"/>
            <a:r>
              <a:rPr lang="pl-PL" smtClean="0"/>
              <a:t>Sektor MŚP a duzi przedsiębiorcy?</a:t>
            </a:r>
            <a:endParaRPr lang="pl-PL"/>
          </a:p>
        </p:txBody>
      </p:sp>
    </p:spTree>
    <p:extLst>
      <p:ext uri="{BB962C8B-B14F-4D97-AF65-F5344CB8AC3E}">
        <p14:creationId xmlns:p14="http://schemas.microsoft.com/office/powerpoint/2010/main" val="37113947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Rzecznik MŚP</a:t>
            </a:r>
            <a:endParaRPr lang="pl-PL"/>
          </a:p>
        </p:txBody>
      </p:sp>
      <p:sp>
        <p:nvSpPr>
          <p:cNvPr id="3" name="Symbol zastępczy zawartości 2"/>
          <p:cNvSpPr>
            <a:spLocks noGrp="1"/>
          </p:cNvSpPr>
          <p:nvPr>
            <p:ph idx="1"/>
          </p:nvPr>
        </p:nvSpPr>
        <p:spPr/>
        <p:txBody>
          <a:bodyPr>
            <a:normAutofit lnSpcReduction="10000"/>
          </a:bodyPr>
          <a:lstStyle/>
          <a:p>
            <a:r>
              <a:rPr lang="pl-PL" b="1" smtClean="0">
                <a:solidFill>
                  <a:srgbClr val="000000"/>
                </a:solidFill>
                <a:latin typeface="Times New Roman"/>
              </a:rPr>
              <a:t>Prawo przedsiębiorców</a:t>
            </a:r>
          </a:p>
          <a:p>
            <a:endParaRPr lang="pl-PL" b="1">
              <a:solidFill>
                <a:srgbClr val="000000"/>
              </a:solidFill>
              <a:latin typeface="Times New Roman"/>
            </a:endParaRPr>
          </a:p>
          <a:p>
            <a:r>
              <a:rPr lang="pl-PL" b="1" smtClean="0">
                <a:solidFill>
                  <a:srgbClr val="000000"/>
                </a:solidFill>
                <a:latin typeface="Times New Roman"/>
              </a:rPr>
              <a:t>Art</a:t>
            </a:r>
            <a:r>
              <a:rPr lang="pl-PL" b="1">
                <a:solidFill>
                  <a:srgbClr val="000000"/>
                </a:solidFill>
                <a:latin typeface="Times New Roman"/>
              </a:rPr>
              <a:t>. 16. </a:t>
            </a:r>
            <a:r>
              <a:rPr lang="pl-PL">
                <a:solidFill>
                  <a:srgbClr val="000000"/>
                </a:solidFill>
                <a:latin typeface="Times New Roman"/>
              </a:rPr>
              <a:t>1. Na straży praw mikroprzedsiębiorców oraz małych i średnich przedsiębiorców stoi Rzecznik Małych i Śred-nich Przedsiębiorców. </a:t>
            </a:r>
          </a:p>
          <a:p>
            <a:r>
              <a:rPr lang="pl-PL">
                <a:solidFill>
                  <a:srgbClr val="000000"/>
                </a:solidFill>
                <a:latin typeface="Times New Roman"/>
              </a:rPr>
              <a:t>2. Zakres i sposób działania Rzecznika Małych i Średnich Przedsiębiorców określają odrębne przepisy. </a:t>
            </a:r>
            <a:endParaRPr lang="pl-PL"/>
          </a:p>
        </p:txBody>
      </p:sp>
    </p:spTree>
    <p:extLst>
      <p:ext uri="{BB962C8B-B14F-4D97-AF65-F5344CB8AC3E}">
        <p14:creationId xmlns:p14="http://schemas.microsoft.com/office/powerpoint/2010/main" val="133683320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pPr marL="0" indent="0" algn="ctr">
              <a:buNone/>
            </a:pPr>
            <a:r>
              <a:rPr lang="pl-PL" smtClean="0"/>
              <a:t>USTAWA z </a:t>
            </a:r>
            <a:r>
              <a:rPr lang="pl-PL"/>
              <a:t>dnia 6 marca 2018 </a:t>
            </a:r>
            <a:r>
              <a:rPr lang="pl-PL" smtClean="0"/>
              <a:t>r. o </a:t>
            </a:r>
            <a:r>
              <a:rPr lang="pl-PL"/>
              <a:t>Rzeczniku Małych i Średnich </a:t>
            </a:r>
            <a:r>
              <a:rPr lang="pl-PL" smtClean="0"/>
              <a:t>Przedsiębiorców (Dz.U</a:t>
            </a:r>
            <a:r>
              <a:rPr lang="pl-PL"/>
              <a:t>. 2018 poz. </a:t>
            </a:r>
            <a:r>
              <a:rPr lang="pl-PL" smtClean="0"/>
              <a:t>648)</a:t>
            </a:r>
            <a:endParaRPr lang="pl-PL"/>
          </a:p>
        </p:txBody>
      </p:sp>
    </p:spTree>
    <p:extLst>
      <p:ext uri="{BB962C8B-B14F-4D97-AF65-F5344CB8AC3E}">
        <p14:creationId xmlns:p14="http://schemas.microsoft.com/office/powerpoint/2010/main" val="347108186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85000" lnSpcReduction="20000"/>
          </a:bodyPr>
          <a:lstStyle/>
          <a:p>
            <a:r>
              <a:rPr lang="pl-PL" sz="4400" smtClean="0">
                <a:solidFill>
                  <a:srgbClr val="000000"/>
                </a:solidFill>
                <a:latin typeface="Times New Roman"/>
              </a:rPr>
              <a:t>Ustawa o Rzeczniku MŚP</a:t>
            </a:r>
            <a:endParaRPr lang="pl-PL" sz="4400">
              <a:solidFill>
                <a:srgbClr val="000000"/>
              </a:solidFill>
              <a:latin typeface="Times New Roman"/>
            </a:endParaRPr>
          </a:p>
          <a:p>
            <a:pPr marL="0" indent="0">
              <a:buNone/>
            </a:pPr>
            <a:r>
              <a:rPr lang="pl-PL" sz="4400">
                <a:solidFill>
                  <a:srgbClr val="000000"/>
                </a:solidFill>
                <a:latin typeface="Times New Roman"/>
              </a:rPr>
              <a:t> </a:t>
            </a:r>
            <a:endParaRPr lang="pl-PL" sz="4400" smtClean="0">
              <a:solidFill>
                <a:srgbClr val="000000"/>
              </a:solidFill>
              <a:latin typeface="Times New Roman"/>
            </a:endParaRPr>
          </a:p>
          <a:p>
            <a:pPr marL="0" indent="0">
              <a:buNone/>
            </a:pPr>
            <a:r>
              <a:rPr lang="pl-PL" b="1" smtClean="0">
                <a:solidFill>
                  <a:srgbClr val="000000"/>
                </a:solidFill>
                <a:latin typeface="Times New Roman"/>
              </a:rPr>
              <a:t>Art</a:t>
            </a:r>
            <a:r>
              <a:rPr lang="pl-PL" b="1">
                <a:solidFill>
                  <a:srgbClr val="000000"/>
                </a:solidFill>
                <a:latin typeface="Times New Roman"/>
              </a:rPr>
              <a:t>. 1. </a:t>
            </a:r>
            <a:r>
              <a:rPr lang="pl-PL">
                <a:solidFill>
                  <a:srgbClr val="000000"/>
                </a:solidFill>
                <a:latin typeface="Times New Roman"/>
              </a:rPr>
              <a:t>1. Rzecznik Małych i Średnich Przedsiębiorców, zwany dalej „Rzecznikiem”, stoi na straży praw mikroprzed-siębiorców oraz małych i średnich przedsiębiorców, w szczególności poszanowania zasady wolności działalności gospodar-czej, pogłębiania zaufania przedsiębiorców do władzy publicznej, bezstronności i równego traktowania, zrównoważonego rozwoju oraz zasady uczciwej konkurencji i poszanowania dobrych obyczajów oraz słusznych interesów przedsiębiorców. </a:t>
            </a:r>
            <a:endParaRPr lang="pl-PL"/>
          </a:p>
        </p:txBody>
      </p:sp>
    </p:spTree>
    <p:extLst>
      <p:ext uri="{BB962C8B-B14F-4D97-AF65-F5344CB8AC3E}">
        <p14:creationId xmlns:p14="http://schemas.microsoft.com/office/powerpoint/2010/main" val="213140513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endParaRPr lang="pl-PL" sz="4400">
              <a:solidFill>
                <a:srgbClr val="000000"/>
              </a:solidFill>
              <a:latin typeface="Times New Roman"/>
            </a:endParaRPr>
          </a:p>
          <a:p>
            <a:r>
              <a:rPr lang="pl-PL" sz="4400">
                <a:solidFill>
                  <a:srgbClr val="000000"/>
                </a:solidFill>
                <a:latin typeface="Times New Roman"/>
              </a:rPr>
              <a:t> </a:t>
            </a:r>
            <a:r>
              <a:rPr lang="pl-PL" sz="4000">
                <a:solidFill>
                  <a:srgbClr val="000000"/>
                </a:solidFill>
                <a:latin typeface="Times New Roman"/>
              </a:rPr>
              <a:t>Ustawa o Rzeczniku MŚP</a:t>
            </a:r>
          </a:p>
          <a:p>
            <a:endParaRPr lang="pl-PL" sz="4400" b="1">
              <a:solidFill>
                <a:srgbClr val="000000"/>
              </a:solidFill>
              <a:latin typeface="Times New Roman"/>
            </a:endParaRPr>
          </a:p>
          <a:p>
            <a:r>
              <a:rPr lang="pl-PL" b="1" smtClean="0">
                <a:solidFill>
                  <a:srgbClr val="000000"/>
                </a:solidFill>
                <a:latin typeface="Times New Roman"/>
              </a:rPr>
              <a:t>Art</a:t>
            </a:r>
            <a:r>
              <a:rPr lang="pl-PL" b="1">
                <a:solidFill>
                  <a:srgbClr val="000000"/>
                </a:solidFill>
                <a:latin typeface="Times New Roman"/>
              </a:rPr>
              <a:t>. 3. </a:t>
            </a:r>
            <a:r>
              <a:rPr lang="pl-PL">
                <a:solidFill>
                  <a:srgbClr val="000000"/>
                </a:solidFill>
                <a:latin typeface="Times New Roman"/>
              </a:rPr>
              <a:t>1. Rzecznika powołuje Prezes Rady Ministrów na wniosek ministra właściwego do spraw gospodarki. </a:t>
            </a:r>
            <a:endParaRPr lang="pl-PL"/>
          </a:p>
        </p:txBody>
      </p:sp>
    </p:spTree>
    <p:extLst>
      <p:ext uri="{BB962C8B-B14F-4D97-AF65-F5344CB8AC3E}">
        <p14:creationId xmlns:p14="http://schemas.microsoft.com/office/powerpoint/2010/main" val="396978683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lnSpcReduction="10000"/>
          </a:bodyPr>
          <a:lstStyle/>
          <a:p>
            <a:r>
              <a:rPr lang="pl-PL" sz="4400">
                <a:solidFill>
                  <a:srgbClr val="000000"/>
                </a:solidFill>
                <a:latin typeface="Times New Roman"/>
              </a:rPr>
              <a:t>Ustawa o Rzeczniku MŚP</a:t>
            </a:r>
          </a:p>
          <a:p>
            <a:pPr marL="0" indent="0">
              <a:buNone/>
            </a:pPr>
            <a:endParaRPr lang="pl-PL" sz="4400">
              <a:solidFill>
                <a:srgbClr val="000000"/>
              </a:solidFill>
              <a:latin typeface="Times New Roman"/>
            </a:endParaRPr>
          </a:p>
          <a:p>
            <a:r>
              <a:rPr lang="pl-PL" b="1" smtClean="0">
                <a:solidFill>
                  <a:srgbClr val="000000"/>
                </a:solidFill>
                <a:latin typeface="Times New Roman"/>
              </a:rPr>
              <a:t>Art</a:t>
            </a:r>
            <a:r>
              <a:rPr lang="pl-PL" b="1">
                <a:solidFill>
                  <a:srgbClr val="000000"/>
                </a:solidFill>
                <a:latin typeface="Times New Roman"/>
              </a:rPr>
              <a:t>. 4. </a:t>
            </a:r>
            <a:r>
              <a:rPr lang="pl-PL">
                <a:solidFill>
                  <a:srgbClr val="000000"/>
                </a:solidFill>
                <a:latin typeface="Times New Roman"/>
              </a:rPr>
              <a:t>1. Kadencja Rzecznika trwa 6 lat i rozpoczyna się z dniem jego powołania. </a:t>
            </a:r>
          </a:p>
          <a:p>
            <a:r>
              <a:rPr lang="pl-PL">
                <a:solidFill>
                  <a:srgbClr val="000000"/>
                </a:solidFill>
                <a:latin typeface="Times New Roman"/>
              </a:rPr>
              <a:t>2. Ta sama osoba może być Rzecznikiem tylko jedną kadencję. </a:t>
            </a:r>
          </a:p>
          <a:p>
            <a:r>
              <a:rPr lang="pl-PL">
                <a:solidFill>
                  <a:srgbClr val="000000"/>
                </a:solidFill>
                <a:latin typeface="Times New Roman"/>
              </a:rPr>
              <a:t>3. Kadencja Rzecznika wygasa w przypadku jego śmierci lub odwołania. </a:t>
            </a:r>
            <a:endParaRPr lang="pl-PL"/>
          </a:p>
        </p:txBody>
      </p:sp>
    </p:spTree>
    <p:extLst>
      <p:ext uri="{BB962C8B-B14F-4D97-AF65-F5344CB8AC3E}">
        <p14:creationId xmlns:p14="http://schemas.microsoft.com/office/powerpoint/2010/main" val="352017412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47500" lnSpcReduction="20000"/>
          </a:bodyPr>
          <a:lstStyle/>
          <a:p>
            <a:r>
              <a:rPr lang="pl-PL" b="1">
                <a:solidFill>
                  <a:srgbClr val="000000"/>
                </a:solidFill>
                <a:latin typeface="Times New Roman"/>
              </a:rPr>
              <a:t>Ustawa o Rzeczniku MŚP</a:t>
            </a:r>
          </a:p>
          <a:p>
            <a:endParaRPr lang="pl-PL" b="1" smtClean="0">
              <a:solidFill>
                <a:srgbClr val="000000"/>
              </a:solidFill>
              <a:latin typeface="Times New Roman"/>
            </a:endParaRPr>
          </a:p>
          <a:p>
            <a:endParaRPr lang="pl-PL" b="1">
              <a:solidFill>
                <a:srgbClr val="000000"/>
              </a:solidFill>
              <a:latin typeface="Times New Roman"/>
            </a:endParaRPr>
          </a:p>
          <a:p>
            <a:r>
              <a:rPr lang="pl-PL" b="1" smtClean="0">
                <a:solidFill>
                  <a:srgbClr val="000000"/>
                </a:solidFill>
                <a:latin typeface="Times New Roman"/>
              </a:rPr>
              <a:t>Art</a:t>
            </a:r>
            <a:r>
              <a:rPr lang="pl-PL" b="1">
                <a:solidFill>
                  <a:srgbClr val="000000"/>
                </a:solidFill>
                <a:latin typeface="Times New Roman"/>
              </a:rPr>
              <a:t>. 8. </a:t>
            </a:r>
            <a:r>
              <a:rPr lang="pl-PL">
                <a:solidFill>
                  <a:srgbClr val="000000"/>
                </a:solidFill>
                <a:latin typeface="Times New Roman"/>
              </a:rPr>
              <a:t>Do zadań Rzecznika należy: </a:t>
            </a:r>
          </a:p>
          <a:p>
            <a:r>
              <a:rPr lang="pl-PL">
                <a:solidFill>
                  <a:srgbClr val="000000"/>
                </a:solidFill>
                <a:latin typeface="Times New Roman"/>
              </a:rPr>
              <a:t>1) opiniowanie projektów aktów normatywnych dotyczących interesów przedsiębiorców oraz zasad podejmowania, wy-konywania lub zakończenia działalności gospodarczej na terytorium Rzeczypospolitej Polskiej; </a:t>
            </a:r>
          </a:p>
          <a:p>
            <a:r>
              <a:rPr lang="pl-PL">
                <a:solidFill>
                  <a:srgbClr val="000000"/>
                </a:solidFill>
                <a:latin typeface="Times New Roman"/>
              </a:rPr>
              <a:t>2) pomoc w organizacji mediacji między przedsiębiorcami a organami administracji publicznej; </a:t>
            </a:r>
          </a:p>
          <a:p>
            <a:r>
              <a:rPr lang="pl-PL">
                <a:solidFill>
                  <a:srgbClr val="000000"/>
                </a:solidFill>
                <a:latin typeface="Times New Roman"/>
              </a:rPr>
              <a:t>3) współpraca z organizacjami pozarządowymi, społecznymi i zawodowymi, do których celów statutowych należy ochrona praw przedsiębiorców oraz współdziałanie ze stowarzyszeniami, ruchami obywatelskimi, innymi dobrowol-nymi zrzeszeniami i fundacjami oraz z zagranicznymi i międzynarodowymi organami i organizacjami na rzecz ochrony praw przedsiębiorców oraz poszanowania zasady wolności działalności gospodarczej i równego traktowania; </a:t>
            </a:r>
          </a:p>
          <a:p>
            <a:r>
              <a:rPr lang="pl-PL">
                <a:solidFill>
                  <a:srgbClr val="000000"/>
                </a:solidFill>
                <a:latin typeface="Times New Roman"/>
              </a:rPr>
              <a:t>4) inicjowanie i organizowanie działalności edukacyjnej i informacyjnej w zakresie związanym z wykonywaniem dzia-łalności gospodarczej na terytorium Rzeczypospolitej Polskiej, w szczególności w dziedzinie przedsiębiorczości oraz prawa gospodarczego; </a:t>
            </a:r>
          </a:p>
          <a:p>
            <a:r>
              <a:rPr lang="pl-PL">
                <a:solidFill>
                  <a:srgbClr val="000000"/>
                </a:solidFill>
                <a:latin typeface="Times New Roman"/>
              </a:rPr>
              <a:t>5) podejmowanie innych działań, o których mowa w art. 9, o ile służą one ochronie praw przedsiębiorców. </a:t>
            </a:r>
            <a:endParaRPr lang="pl-PL"/>
          </a:p>
        </p:txBody>
      </p:sp>
    </p:spTree>
    <p:extLst>
      <p:ext uri="{BB962C8B-B14F-4D97-AF65-F5344CB8AC3E}">
        <p14:creationId xmlns:p14="http://schemas.microsoft.com/office/powerpoint/2010/main" val="39911204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Ustawa o Rzeczniku MŚP</a:t>
            </a:r>
            <a:br>
              <a:rPr lang="pl-PL"/>
            </a:br>
            <a:endParaRPr lang="pl-PL"/>
          </a:p>
        </p:txBody>
      </p:sp>
      <p:sp>
        <p:nvSpPr>
          <p:cNvPr id="3" name="Symbol zastępczy zawartości 2"/>
          <p:cNvSpPr>
            <a:spLocks noGrp="1"/>
          </p:cNvSpPr>
          <p:nvPr>
            <p:ph idx="1"/>
          </p:nvPr>
        </p:nvSpPr>
        <p:spPr>
          <a:xfrm>
            <a:off x="0" y="980728"/>
            <a:ext cx="8686800" cy="5145435"/>
          </a:xfrm>
        </p:spPr>
        <p:txBody>
          <a:bodyPr>
            <a:normAutofit fontScale="40000" lnSpcReduction="20000"/>
          </a:bodyPr>
          <a:lstStyle/>
          <a:p>
            <a:endParaRPr lang="pl-PL" b="1" smtClean="0">
              <a:solidFill>
                <a:srgbClr val="000000"/>
              </a:solidFill>
              <a:latin typeface="Times New Roman"/>
            </a:endParaRPr>
          </a:p>
          <a:p>
            <a:endParaRPr lang="pl-PL" b="1">
              <a:solidFill>
                <a:srgbClr val="000000"/>
              </a:solidFill>
              <a:latin typeface="Times New Roman"/>
            </a:endParaRPr>
          </a:p>
          <a:p>
            <a:r>
              <a:rPr lang="pl-PL" b="1" smtClean="0">
                <a:solidFill>
                  <a:srgbClr val="000000"/>
                </a:solidFill>
                <a:latin typeface="Times New Roman"/>
              </a:rPr>
              <a:t>Art</a:t>
            </a:r>
            <a:r>
              <a:rPr lang="pl-PL" b="1">
                <a:solidFill>
                  <a:srgbClr val="000000"/>
                </a:solidFill>
                <a:latin typeface="Times New Roman"/>
              </a:rPr>
              <a:t>. 9. </a:t>
            </a:r>
            <a:r>
              <a:rPr lang="pl-PL">
                <a:solidFill>
                  <a:srgbClr val="000000"/>
                </a:solidFill>
                <a:latin typeface="Times New Roman"/>
              </a:rPr>
              <a:t>1. W zakresie ochrony praw przedsiębiorców Rzecznik może: </a:t>
            </a:r>
          </a:p>
          <a:p>
            <a:r>
              <a:rPr lang="pl-PL">
                <a:solidFill>
                  <a:srgbClr val="000000"/>
                </a:solidFill>
                <a:latin typeface="Times New Roman"/>
              </a:rPr>
              <a:t>1) występować do właściwych organów z wnioskami o podjęcie inicjatywy ustawodawczej albo wydanie lub zmianę in-nych aktów normatywnych w sprawach dotyczących działalności gospodarczej; </a:t>
            </a:r>
          </a:p>
          <a:p>
            <a:r>
              <a:rPr lang="pl-PL">
                <a:solidFill>
                  <a:srgbClr val="000000"/>
                </a:solidFill>
                <a:latin typeface="Times New Roman"/>
              </a:rPr>
              <a:t>2) występować do właściwych organów z wnioskiem o wydanie objaśnień prawnych, o których mowa w art. 33 ustawy z dnia 6 marca 2018 r. – Prawo przedsiębiorców, jeśli przepisy będące przedmiotem wniosku budzą wątpliwości w praktyce lub ich stosowanie wywołało rozbieżności w rozstrzygnięciach wydawanych przez właściwy organ admi-nistracji publicznej; </a:t>
            </a:r>
          </a:p>
          <a:p>
            <a:r>
              <a:rPr lang="pl-PL">
                <a:solidFill>
                  <a:srgbClr val="000000"/>
                </a:solidFill>
                <a:latin typeface="Times New Roman"/>
              </a:rPr>
              <a:t>3) informować właściwe organy nadzoru lub kontroli o dostrzeżonych nieprawidłowościach w funkcjonowaniu organów administracji publicznej; </a:t>
            </a:r>
          </a:p>
          <a:p>
            <a:r>
              <a:rPr lang="pl-PL">
                <a:solidFill>
                  <a:srgbClr val="000000"/>
                </a:solidFill>
                <a:latin typeface="Times New Roman"/>
              </a:rPr>
              <a:t>4) występować do właściwego ministra lub organu upoważnionego ustawowo do opracowywania i wnoszenia do rozpa-trzenia przez Radę Ministrów projektów aktów normatywnych z wnioskiem, o którym mowa w art. 69 ust. 1 ustawy z dnia 6 marca 2018 r. – Prawo przedsiębiorców; </a:t>
            </a:r>
          </a:p>
          <a:p>
            <a:r>
              <a:rPr lang="pl-PL">
                <a:solidFill>
                  <a:srgbClr val="000000"/>
                </a:solidFill>
                <a:latin typeface="Times New Roman"/>
              </a:rPr>
              <a:t>5) występować do Sądu Najwyższego z wnioskiem, o którym mowa w art. 83 § 1 ustawy z dnia 8 grudnia 2017 r. o Są-dzie Najwyższym (Dz. U. z 2018 r. poz. 5 i 650); </a:t>
            </a:r>
          </a:p>
          <a:p>
            <a:r>
              <a:rPr lang="pl-PL">
                <a:solidFill>
                  <a:srgbClr val="000000"/>
                </a:solidFill>
                <a:latin typeface="Times New Roman"/>
              </a:rPr>
              <a:t>6) wnosić skargę nadzwyczajną, na podstawie art. 89 § 2 ustawy z dnia 8 grudnia 2017 r. o Sądzie Najwyższym; </a:t>
            </a:r>
          </a:p>
          <a:p>
            <a:r>
              <a:rPr lang="pl-PL">
                <a:solidFill>
                  <a:srgbClr val="000000"/>
                </a:solidFill>
                <a:latin typeface="Times New Roman"/>
              </a:rPr>
              <a:t>7) występować do Naczelnego Sądu Administracyjnego z wnioskami o podjęcie uchwały mającej na celu wyjaśnienie przepisów prawnych, których stosowanie wywołało rozbieżności w orzecznictwie sądów administracyjnych; </a:t>
            </a:r>
          </a:p>
          <a:p>
            <a:r>
              <a:rPr lang="pl-PL">
                <a:solidFill>
                  <a:srgbClr val="000000"/>
                </a:solidFill>
                <a:latin typeface="Times New Roman"/>
              </a:rPr>
              <a:t>8) zwrócić się o wszczęcie postępowania administracyjnego, wnosić skargi i skargi kasacyjne do sądu administracyjnego, a także uczestniczyć w tych postępowaniach – na prawach przysługujących prokuratorowi</a:t>
            </a:r>
            <a:r>
              <a:rPr lang="pl-PL" smtClean="0">
                <a:solidFill>
                  <a:srgbClr val="000000"/>
                </a:solidFill>
                <a:latin typeface="Times New Roman"/>
              </a:rPr>
              <a:t>;</a:t>
            </a:r>
          </a:p>
          <a:p>
            <a:r>
              <a:rPr lang="pl-PL">
                <a:solidFill>
                  <a:srgbClr val="000000"/>
                </a:solidFill>
                <a:latin typeface="Times New Roman"/>
              </a:rPr>
              <a:t> 9) żądać wszczęcia przez uprawnionego oskarżyciela postępowania przygotowawczego w sprawach o przestępstwa wszczynane z urzędu;</a:t>
            </a:r>
          </a:p>
          <a:p>
            <a:r>
              <a:rPr lang="pl-PL">
                <a:solidFill>
                  <a:srgbClr val="000000"/>
                </a:solidFill>
                <a:latin typeface="Times New Roman"/>
              </a:rPr>
              <a:t>10) informować właściwe organy o dostrzeżonych barierach i utrudnieniach w zakresie wykonywania działalności gospo-darczej na terytorium Rzeczypospolitej Polskiej.</a:t>
            </a:r>
            <a:endParaRPr lang="pl-PL"/>
          </a:p>
        </p:txBody>
      </p:sp>
    </p:spTree>
    <p:extLst>
      <p:ext uri="{BB962C8B-B14F-4D97-AF65-F5344CB8AC3E}">
        <p14:creationId xmlns:p14="http://schemas.microsoft.com/office/powerpoint/2010/main" val="279770220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0" indent="0" algn="ctr">
              <a:buNone/>
            </a:pPr>
            <a:r>
              <a:rPr lang="pl-PL" sz="4400" smtClean="0"/>
              <a:t>Działalność gospodarcza osób zagranicznych</a:t>
            </a:r>
            <a:endParaRPr lang="pl-PL" sz="4400"/>
          </a:p>
        </p:txBody>
      </p:sp>
    </p:spTree>
    <p:extLst>
      <p:ext uri="{BB962C8B-B14F-4D97-AF65-F5344CB8AC3E}">
        <p14:creationId xmlns:p14="http://schemas.microsoft.com/office/powerpoint/2010/main" val="3643484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Przedsiębiorca</a:t>
            </a:r>
          </a:p>
          <a:p>
            <a:endParaRPr lang="pl-PL" smtClean="0"/>
          </a:p>
          <a:p>
            <a:r>
              <a:rPr lang="pl-PL" smtClean="0"/>
              <a:t>Kupiec – Rozporządzenie prezydenta RP z dnia 27.06.1934 r. – kodeks handlowy</a:t>
            </a:r>
          </a:p>
          <a:p>
            <a:endParaRPr lang="pl-PL" smtClean="0"/>
          </a:p>
          <a:p>
            <a:r>
              <a:rPr lang="pl-PL" smtClean="0"/>
              <a:t>Podmiot gospodarczy – ustawa z dnia 23.12.1988 r. o działalości gospodarczej </a:t>
            </a:r>
            <a:endParaRPr lang="pl-PL"/>
          </a:p>
        </p:txBody>
      </p:sp>
    </p:spTree>
    <p:extLst>
      <p:ext uri="{BB962C8B-B14F-4D97-AF65-F5344CB8AC3E}">
        <p14:creationId xmlns:p14="http://schemas.microsoft.com/office/powerpoint/2010/main" val="27427303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7500" lnSpcReduction="20000"/>
          </a:bodyPr>
          <a:lstStyle/>
          <a:p>
            <a:r>
              <a:rPr lang="pl-PL" sz="4400" smtClean="0">
                <a:solidFill>
                  <a:srgbClr val="000000"/>
                </a:solidFill>
                <a:latin typeface="Times New Roman"/>
              </a:rPr>
              <a:t>Prawo przedsiębiorców</a:t>
            </a:r>
          </a:p>
          <a:p>
            <a:endParaRPr lang="pl-PL" sz="4400">
              <a:solidFill>
                <a:srgbClr val="000000"/>
              </a:solidFill>
              <a:latin typeface="Times New Roman"/>
            </a:endParaRPr>
          </a:p>
          <a:p>
            <a:pPr marL="0" indent="0">
              <a:buNone/>
            </a:pPr>
            <a:r>
              <a:rPr lang="pl-PL" b="1" smtClean="0">
                <a:solidFill>
                  <a:srgbClr val="000000"/>
                </a:solidFill>
                <a:latin typeface="Times New Roman"/>
              </a:rPr>
              <a:t>Art</a:t>
            </a:r>
            <a:r>
              <a:rPr lang="pl-PL" b="1">
                <a:solidFill>
                  <a:srgbClr val="000000"/>
                </a:solidFill>
                <a:latin typeface="Times New Roman"/>
              </a:rPr>
              <a:t>. 4. </a:t>
            </a:r>
            <a:r>
              <a:rPr lang="pl-PL">
                <a:solidFill>
                  <a:srgbClr val="000000"/>
                </a:solidFill>
                <a:latin typeface="Times New Roman"/>
              </a:rPr>
              <a:t>1. Przedsiębiorcą jest osoba fizyczna, osoba prawna lub jednostka organizacyjna niebędąca osobą prawną, któ-rej odrębna ustawa przyznaje zdolność prawną, wykonująca działalność gospodarczą. </a:t>
            </a:r>
          </a:p>
          <a:p>
            <a:pPr marL="0" indent="0">
              <a:buNone/>
            </a:pPr>
            <a:r>
              <a:rPr lang="pl-PL">
                <a:solidFill>
                  <a:srgbClr val="000000"/>
                </a:solidFill>
                <a:latin typeface="Times New Roman"/>
              </a:rPr>
              <a:t>2. Przedsiębiorcami są także wspólnicy spółki cywilnej w zakresie wykonywanej przez nich działalności gospodarczej. </a:t>
            </a:r>
          </a:p>
          <a:p>
            <a:pPr marL="0" indent="0">
              <a:buNone/>
            </a:pPr>
            <a:r>
              <a:rPr lang="pl-PL" u="sng">
                <a:solidFill>
                  <a:srgbClr val="000000"/>
                </a:solidFill>
                <a:latin typeface="Times New Roman"/>
              </a:rPr>
              <a:t>3. Zasady podejmowania, wykonywania i zakończenia działalności gospodarczej przez </a:t>
            </a:r>
            <a:r>
              <a:rPr lang="pl-PL" b="1" u="sng">
                <a:solidFill>
                  <a:srgbClr val="000000"/>
                </a:solidFill>
                <a:latin typeface="Times New Roman"/>
              </a:rPr>
              <a:t>osoby zagraniczne </a:t>
            </a:r>
            <a:r>
              <a:rPr lang="pl-PL" u="sng">
                <a:solidFill>
                  <a:srgbClr val="000000"/>
                </a:solidFill>
                <a:latin typeface="Times New Roman"/>
              </a:rPr>
              <a:t>określają odrębne przepisy. </a:t>
            </a:r>
            <a:endParaRPr lang="pl-PL" u="sng"/>
          </a:p>
        </p:txBody>
      </p:sp>
    </p:spTree>
    <p:extLst>
      <p:ext uri="{BB962C8B-B14F-4D97-AF65-F5344CB8AC3E}">
        <p14:creationId xmlns:p14="http://schemas.microsoft.com/office/powerpoint/2010/main" val="9013240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ctr">
              <a:buNone/>
            </a:pPr>
            <a:r>
              <a:rPr lang="pl-PL">
                <a:solidFill>
                  <a:srgbClr val="000000"/>
                </a:solidFill>
                <a:latin typeface="Times New Roman"/>
              </a:rPr>
              <a:t>U</a:t>
            </a:r>
            <a:r>
              <a:rPr lang="pl-PL" smtClean="0">
                <a:solidFill>
                  <a:srgbClr val="000000"/>
                </a:solidFill>
                <a:latin typeface="Times New Roman"/>
              </a:rPr>
              <a:t>stawa </a:t>
            </a:r>
            <a:r>
              <a:rPr lang="pl-PL">
                <a:solidFill>
                  <a:srgbClr val="000000"/>
                </a:solidFill>
                <a:latin typeface="Times New Roman"/>
              </a:rPr>
              <a:t>z dnia 6 marca 2018 r. o zasadach uczestnictwa przedsiębiorców zagranicznych i innych osób zagranicznych w obrocie gospodarczym na terytorium Rzeczypospolitej Polskiej (Dz. U. </a:t>
            </a:r>
            <a:r>
              <a:rPr lang="pl-PL" smtClean="0">
                <a:solidFill>
                  <a:srgbClr val="000000"/>
                </a:solidFill>
                <a:latin typeface="Times New Roman"/>
              </a:rPr>
              <a:t>2018 poz</a:t>
            </a:r>
            <a:r>
              <a:rPr lang="pl-PL">
                <a:solidFill>
                  <a:srgbClr val="000000"/>
                </a:solidFill>
                <a:latin typeface="Times New Roman"/>
              </a:rPr>
              <a:t>. 649). </a:t>
            </a:r>
            <a:endParaRPr lang="pl-PL"/>
          </a:p>
        </p:txBody>
      </p:sp>
    </p:spTree>
    <p:extLst>
      <p:ext uri="{BB962C8B-B14F-4D97-AF65-F5344CB8AC3E}">
        <p14:creationId xmlns:p14="http://schemas.microsoft.com/office/powerpoint/2010/main" val="243551635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ctr">
              <a:buNone/>
            </a:pPr>
            <a:endParaRPr lang="pl-PL" smtClean="0"/>
          </a:p>
          <a:p>
            <a:pPr marL="0" indent="0" algn="ctr">
              <a:buNone/>
            </a:pPr>
            <a:endParaRPr lang="pl-PL"/>
          </a:p>
          <a:p>
            <a:pPr marL="0" indent="0" algn="ctr">
              <a:buNone/>
            </a:pPr>
            <a:r>
              <a:rPr lang="pl-PL" smtClean="0"/>
              <a:t>Osoba zagraniczna a przedsiębiorca zagraniczny?</a:t>
            </a:r>
            <a:endParaRPr lang="pl-PL"/>
          </a:p>
        </p:txBody>
      </p:sp>
    </p:spTree>
    <p:extLst>
      <p:ext uri="{BB962C8B-B14F-4D97-AF65-F5344CB8AC3E}">
        <p14:creationId xmlns:p14="http://schemas.microsoft.com/office/powerpoint/2010/main" val="105622204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mtClean="0"/>
              <a:t>Definicja ustawowa </a:t>
            </a:r>
            <a:br>
              <a:rPr lang="pl-PL" smtClean="0"/>
            </a:br>
            <a:endParaRPr lang="pl-PL"/>
          </a:p>
        </p:txBody>
      </p:sp>
      <p:sp>
        <p:nvSpPr>
          <p:cNvPr id="3" name="Symbol zastępczy zawartości 2"/>
          <p:cNvSpPr>
            <a:spLocks noGrp="1"/>
          </p:cNvSpPr>
          <p:nvPr>
            <p:ph idx="1"/>
          </p:nvPr>
        </p:nvSpPr>
        <p:spPr/>
        <p:txBody>
          <a:bodyPr>
            <a:normAutofit fontScale="92500"/>
          </a:bodyPr>
          <a:lstStyle/>
          <a:p>
            <a:pPr marL="0" indent="0">
              <a:buNone/>
            </a:pPr>
            <a:r>
              <a:rPr lang="pl-PL" b="1" smtClean="0"/>
              <a:t>Art. 3 pkt 5 Ustawy: </a:t>
            </a:r>
          </a:p>
          <a:p>
            <a:pPr marL="0" indent="0">
              <a:buNone/>
            </a:pPr>
            <a:endParaRPr lang="pl-PL" b="1"/>
          </a:p>
          <a:p>
            <a:pPr marL="0" indent="0">
              <a:buNone/>
            </a:pPr>
            <a:r>
              <a:rPr lang="pl-PL" b="1" smtClean="0"/>
              <a:t>Osoba </a:t>
            </a:r>
            <a:r>
              <a:rPr lang="pl-PL" b="1"/>
              <a:t>zagraniczna:</a:t>
            </a:r>
          </a:p>
          <a:p>
            <a:pPr marL="0" indent="0">
              <a:buNone/>
            </a:pPr>
            <a:r>
              <a:rPr lang="pl-PL"/>
              <a:t>a) osobę fizyczną </a:t>
            </a:r>
            <a:r>
              <a:rPr lang="pl-PL" u="sng"/>
              <a:t>nieposiadającą obywatelstwa polskiego</a:t>
            </a:r>
            <a:r>
              <a:rPr lang="pl-PL"/>
              <a:t>,</a:t>
            </a:r>
          </a:p>
          <a:p>
            <a:pPr marL="0" indent="0">
              <a:buNone/>
            </a:pPr>
            <a:r>
              <a:rPr lang="pl-PL"/>
              <a:t>b) osobę prawną z </a:t>
            </a:r>
            <a:r>
              <a:rPr lang="pl-PL" u="sng"/>
              <a:t>siedzibą za granicą</a:t>
            </a:r>
            <a:r>
              <a:rPr lang="pl-PL"/>
              <a:t>,</a:t>
            </a:r>
          </a:p>
          <a:p>
            <a:pPr marL="0" indent="0">
              <a:buNone/>
            </a:pPr>
            <a:r>
              <a:rPr lang="pl-PL"/>
              <a:t>c) jednostkę organizacyjną niebędącą osobą prawną posiadającą zdolność prawną, </a:t>
            </a:r>
            <a:r>
              <a:rPr lang="pl-PL" u="sng"/>
              <a:t>z siedzibą za granicą</a:t>
            </a:r>
            <a:r>
              <a:rPr lang="pl-PL"/>
              <a:t>;</a:t>
            </a:r>
          </a:p>
        </p:txBody>
      </p:sp>
    </p:spTree>
    <p:extLst>
      <p:ext uri="{BB962C8B-B14F-4D97-AF65-F5344CB8AC3E}">
        <p14:creationId xmlns:p14="http://schemas.microsoft.com/office/powerpoint/2010/main" val="325367039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Definicja ustawowa</a:t>
            </a:r>
            <a:endParaRPr lang="pl-PL"/>
          </a:p>
        </p:txBody>
      </p:sp>
      <p:sp>
        <p:nvSpPr>
          <p:cNvPr id="3" name="Symbol zastępczy zawartości 2"/>
          <p:cNvSpPr>
            <a:spLocks noGrp="1"/>
          </p:cNvSpPr>
          <p:nvPr>
            <p:ph idx="1"/>
          </p:nvPr>
        </p:nvSpPr>
        <p:spPr/>
        <p:txBody>
          <a:bodyPr/>
          <a:lstStyle/>
          <a:p>
            <a:r>
              <a:rPr lang="pl-PL" b="1" smtClean="0"/>
              <a:t>Art. 3 pkt 7 Ustawy:</a:t>
            </a:r>
          </a:p>
          <a:p>
            <a:endParaRPr lang="pl-PL" b="1" smtClean="0"/>
          </a:p>
          <a:p>
            <a:r>
              <a:rPr lang="pl-PL" b="1" smtClean="0"/>
              <a:t>Przedsiębiorca </a:t>
            </a:r>
            <a:r>
              <a:rPr lang="pl-PL" b="1"/>
              <a:t>zagraniczny </a:t>
            </a:r>
            <a:r>
              <a:rPr lang="pl-PL"/>
              <a:t>– osobę zagraniczną wykonującą działalność gospodarczą za granicą oraz obywatela polskiego wykonującego działalność gospodarczą za granicą;</a:t>
            </a:r>
          </a:p>
        </p:txBody>
      </p:sp>
    </p:spTree>
    <p:extLst>
      <p:ext uri="{BB962C8B-B14F-4D97-AF65-F5344CB8AC3E}">
        <p14:creationId xmlns:p14="http://schemas.microsoft.com/office/powerpoint/2010/main" val="102383798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b="1" smtClean="0"/>
              <a:t>Państwo </a:t>
            </a:r>
            <a:r>
              <a:rPr lang="pl-PL" b="1"/>
              <a:t>członkowskie </a:t>
            </a:r>
            <a:r>
              <a:rPr lang="pl-PL"/>
              <a:t>– inne niż Rzeczpospolita Polska państwo członkowskie Unii Europejskiej lub państwo członkowskie Europejskiego Porozumienia o Wolnym Handlu (EFTA) – stronę umowy o Europejskim Obszarze Gospodarczym;</a:t>
            </a:r>
          </a:p>
        </p:txBody>
      </p:sp>
    </p:spTree>
    <p:extLst>
      <p:ext uri="{BB962C8B-B14F-4D97-AF65-F5344CB8AC3E}">
        <p14:creationId xmlns:p14="http://schemas.microsoft.com/office/powerpoint/2010/main" val="209045332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UE?</a:t>
            </a:r>
          </a:p>
          <a:p>
            <a:endParaRPr lang="pl-PL"/>
          </a:p>
          <a:p>
            <a:r>
              <a:rPr lang="pl-PL" smtClean="0"/>
              <a:t>EFTA?</a:t>
            </a:r>
          </a:p>
          <a:p>
            <a:endParaRPr lang="pl-PL"/>
          </a:p>
          <a:p>
            <a:r>
              <a:rPr lang="pl-PL" smtClean="0"/>
              <a:t>EOG?</a:t>
            </a:r>
            <a:endParaRPr lang="pl-PL"/>
          </a:p>
        </p:txBody>
      </p:sp>
    </p:spTree>
    <p:extLst>
      <p:ext uri="{BB962C8B-B14F-4D97-AF65-F5344CB8AC3E}">
        <p14:creationId xmlns:p14="http://schemas.microsoft.com/office/powerpoint/2010/main" val="80692225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708920"/>
            <a:ext cx="8229600" cy="1143000"/>
          </a:xfrm>
        </p:spPr>
        <p:txBody>
          <a:bodyPr>
            <a:normAutofit fontScale="90000"/>
          </a:bodyPr>
          <a:lstStyle/>
          <a:p>
            <a:r>
              <a:rPr lang="pl-PL"/>
              <a:t>Trzy </a:t>
            </a:r>
            <a:r>
              <a:rPr lang="pl-PL" smtClean="0"/>
              <a:t>podstawowe grupy </a:t>
            </a:r>
            <a:r>
              <a:rPr lang="pl-PL"/>
              <a:t>osób </a:t>
            </a:r>
            <a:r>
              <a:rPr lang="pl-PL" smtClean="0"/>
              <a:t>zagranicznych podejmujących </a:t>
            </a:r>
            <a:r>
              <a:rPr lang="pl-PL"/>
              <a:t>i </a:t>
            </a:r>
            <a:r>
              <a:rPr lang="pl-PL" smtClean="0"/>
              <a:t>wykonujących </a:t>
            </a:r>
            <a:r>
              <a:rPr lang="pl-PL"/>
              <a:t>działalność gospodarczą na terytorium Rzeczypospolitej Polskiej </a:t>
            </a:r>
          </a:p>
        </p:txBody>
      </p:sp>
    </p:spTree>
    <p:extLst>
      <p:ext uri="{BB962C8B-B14F-4D97-AF65-F5344CB8AC3E}">
        <p14:creationId xmlns:p14="http://schemas.microsoft.com/office/powerpoint/2010/main" val="156528577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Grupa nr 1</a:t>
            </a:r>
            <a:endParaRPr lang="pl-PL"/>
          </a:p>
        </p:txBody>
      </p:sp>
      <p:sp>
        <p:nvSpPr>
          <p:cNvPr id="3" name="Symbol zastępczy zawartości 2"/>
          <p:cNvSpPr>
            <a:spLocks noGrp="1"/>
          </p:cNvSpPr>
          <p:nvPr>
            <p:ph idx="1"/>
          </p:nvPr>
        </p:nvSpPr>
        <p:spPr/>
        <p:txBody>
          <a:bodyPr/>
          <a:lstStyle/>
          <a:p>
            <a:endParaRPr lang="pl-PL" smtClean="0"/>
          </a:p>
          <a:p>
            <a:pPr marL="0" indent="0" algn="ctr">
              <a:buNone/>
            </a:pPr>
            <a:r>
              <a:rPr lang="pl-PL" smtClean="0"/>
              <a:t>Osoby </a:t>
            </a:r>
            <a:r>
              <a:rPr lang="pl-PL"/>
              <a:t>zagraniczne </a:t>
            </a:r>
            <a:r>
              <a:rPr lang="pl-PL" u="sng"/>
              <a:t>z państw członkowskich </a:t>
            </a:r>
            <a:r>
              <a:rPr lang="pl-PL"/>
              <a:t>mogą podejmować i wykonywać działalność gospodarczą na terytorium Rzeczypospolitej Polskiej na takich samych zasadach jak obywatele polscy.</a:t>
            </a:r>
          </a:p>
        </p:txBody>
      </p:sp>
    </p:spTree>
    <p:extLst>
      <p:ext uri="{BB962C8B-B14F-4D97-AF65-F5344CB8AC3E}">
        <p14:creationId xmlns:p14="http://schemas.microsoft.com/office/powerpoint/2010/main" val="353551845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rmAutofit fontScale="90000"/>
          </a:bodyPr>
          <a:lstStyle/>
          <a:p>
            <a:r>
              <a:rPr lang="pl-PL" smtClean="0"/>
              <a:t>Grupa nr 2 </a:t>
            </a:r>
            <a:endParaRPr lang="pl-PL"/>
          </a:p>
        </p:txBody>
      </p:sp>
      <p:sp>
        <p:nvSpPr>
          <p:cNvPr id="3" name="Symbol zastępczy zawartości 2"/>
          <p:cNvSpPr>
            <a:spLocks noGrp="1"/>
          </p:cNvSpPr>
          <p:nvPr>
            <p:ph idx="1"/>
          </p:nvPr>
        </p:nvSpPr>
        <p:spPr>
          <a:xfrm>
            <a:off x="107504" y="980728"/>
            <a:ext cx="8579296" cy="5472608"/>
          </a:xfrm>
        </p:spPr>
        <p:txBody>
          <a:bodyPr>
            <a:normAutofit fontScale="47500" lnSpcReduction="20000"/>
          </a:bodyPr>
          <a:lstStyle/>
          <a:p>
            <a:pPr marL="0" indent="0">
              <a:buNone/>
            </a:pPr>
            <a:r>
              <a:rPr lang="pl-PL"/>
              <a:t>Obywatele </a:t>
            </a:r>
            <a:r>
              <a:rPr lang="pl-PL" u="sng"/>
              <a:t>innych państw niż państwa członkowskie</a:t>
            </a:r>
            <a:r>
              <a:rPr lang="pl-PL"/>
              <a:t>, którzy:</a:t>
            </a:r>
          </a:p>
          <a:p>
            <a:pPr marL="0" indent="0">
              <a:buNone/>
            </a:pPr>
            <a:r>
              <a:rPr lang="pl-PL"/>
              <a:t>1) posiadają w Rzeczypospolitej Polskiej:</a:t>
            </a:r>
          </a:p>
          <a:p>
            <a:pPr marL="0" indent="0">
              <a:buNone/>
            </a:pPr>
            <a:r>
              <a:rPr lang="pl-PL"/>
              <a:t>a) zezwolenie na pobyt stały,</a:t>
            </a:r>
          </a:p>
          <a:p>
            <a:pPr marL="0" indent="0">
              <a:buNone/>
            </a:pPr>
            <a:r>
              <a:rPr lang="pl-PL"/>
              <a:t>b) zezwolenie na pobyt rezydenta długoterminowego Unii Europejskiej,</a:t>
            </a:r>
          </a:p>
          <a:p>
            <a:pPr marL="0" indent="0">
              <a:buNone/>
            </a:pPr>
            <a:r>
              <a:rPr lang="pl-PL"/>
              <a:t>c) zezwolenie na pobyt czasowy udzielone w związku z okolicznością, o której mowa w art. 144, art. 159 ust. 1 lub art. 186 ust. 1 pkt 3 i 4 ustawy z dnia 12 grudnia 2013 r. o cudzoziemcach (Dz. U. z 2017 r. poz. 2206 i 2282 oraz z 2018 r. poz. 107 i 138),</a:t>
            </a:r>
          </a:p>
          <a:p>
            <a:pPr marL="0" indent="0">
              <a:buNone/>
            </a:pPr>
            <a:r>
              <a:rPr lang="pl-PL"/>
              <a:t>d) status uchodźcy,</a:t>
            </a:r>
          </a:p>
          <a:p>
            <a:pPr marL="0" indent="0">
              <a:buNone/>
            </a:pPr>
            <a:r>
              <a:rPr lang="pl-PL"/>
              <a:t>e) ochronę uzupełniającą,</a:t>
            </a:r>
          </a:p>
          <a:p>
            <a:pPr marL="0" indent="0">
              <a:buNone/>
            </a:pPr>
            <a:r>
              <a:rPr lang="pl-PL"/>
              <a:t>f) zgodę na pobyt ze względów humanitarnych lub zgodę na pobyt tolerowany,</a:t>
            </a:r>
          </a:p>
          <a:p>
            <a:pPr marL="0" indent="0">
              <a:buNone/>
            </a:pPr>
            <a:r>
              <a:rPr lang="pl-PL"/>
              <a:t>g) zezwolenie na pobyt czasowy i pozostają w związku małżeńskim zawartym z obywatelem polskim zamieszkałym na terytorium Rzeczypospolitej Polskiej,</a:t>
            </a:r>
          </a:p>
          <a:p>
            <a:pPr marL="0" indent="0">
              <a:buNone/>
            </a:pPr>
            <a:r>
              <a:rPr lang="pl-PL"/>
              <a:t>h) zezwolenie na pobyt czasowy w celu wykonywania działalności gospodarczej, udzielone ze względu na kontynuowanie prowadzonej już działalności gospodarczej na podstawie wpisu do Centralnej Ewidencji i Informacji o Działalności Gospodarczej;</a:t>
            </a:r>
          </a:p>
          <a:p>
            <a:pPr marL="0" indent="0">
              <a:buNone/>
            </a:pPr>
            <a:r>
              <a:rPr lang="pl-PL"/>
              <a:t>2) korzystają w Rzeczypospolitej Polskiej z ochrony czasowej,</a:t>
            </a:r>
          </a:p>
          <a:p>
            <a:pPr marL="0" indent="0">
              <a:buNone/>
            </a:pPr>
            <a:r>
              <a:rPr lang="pl-PL"/>
              <a:t>3) posiadają ważną Kartę Polaka,</a:t>
            </a:r>
          </a:p>
          <a:p>
            <a:pPr marL="0" indent="0">
              <a:buNone/>
            </a:pPr>
            <a:r>
              <a:rPr lang="pl-PL"/>
              <a:t>4) są członkami rodziny, w rozumieniu art. 2 pkt 4 ustawy z dnia 14 lipca 2006 r. o wjeździe na terytorium Rzeczypospolitej Polskiej, pobycie oraz wyjeździe z tego terytorium obywateli państw członkowskich Unii Europejskiej i członków ich rodzin (Dz. U. z 2017 r. poz. 900 oraz z 2018 r. poz. 650), dołączającymi do obywateli państw, o których mowa w ust. 1, lub przebywającymi z nimi</a:t>
            </a:r>
            <a:r>
              <a:rPr lang="pl-PL" smtClean="0"/>
              <a:t>,</a:t>
            </a:r>
          </a:p>
          <a:p>
            <a:pPr marL="0" indent="0">
              <a:buNone/>
            </a:pPr>
            <a:r>
              <a:rPr lang="pl-PL" smtClean="0"/>
              <a:t>5) przebywają </a:t>
            </a:r>
            <a:r>
              <a:rPr lang="pl-PL"/>
              <a:t>na terytorium Rzeczypospolitej Polskiej na podstawie art. 108 ust. 1 pkt 2 lub art. 206 ust. 1 pkt 2 ustawy z dnia 12 grudnia 2013 r. o cudzoziemcach lub na podstawie umieszczonego w dokumencie podróży odcisku stempla, który potwierdza złożenie wniosku o udzielenie zezwolenia na pobyt rezydenta długoterminowego Unii Europejskiej, jeżeli bezpośrednio przed złożeniem wniosku byli uprawnieni do podejmowania i wykonywania działalności gospodarczej na podstawie ust. 2 pkt 1 lit. c i g</a:t>
            </a:r>
          </a:p>
        </p:txBody>
      </p:sp>
    </p:spTree>
    <p:extLst>
      <p:ext uri="{BB962C8B-B14F-4D97-AF65-F5344CB8AC3E}">
        <p14:creationId xmlns:p14="http://schemas.microsoft.com/office/powerpoint/2010/main" val="1604957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1560" y="2708920"/>
            <a:ext cx="8229600" cy="1143000"/>
          </a:xfrm>
        </p:spPr>
        <p:txBody>
          <a:bodyPr/>
          <a:lstStyle/>
          <a:p>
            <a:r>
              <a:rPr lang="pl-PL" smtClean="0"/>
              <a:t>Przedsiębiorca a przedsiębiorstwo?</a:t>
            </a:r>
            <a:endParaRPr lang="pl-PL"/>
          </a:p>
        </p:txBody>
      </p:sp>
    </p:spTree>
    <p:extLst>
      <p:ext uri="{BB962C8B-B14F-4D97-AF65-F5344CB8AC3E}">
        <p14:creationId xmlns:p14="http://schemas.microsoft.com/office/powerpoint/2010/main" val="336659989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Grupa nr 2 </a:t>
            </a:r>
            <a:endParaRPr lang="pl-PL"/>
          </a:p>
        </p:txBody>
      </p:sp>
      <p:sp>
        <p:nvSpPr>
          <p:cNvPr id="3" name="Symbol zastępczy zawartości 2"/>
          <p:cNvSpPr>
            <a:spLocks noGrp="1"/>
          </p:cNvSpPr>
          <p:nvPr>
            <p:ph idx="1"/>
          </p:nvPr>
        </p:nvSpPr>
        <p:spPr/>
        <p:txBody>
          <a:bodyPr/>
          <a:lstStyle/>
          <a:p>
            <a:pPr marL="0" indent="0" algn="ctr">
              <a:buNone/>
            </a:pPr>
            <a:endParaRPr lang="pl-PL" smtClean="0"/>
          </a:p>
          <a:p>
            <a:pPr marL="0" indent="0" algn="ctr">
              <a:buNone/>
            </a:pPr>
            <a:r>
              <a:rPr lang="pl-PL" smtClean="0"/>
              <a:t>mogą </a:t>
            </a:r>
            <a:r>
              <a:rPr lang="pl-PL"/>
              <a:t>podejmować i wykonywać działalność gospodarczą na terytorium Rzeczypospolitej Polskiej </a:t>
            </a:r>
            <a:r>
              <a:rPr lang="pl-PL" u="sng"/>
              <a:t>na takich samych zasadach jak obywatele polscy</a:t>
            </a:r>
            <a:r>
              <a:rPr lang="pl-PL"/>
              <a:t>.</a:t>
            </a:r>
          </a:p>
        </p:txBody>
      </p:sp>
    </p:spTree>
    <p:extLst>
      <p:ext uri="{BB962C8B-B14F-4D97-AF65-F5344CB8AC3E}">
        <p14:creationId xmlns:p14="http://schemas.microsoft.com/office/powerpoint/2010/main" val="32269804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Grupa nr 3</a:t>
            </a:r>
            <a:endParaRPr lang="pl-PL"/>
          </a:p>
        </p:txBody>
      </p:sp>
      <p:sp>
        <p:nvSpPr>
          <p:cNvPr id="3" name="Symbol zastępczy zawartości 2"/>
          <p:cNvSpPr>
            <a:spLocks noGrp="1"/>
          </p:cNvSpPr>
          <p:nvPr>
            <p:ph idx="1"/>
          </p:nvPr>
        </p:nvSpPr>
        <p:spPr/>
        <p:txBody>
          <a:bodyPr>
            <a:normAutofit fontScale="92500" lnSpcReduction="10000"/>
          </a:bodyPr>
          <a:lstStyle/>
          <a:p>
            <a:r>
              <a:rPr lang="pl-PL" smtClean="0">
                <a:solidFill>
                  <a:srgbClr val="000000"/>
                </a:solidFill>
                <a:latin typeface="Times New Roman"/>
              </a:rPr>
              <a:t>Inne osoby </a:t>
            </a:r>
            <a:r>
              <a:rPr lang="pl-PL">
                <a:solidFill>
                  <a:srgbClr val="000000"/>
                </a:solidFill>
                <a:latin typeface="Times New Roman"/>
              </a:rPr>
              <a:t>zagraniczne </a:t>
            </a:r>
            <a:r>
              <a:rPr lang="pl-PL" smtClean="0">
                <a:solidFill>
                  <a:srgbClr val="000000"/>
                </a:solidFill>
                <a:latin typeface="Times New Roman"/>
              </a:rPr>
              <a:t>mają </a:t>
            </a:r>
            <a:r>
              <a:rPr lang="pl-PL">
                <a:solidFill>
                  <a:srgbClr val="000000"/>
                </a:solidFill>
                <a:latin typeface="Times New Roman"/>
              </a:rPr>
              <a:t>prawo do podejmowania i wykonywania działalności gospodarczej </a:t>
            </a:r>
            <a:r>
              <a:rPr lang="pl-PL" u="sng">
                <a:solidFill>
                  <a:srgbClr val="000000"/>
                </a:solidFill>
                <a:latin typeface="Times New Roman"/>
              </a:rPr>
              <a:t>wyłącznie w formie spółki</a:t>
            </a:r>
            <a:r>
              <a:rPr lang="pl-PL">
                <a:solidFill>
                  <a:srgbClr val="000000"/>
                </a:solidFill>
                <a:latin typeface="Times New Roman"/>
              </a:rPr>
              <a:t>: </a:t>
            </a:r>
            <a:endParaRPr lang="pl-PL" smtClean="0">
              <a:solidFill>
                <a:srgbClr val="000000"/>
              </a:solidFill>
              <a:latin typeface="Times New Roman"/>
            </a:endParaRPr>
          </a:p>
          <a:p>
            <a:pPr lvl="1"/>
            <a:r>
              <a:rPr lang="pl-PL" smtClean="0">
                <a:solidFill>
                  <a:srgbClr val="000000"/>
                </a:solidFill>
                <a:latin typeface="Times New Roman"/>
              </a:rPr>
              <a:t>komandytowej</a:t>
            </a:r>
            <a:r>
              <a:rPr lang="pl-PL">
                <a:solidFill>
                  <a:srgbClr val="000000"/>
                </a:solidFill>
                <a:latin typeface="Times New Roman"/>
              </a:rPr>
              <a:t>, </a:t>
            </a:r>
            <a:endParaRPr lang="pl-PL" smtClean="0">
              <a:solidFill>
                <a:srgbClr val="000000"/>
              </a:solidFill>
              <a:latin typeface="Times New Roman"/>
            </a:endParaRPr>
          </a:p>
          <a:p>
            <a:pPr lvl="1"/>
            <a:r>
              <a:rPr lang="pl-PL" smtClean="0">
                <a:solidFill>
                  <a:srgbClr val="000000"/>
                </a:solidFill>
                <a:latin typeface="Times New Roman"/>
              </a:rPr>
              <a:t>komandytowo-akcyjnej</a:t>
            </a:r>
            <a:r>
              <a:rPr lang="pl-PL">
                <a:solidFill>
                  <a:srgbClr val="000000"/>
                </a:solidFill>
                <a:latin typeface="Times New Roman"/>
              </a:rPr>
              <a:t>, </a:t>
            </a:r>
            <a:endParaRPr lang="pl-PL" smtClean="0">
              <a:solidFill>
                <a:srgbClr val="000000"/>
              </a:solidFill>
              <a:latin typeface="Times New Roman"/>
            </a:endParaRPr>
          </a:p>
          <a:p>
            <a:pPr lvl="1"/>
            <a:r>
              <a:rPr lang="pl-PL" smtClean="0">
                <a:solidFill>
                  <a:srgbClr val="000000"/>
                </a:solidFill>
                <a:latin typeface="Times New Roman"/>
              </a:rPr>
              <a:t>z </a:t>
            </a:r>
            <a:r>
              <a:rPr lang="pl-PL">
                <a:solidFill>
                  <a:srgbClr val="000000"/>
                </a:solidFill>
                <a:latin typeface="Times New Roman"/>
              </a:rPr>
              <a:t>ograniczoną </a:t>
            </a:r>
            <a:r>
              <a:rPr lang="pl-PL" smtClean="0">
                <a:solidFill>
                  <a:srgbClr val="000000"/>
                </a:solidFill>
                <a:latin typeface="Times New Roman"/>
              </a:rPr>
              <a:t>odpowiedzialnością</a:t>
            </a:r>
          </a:p>
          <a:p>
            <a:pPr lvl="1"/>
            <a:r>
              <a:rPr lang="pl-PL" smtClean="0">
                <a:solidFill>
                  <a:srgbClr val="000000"/>
                </a:solidFill>
                <a:latin typeface="Times New Roman"/>
              </a:rPr>
              <a:t>akcyjnej,</a:t>
            </a:r>
          </a:p>
          <a:p>
            <a:pPr marL="457200" lvl="1" indent="0">
              <a:buNone/>
            </a:pPr>
            <a:r>
              <a:rPr lang="pl-PL" smtClean="0">
                <a:solidFill>
                  <a:srgbClr val="000000"/>
                </a:solidFill>
                <a:latin typeface="Times New Roman"/>
              </a:rPr>
              <a:t> </a:t>
            </a:r>
            <a:r>
              <a:rPr lang="pl-PL">
                <a:solidFill>
                  <a:srgbClr val="000000"/>
                </a:solidFill>
                <a:latin typeface="Times New Roman"/>
              </a:rPr>
              <a:t>a także do przystępowania do takich spółek oraz obejmowania bądź nabywania ich udziałów lub akcji, o ile umowy międzynarodowe nie stanowią inaczej. </a:t>
            </a:r>
            <a:endParaRPr lang="pl-PL"/>
          </a:p>
        </p:txBody>
      </p:sp>
    </p:spTree>
    <p:extLst>
      <p:ext uri="{BB962C8B-B14F-4D97-AF65-F5344CB8AC3E}">
        <p14:creationId xmlns:p14="http://schemas.microsoft.com/office/powerpoint/2010/main" val="403337752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Transgraniczna działalność usługowa</a:t>
            </a:r>
            <a:br>
              <a:rPr lang="pl-PL"/>
            </a:br>
            <a:endParaRPr lang="pl-PL"/>
          </a:p>
        </p:txBody>
      </p:sp>
      <p:sp>
        <p:nvSpPr>
          <p:cNvPr id="3" name="Symbol zastępczy zawartości 2"/>
          <p:cNvSpPr>
            <a:spLocks noGrp="1"/>
          </p:cNvSpPr>
          <p:nvPr>
            <p:ph idx="1"/>
          </p:nvPr>
        </p:nvSpPr>
        <p:spPr/>
        <p:txBody>
          <a:bodyPr>
            <a:normAutofit/>
          </a:bodyPr>
          <a:lstStyle/>
          <a:p>
            <a:pPr marL="0" indent="0" algn="just">
              <a:buNone/>
            </a:pPr>
            <a:r>
              <a:rPr lang="pl-PL" smtClean="0"/>
              <a:t>Usługodawca </a:t>
            </a:r>
            <a:r>
              <a:rPr lang="pl-PL" u="sng"/>
              <a:t>z państwa członkowskiego </a:t>
            </a:r>
            <a:r>
              <a:rPr lang="pl-PL"/>
              <a:t>może </a:t>
            </a:r>
            <a:r>
              <a:rPr lang="pl-PL" b="1"/>
              <a:t>czasowo świadczyć usługi </a:t>
            </a:r>
            <a:r>
              <a:rPr lang="pl-PL"/>
              <a:t>na zasadach określonych w przepisach Traktatu o funkcjonowaniu Unii Europejskiej albo w postanowieniach umów regulujących swobodę świadczenia usług </a:t>
            </a:r>
            <a:r>
              <a:rPr lang="pl-PL" u="sng"/>
              <a:t>bez konieczności</a:t>
            </a:r>
            <a:r>
              <a:rPr lang="pl-PL"/>
              <a:t> uzyskania wpisu do rejestru przedsiębiorców w Krajowym Rejestrze Sądowym albo Centralnej Ewidencji i Informacji o Działalności Gospodarczej.</a:t>
            </a:r>
          </a:p>
        </p:txBody>
      </p:sp>
    </p:spTree>
    <p:extLst>
      <p:ext uri="{BB962C8B-B14F-4D97-AF65-F5344CB8AC3E}">
        <p14:creationId xmlns:p14="http://schemas.microsoft.com/office/powerpoint/2010/main" val="107523843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000" b="1">
                <a:solidFill>
                  <a:prstClr val="black"/>
                </a:solidFill>
              </a:rPr>
              <a:t>Transgraniczna działalność usługowa</a:t>
            </a:r>
            <a:r>
              <a:rPr lang="pl-PL" sz="4000">
                <a:solidFill>
                  <a:prstClr val="black"/>
                </a:solidFill>
              </a:rPr>
              <a:t/>
            </a:r>
            <a:br>
              <a:rPr lang="pl-PL" sz="4000">
                <a:solidFill>
                  <a:prstClr val="black"/>
                </a:solidFill>
              </a:rPr>
            </a:br>
            <a:endParaRPr lang="pl-PL"/>
          </a:p>
        </p:txBody>
      </p:sp>
      <p:sp>
        <p:nvSpPr>
          <p:cNvPr id="3" name="Symbol zastępczy zawartości 2"/>
          <p:cNvSpPr>
            <a:spLocks noGrp="1"/>
          </p:cNvSpPr>
          <p:nvPr>
            <p:ph idx="1"/>
          </p:nvPr>
        </p:nvSpPr>
        <p:spPr/>
        <p:txBody>
          <a:bodyPr/>
          <a:lstStyle/>
          <a:p>
            <a:pPr marL="0" indent="0" algn="ctr">
              <a:buNone/>
            </a:pPr>
            <a:r>
              <a:rPr lang="pl-PL"/>
              <a:t>Osoby zagraniczne inne </a:t>
            </a:r>
            <a:r>
              <a:rPr lang="pl-PL" smtClean="0"/>
              <a:t>mogą </a:t>
            </a:r>
            <a:r>
              <a:rPr lang="pl-PL"/>
              <a:t>świadczyć usługi na terytorium Rzeczypospolitej Polskiej na zasadach określonych </a:t>
            </a:r>
            <a:r>
              <a:rPr lang="pl-PL" u="sng"/>
              <a:t>w wiążących Rzeczpospolitą Polską umowach międzynarodowych </a:t>
            </a:r>
            <a:r>
              <a:rPr lang="pl-PL"/>
              <a:t>lub – w braku takich umów – </a:t>
            </a:r>
            <a:r>
              <a:rPr lang="pl-PL" u="sng"/>
              <a:t>na zasadzie wzajemności.</a:t>
            </a:r>
          </a:p>
        </p:txBody>
      </p:sp>
    </p:spTree>
    <p:extLst>
      <p:ext uri="{BB962C8B-B14F-4D97-AF65-F5344CB8AC3E}">
        <p14:creationId xmlns:p14="http://schemas.microsoft.com/office/powerpoint/2010/main" val="12423662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492896"/>
            <a:ext cx="8229600" cy="1143000"/>
          </a:xfrm>
        </p:spPr>
        <p:txBody>
          <a:bodyPr>
            <a:normAutofit fontScale="90000"/>
          </a:bodyPr>
          <a:lstStyle/>
          <a:p>
            <a:r>
              <a:rPr lang="pl-PL" smtClean="0"/>
              <a:t>Oddziały przedsiębiorców zagranicznych</a:t>
            </a:r>
            <a:endParaRPr lang="pl-PL"/>
          </a:p>
        </p:txBody>
      </p:sp>
    </p:spTree>
    <p:extLst>
      <p:ext uri="{BB962C8B-B14F-4D97-AF65-F5344CB8AC3E}">
        <p14:creationId xmlns:p14="http://schemas.microsoft.com/office/powerpoint/2010/main" val="217150189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7500" lnSpcReduction="20000"/>
          </a:bodyPr>
          <a:lstStyle/>
          <a:p>
            <a:r>
              <a:rPr lang="pl-PL" smtClean="0"/>
              <a:t>Art. 14 Ustawy:</a:t>
            </a:r>
          </a:p>
          <a:p>
            <a:endParaRPr lang="pl-PL" smtClean="0"/>
          </a:p>
          <a:p>
            <a:r>
              <a:rPr lang="pl-PL" smtClean="0"/>
              <a:t>1</a:t>
            </a:r>
            <a:r>
              <a:rPr lang="pl-PL"/>
              <a:t>. Dla wykonywania działalności gospodarczej na terytorium Rzeczypospolitej Polskiej przedsiębiorcy zagraniczni z państw członkowskich mogą </a:t>
            </a:r>
            <a:r>
              <a:rPr lang="pl-PL" u="sng"/>
              <a:t>tworzyć oddziały </a:t>
            </a:r>
            <a:r>
              <a:rPr lang="pl-PL"/>
              <a:t>z siedzibą na terytorium Rzeczypospolitej Polskiej</a:t>
            </a:r>
            <a:r>
              <a:rPr lang="pl-PL" smtClean="0"/>
              <a:t>.</a:t>
            </a:r>
          </a:p>
          <a:p>
            <a:pPr marL="0" indent="0">
              <a:buNone/>
            </a:pPr>
            <a:endParaRPr lang="pl-PL"/>
          </a:p>
          <a:p>
            <a:r>
              <a:rPr lang="pl-PL"/>
              <a:t>2. Przedsiębiorcy zagraniczni </a:t>
            </a:r>
            <a:r>
              <a:rPr lang="pl-PL" u="sng"/>
              <a:t>inni niż określeni w ust. 1 </a:t>
            </a:r>
            <a:r>
              <a:rPr lang="pl-PL"/>
              <a:t>mogą, dla wykonywania działalności gospodarczej na terytorium Rzeczypospolitej Polskiej, </a:t>
            </a:r>
            <a:r>
              <a:rPr lang="pl-PL" u="sng"/>
              <a:t>na zasadzie wzajemności</a:t>
            </a:r>
            <a:r>
              <a:rPr lang="pl-PL"/>
              <a:t>, o ile ratyfikowane umowy międzynarodowe nie stanowią inaczej, tworzyć oddziały z siedzibą na terytorium Rzeczypospolitej Polskiej.</a:t>
            </a:r>
          </a:p>
        </p:txBody>
      </p:sp>
    </p:spTree>
    <p:extLst>
      <p:ext uri="{BB962C8B-B14F-4D97-AF65-F5344CB8AC3E}">
        <p14:creationId xmlns:p14="http://schemas.microsoft.com/office/powerpoint/2010/main" val="238488248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solidFill>
                <a:srgbClr val="000000"/>
              </a:solidFill>
              <a:latin typeface="Times New Roman"/>
            </a:endParaRPr>
          </a:p>
          <a:p>
            <a:r>
              <a:rPr lang="pl-PL" smtClean="0">
                <a:solidFill>
                  <a:srgbClr val="000000"/>
                </a:solidFill>
                <a:latin typeface="Times New Roman"/>
              </a:rPr>
              <a:t>Przedsiębiorca </a:t>
            </a:r>
            <a:r>
              <a:rPr lang="pl-PL">
                <a:solidFill>
                  <a:srgbClr val="000000"/>
                </a:solidFill>
                <a:latin typeface="Times New Roman"/>
              </a:rPr>
              <a:t>zagraniczny w ramach oddziału może wykonywać działalność gospodarczą wyłącznie w zakresie, w jakim prowadzi tę działalność za granicą. </a:t>
            </a:r>
            <a:endParaRPr lang="pl-PL"/>
          </a:p>
        </p:txBody>
      </p:sp>
    </p:spTree>
    <p:extLst>
      <p:ext uri="{BB962C8B-B14F-4D97-AF65-F5344CB8AC3E}">
        <p14:creationId xmlns:p14="http://schemas.microsoft.com/office/powerpoint/2010/main" val="75271263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solidFill>
                <a:srgbClr val="000000"/>
              </a:solidFill>
              <a:latin typeface="Times New Roman"/>
            </a:endParaRPr>
          </a:p>
          <a:p>
            <a:r>
              <a:rPr lang="pl-PL" smtClean="0">
                <a:solidFill>
                  <a:srgbClr val="000000"/>
                </a:solidFill>
                <a:latin typeface="Times New Roman"/>
              </a:rPr>
              <a:t>Przedsiębiorca </a:t>
            </a:r>
            <a:r>
              <a:rPr lang="pl-PL">
                <a:solidFill>
                  <a:srgbClr val="000000"/>
                </a:solidFill>
                <a:latin typeface="Times New Roman"/>
              </a:rPr>
              <a:t>zagraniczny tworzący oddział jest obowiązany ustanowić osobę upoważnioną w oddziale do reprezentowania przedsiębiorcy zagranicznego. </a:t>
            </a:r>
            <a:endParaRPr lang="pl-PL"/>
          </a:p>
        </p:txBody>
      </p:sp>
    </p:spTree>
    <p:extLst>
      <p:ext uri="{BB962C8B-B14F-4D97-AF65-F5344CB8AC3E}">
        <p14:creationId xmlns:p14="http://schemas.microsoft.com/office/powerpoint/2010/main" val="417075954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solidFill>
                <a:srgbClr val="000000"/>
              </a:solidFill>
              <a:latin typeface="Times New Roman"/>
            </a:endParaRPr>
          </a:p>
          <a:p>
            <a:endParaRPr lang="pl-PL">
              <a:solidFill>
                <a:srgbClr val="000000"/>
              </a:solidFill>
              <a:latin typeface="Times New Roman"/>
            </a:endParaRPr>
          </a:p>
          <a:p>
            <a:r>
              <a:rPr lang="pl-PL" smtClean="0">
                <a:solidFill>
                  <a:srgbClr val="000000"/>
                </a:solidFill>
                <a:latin typeface="Times New Roman"/>
              </a:rPr>
              <a:t>Przedsiębiorca </a:t>
            </a:r>
            <a:r>
              <a:rPr lang="pl-PL">
                <a:solidFill>
                  <a:srgbClr val="000000"/>
                </a:solidFill>
                <a:latin typeface="Times New Roman"/>
              </a:rPr>
              <a:t>zagraniczny może rozpocząć działalność w ramach oddziału po uzyskaniu wpisu oddziału do rejestru przedsiębiorców Krajowego Rejestru Sądowego. </a:t>
            </a:r>
            <a:endParaRPr lang="pl-PL"/>
          </a:p>
        </p:txBody>
      </p:sp>
    </p:spTree>
    <p:extLst>
      <p:ext uri="{BB962C8B-B14F-4D97-AF65-F5344CB8AC3E}">
        <p14:creationId xmlns:p14="http://schemas.microsoft.com/office/powerpoint/2010/main" val="203626166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lnSpcReduction="20000"/>
          </a:bodyPr>
          <a:lstStyle/>
          <a:p>
            <a:r>
              <a:rPr lang="pl-PL"/>
              <a:t>Przedsiębiorca zagraniczny, który utworzył oddział, jest </a:t>
            </a:r>
            <a:r>
              <a:rPr lang="pl-PL" smtClean="0"/>
              <a:t>obowiązany:</a:t>
            </a:r>
          </a:p>
          <a:p>
            <a:pPr marL="0" indent="0">
              <a:buNone/>
            </a:pPr>
            <a:endParaRPr lang="pl-PL"/>
          </a:p>
          <a:p>
            <a:pPr marL="0" indent="0">
              <a:buNone/>
            </a:pPr>
            <a:r>
              <a:rPr lang="pl-PL"/>
              <a:t>1) używać do oznaczenia oddziału oryginalnej nazwy przedsiębiorcy zagranicznego wraz z przetłumaczoną na język polski nazwą formy prawnej przedsiębiorcy oraz dodaniem wyrazów „</a:t>
            </a:r>
            <a:r>
              <a:rPr lang="pl-PL" u="sng"/>
              <a:t>oddział w Polsce</a:t>
            </a:r>
            <a:r>
              <a:rPr lang="pl-PL"/>
              <a:t>”;</a:t>
            </a:r>
          </a:p>
          <a:p>
            <a:pPr marL="0" indent="0">
              <a:buNone/>
            </a:pPr>
            <a:r>
              <a:rPr lang="pl-PL"/>
              <a:t>2) prowadzić dla oddziału oddzielną rachunkowość w języku polskim zgodnie z przepisami o rachunkowości</a:t>
            </a:r>
          </a:p>
        </p:txBody>
      </p:sp>
    </p:spTree>
    <p:extLst>
      <p:ext uri="{BB962C8B-B14F-4D97-AF65-F5344CB8AC3E}">
        <p14:creationId xmlns:p14="http://schemas.microsoft.com/office/powerpoint/2010/main" val="1029873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Przedsiębiorca a przedsiębiorstwo?</a:t>
            </a:r>
            <a:endParaRPr lang="pl-PL"/>
          </a:p>
        </p:txBody>
      </p:sp>
      <p:sp>
        <p:nvSpPr>
          <p:cNvPr id="3" name="Symbol zastępczy zawartości 2"/>
          <p:cNvSpPr>
            <a:spLocks noGrp="1"/>
          </p:cNvSpPr>
          <p:nvPr>
            <p:ph idx="1"/>
          </p:nvPr>
        </p:nvSpPr>
        <p:spPr/>
        <p:txBody>
          <a:bodyPr/>
          <a:lstStyle/>
          <a:p>
            <a:pPr marL="0" indent="0">
              <a:buNone/>
            </a:pPr>
            <a:endParaRPr lang="pl-PL" smtClean="0"/>
          </a:p>
          <a:p>
            <a:pPr marL="0" indent="0">
              <a:buNone/>
            </a:pPr>
            <a:r>
              <a:rPr lang="pl-PL" smtClean="0"/>
              <a:t>W </a:t>
            </a:r>
            <a:r>
              <a:rPr lang="pl-PL"/>
              <a:t>doktrynie, w judykaturze i w prawie polskim termin „przedsiębiorstwo” </a:t>
            </a:r>
            <a:r>
              <a:rPr lang="pl-PL" smtClean="0"/>
              <a:t>ma trzy podstawowe </a:t>
            </a:r>
            <a:r>
              <a:rPr lang="pl-PL"/>
              <a:t>znaczenia: </a:t>
            </a:r>
            <a:endParaRPr lang="pl-PL" smtClean="0"/>
          </a:p>
          <a:p>
            <a:r>
              <a:rPr lang="pl-PL" smtClean="0"/>
              <a:t>podmiotowe</a:t>
            </a:r>
            <a:r>
              <a:rPr lang="pl-PL"/>
              <a:t>, </a:t>
            </a:r>
            <a:endParaRPr lang="pl-PL" smtClean="0"/>
          </a:p>
          <a:p>
            <a:r>
              <a:rPr lang="pl-PL" smtClean="0"/>
              <a:t>przedmiotowe, </a:t>
            </a:r>
          </a:p>
          <a:p>
            <a:r>
              <a:rPr lang="pl-PL" smtClean="0"/>
              <a:t>funkcjonalne</a:t>
            </a:r>
            <a:r>
              <a:rPr lang="pl-PL"/>
              <a:t>.</a:t>
            </a:r>
          </a:p>
        </p:txBody>
      </p:sp>
    </p:spTree>
    <p:extLst>
      <p:ext uri="{BB962C8B-B14F-4D97-AF65-F5344CB8AC3E}">
        <p14:creationId xmlns:p14="http://schemas.microsoft.com/office/powerpoint/2010/main" val="46493660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0000" lnSpcReduction="20000"/>
          </a:bodyPr>
          <a:lstStyle/>
          <a:p>
            <a:r>
              <a:rPr lang="pl-PL"/>
              <a:t>Minister wydaje decyzję o zakazie wykonywania działalności gospodarczej przez przedsiębiorcę zagranicznego w ramach oddziału, w przypadku gdy</a:t>
            </a:r>
            <a:r>
              <a:rPr lang="pl-PL" smtClean="0"/>
              <a:t>:</a:t>
            </a:r>
          </a:p>
          <a:p>
            <a:endParaRPr lang="pl-PL"/>
          </a:p>
          <a:p>
            <a:r>
              <a:rPr lang="pl-PL"/>
              <a:t>1) przedsiębiorca zagraniczny rażąco narusza prawo polskie;</a:t>
            </a:r>
          </a:p>
          <a:p>
            <a:r>
              <a:rPr lang="pl-PL"/>
              <a:t>2) nastąpiło otwarcie likwidacji przedsiębiorcy zagranicznego, który utworzył oddział, lub przedsiębiorca ten utracił prawo wykonywania działalności gospodarczej;</a:t>
            </a:r>
          </a:p>
          <a:p>
            <a:r>
              <a:rPr lang="pl-PL"/>
              <a:t>3) działalność przedsiębiorcy zagranicznego zagraża bezpieczeństwu lub obronności państwa, bezpieczeństwu informacji niejawnych o klauzuli tajności „poufne” lub wyższej lub innemu nadrzędnemu interesowi publicznemu</a:t>
            </a:r>
            <a:r>
              <a:rPr lang="pl-PL" smtClean="0"/>
              <a:t>;</a:t>
            </a:r>
          </a:p>
          <a:p>
            <a:r>
              <a:rPr lang="pl-PL" smtClean="0"/>
              <a:t>4 )przedsiębiorca </a:t>
            </a:r>
            <a:r>
              <a:rPr lang="pl-PL"/>
              <a:t>zagraniczny został wykreślony z rejestru wskazanego we wpisie oddziału przedsiębiorcy zagranicznego do rejestru przedsiębiorców.</a:t>
            </a:r>
          </a:p>
        </p:txBody>
      </p:sp>
    </p:spTree>
    <p:extLst>
      <p:ext uri="{BB962C8B-B14F-4D97-AF65-F5344CB8AC3E}">
        <p14:creationId xmlns:p14="http://schemas.microsoft.com/office/powerpoint/2010/main" val="171496010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b="1">
                <a:solidFill>
                  <a:srgbClr val="000000"/>
                </a:solidFill>
                <a:latin typeface="Georgia"/>
              </a:rPr>
              <a:t>Sąd Najwyższy w postanowieniu z 9 lipca 2015 r., I CSK 669/14</a:t>
            </a:r>
            <a:endParaRPr lang="pl-PL" sz="3200"/>
          </a:p>
        </p:txBody>
      </p:sp>
      <p:sp>
        <p:nvSpPr>
          <p:cNvPr id="3" name="Symbol zastępczy zawartości 2"/>
          <p:cNvSpPr>
            <a:spLocks noGrp="1"/>
          </p:cNvSpPr>
          <p:nvPr>
            <p:ph idx="1"/>
          </p:nvPr>
        </p:nvSpPr>
        <p:spPr/>
        <p:txBody>
          <a:bodyPr>
            <a:normAutofit fontScale="92500" lnSpcReduction="10000"/>
          </a:bodyPr>
          <a:lstStyle/>
          <a:p>
            <a:r>
              <a:rPr lang="pl-PL"/>
              <a:t>Oddział zagranicznej osoby prawnej jest wyodrębnioną i samodzielną organizacyjnie częścią działalności gospodarczej, wykonywanej przez tę osobę prawną poza jej siedzibą lub głównym miejscem wykonywania działalności. </a:t>
            </a:r>
            <a:r>
              <a:rPr lang="pl-PL" u="sng"/>
              <a:t>Takie wyodrębnienie i samodzielność organizacyjna nie świadczy o przyznaniu mu zdolności prawnej, a tym samym zdolności sądowej</a:t>
            </a:r>
            <a:r>
              <a:rPr lang="pl-PL"/>
              <a:t>. Takimi zdolnościami dysponuje jedynie zagraniczna osoba prawna jako całość.</a:t>
            </a:r>
          </a:p>
        </p:txBody>
      </p:sp>
    </p:spTree>
    <p:extLst>
      <p:ext uri="{BB962C8B-B14F-4D97-AF65-F5344CB8AC3E}">
        <p14:creationId xmlns:p14="http://schemas.microsoft.com/office/powerpoint/2010/main" val="8823705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ctr">
              <a:buNone/>
            </a:pPr>
            <a:endParaRPr lang="pl-PL" b="1" smtClean="0">
              <a:solidFill>
                <a:srgbClr val="000000"/>
              </a:solidFill>
              <a:latin typeface="Times New Roman"/>
            </a:endParaRPr>
          </a:p>
          <a:p>
            <a:pPr marL="0" indent="0" algn="ctr">
              <a:buNone/>
            </a:pPr>
            <a:r>
              <a:rPr lang="pl-PL" b="1" smtClean="0">
                <a:solidFill>
                  <a:srgbClr val="000000"/>
                </a:solidFill>
                <a:latin typeface="Times New Roman"/>
              </a:rPr>
              <a:t>Przedstawicielstwa </a:t>
            </a:r>
            <a:r>
              <a:rPr lang="pl-PL" b="1">
                <a:solidFill>
                  <a:srgbClr val="000000"/>
                </a:solidFill>
                <a:latin typeface="Times New Roman"/>
              </a:rPr>
              <a:t>przedsiębiorców zagranicznych </a:t>
            </a:r>
            <a:endParaRPr lang="pl-PL"/>
          </a:p>
        </p:txBody>
      </p:sp>
    </p:spTree>
    <p:extLst>
      <p:ext uri="{BB962C8B-B14F-4D97-AF65-F5344CB8AC3E}">
        <p14:creationId xmlns:p14="http://schemas.microsoft.com/office/powerpoint/2010/main" val="397002519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a:t>Przedsiębiorcy zagraniczni mogą tworzyć i prowadzić na terytorium Rzeczypospolitej Polskiej przedstawicielstwa</a:t>
            </a:r>
            <a:r>
              <a:rPr lang="pl-PL" smtClean="0"/>
              <a:t>.</a:t>
            </a:r>
          </a:p>
          <a:p>
            <a:endParaRPr lang="pl-PL"/>
          </a:p>
          <a:p>
            <a:r>
              <a:rPr lang="pl-PL"/>
              <a:t>Zakres działania przedstawicielstwa może obejmować wyłącznie prowadzenie działalności </a:t>
            </a:r>
            <a:r>
              <a:rPr lang="pl-PL" u="sng"/>
              <a:t>w zakresie reklamy i promocji przedsiębiorcy zagranicznego</a:t>
            </a:r>
            <a:r>
              <a:rPr lang="pl-PL"/>
              <a:t>.</a:t>
            </a:r>
          </a:p>
        </p:txBody>
      </p:sp>
    </p:spTree>
    <p:extLst>
      <p:ext uri="{BB962C8B-B14F-4D97-AF65-F5344CB8AC3E}">
        <p14:creationId xmlns:p14="http://schemas.microsoft.com/office/powerpoint/2010/main" val="357325846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ctr">
              <a:buNone/>
            </a:pPr>
            <a:r>
              <a:rPr lang="pl-PL"/>
              <a:t>Utworzenie i prowadzenie przedstawicielstwa wymaga wpisu do rejestru przedstawicielstw przedsiębiorców zagranicznych, zwanego dalej „</a:t>
            </a:r>
            <a:r>
              <a:rPr lang="pl-PL" u="sng"/>
              <a:t>rejestrem przedstawicielstw</a:t>
            </a:r>
            <a:r>
              <a:rPr lang="pl-PL"/>
              <a:t>”, prowadzonego przez ministra.</a:t>
            </a:r>
          </a:p>
        </p:txBody>
      </p:sp>
    </p:spTree>
    <p:extLst>
      <p:ext uri="{BB962C8B-B14F-4D97-AF65-F5344CB8AC3E}">
        <p14:creationId xmlns:p14="http://schemas.microsoft.com/office/powerpoint/2010/main" val="271217885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lnSpcReduction="10000"/>
          </a:bodyPr>
          <a:lstStyle/>
          <a:p>
            <a:pPr marL="0" indent="0">
              <a:buNone/>
            </a:pPr>
            <a:r>
              <a:rPr lang="pl-PL"/>
              <a:t>Minister odmawia, w drodze decyzji, wpisu do rejestru przedstawicielstw, jeżeli:</a:t>
            </a:r>
          </a:p>
          <a:p>
            <a:pPr marL="0" indent="0">
              <a:buNone/>
            </a:pPr>
            <a:r>
              <a:rPr lang="pl-PL"/>
              <a:t>1) utworzenie przedstawicielstwa zagrażałoby bezpieczeństwu lub obronności państwa lub bezpieczeństwu informacji niejawnych o klauzuli tajności „poufne” lub wyższej lub innemu nadrzędnemu interesowi publicznemu;</a:t>
            </a:r>
          </a:p>
          <a:p>
            <a:pPr marL="0" indent="0">
              <a:buNone/>
            </a:pPr>
            <a:r>
              <a:rPr lang="pl-PL"/>
              <a:t>2) wniosek, o którym mowa w art. 25 ust. 1, dotyczy działalności wykraczającej poza zakres określony w art. 22 i art. 23.</a:t>
            </a:r>
          </a:p>
        </p:txBody>
      </p:sp>
    </p:spTree>
    <p:extLst>
      <p:ext uri="{BB962C8B-B14F-4D97-AF65-F5344CB8AC3E}">
        <p14:creationId xmlns:p14="http://schemas.microsoft.com/office/powerpoint/2010/main" val="330968942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a:t>Przedsiębiorca zagraniczny, który utworzył przedstawicielstwo, jest obowiązany</a:t>
            </a:r>
            <a:r>
              <a:rPr lang="pl-PL" smtClean="0"/>
              <a:t>:</a:t>
            </a:r>
          </a:p>
          <a:p>
            <a:pPr marL="0" indent="0">
              <a:buNone/>
            </a:pPr>
            <a:endParaRPr lang="pl-PL"/>
          </a:p>
          <a:p>
            <a:pPr marL="0" indent="0">
              <a:buNone/>
            </a:pPr>
            <a:r>
              <a:rPr lang="pl-PL" smtClean="0"/>
              <a:t>używać </a:t>
            </a:r>
            <a:r>
              <a:rPr lang="pl-PL"/>
              <a:t>do oznaczenia przedstawicielstwa oryginalnej nazwy przedsiębiorcy zagranicznego wraz z dodaniem wyrazów „</a:t>
            </a:r>
            <a:r>
              <a:rPr lang="pl-PL" u="sng"/>
              <a:t>przedstawicielstwo w Polsce</a:t>
            </a:r>
            <a:r>
              <a:rPr lang="pl-PL"/>
              <a:t>”</a:t>
            </a:r>
          </a:p>
        </p:txBody>
      </p:sp>
    </p:spTree>
    <p:extLst>
      <p:ext uri="{BB962C8B-B14F-4D97-AF65-F5344CB8AC3E}">
        <p14:creationId xmlns:p14="http://schemas.microsoft.com/office/powerpoint/2010/main" val="342219317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ctr">
              <a:buNone/>
            </a:pPr>
            <a:endParaRPr lang="pl-PL" smtClean="0"/>
          </a:p>
          <a:p>
            <a:pPr marL="0" indent="0" algn="ctr">
              <a:buNone/>
            </a:pPr>
            <a:endParaRPr lang="pl-PL"/>
          </a:p>
          <a:p>
            <a:pPr marL="0" indent="0" algn="ctr">
              <a:buNone/>
            </a:pPr>
            <a:r>
              <a:rPr lang="pl-PL" smtClean="0"/>
              <a:t>Przejęcie przedsiębiorstwa po zmarłej osobie fizycznej</a:t>
            </a:r>
            <a:endParaRPr lang="pl-PL"/>
          </a:p>
        </p:txBody>
      </p:sp>
    </p:spTree>
    <p:extLst>
      <p:ext uri="{BB962C8B-B14F-4D97-AF65-F5344CB8AC3E}">
        <p14:creationId xmlns:p14="http://schemas.microsoft.com/office/powerpoint/2010/main" val="44169582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1700808"/>
            <a:ext cx="8229600" cy="4525963"/>
          </a:xfrm>
        </p:spPr>
        <p:txBody>
          <a:bodyPr/>
          <a:lstStyle/>
          <a:p>
            <a:pPr marL="0" indent="0" algn="ctr">
              <a:buNone/>
            </a:pPr>
            <a:r>
              <a:rPr lang="pl-PL" smtClean="0"/>
              <a:t>USTAWA z </a:t>
            </a:r>
            <a:r>
              <a:rPr lang="pl-PL"/>
              <a:t>dnia 5 lipca 2018 </a:t>
            </a:r>
            <a:r>
              <a:rPr lang="pl-PL" smtClean="0"/>
              <a:t>r. o </a:t>
            </a:r>
            <a:r>
              <a:rPr lang="pl-PL"/>
              <a:t>zarządzie sukcesyjnym przedsiębiorstwem osoby </a:t>
            </a:r>
            <a:r>
              <a:rPr lang="pl-PL" smtClean="0"/>
              <a:t>fizycznej (Dz.U</a:t>
            </a:r>
            <a:r>
              <a:rPr lang="pl-PL"/>
              <a:t>. 2018 poz. </a:t>
            </a:r>
            <a:r>
              <a:rPr lang="pl-PL" smtClean="0"/>
              <a:t>1629)</a:t>
            </a:r>
            <a:endParaRPr lang="pl-PL"/>
          </a:p>
          <a:p>
            <a:endParaRPr lang="pl-PL"/>
          </a:p>
        </p:txBody>
      </p:sp>
    </p:spTree>
    <p:extLst>
      <p:ext uri="{BB962C8B-B14F-4D97-AF65-F5344CB8AC3E}">
        <p14:creationId xmlns:p14="http://schemas.microsoft.com/office/powerpoint/2010/main" val="12772451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b="1" smtClean="0">
              <a:solidFill>
                <a:srgbClr val="333333"/>
              </a:solidFill>
              <a:latin typeface="Helvetica Neue"/>
            </a:endParaRPr>
          </a:p>
          <a:p>
            <a:endParaRPr lang="pl-PL" b="1">
              <a:solidFill>
                <a:srgbClr val="333333"/>
              </a:solidFill>
              <a:latin typeface="Helvetica Neue"/>
            </a:endParaRPr>
          </a:p>
          <a:p>
            <a:pPr marL="0" indent="0">
              <a:buNone/>
            </a:pPr>
            <a:r>
              <a:rPr lang="pl-PL" b="1" smtClean="0">
                <a:solidFill>
                  <a:srgbClr val="333333"/>
                </a:solidFill>
                <a:latin typeface="Helvetica Neue"/>
              </a:rPr>
              <a:t>Data </a:t>
            </a:r>
            <a:r>
              <a:rPr lang="pl-PL" b="1">
                <a:solidFill>
                  <a:srgbClr val="333333"/>
                </a:solidFill>
                <a:latin typeface="Helvetica Neue"/>
              </a:rPr>
              <a:t>wejścia w życie:</a:t>
            </a:r>
          </a:p>
          <a:p>
            <a:pPr marL="0" indent="0">
              <a:buNone/>
            </a:pPr>
            <a:r>
              <a:rPr lang="pl-PL">
                <a:solidFill>
                  <a:srgbClr val="333333"/>
                </a:solidFill>
                <a:latin typeface="Helvetica Neue"/>
              </a:rPr>
              <a:t>2018-11-25</a:t>
            </a:r>
          </a:p>
          <a:p>
            <a:endParaRPr lang="pl-PL"/>
          </a:p>
        </p:txBody>
      </p:sp>
    </p:spTree>
    <p:extLst>
      <p:ext uri="{BB962C8B-B14F-4D97-AF65-F5344CB8AC3E}">
        <p14:creationId xmlns:p14="http://schemas.microsoft.com/office/powerpoint/2010/main" val="484109507"/>
      </p:ext>
    </p:extLst>
  </p:cSld>
  <p:clrMapOvr>
    <a:masterClrMapping/>
  </p:clrMapOvr>
</p:sld>
</file>

<file path=ppt/theme/theme1.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9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0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1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1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13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14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15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16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17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18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0.xml><?xml version="1.0" encoding="utf-8"?>
<a:theme xmlns:a="http://schemas.openxmlformats.org/drawingml/2006/main" name="19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1.xml><?xml version="1.0" encoding="utf-8"?>
<a:theme xmlns:a="http://schemas.openxmlformats.org/drawingml/2006/main" name="20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2.xml><?xml version="1.0" encoding="utf-8"?>
<a:theme xmlns:a="http://schemas.openxmlformats.org/drawingml/2006/main" name="2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3.xml><?xml version="1.0" encoding="utf-8"?>
<a:theme xmlns:a="http://schemas.openxmlformats.org/drawingml/2006/main" name="2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4.xml><?xml version="1.0" encoding="utf-8"?>
<a:theme xmlns:a="http://schemas.openxmlformats.org/drawingml/2006/main" name="23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5.xml><?xml version="1.0" encoding="utf-8"?>
<a:theme xmlns:a="http://schemas.openxmlformats.org/drawingml/2006/main" name="24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6.xml><?xml version="1.0" encoding="utf-8"?>
<a:theme xmlns:a="http://schemas.openxmlformats.org/drawingml/2006/main" name="25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7.xml><?xml version="1.0" encoding="utf-8"?>
<a:theme xmlns:a="http://schemas.openxmlformats.org/drawingml/2006/main" name="26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8.xml><?xml version="1.0" encoding="utf-8"?>
<a:theme xmlns:a="http://schemas.openxmlformats.org/drawingml/2006/main" name="27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9.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7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8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641</TotalTime>
  <Words>5923</Words>
  <Application>Microsoft Office PowerPoint</Application>
  <PresentationFormat>Pokaz na ekranie (4:3)</PresentationFormat>
  <Paragraphs>618</Paragraphs>
  <Slides>155</Slides>
  <Notes>1</Notes>
  <HiddenSlides>0</HiddenSlides>
  <MMClips>0</MMClips>
  <ScaleCrop>false</ScaleCrop>
  <HeadingPairs>
    <vt:vector size="4" baseType="variant">
      <vt:variant>
        <vt:lpstr>Motyw</vt:lpstr>
      </vt:variant>
      <vt:variant>
        <vt:i4>28</vt:i4>
      </vt:variant>
      <vt:variant>
        <vt:lpstr>Tytuły slajdów</vt:lpstr>
      </vt:variant>
      <vt:variant>
        <vt:i4>155</vt:i4>
      </vt:variant>
    </vt:vector>
  </HeadingPairs>
  <TitlesOfParts>
    <vt:vector size="183" baseType="lpstr">
      <vt:lpstr>1_Motyw pakietu Office</vt:lpstr>
      <vt:lpstr>Motyw pakietu Office</vt:lpstr>
      <vt:lpstr>2_Motyw pakietu Office</vt:lpstr>
      <vt:lpstr>3_Motyw pakietu Office</vt:lpstr>
      <vt:lpstr>4_Motyw pakietu Office</vt:lpstr>
      <vt:lpstr>5_Motyw pakietu Office</vt:lpstr>
      <vt:lpstr>6_Motyw pakietu Office</vt:lpstr>
      <vt:lpstr>7_Motyw pakietu Office</vt:lpstr>
      <vt:lpstr>8_Motyw pakietu Office</vt:lpstr>
      <vt:lpstr>9_Motyw pakietu Office</vt:lpstr>
      <vt:lpstr>10_Motyw pakietu Office</vt:lpstr>
      <vt:lpstr>11_Motyw pakietu Office</vt:lpstr>
      <vt:lpstr>12_Motyw pakietu Office</vt:lpstr>
      <vt:lpstr>13_Motyw pakietu Office</vt:lpstr>
      <vt:lpstr>14_Motyw pakietu Office</vt:lpstr>
      <vt:lpstr>15_Motyw pakietu Office</vt:lpstr>
      <vt:lpstr>16_Motyw pakietu Office</vt:lpstr>
      <vt:lpstr>17_Motyw pakietu Office</vt:lpstr>
      <vt:lpstr>18_Motyw pakietu Office</vt:lpstr>
      <vt:lpstr>19_Motyw pakietu Office</vt:lpstr>
      <vt:lpstr>20_Motyw pakietu Office</vt:lpstr>
      <vt:lpstr>21_Motyw pakietu Office</vt:lpstr>
      <vt:lpstr>22_Motyw pakietu Office</vt:lpstr>
      <vt:lpstr>23_Motyw pakietu Office</vt:lpstr>
      <vt:lpstr>24_Motyw pakietu Office</vt:lpstr>
      <vt:lpstr>25_Motyw pakietu Office</vt:lpstr>
      <vt:lpstr>26_Motyw pakietu Office</vt:lpstr>
      <vt:lpstr>27_Motyw pakietu Office</vt:lpstr>
      <vt:lpstr>Prezentacja programu PowerPoint</vt:lpstr>
      <vt:lpstr>Pojęcie przedsiębiorcy</vt:lpstr>
      <vt:lpstr>Ustawa - Prawo przedsiębiorców</vt:lpstr>
      <vt:lpstr>Prezentacja programu PowerPoint</vt:lpstr>
      <vt:lpstr>Prezentacja programu PowerPoint</vt:lpstr>
      <vt:lpstr>Prezentacja programu PowerPoint</vt:lpstr>
      <vt:lpstr>Prezentacja programu PowerPoint</vt:lpstr>
      <vt:lpstr>Przedsiębiorca a przedsiębiorstwo?</vt:lpstr>
      <vt:lpstr>Przedsiębiorca a przedsiębiorstwo?</vt:lpstr>
      <vt:lpstr>Przedsiębiorca a przedsiębiorstwo?</vt:lpstr>
      <vt:lpstr>Prezentacja programu PowerPoint</vt:lpstr>
      <vt:lpstr>Przedsiębiorca a przedsiębiorstwo?</vt:lpstr>
      <vt:lpstr>Prezentacja programu PowerPoint</vt:lpstr>
      <vt:lpstr>Prezentacja programu PowerPoint</vt:lpstr>
      <vt:lpstr>Przedsiębiorca a przedsiębiorstwo?</vt:lpstr>
      <vt:lpstr>Prezentacja programu PowerPoint</vt:lpstr>
      <vt:lpstr>Prezentacja programu PowerPoint</vt:lpstr>
      <vt:lpstr>Przedsiębiorca – osoba fizyczna</vt:lpstr>
      <vt:lpstr>Osoba fizyczna</vt:lpstr>
      <vt:lpstr>Przedsiębiorca – Osoba fizyczna</vt:lpstr>
      <vt:lpstr>Przedsiębiorca – Osoba fizyczna</vt:lpstr>
      <vt:lpstr>Przedsiębiorca – osoba fizyczna</vt:lpstr>
      <vt:lpstr>Przedsiębiorca – osoba fizyczna</vt:lpstr>
      <vt:lpstr>Przedsiębiorca – osoba fizyczna</vt:lpstr>
      <vt:lpstr>Przedsiębiorca – Osoba fizyczna</vt:lpstr>
      <vt:lpstr>Prezentacja programu PowerPoint</vt:lpstr>
      <vt:lpstr>Przedsiębiorca – osoba fizyczna</vt:lpstr>
      <vt:lpstr>Spółka cywilna</vt:lpstr>
      <vt:lpstr>Prezentacja programu PowerPoint</vt:lpstr>
      <vt:lpstr>Osoba prawna jako przedsiębiorca</vt:lpstr>
      <vt:lpstr>Prezentacja programu PowerPoint</vt:lpstr>
      <vt:lpstr>Osoba prawna jako przedsiębiorca</vt:lpstr>
      <vt:lpstr>Prezentacja programu PowerPoint</vt:lpstr>
      <vt:lpstr>Osoba prawna jako przedsiębiorca</vt:lpstr>
      <vt:lpstr>Prezentacja programu PowerPoint</vt:lpstr>
      <vt:lpstr>Prezentacja programu PowerPoint</vt:lpstr>
      <vt:lpstr>Prezentacja programu PowerPoint</vt:lpstr>
      <vt:lpstr>Osoba prawna jako przedsiębiorca</vt:lpstr>
      <vt:lpstr>  Jednostki organizacyjne nieposiadające osobowości prawnej jako przedsiębiorcy </vt:lpstr>
      <vt:lpstr>Ułomne osoby prawne jako Przedsiębiorcy</vt:lpstr>
      <vt:lpstr>Ułomne osoby prawne jako Przedsiębiorcy</vt:lpstr>
      <vt:lpstr>Ułomne osoby prawne jako Przedsiębiorcy</vt:lpstr>
      <vt:lpstr>Ułomne osoby prawne jako Przedsiębiorcy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Sektor MSP</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Przykład ułatwień dla sektora MŚP</vt:lpstr>
      <vt:lpstr>Prezentacja programu PowerPoint</vt:lpstr>
      <vt:lpstr>Rzecznik MŚP</vt:lpstr>
      <vt:lpstr>Prezentacja programu PowerPoint</vt:lpstr>
      <vt:lpstr>Prezentacja programu PowerPoint</vt:lpstr>
      <vt:lpstr>Prezentacja programu PowerPoint</vt:lpstr>
      <vt:lpstr>Prezentacja programu PowerPoint</vt:lpstr>
      <vt:lpstr>Prezentacja programu PowerPoint</vt:lpstr>
      <vt:lpstr>Ustawa o Rzeczniku MŚP </vt:lpstr>
      <vt:lpstr>Prezentacja programu PowerPoint</vt:lpstr>
      <vt:lpstr>Prezentacja programu PowerPoint</vt:lpstr>
      <vt:lpstr>Prezentacja programu PowerPoint</vt:lpstr>
      <vt:lpstr>Prezentacja programu PowerPoint</vt:lpstr>
      <vt:lpstr>Definicja ustawowa  </vt:lpstr>
      <vt:lpstr>Definicja ustawowa</vt:lpstr>
      <vt:lpstr>Prezentacja programu PowerPoint</vt:lpstr>
      <vt:lpstr>Prezentacja programu PowerPoint</vt:lpstr>
      <vt:lpstr>Trzy podstawowe grupy osób zagranicznych podejmujących i wykonujących działalność gospodarczą na terytorium Rzeczypospolitej Polskiej </vt:lpstr>
      <vt:lpstr>Grupa nr 1</vt:lpstr>
      <vt:lpstr>Grupa nr 2 </vt:lpstr>
      <vt:lpstr>Grupa nr 2 </vt:lpstr>
      <vt:lpstr>Grupa nr 3</vt:lpstr>
      <vt:lpstr>Transgraniczna działalność usługowa </vt:lpstr>
      <vt:lpstr>Transgraniczna działalność usługowa </vt:lpstr>
      <vt:lpstr>Oddziały przedsiębiorców zagranicznych</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Sąd Najwyższy w postanowieniu z 9 lipca 2015 r., I CSK 669/14</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Zasada jednego okienka</vt:lpstr>
      <vt:lpstr>Prezentacja programu PowerPoint</vt:lpstr>
      <vt:lpstr>Prezentacja programu PowerPoint</vt:lpstr>
      <vt:lpstr>Prezentacja programu PowerPoint</vt:lpstr>
      <vt:lpstr>Prezentacja programu PowerPoint</vt:lpstr>
      <vt:lpstr>Jawność danych w CEIDG</vt:lpstr>
      <vt:lpstr>Prezentacja programu PowerPoint</vt:lpstr>
      <vt:lpstr>Prezentacja programu PowerPoint</vt:lpstr>
      <vt:lpstr>Zaświadczenia z CEIDG</vt:lpstr>
      <vt:lpstr>Zaświadczenia z CEIDG</vt:lpstr>
      <vt:lpstr>Strona internetowa</vt:lpstr>
      <vt:lpstr>KRS</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Formularze - przykłady</vt:lpstr>
      <vt:lpstr>Formularze - przykłady</vt:lpstr>
      <vt:lpstr>Prezentacja programu PowerPoint</vt:lpstr>
      <vt:lpstr>Prezentacja programu PowerPoint</vt:lpstr>
      <vt:lpstr>Prezentacja programu PowerPoint</vt:lpstr>
      <vt:lpstr>Prezentacja programu PowerPoint</vt:lpstr>
      <vt:lpstr>Prezentacja programu PowerPoint</vt:lpstr>
      <vt:lpstr>Rejestr przedsiębiorców</vt:lpstr>
      <vt:lpstr>6 działów</vt:lpstr>
      <vt:lpstr>Wydruki z Internetu</vt:lpstr>
      <vt:lpstr>Strona internetowa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Adam</dc:creator>
  <cp:lastModifiedBy>Adam</cp:lastModifiedBy>
  <cp:revision>84</cp:revision>
  <dcterms:created xsi:type="dcterms:W3CDTF">2018-10-14T19:53:58Z</dcterms:created>
  <dcterms:modified xsi:type="dcterms:W3CDTF">2019-12-01T20:43:29Z</dcterms:modified>
</cp:coreProperties>
</file>