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1"/>
  </p:notesMasterIdLst>
  <p:sldIdLst>
    <p:sldId id="290" r:id="rId2"/>
    <p:sldId id="291" r:id="rId3"/>
    <p:sldId id="265" r:id="rId4"/>
    <p:sldId id="266" r:id="rId5"/>
    <p:sldId id="267" r:id="rId6"/>
    <p:sldId id="269" r:id="rId7"/>
    <p:sldId id="293" r:id="rId8"/>
    <p:sldId id="270" r:id="rId9"/>
    <p:sldId id="272" r:id="rId10"/>
    <p:sldId id="294" r:id="rId11"/>
    <p:sldId id="271" r:id="rId12"/>
    <p:sldId id="295" r:id="rId13"/>
    <p:sldId id="296" r:id="rId14"/>
    <p:sldId id="273" r:id="rId15"/>
    <p:sldId id="311" r:id="rId16"/>
    <p:sldId id="312" r:id="rId17"/>
    <p:sldId id="310" r:id="rId18"/>
    <p:sldId id="297" r:id="rId19"/>
    <p:sldId id="298" r:id="rId20"/>
    <p:sldId id="299" r:id="rId21"/>
    <p:sldId id="313" r:id="rId22"/>
    <p:sldId id="325" r:id="rId23"/>
    <p:sldId id="316" r:id="rId24"/>
    <p:sldId id="318" r:id="rId25"/>
    <p:sldId id="320" r:id="rId26"/>
    <p:sldId id="321" r:id="rId27"/>
    <p:sldId id="322" r:id="rId28"/>
    <p:sldId id="323" r:id="rId29"/>
    <p:sldId id="324" r:id="rId30"/>
    <p:sldId id="326" r:id="rId31"/>
    <p:sldId id="302" r:id="rId32"/>
    <p:sldId id="309" r:id="rId33"/>
    <p:sldId id="301" r:id="rId34"/>
    <p:sldId id="280" r:id="rId35"/>
    <p:sldId id="303" r:id="rId36"/>
    <p:sldId id="304" r:id="rId37"/>
    <p:sldId id="305" r:id="rId38"/>
    <p:sldId id="277" r:id="rId39"/>
    <p:sldId id="306" r:id="rId40"/>
    <p:sldId id="307" r:id="rId41"/>
    <p:sldId id="308" r:id="rId42"/>
    <p:sldId id="314" r:id="rId43"/>
    <p:sldId id="289" r:id="rId44"/>
    <p:sldId id="315" r:id="rId45"/>
    <p:sldId id="317" r:id="rId46"/>
    <p:sldId id="327" r:id="rId47"/>
    <p:sldId id="282" r:id="rId48"/>
    <p:sldId id="283" r:id="rId49"/>
    <p:sldId id="285"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2" autoAdjust="0"/>
    <p:restoredTop sz="94660"/>
  </p:normalViewPr>
  <p:slideViewPr>
    <p:cSldViewPr>
      <p:cViewPr>
        <p:scale>
          <a:sx n="94" d="100"/>
          <a:sy n="94" d="100"/>
        </p:scale>
        <p:origin x="-89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6EF09-C49E-46F3-A2AC-51F808064210}" type="datetimeFigureOut">
              <a:rPr lang="pl-PL" smtClean="0"/>
              <a:t>2019-12-01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2F7FBC-7090-4852-ADD9-90F127C1DD8C}" type="slidenum">
              <a:rPr lang="pl-PL" smtClean="0"/>
              <a:t>‹#›</a:t>
            </a:fld>
            <a:endParaRPr lang="pl-PL"/>
          </a:p>
        </p:txBody>
      </p:sp>
    </p:spTree>
    <p:extLst>
      <p:ext uri="{BB962C8B-B14F-4D97-AF65-F5344CB8AC3E}">
        <p14:creationId xmlns:p14="http://schemas.microsoft.com/office/powerpoint/2010/main" val="398707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572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580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26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556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9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07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467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4771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087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621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930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2019-12-01</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86200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924944"/>
            <a:ext cx="8229600" cy="1143000"/>
          </a:xfrm>
        </p:spPr>
        <p:txBody>
          <a:bodyPr/>
          <a:lstStyle/>
          <a:p>
            <a:r>
              <a:rPr lang="pl-PL" sz="2500">
                <a:solidFill>
                  <a:prstClr val="black"/>
                </a:solidFill>
              </a:rPr>
              <a:t>Ograniczenia przedmiotowe w podejmowaniu działalności gospodarczej</a:t>
            </a:r>
            <a:endParaRPr lang="pl-PL"/>
          </a:p>
        </p:txBody>
      </p:sp>
    </p:spTree>
    <p:extLst>
      <p:ext uri="{BB962C8B-B14F-4D97-AF65-F5344CB8AC3E}">
        <p14:creationId xmlns:p14="http://schemas.microsoft.com/office/powerpoint/2010/main" val="2722384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Na co udziela się koncesje?</a:t>
            </a:r>
            <a:endParaRPr lang="pl-PL"/>
          </a:p>
        </p:txBody>
      </p:sp>
    </p:spTree>
    <p:extLst>
      <p:ext uri="{BB962C8B-B14F-4D97-AF65-F5344CB8AC3E}">
        <p14:creationId xmlns:p14="http://schemas.microsoft.com/office/powerpoint/2010/main" val="57921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a:t>
            </a:r>
            <a:endParaRPr lang="pl-PL"/>
          </a:p>
        </p:txBody>
      </p:sp>
      <p:sp>
        <p:nvSpPr>
          <p:cNvPr id="3" name="Symbol zastępczy zawartości 2"/>
          <p:cNvSpPr>
            <a:spLocks noGrp="1"/>
          </p:cNvSpPr>
          <p:nvPr>
            <p:ph idx="1"/>
          </p:nvPr>
        </p:nvSpPr>
        <p:spPr/>
        <p:txBody>
          <a:bodyPr>
            <a:normAutofit fontScale="55000" lnSpcReduction="20000"/>
          </a:bodyPr>
          <a:lstStyle/>
          <a:p>
            <a:endParaRPr lang="pl-PL"/>
          </a:p>
          <a:p>
            <a:r>
              <a:rPr lang="pl-PL" smtClean="0"/>
              <a:t>1</a:t>
            </a:r>
            <a:r>
              <a:rPr lang="pl-PL"/>
              <a:t>)  poszukiwania, rozpoznawania złóż węglowodorów oraz kopalin stałych objętych własnością górniczą, poszukiwania lub rozpoznawania kompleksu podziemnego składowania dwutlenku węgla, wydobywania kopalin ze złóż, podziemnego bezzbiornikowego magazynowania substancji, podziemnego składowania odpadów oraz podziemnego składowania dwutlenku węgla;</a:t>
            </a:r>
          </a:p>
          <a:p>
            <a:r>
              <a:rPr lang="pl-PL"/>
              <a:t>2)  wytwarzania i obrotu materiałami wybuchowymi, bronią i amunicją oraz wyrobami i technologią o przeznaczeniu wojskowym lub policyjnym;</a:t>
            </a:r>
          </a:p>
          <a:p>
            <a:r>
              <a:rPr lang="pl-PL"/>
              <a:t>3)  wytwarzania, przetwarzania, magazynowania lub przeładunku, przesyłania, dystrybucji i obrotu paliwami i energią;</a:t>
            </a:r>
          </a:p>
          <a:p>
            <a:r>
              <a:rPr lang="pl-PL"/>
              <a:t>3a)  przesyłania dwutlenku węgla w celu jego podziemnego składowania;</a:t>
            </a:r>
          </a:p>
          <a:p>
            <a:r>
              <a:rPr lang="pl-PL"/>
              <a:t>4)  ochrony osób i mienia;</a:t>
            </a:r>
          </a:p>
          <a:p>
            <a:r>
              <a:rPr lang="pl-PL"/>
              <a:t>5)  rozpowszechniania programów radiowych i telewizyjnych, z wyłączeniem programów rozpowszechnianych wyłącznie w systemie teleinformatycznym, które nie są rozprowadzane naziemnie, satelitarnie lub w sieciach kablowych;</a:t>
            </a:r>
          </a:p>
          <a:p>
            <a:r>
              <a:rPr lang="pl-PL"/>
              <a:t>6)  przewozów lotniczych;</a:t>
            </a:r>
          </a:p>
          <a:p>
            <a:r>
              <a:rPr lang="pl-PL"/>
              <a:t>7)  prowadzenia kasyna gry</a:t>
            </a:r>
            <a:r>
              <a:rPr lang="pl-PL" smtClean="0"/>
              <a:t>.</a:t>
            </a:r>
            <a:endParaRPr lang="pl-PL"/>
          </a:p>
        </p:txBody>
      </p:sp>
    </p:spTree>
    <p:extLst>
      <p:ext uri="{BB962C8B-B14F-4D97-AF65-F5344CB8AC3E}">
        <p14:creationId xmlns:p14="http://schemas.microsoft.com/office/powerpoint/2010/main" val="3388800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Obecnie </a:t>
            </a:r>
            <a:r>
              <a:rPr lang="pl-PL"/>
              <a:t>Prawo przedsiębiorców nie zawiera wykazu działalności koncesjonowanej, lecz odsyła do ustaw odrębnych (art. 37 ust. 3).</a:t>
            </a:r>
          </a:p>
        </p:txBody>
      </p:sp>
    </p:spTree>
    <p:extLst>
      <p:ext uri="{BB962C8B-B14F-4D97-AF65-F5344CB8AC3E}">
        <p14:creationId xmlns:p14="http://schemas.microsoft.com/office/powerpoint/2010/main" val="2801105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0" cy="4525963"/>
          </a:xfrm>
        </p:spPr>
        <p:txBody>
          <a:bodyPr>
            <a:normAutofit fontScale="92500" lnSpcReduction="20000"/>
          </a:bodyPr>
          <a:lstStyle/>
          <a:p>
            <a:r>
              <a:rPr lang="pl-PL" smtClean="0"/>
              <a:t>Konstytucja RP</a:t>
            </a:r>
            <a:endParaRPr lang="pl-PL"/>
          </a:p>
          <a:p>
            <a:r>
              <a:rPr lang="pl-PL"/>
              <a:t>Art. 54 [Wolność słowa; zakaz cenzury</a:t>
            </a:r>
            <a:r>
              <a:rPr lang="pl-PL" smtClean="0"/>
              <a:t>]</a:t>
            </a:r>
          </a:p>
          <a:p>
            <a:endParaRPr lang="pl-PL"/>
          </a:p>
          <a:p>
            <a:r>
              <a:rPr lang="pl-PL"/>
              <a:t>1. Każdemu zapewnia się wolność wyrażania swoich poglądów oraz pozyskiwania i rozpowszechniania informacji.</a:t>
            </a:r>
          </a:p>
          <a:p>
            <a:r>
              <a:rPr lang="pl-PL"/>
              <a:t>2. Cenzura prewencyjna środków społecznego przekazu oraz </a:t>
            </a:r>
            <a:r>
              <a:rPr lang="pl-PL" u="sng"/>
              <a:t>koncesjonowanie prasy są zakazane</a:t>
            </a:r>
            <a:r>
              <a:rPr lang="pl-PL"/>
              <a:t>. Ustawa może wprowadzić obowiązek uprzedniego uzyskania koncesji na prowadzenie stacji radiowej lub telewizyjnej.</a:t>
            </a:r>
          </a:p>
        </p:txBody>
      </p:sp>
    </p:spTree>
    <p:extLst>
      <p:ext uri="{BB962C8B-B14F-4D97-AF65-F5344CB8AC3E}">
        <p14:creationId xmlns:p14="http://schemas.microsoft.com/office/powerpoint/2010/main" val="1648743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a:t>
            </a:r>
            <a:endParaRPr lang="pl-PL"/>
          </a:p>
        </p:txBody>
      </p:sp>
      <p:sp>
        <p:nvSpPr>
          <p:cNvPr id="3" name="Symbol zastępczy zawartości 2"/>
          <p:cNvSpPr>
            <a:spLocks noGrp="1"/>
          </p:cNvSpPr>
          <p:nvPr>
            <p:ph idx="1"/>
          </p:nvPr>
        </p:nvSpPr>
        <p:spPr/>
        <p:txBody>
          <a:bodyPr>
            <a:normAutofit fontScale="70000" lnSpcReduction="20000"/>
          </a:bodyPr>
          <a:lstStyle/>
          <a:p>
            <a:pPr marL="0" indent="0">
              <a:buNone/>
            </a:pPr>
            <a:r>
              <a:rPr lang="pl-PL"/>
              <a:t>Udzielenie, odmowa udzielenia, zmiana, zawieszenie i cofnięcie koncesji albo ograniczenie jej zakresu w stosunku do wniosku o udzielenie koncesji następuje w drodze decyzji </a:t>
            </a:r>
            <a:r>
              <a:rPr lang="pl-PL" u="sng"/>
              <a:t>ministra właściwego ze względu na przedmiot działalności gospodarczej</a:t>
            </a:r>
            <a:r>
              <a:rPr lang="pl-PL"/>
              <a:t> wymagającej uzyskania koncesji, chyba że odrębne przepisy stanowią inaczej</a:t>
            </a:r>
            <a:r>
              <a:rPr lang="pl-PL" smtClean="0"/>
              <a:t>.</a:t>
            </a:r>
          </a:p>
          <a:p>
            <a:pPr marL="0" indent="0">
              <a:buNone/>
            </a:pPr>
            <a:endParaRPr lang="pl-PL"/>
          </a:p>
          <a:p>
            <a:pPr marL="0" indent="0" algn="ctr">
              <a:buNone/>
            </a:pPr>
            <a:r>
              <a:rPr lang="pl-PL" smtClean="0"/>
              <a:t>***</a:t>
            </a:r>
          </a:p>
          <a:p>
            <a:r>
              <a:rPr lang="pl-PL"/>
              <a:t>Ochrona osób i </a:t>
            </a:r>
            <a:r>
              <a:rPr lang="pl-PL" smtClean="0"/>
              <a:t>mienia - Minister </a:t>
            </a:r>
            <a:r>
              <a:rPr lang="pl-PL"/>
              <a:t>właściwy ds. </a:t>
            </a:r>
            <a:r>
              <a:rPr lang="pl-PL" smtClean="0"/>
              <a:t>wewnętrznych</a:t>
            </a:r>
          </a:p>
          <a:p>
            <a:r>
              <a:rPr lang="pl-PL"/>
              <a:t>Obrót bronią i amunicją - Minister właściwy ds. wewnętrznych</a:t>
            </a:r>
          </a:p>
          <a:p>
            <a:endParaRPr lang="pl-PL"/>
          </a:p>
          <a:p>
            <a:r>
              <a:rPr lang="pl-PL"/>
              <a:t>Wytwarzanie, przesyłanie itp. paliw i </a:t>
            </a:r>
            <a:r>
              <a:rPr lang="pl-PL" smtClean="0"/>
              <a:t>energii - Prezes </a:t>
            </a:r>
            <a:r>
              <a:rPr lang="pl-PL"/>
              <a:t>Urzędu Regulacji </a:t>
            </a:r>
            <a:r>
              <a:rPr lang="pl-PL" smtClean="0"/>
              <a:t>Energetyki</a:t>
            </a:r>
          </a:p>
          <a:p>
            <a:r>
              <a:rPr lang="pl-PL" smtClean="0"/>
              <a:t>Rozpowszechniania </a:t>
            </a:r>
            <a:r>
              <a:rPr lang="pl-PL"/>
              <a:t>programów radiowych i </a:t>
            </a:r>
            <a:r>
              <a:rPr lang="pl-PL" smtClean="0"/>
              <a:t>telewizyjnych - KRRIT</a:t>
            </a:r>
            <a:endParaRPr lang="pl-PL"/>
          </a:p>
          <a:p>
            <a:endParaRPr lang="pl-PL"/>
          </a:p>
          <a:p>
            <a:pPr marL="0" indent="0">
              <a:buNone/>
            </a:pPr>
            <a:endParaRPr lang="pl-PL"/>
          </a:p>
        </p:txBody>
      </p:sp>
    </p:spTree>
    <p:extLst>
      <p:ext uri="{BB962C8B-B14F-4D97-AF65-F5344CB8AC3E}">
        <p14:creationId xmlns:p14="http://schemas.microsoft.com/office/powerpoint/2010/main" val="94522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Przed </a:t>
            </a:r>
            <a:r>
              <a:rPr lang="pl-PL"/>
              <a:t>wydaniem koncesji organ administracji sprawdza, czy przedsiębiorca spełnia warunki wykonywania działalności gospodarczej objętej koncesją oraz czy daje gwarancję prawidłowego -zgodnego z prawem jej wykorzystania.</a:t>
            </a:r>
          </a:p>
        </p:txBody>
      </p:sp>
    </p:spTree>
    <p:extLst>
      <p:ext uri="{BB962C8B-B14F-4D97-AF65-F5344CB8AC3E}">
        <p14:creationId xmlns:p14="http://schemas.microsoft.com/office/powerpoint/2010/main" val="672425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r>
              <a:rPr lang="pl-PL"/>
              <a:t>W</a:t>
            </a:r>
            <a:r>
              <a:rPr lang="pl-PL" smtClean="0"/>
              <a:t>ydanie koncesji poprzedzone </a:t>
            </a:r>
            <a:r>
              <a:rPr lang="pl-PL"/>
              <a:t>jest przeprowadzeniem postępowania administracyjnego. Urząd wydający koncesję może:</a:t>
            </a:r>
          </a:p>
          <a:p>
            <a:endParaRPr lang="pl-PL"/>
          </a:p>
          <a:p>
            <a:r>
              <a:rPr lang="pl-PL"/>
              <a:t>udzielić koncesji</a:t>
            </a:r>
          </a:p>
          <a:p>
            <a:r>
              <a:rPr lang="pl-PL"/>
              <a:t>odmówić udzielenia koncesji</a:t>
            </a:r>
          </a:p>
          <a:p>
            <a:r>
              <a:rPr lang="pl-PL"/>
              <a:t>ograniczyć jej zakres w stosunku do złożonego wniosku</a:t>
            </a:r>
          </a:p>
          <a:p>
            <a:r>
              <a:rPr lang="pl-PL"/>
              <a:t>odmówić zmiany koncesji</a:t>
            </a:r>
          </a:p>
        </p:txBody>
      </p:sp>
    </p:spTree>
    <p:extLst>
      <p:ext uri="{BB962C8B-B14F-4D97-AF65-F5344CB8AC3E}">
        <p14:creationId xmlns:p14="http://schemas.microsoft.com/office/powerpoint/2010/main" val="765869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W </a:t>
            </a:r>
            <a:r>
              <a:rPr lang="pl-PL"/>
              <a:t>sytuacji zagrożenia obronności lub bezpieczeństwa państwa organ koncesyjny może czasowo wstrzymać udzielanie koncesji.</a:t>
            </a:r>
          </a:p>
        </p:txBody>
      </p:sp>
    </p:spTree>
    <p:extLst>
      <p:ext uri="{BB962C8B-B14F-4D97-AF65-F5344CB8AC3E}">
        <p14:creationId xmlns:p14="http://schemas.microsoft.com/office/powerpoint/2010/main" val="3650287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Przetarg</a:t>
            </a:r>
            <a:endParaRPr lang="pl-PL"/>
          </a:p>
        </p:txBody>
      </p:sp>
    </p:spTree>
    <p:extLst>
      <p:ext uri="{BB962C8B-B14F-4D97-AF65-F5344CB8AC3E}">
        <p14:creationId xmlns:p14="http://schemas.microsoft.com/office/powerpoint/2010/main" val="467365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r>
              <a:rPr lang="pl-PL"/>
              <a:t>Organ koncesyjny może odmówić udzielenia koncesji albo ograniczyć jej zakres w stosunku do wniosku o udzielenie koncesji albo odmówić zmiany koncesji</a:t>
            </a:r>
            <a:r>
              <a:rPr lang="pl-PL" smtClean="0"/>
              <a:t>:</a:t>
            </a:r>
          </a:p>
          <a:p>
            <a:endParaRPr lang="pl-PL"/>
          </a:p>
          <a:p>
            <a:r>
              <a:rPr lang="pl-PL"/>
              <a:t>1) w przypadku niespełnienia warunków udzielenia koncesji;</a:t>
            </a:r>
          </a:p>
          <a:p>
            <a:r>
              <a:rPr lang="pl-PL"/>
              <a:t>2) ze względu na zagrożenie obronności lub bezpieczeństwa państwa lub obywateli;</a:t>
            </a:r>
          </a:p>
          <a:p>
            <a:r>
              <a:rPr lang="pl-PL"/>
              <a:t>3) jeżeli w wyniku przeprowadzonej rozprawy albo </a:t>
            </a:r>
            <a:r>
              <a:rPr lang="pl-PL" u="sng"/>
              <a:t>przetargu</a:t>
            </a:r>
            <a:r>
              <a:rPr lang="pl-PL"/>
              <a:t> udzielono koncesji innemu przedsiębiorcy lub </a:t>
            </a:r>
            <a:r>
              <a:rPr lang="pl-PL" smtClean="0"/>
              <a:t>przedsiębiorcom</a:t>
            </a:r>
            <a:r>
              <a:rPr lang="pl-PL"/>
              <a:t>;</a:t>
            </a:r>
          </a:p>
          <a:p>
            <a:r>
              <a:rPr lang="pl-PL"/>
              <a:t>4) w przypadku gdy wydano decyzję o stwierdzeniu niedopuszczalności wykonywania praw z udziałów albo akcji przed-siębiorcy, na podstawie przepisów ustawy z dnia 24 lipca 2015 r. o kontroli niektórych inwestycji (Dz. U. z 2017 r. poz. 1857), jeżeli jest to w interesie publicznym;</a:t>
            </a:r>
          </a:p>
        </p:txBody>
      </p:sp>
    </p:spTree>
    <p:extLst>
      <p:ext uri="{BB962C8B-B14F-4D97-AF65-F5344CB8AC3E}">
        <p14:creationId xmlns:p14="http://schemas.microsoft.com/office/powerpoint/2010/main" val="3899246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800"/>
              <a:t>Ograniczenia przedmiotowe w podejmowaniu działalności gospodarczej</a:t>
            </a:r>
          </a:p>
        </p:txBody>
      </p:sp>
      <p:sp>
        <p:nvSpPr>
          <p:cNvPr id="3" name="Symbol zastępczy zawartości 2"/>
          <p:cNvSpPr>
            <a:spLocks noGrp="1"/>
          </p:cNvSpPr>
          <p:nvPr>
            <p:ph idx="1"/>
          </p:nvPr>
        </p:nvSpPr>
        <p:spPr/>
        <p:txBody>
          <a:bodyPr/>
          <a:lstStyle/>
          <a:p>
            <a:r>
              <a:rPr lang="pl-PL" smtClean="0"/>
              <a:t>Monopol państwowy</a:t>
            </a:r>
          </a:p>
          <a:p>
            <a:r>
              <a:rPr lang="pl-PL" smtClean="0"/>
              <a:t>Koncesja</a:t>
            </a:r>
          </a:p>
          <a:p>
            <a:r>
              <a:rPr lang="pl-PL" smtClean="0"/>
              <a:t>Zezwolenie </a:t>
            </a:r>
          </a:p>
          <a:p>
            <a:r>
              <a:rPr lang="pl-PL" smtClean="0"/>
              <a:t>Działalność regulowana</a:t>
            </a:r>
            <a:endParaRPr lang="pl-PL"/>
          </a:p>
        </p:txBody>
      </p:sp>
    </p:spTree>
    <p:extLst>
      <p:ext uri="{BB962C8B-B14F-4D97-AF65-F5344CB8AC3E}">
        <p14:creationId xmlns:p14="http://schemas.microsoft.com/office/powerpoint/2010/main" val="799544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endParaRPr lang="pl-PL"/>
          </a:p>
          <a:p>
            <a:r>
              <a:rPr lang="pl-PL" smtClean="0"/>
              <a:t>Promesa</a:t>
            </a:r>
            <a:endParaRPr lang="pl-PL"/>
          </a:p>
        </p:txBody>
      </p:sp>
    </p:spTree>
    <p:extLst>
      <p:ext uri="{BB962C8B-B14F-4D97-AF65-F5344CB8AC3E}">
        <p14:creationId xmlns:p14="http://schemas.microsoft.com/office/powerpoint/2010/main" val="1540080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r>
              <a:rPr lang="pl-PL" smtClean="0"/>
              <a:t>Nieobowiązująca – Ustawa o swobodzie działalności gospodarczej</a:t>
            </a:r>
          </a:p>
          <a:p>
            <a:endParaRPr lang="pl-PL"/>
          </a:p>
          <a:p>
            <a:r>
              <a:rPr lang="pl-PL" smtClean="0"/>
              <a:t>Art</a:t>
            </a:r>
            <a:r>
              <a:rPr lang="pl-PL"/>
              <a:t>. 60. 1. Przedsiębiorca, który zamierza podjąć działalność </a:t>
            </a:r>
            <a:r>
              <a:rPr lang="pl-PL" smtClean="0"/>
              <a:t>gospodarczą wymagającą </a:t>
            </a:r>
            <a:r>
              <a:rPr lang="pl-PL"/>
              <a:t>uzyskania koncesji, może ubiegać się o przyrzeczenie wydania </a:t>
            </a:r>
            <a:r>
              <a:rPr lang="pl-PL" smtClean="0"/>
              <a:t>koncesji, zwane </a:t>
            </a:r>
            <a:r>
              <a:rPr lang="pl-PL"/>
              <a:t>dalej „promesą”. W promesie uzależnia się udzielenie koncesji od </a:t>
            </a:r>
            <a:r>
              <a:rPr lang="pl-PL" smtClean="0"/>
              <a:t>spełnienia warunków </a:t>
            </a:r>
            <a:r>
              <a:rPr lang="pl-PL"/>
              <a:t>wykonywania działalności gospodarczej wymagającej uzyskania koncesji.</a:t>
            </a:r>
          </a:p>
        </p:txBody>
      </p:sp>
    </p:spTree>
    <p:extLst>
      <p:ext uri="{BB962C8B-B14F-4D97-AF65-F5344CB8AC3E}">
        <p14:creationId xmlns:p14="http://schemas.microsoft.com/office/powerpoint/2010/main" val="4076591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10000"/>
          </a:bodyPr>
          <a:lstStyle/>
          <a:p>
            <a:r>
              <a:rPr lang="pl-PL" smtClean="0"/>
              <a:t>Ustawa o ochronie osób lub mienia</a:t>
            </a:r>
          </a:p>
          <a:p>
            <a:endParaRPr lang="pl-PL" smtClean="0"/>
          </a:p>
          <a:p>
            <a:r>
              <a:rPr lang="pl-PL" smtClean="0"/>
              <a:t>Art</a:t>
            </a:r>
            <a:r>
              <a:rPr lang="pl-PL"/>
              <a:t>. 17c [Promesa]</a:t>
            </a:r>
          </a:p>
          <a:p>
            <a:r>
              <a:rPr lang="pl-PL"/>
              <a:t>1. Przedsiębiorca, który zamierza podjąć działalność gospodarczą wymagającą uzyskania koncesji, może ubiegać się o przyrzeczenie udzielenia koncesji, zwane dalej „promesą”. W promesie uzależnia się udzielenie koncesji od spełnienia warunków wykonywania działalności gospodarczej wymagającej uzyskania koncesji.</a:t>
            </a:r>
          </a:p>
        </p:txBody>
      </p:sp>
    </p:spTree>
    <p:extLst>
      <p:ext uri="{BB962C8B-B14F-4D97-AF65-F5344CB8AC3E}">
        <p14:creationId xmlns:p14="http://schemas.microsoft.com/office/powerpoint/2010/main" val="589449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 – przykład </a:t>
            </a:r>
            <a:endParaRPr lang="pl-PL"/>
          </a:p>
        </p:txBody>
      </p:sp>
      <p:sp>
        <p:nvSpPr>
          <p:cNvPr id="3" name="Symbol zastępczy zawartości 2"/>
          <p:cNvSpPr>
            <a:spLocks noGrp="1"/>
          </p:cNvSpPr>
          <p:nvPr>
            <p:ph idx="1"/>
          </p:nvPr>
        </p:nvSpPr>
        <p:spPr/>
        <p:txBody>
          <a:bodyPr/>
          <a:lstStyle/>
          <a:p>
            <a:r>
              <a:rPr lang="pl-PL"/>
              <a:t>Ustawa z dnia 22 sierpnia 1997 r.  o ochronie osób i </a:t>
            </a:r>
            <a:r>
              <a:rPr lang="pl-PL" smtClean="0"/>
              <a:t>mienia (t.j</a:t>
            </a:r>
            <a:r>
              <a:rPr lang="pl-PL"/>
              <a:t>. Dz.U. z 2018 r. poz. </a:t>
            </a:r>
            <a:r>
              <a:rPr lang="pl-PL" smtClean="0"/>
              <a:t>2142)</a:t>
            </a:r>
            <a:endParaRPr lang="pl-PL"/>
          </a:p>
        </p:txBody>
      </p:sp>
    </p:spTree>
    <p:extLst>
      <p:ext uri="{BB962C8B-B14F-4D97-AF65-F5344CB8AC3E}">
        <p14:creationId xmlns:p14="http://schemas.microsoft.com/office/powerpoint/2010/main" val="1686254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0" cy="4525963"/>
          </a:xfrm>
        </p:spPr>
        <p:txBody>
          <a:bodyPr>
            <a:noAutofit/>
          </a:bodyPr>
          <a:lstStyle/>
          <a:p>
            <a:endParaRPr lang="pl-PL" sz="1200"/>
          </a:p>
          <a:p>
            <a:r>
              <a:rPr lang="pl-PL" sz="1200"/>
              <a:t>Art. 2 [Określenia ustawowe] Użyte w ustawie określenia oznaczają</a:t>
            </a:r>
            <a:r>
              <a:rPr lang="pl-PL" sz="1200" smtClean="0"/>
              <a:t>:</a:t>
            </a:r>
          </a:p>
          <a:p>
            <a:endParaRPr lang="pl-PL" sz="1200"/>
          </a:p>
          <a:p>
            <a:r>
              <a:rPr lang="pl-PL" sz="1200"/>
              <a:t>1)  kierownik jednostki - osobę lub organ przedsiębiorcy lub innej jednostki organizacyjnej, uprawnionych, zgodnie z przepisami prawa, statutem, umową, do zarządzania nią; za kierownika jednostki uważa się również likwidatora lub syndyka;</a:t>
            </a:r>
          </a:p>
          <a:p>
            <a:r>
              <a:rPr lang="pl-PL" sz="1200"/>
              <a:t>2) (uchylony)</a:t>
            </a:r>
          </a:p>
          <a:p>
            <a:r>
              <a:rPr lang="pl-PL" sz="1200"/>
              <a:t>3)  obszar podlegający obowiązkowej ochronie - obszar określony przez ministrów, kierowników urzędów centralnych i wojewodów, wydzielony i odpowiednio oznakowany;</a:t>
            </a:r>
          </a:p>
          <a:p>
            <a:r>
              <a:rPr lang="pl-PL" sz="1200"/>
              <a:t>3a)  transport podlegający obowiązkowej ochronie - transport broni, amunicji, materiałów wybuchowych, uzbrojenia, urządzeń i sprzętu wojskowego, wysyłany z obszarów i obiektów podlegających obowiązkowej ochronie;</a:t>
            </a:r>
          </a:p>
          <a:p>
            <a:r>
              <a:rPr lang="pl-PL" sz="1200"/>
              <a:t>4)  ochrona osób - działania mające na celu zapewnienie bezpieczeństwa życia, zdrowia i nietykalności osobistej;</a:t>
            </a:r>
          </a:p>
          <a:p>
            <a:r>
              <a:rPr lang="pl-PL" sz="1200"/>
              <a:t>5)  ochrona mienia - działania zapobiegające przestępstwom i wykroczeniom przeciwko mieniu, a także przeciwdziałające powstawaniu szkody wynikającej z tych zdarzeń oraz niedopuszczające do wstępu osób nieuprawnionych na teren chroniony;</a:t>
            </a:r>
          </a:p>
          <a:p>
            <a:r>
              <a:rPr lang="pl-PL" sz="1200"/>
              <a:t>6</a:t>
            </a:r>
            <a:r>
              <a:rPr lang="pl-PL" sz="1200" b="1"/>
              <a:t>)  pracownik ochrony - osobę wpisaną na listę kwalifikowanych pracowników ochrony fizycznej lub kwalifikowanych pracowników zabezpieczenia technicznego, i wykonującą zadania ochrony w ramach wewnętrznej służby ochrony albo na rzecz przedsiębiorcy, który uzyskał koncesję na prowadzenie działalności gospodarczej w zakresie usług ochrony osób i mienia, lub osobę wykonującą zadania ochrony, w zakresie niewymagającym wpisu na te listy, na rzecz przedsiębiorcy, który uzyskał koncesję na prowadzenie działalności gospodarczej w zakresie usług ochrony osób i mienia;</a:t>
            </a:r>
          </a:p>
          <a:p>
            <a:r>
              <a:rPr lang="pl-PL" sz="1200"/>
              <a:t>7)  specjalistyczne uzbrojone formacje ochronne - wewnętrzne służby ochrony oraz przedsiębiorców, którzy uzyskali koncesje na prowadzenie działalności gospodarczej w zakresie usług ochrony osób i mienia, posiadających broń na podstawie świadectwa broni, o którym mowa w art. 29 ust. 1 pkt 1 i 2 ustawy z dnia 21 maja 1999 r. o broni i amunicji (Dz.U. z 2017 r. poz. 1839 oraz z 2018 r. poz. 106, 138, 651 i 730), zwanej dalej „ustawą o broni i amunicji”;</a:t>
            </a:r>
          </a:p>
          <a:p>
            <a:r>
              <a:rPr lang="pl-PL" sz="1200"/>
              <a:t>8)  wewnętrzne służby ochrony - uzbrojone i umundurowane zespoły pracowników przedsiębiorców lub jednostek organizacyjnych, powołane do ich ochrony.</a:t>
            </a:r>
          </a:p>
        </p:txBody>
      </p:sp>
    </p:spTree>
    <p:extLst>
      <p:ext uri="{BB962C8B-B14F-4D97-AF65-F5344CB8AC3E}">
        <p14:creationId xmlns:p14="http://schemas.microsoft.com/office/powerpoint/2010/main" val="3406350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62500" lnSpcReduction="20000"/>
          </a:bodyPr>
          <a:lstStyle/>
          <a:p>
            <a:endParaRPr lang="pl-PL"/>
          </a:p>
          <a:p>
            <a:r>
              <a:rPr lang="pl-PL"/>
              <a:t>Art. 3 [Formy ochrony] Ochrona osób i mienia realizowana jest w formie:</a:t>
            </a:r>
          </a:p>
          <a:p>
            <a:r>
              <a:rPr lang="pl-PL"/>
              <a:t>1)  bezpośredniej ochrony fizycznej:</a:t>
            </a:r>
          </a:p>
          <a:p>
            <a:r>
              <a:rPr lang="pl-PL"/>
              <a:t>a)  stałej lub doraźnej,</a:t>
            </a:r>
          </a:p>
          <a:p>
            <a:r>
              <a:rPr lang="pl-PL"/>
              <a:t>b)  polegającej na stałym dozorze sygnałów przesyłanych, gromadzonych i przetwarzanych w elektronicznych urządzeniach i systemach alarmowych,</a:t>
            </a:r>
          </a:p>
          <a:p>
            <a:r>
              <a:rPr lang="pl-PL"/>
              <a:t>c)  polegającej na konwojowaniu wartości pieniężnych oraz innych przedmiotów wartościowych lub niebezpiecznych;</a:t>
            </a:r>
          </a:p>
          <a:p>
            <a:r>
              <a:rPr lang="pl-PL"/>
              <a:t>2)  zabezpieczenia technicznego, polegającego na:</a:t>
            </a:r>
          </a:p>
          <a:p>
            <a:r>
              <a:rPr lang="pl-PL"/>
              <a:t>a)  montażu elektronicznych urządzeń i systemów alarmowych, sygnalizujących zagrożenie chronionych osób i mienia, oraz eksploatacji, konserwacji i naprawach w miejscach ich zainstalowania,</a:t>
            </a:r>
          </a:p>
          <a:p>
            <a:r>
              <a:rPr lang="pl-PL"/>
              <a:t>b)  montażu urządzeń i środków mechanicznego zabezpieczenia oraz ich eksploatacji, konserwacji, naprawach i awaryjnym otwieraniu w miejscach zainstalowania.</a:t>
            </a:r>
          </a:p>
        </p:txBody>
      </p:sp>
    </p:spTree>
    <p:extLst>
      <p:ext uri="{BB962C8B-B14F-4D97-AF65-F5344CB8AC3E}">
        <p14:creationId xmlns:p14="http://schemas.microsoft.com/office/powerpoint/2010/main" val="2162242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10000"/>
          </a:bodyPr>
          <a:lstStyle/>
          <a:p>
            <a:r>
              <a:rPr lang="pl-PL"/>
              <a:t>ROZDZIAŁ 4. ZASADY PROWADZENIA DZIAŁALNOŚCI GOSPODARCZEJ W ZAKRESIE USŁUG OCHRONY OSÓB I MIENIA ORAZ KONTROLA TEJ DZIAŁALNOŚCI.</a:t>
            </a:r>
          </a:p>
          <a:p>
            <a:r>
              <a:rPr lang="pl-PL"/>
              <a:t>Art. 15 [Wymóg uzyskania koncesji; wyjątki]</a:t>
            </a:r>
          </a:p>
          <a:p>
            <a:r>
              <a:rPr lang="pl-PL"/>
              <a:t>1. Podjęcie działalności gospodarczej w zakresie usług ochrony osób i mienia wymaga uzyskania koncesji, określającej zakres i formy prowadzenia tych usług.</a:t>
            </a:r>
          </a:p>
          <a:p>
            <a:r>
              <a:rPr lang="pl-PL"/>
              <a:t>2. Koncesji nie wymaga działalność gospodarcza w zakresie, o którym mowa w art. 3 pkt 2, jeżeli nie dotyczy obszarów, obiektów i urządzeń określonych w art. 5 ust. 5.</a:t>
            </a:r>
          </a:p>
        </p:txBody>
      </p:sp>
    </p:spTree>
    <p:extLst>
      <p:ext uri="{BB962C8B-B14F-4D97-AF65-F5344CB8AC3E}">
        <p14:creationId xmlns:p14="http://schemas.microsoft.com/office/powerpoint/2010/main" val="3370668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0000" lnSpcReduction="20000"/>
          </a:bodyPr>
          <a:lstStyle/>
          <a:p>
            <a:endParaRPr lang="pl-PL"/>
          </a:p>
          <a:p>
            <a:r>
              <a:rPr lang="pl-PL"/>
              <a:t>Art. 16 [Udzielenie koncesji przez organ koncesyjny]</a:t>
            </a:r>
          </a:p>
          <a:p>
            <a:r>
              <a:rPr lang="pl-PL"/>
              <a:t>1. Organem koncesyjnym, właściwym do udzielenia, odmowy udzielenia, zmiany, ograniczenia zakresu działalności gospodarczej lub formy usług oraz cofania koncesji na działalność gospodarczą w zakresie usług ochrony osób i mienia jest minister właściwy do spraw wewnętrznych.</a:t>
            </a:r>
          </a:p>
          <a:p>
            <a:r>
              <a:rPr lang="pl-PL"/>
              <a:t>2. Przed udzieleniem koncesji organ koncesyjny zasięga opinii komendanta wojewódzkiego Policji, właściwego ze względu na siedzibę lub miejsce zamieszkania przedsiębiorcy, a przed wydaniem decyzji, o których mowa w ust. 1, innych niż udzielenie koncesji, organ koncesyjny może zasięgnąć opinii tego komendanta.</a:t>
            </a:r>
          </a:p>
        </p:txBody>
      </p:sp>
    </p:spTree>
    <p:extLst>
      <p:ext uri="{BB962C8B-B14F-4D97-AF65-F5344CB8AC3E}">
        <p14:creationId xmlns:p14="http://schemas.microsoft.com/office/powerpoint/2010/main" val="2780261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7504" y="980728"/>
            <a:ext cx="9036496" cy="5616624"/>
          </a:xfrm>
        </p:spPr>
        <p:txBody>
          <a:bodyPr>
            <a:normAutofit fontScale="32500" lnSpcReduction="20000"/>
          </a:bodyPr>
          <a:lstStyle/>
          <a:p>
            <a:endParaRPr lang="pl-PL"/>
          </a:p>
          <a:p>
            <a:r>
              <a:rPr lang="pl-PL" sz="3400"/>
              <a:t>Art. 17 [Wniosek o wydanie koncesji; wymagane dokumenty]</a:t>
            </a:r>
          </a:p>
          <a:p>
            <a:r>
              <a:rPr lang="pl-PL" sz="3400"/>
              <a:t>1. Koncesję wydaje się na wniosek:</a:t>
            </a:r>
          </a:p>
          <a:p>
            <a:r>
              <a:rPr lang="pl-PL" sz="3400"/>
              <a:t>1)  przedsiębiorcy będącego osobą fizyczną, jeżeli jest on wpisany na </a:t>
            </a:r>
            <a:r>
              <a:rPr lang="pl-PL" sz="3400" b="1"/>
              <a:t>listę kwalifikowanych pracowników ochrony fizycznej </a:t>
            </a:r>
            <a:r>
              <a:rPr lang="pl-PL" sz="3400"/>
              <a:t>lub kwalifikowanych pracowników zabezpieczenia technicznego;</a:t>
            </a:r>
          </a:p>
          <a:p>
            <a:r>
              <a:rPr lang="pl-PL" sz="3400"/>
              <a:t>2)  przedsiębiorcy innego niż osoba fizyczna, jeżeli na </a:t>
            </a:r>
            <a:r>
              <a:rPr lang="pl-PL" sz="3400" b="1"/>
              <a:t>listę kwalifikowanych pracowników ochrony fizycznej </a:t>
            </a:r>
            <a:r>
              <a:rPr lang="pl-PL" sz="3400"/>
              <a:t>lub kwalifikowanych pracowników zabezpieczenia technicznego jest wpisana co najmniej jedna osoba będąca wspólnikiem spółki jawnej lub komandytowej, członkiem organu zarządzającego, prokurentem lub pełnomocnikiem ustanowionym przez przedsiębiorcę do kierowania działalnością określoną w koncesji, a pozostałe osoby uprawnione do reprezentacji przedsiębiorcy nie były karane za przestępstwo umyślne lub umyślne przestępstwo skarbowe.</a:t>
            </a:r>
          </a:p>
          <a:p>
            <a:r>
              <a:rPr lang="pl-PL" sz="3400"/>
              <a:t>1a. Do wniosku dołącza się dokumenty w formie oryginału, poświadczonej kopii lub poświadczonego tłumaczenia.</a:t>
            </a:r>
          </a:p>
          <a:p>
            <a:r>
              <a:rPr lang="pl-PL" sz="3400"/>
              <a:t>2.(uchylony)</a:t>
            </a:r>
          </a:p>
          <a:p>
            <a:r>
              <a:rPr lang="pl-PL" sz="3400"/>
              <a:t>3. Wniosek o udzielenie koncesji powinien zawierać:</a:t>
            </a:r>
          </a:p>
          <a:p>
            <a:r>
              <a:rPr lang="pl-PL" sz="3400"/>
              <a:t>1)  firmę przedsiębiorcy, oznaczenie jego siedziby i adresu lub adresu zamieszkania;</a:t>
            </a:r>
          </a:p>
          <a:p>
            <a:r>
              <a:rPr lang="pl-PL" sz="3400"/>
              <a:t>2)  numer w rejestrze przedsiębiorców w Krajowym Rejestrze Sądowym albo informację o wpisie do Centralnej Ewidencji i Informacji o Działalności Gospodarczej oraz numer identyfikacji podatkowej (NIP);</a:t>
            </a:r>
          </a:p>
          <a:p>
            <a:r>
              <a:rPr lang="pl-PL" sz="3400"/>
              <a:t>3)  określenie zakresu i form wykonywanej działalności gospodarczej, na którą ma być udzielona koncesja;</a:t>
            </a:r>
          </a:p>
          <a:p>
            <a:r>
              <a:rPr lang="pl-PL" sz="3400"/>
              <a:t>4)  datę rozpoczęcia wykonywania działalności gospodarczej objętej koncesją;</a:t>
            </a:r>
          </a:p>
          <a:p>
            <a:r>
              <a:rPr lang="pl-PL" sz="3400"/>
              <a:t>5)  adresy miejsc wykonywania działalności gospodarczej objętej wnioskiem, w tym przechowywania dokumentacji, o której mowa w art. 19 ust. 1 pkt 2 i 3;</a:t>
            </a:r>
          </a:p>
          <a:p>
            <a:r>
              <a:rPr lang="pl-PL" sz="3400"/>
              <a:t>6)  dane przedsiębiorcy będącego osobą fizyczną, osób uprawnionych lub wchodzących w skład organu uprawnionego do reprezentowania przedsiębiorcy, prokurentów oraz pełnomocnika ustanowionego w celu kierowania działalnością określoną w koncesji, zawierające:</a:t>
            </a:r>
          </a:p>
          <a:p>
            <a:r>
              <a:rPr lang="pl-PL" sz="3400"/>
              <a:t>a)  imię i nazwisko,</a:t>
            </a:r>
          </a:p>
          <a:p>
            <a:r>
              <a:rPr lang="pl-PL" sz="3400"/>
              <a:t>b)  datę i miejsce urodzenia,</a:t>
            </a:r>
          </a:p>
          <a:p>
            <a:r>
              <a:rPr lang="pl-PL" sz="3400"/>
              <a:t>c)  obywatelstwo,</a:t>
            </a:r>
          </a:p>
          <a:p>
            <a:r>
              <a:rPr lang="pl-PL" sz="3400"/>
              <a:t>d)  numer PESEL, o ile został nadany,</a:t>
            </a:r>
          </a:p>
          <a:p>
            <a:r>
              <a:rPr lang="pl-PL" sz="3400"/>
              <a:t>e)  serię i numer paszportu albo innego dokumentu stwierdzającego tożsamość oraz adresy zamieszkania tych osób na pobyt stały i czasowy,</a:t>
            </a:r>
          </a:p>
          <a:p>
            <a:r>
              <a:rPr lang="pl-PL" sz="3400"/>
              <a:t>f)  informację o wpisie na listę kwalifikowanych pracowników ochrony fizycznej lub kwalifikowanych pracowników zabezpieczenia technicznego;</a:t>
            </a:r>
          </a:p>
          <a:p>
            <a:r>
              <a:rPr lang="pl-PL" sz="3400"/>
              <a:t>7)  informacje o posiadanych koncesjach, zezwoleniach lub wpisach do rejestru działalności regulowanej.</a:t>
            </a:r>
          </a:p>
          <a:p>
            <a:r>
              <a:rPr lang="pl-PL" sz="3400"/>
              <a:t>8) (uchylony)</a:t>
            </a:r>
          </a:p>
          <a:p>
            <a:r>
              <a:rPr lang="pl-PL" sz="3400"/>
              <a:t>4.(uchylony</a:t>
            </a:r>
            <a:r>
              <a:rPr lang="pl-PL" sz="3400" smtClean="0"/>
              <a:t>)</a:t>
            </a:r>
            <a:endParaRPr lang="pl-PL" sz="3400"/>
          </a:p>
        </p:txBody>
      </p:sp>
    </p:spTree>
    <p:extLst>
      <p:ext uri="{BB962C8B-B14F-4D97-AF65-F5344CB8AC3E}">
        <p14:creationId xmlns:p14="http://schemas.microsoft.com/office/powerpoint/2010/main" val="1525315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47500" lnSpcReduction="20000"/>
          </a:bodyPr>
          <a:lstStyle/>
          <a:p>
            <a:r>
              <a:rPr lang="pl-PL" smtClean="0"/>
              <a:t>Art. 17</a:t>
            </a:r>
          </a:p>
          <a:p>
            <a:endParaRPr lang="pl-PL"/>
          </a:p>
          <a:p>
            <a:r>
              <a:rPr lang="pl-PL" smtClean="0"/>
              <a:t>5</a:t>
            </a:r>
            <a:r>
              <a:rPr lang="pl-PL"/>
              <a:t>. Do wniosku o udzielenie koncesji należy dołączyć następujące dokumenty:</a:t>
            </a:r>
          </a:p>
          <a:p>
            <a:r>
              <a:rPr lang="pl-PL"/>
              <a:t>1)  zaświadczenie o wpisie na listę kwalifikowanych pracowników ochrony fizycznej lub kwalifikowanych pracowników zabezpieczenia technicznego;</a:t>
            </a:r>
          </a:p>
          <a:p>
            <a:r>
              <a:rPr lang="pl-PL"/>
              <a:t>2)  oświadczenie o niekaralności przedsiębiorcy oraz osób, o których mowa w art. 17 ust. 3 pkt 6, obywateli państw członkowskich Unii Europejskiej, państw członkowskich Europejskiego Porozumienia o Wolnym Handlu (EFTA) - stron umowy o Europejskim Obszarze Gospodarczym oraz obywateli państw niebędących stronami umowy o Europejskim Obszarze Gospodarczym, które mogą korzystać ze swobody przedsiębiorczości na podstawie umów zawartych przez te państwa ze Wspólnotą Europejską i jej państwami członkowskimi;</a:t>
            </a:r>
          </a:p>
          <a:p>
            <a:r>
              <a:rPr lang="pl-PL"/>
              <a:t>3)  poświadczone tłumaczenie zaświadczenia o niekaralności przedsiębiorców oraz osób innych niż wymienione w pkt 2.</a:t>
            </a:r>
          </a:p>
          <a:p>
            <a:r>
              <a:rPr lang="pl-PL"/>
              <a:t>6. Oświadczenie, o którym mowa w ust. 5 pkt 2, składa się pod rygorem odpowiedzialności karnej za składanie fałszywych zeznań. Składający oświadczenie jest obowiązany do zawarcia w nim klauzuli następującej treści: „Jestem świadomy odpowiedzialności karnej za złożenie fałszywego oświadczenia.”. Klauzula ta zastępuje pouczenie organu o odpowiedzialności karnej za składanie fałszywych zeznań.</a:t>
            </a:r>
          </a:p>
          <a:p>
            <a:endParaRPr lang="pl-PL"/>
          </a:p>
        </p:txBody>
      </p:sp>
    </p:spTree>
    <p:extLst>
      <p:ext uri="{BB962C8B-B14F-4D97-AF65-F5344CB8AC3E}">
        <p14:creationId xmlns:p14="http://schemas.microsoft.com/office/powerpoint/2010/main" val="3441522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500">
                <a:solidFill>
                  <a:prstClr val="black"/>
                </a:solidFill>
                <a:ea typeface="+mn-ea"/>
                <a:cs typeface="+mn-cs"/>
              </a:rPr>
              <a:t>Ograniczenia przedmiotowe w podejmowaniu działalności gospodarczej</a:t>
            </a:r>
            <a:endParaRPr lang="pl-PL"/>
          </a:p>
        </p:txBody>
      </p:sp>
      <p:sp>
        <p:nvSpPr>
          <p:cNvPr id="3" name="Symbol zastępczy zawartości 2"/>
          <p:cNvSpPr>
            <a:spLocks noGrp="1"/>
          </p:cNvSpPr>
          <p:nvPr>
            <p:ph idx="1"/>
          </p:nvPr>
        </p:nvSpPr>
        <p:spPr/>
        <p:txBody>
          <a:bodyPr>
            <a:normAutofit lnSpcReduction="10000"/>
          </a:bodyPr>
          <a:lstStyle/>
          <a:p>
            <a:r>
              <a:rPr lang="pl-PL" smtClean="0"/>
              <a:t>Monopol państwowy</a:t>
            </a:r>
          </a:p>
          <a:p>
            <a:pPr lvl="1"/>
            <a:r>
              <a:rPr lang="pl-PL" smtClean="0"/>
              <a:t>pojęcie </a:t>
            </a:r>
            <a:r>
              <a:rPr lang="pl-PL"/>
              <a:t>"monopol" to wyłączne prawo do produkcji lub handlu w jakiejś dziedzinie, przysługujące jednej osobie, grupie osób albo państwu, a także przedsiębiorstwo mające takie prawo.</a:t>
            </a:r>
          </a:p>
          <a:p>
            <a:pPr lvl="1"/>
            <a:r>
              <a:rPr lang="pl-PL" smtClean="0"/>
              <a:t>Najbardziej </a:t>
            </a:r>
            <a:r>
              <a:rPr lang="pl-PL"/>
              <a:t>restrykcyjne ograniczenie przedmiotowe. Zgodnie z art. 216 pkt 3 Konstytucji RP jego ustanowienie następuje w drodze ustawy.</a:t>
            </a:r>
          </a:p>
        </p:txBody>
      </p:sp>
    </p:spTree>
    <p:extLst>
      <p:ext uri="{BB962C8B-B14F-4D97-AF65-F5344CB8AC3E}">
        <p14:creationId xmlns:p14="http://schemas.microsoft.com/office/powerpoint/2010/main" val="2322727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a:t>Art. 21a [Ubezpieczenie odpowiedzialności cywilnej]</a:t>
            </a:r>
          </a:p>
          <a:p>
            <a:r>
              <a:rPr lang="pl-PL"/>
              <a:t>1. Przedsiębiorca wykonujący działalność gospodarczą w zakresie usług ochrony osób i mienia jest obowiązany do spełnienia obowiązku ubezpieczenia odpowiedzialności cywilnej za szkody wyrządzone w związku z ochroną osób i mienia.</a:t>
            </a:r>
          </a:p>
        </p:txBody>
      </p:sp>
    </p:spTree>
    <p:extLst>
      <p:ext uri="{BB962C8B-B14F-4D97-AF65-F5344CB8AC3E}">
        <p14:creationId xmlns:p14="http://schemas.microsoft.com/office/powerpoint/2010/main" val="1278653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36912"/>
            <a:ext cx="8229600" cy="1143000"/>
          </a:xfrm>
        </p:spPr>
        <p:txBody>
          <a:bodyPr/>
          <a:lstStyle/>
          <a:p>
            <a:r>
              <a:rPr lang="pl-PL" smtClean="0"/>
              <a:t>Zezwolenie</a:t>
            </a:r>
            <a:endParaRPr lang="pl-PL"/>
          </a:p>
        </p:txBody>
      </p:sp>
    </p:spTree>
    <p:extLst>
      <p:ext uri="{BB962C8B-B14F-4D97-AF65-F5344CB8AC3E}">
        <p14:creationId xmlns:p14="http://schemas.microsoft.com/office/powerpoint/2010/main" val="1510198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endParaRPr lang="pl-PL" smtClean="0"/>
          </a:p>
          <a:p>
            <a:r>
              <a:rPr lang="pl-PL" smtClean="0"/>
              <a:t>Zezwolenie </a:t>
            </a:r>
            <a:r>
              <a:rPr lang="pl-PL"/>
              <a:t>ma formę decyzji administracyjnej i jest wydawane w trybie postępowania administracyjnego.  Może zawierać warunki specjalne, które trzeba spełnić.</a:t>
            </a:r>
          </a:p>
        </p:txBody>
      </p:sp>
    </p:spTree>
    <p:extLst>
      <p:ext uri="{BB962C8B-B14F-4D97-AF65-F5344CB8AC3E}">
        <p14:creationId xmlns:p14="http://schemas.microsoft.com/office/powerpoint/2010/main" val="321963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Zezwolenie</a:t>
            </a:r>
            <a:endParaRPr lang="pl-PL"/>
          </a:p>
        </p:txBody>
      </p:sp>
      <p:sp>
        <p:nvSpPr>
          <p:cNvPr id="3" name="Symbol zastępczy zawartości 2"/>
          <p:cNvSpPr>
            <a:spLocks noGrp="1"/>
          </p:cNvSpPr>
          <p:nvPr>
            <p:ph idx="1"/>
          </p:nvPr>
        </p:nvSpPr>
        <p:spPr/>
        <p:txBody>
          <a:bodyPr>
            <a:normAutofit fontScale="92500" lnSpcReduction="20000"/>
          </a:bodyPr>
          <a:lstStyle/>
          <a:p>
            <a:r>
              <a:rPr lang="pl-PL" smtClean="0"/>
              <a:t>Prawo przedsiębiorców</a:t>
            </a:r>
          </a:p>
          <a:p>
            <a:endParaRPr lang="pl-PL" smtClean="0"/>
          </a:p>
          <a:p>
            <a:r>
              <a:rPr lang="pl-PL" smtClean="0"/>
              <a:t>Art</a:t>
            </a:r>
            <a:r>
              <a:rPr lang="pl-PL"/>
              <a:t>. 41. 1. Uzyskania zezwolenia wymaga wykonywanie działalności gospodarczej w zakresie określonym w odręb-nych przepisach.</a:t>
            </a:r>
          </a:p>
          <a:p>
            <a:r>
              <a:rPr lang="pl-PL"/>
              <a:t>2. Organy zezwalające oraz warunki wykonywania działalności objętej zezwoleniem, w szczególności zasady oraz tryb udzielania, odmowy udzielenia, zmiany, zawieszenia, cofnięcia albo ograniczenia zakresu zezwolenia, określają odrębne przepisy, o ile niniejsza ustawa nie stanowi inaczej.</a:t>
            </a:r>
          </a:p>
        </p:txBody>
      </p:sp>
    </p:spTree>
    <p:extLst>
      <p:ext uri="{BB962C8B-B14F-4D97-AF65-F5344CB8AC3E}">
        <p14:creationId xmlns:p14="http://schemas.microsoft.com/office/powerpoint/2010/main" val="265334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 a zezwolenie</a:t>
            </a:r>
            <a:endParaRPr lang="pl-PL"/>
          </a:p>
        </p:txBody>
      </p:sp>
      <p:sp>
        <p:nvSpPr>
          <p:cNvPr id="3" name="Symbol zastępczy zawartości 2"/>
          <p:cNvSpPr>
            <a:spLocks noGrp="1"/>
          </p:cNvSpPr>
          <p:nvPr>
            <p:ph idx="1"/>
          </p:nvPr>
        </p:nvSpPr>
        <p:spPr/>
        <p:txBody>
          <a:bodyPr/>
          <a:lstStyle/>
          <a:p>
            <a:pPr marL="0" indent="0">
              <a:buNone/>
            </a:pPr>
            <a:endParaRPr lang="pl-PL" smtClean="0"/>
          </a:p>
          <a:p>
            <a:r>
              <a:rPr lang="pl-PL" smtClean="0"/>
              <a:t>Decyzja: uznaniowa – związana</a:t>
            </a:r>
          </a:p>
          <a:p>
            <a:r>
              <a:rPr lang="pl-PL" smtClean="0"/>
              <a:t>Promesa – brak promesy</a:t>
            </a:r>
          </a:p>
          <a:p>
            <a:r>
              <a:rPr lang="pl-PL" smtClean="0"/>
              <a:t>Przetarg – brak przetargu</a:t>
            </a:r>
            <a:endParaRPr lang="pl-PL"/>
          </a:p>
        </p:txBody>
      </p:sp>
    </p:spTree>
    <p:extLst>
      <p:ext uri="{BB962C8B-B14F-4D97-AF65-F5344CB8AC3E}">
        <p14:creationId xmlns:p14="http://schemas.microsoft.com/office/powerpoint/2010/main" val="3267590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Zezwolenie </a:t>
            </a:r>
            <a:endParaRPr lang="pl-PL"/>
          </a:p>
        </p:txBody>
      </p:sp>
      <p:sp>
        <p:nvSpPr>
          <p:cNvPr id="3" name="Symbol zastępczy zawartości 2"/>
          <p:cNvSpPr>
            <a:spLocks noGrp="1"/>
          </p:cNvSpPr>
          <p:nvPr>
            <p:ph idx="1"/>
          </p:nvPr>
        </p:nvSpPr>
        <p:spPr/>
        <p:txBody>
          <a:bodyPr>
            <a:normAutofit fontScale="77500" lnSpcReduction="20000"/>
          </a:bodyPr>
          <a:lstStyle/>
          <a:p>
            <a:r>
              <a:rPr lang="pl-PL" smtClean="0"/>
              <a:t>Przykład: - prowadzenie aptek ogólnodostępnych</a:t>
            </a:r>
          </a:p>
          <a:p>
            <a:endParaRPr lang="pl-PL" smtClean="0"/>
          </a:p>
          <a:p>
            <a:r>
              <a:rPr lang="pl-PL"/>
              <a:t> </a:t>
            </a:r>
            <a:r>
              <a:rPr lang="pl-PL" smtClean="0"/>
              <a:t>Ustawa z </a:t>
            </a:r>
            <a:r>
              <a:rPr lang="pl-PL"/>
              <a:t>dnia 6 września 2001 r. – Prawo farmaceutyczne </a:t>
            </a:r>
            <a:r>
              <a:rPr lang="pl-PL" smtClean="0"/>
              <a:t>(t.j</a:t>
            </a:r>
            <a:r>
              <a:rPr lang="pl-PL"/>
              <a:t>. Dz.U. z 2017 r. poz. </a:t>
            </a:r>
            <a:r>
              <a:rPr lang="pl-PL" smtClean="0"/>
              <a:t>2211)</a:t>
            </a:r>
            <a:endParaRPr lang="pl-PL"/>
          </a:p>
          <a:p>
            <a:endParaRPr lang="pl-PL" smtClean="0"/>
          </a:p>
          <a:p>
            <a:r>
              <a:rPr lang="pl-PL" smtClean="0"/>
              <a:t>Art. 99</a:t>
            </a:r>
            <a:endParaRPr lang="pl-PL"/>
          </a:p>
          <a:p>
            <a:r>
              <a:rPr lang="pl-PL"/>
              <a:t>1. Apteka ogólnodostępna może być prowadzona tylko na podstawie uzyskanego zezwolenia na prowadzenie apteki.</a:t>
            </a:r>
          </a:p>
          <a:p>
            <a:r>
              <a:rPr lang="pl-PL"/>
              <a:t>2. Udzielenie, odmowa udzielenia, zmiana, cofnięcie lub stwierdzenie wygaśnięcia zezwolenia na prowadzenie apteki należy do wojewódzkiego inspektora farmaceutycznego.</a:t>
            </a:r>
          </a:p>
          <a:p>
            <a:pPr marL="0" indent="0">
              <a:buNone/>
            </a:pPr>
            <a:endParaRPr lang="pl-PL"/>
          </a:p>
        </p:txBody>
      </p:sp>
    </p:spTree>
    <p:extLst>
      <p:ext uri="{BB962C8B-B14F-4D97-AF65-F5344CB8AC3E}">
        <p14:creationId xmlns:p14="http://schemas.microsoft.com/office/powerpoint/2010/main" val="3965379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Apteka</a:t>
            </a:r>
            <a:endParaRPr lang="pl-PL"/>
          </a:p>
        </p:txBody>
      </p:sp>
      <p:sp>
        <p:nvSpPr>
          <p:cNvPr id="3" name="Symbol zastępczy zawartości 2"/>
          <p:cNvSpPr>
            <a:spLocks noGrp="1"/>
          </p:cNvSpPr>
          <p:nvPr>
            <p:ph idx="1"/>
          </p:nvPr>
        </p:nvSpPr>
        <p:spPr/>
        <p:txBody>
          <a:bodyPr>
            <a:normAutofit fontScale="47500" lnSpcReduction="20000"/>
          </a:bodyPr>
          <a:lstStyle/>
          <a:p>
            <a:r>
              <a:rPr lang="pl-PL"/>
              <a:t>Aby ubiegać się o zezwolenie musisz być farmaceutą. Aptekę możesz prowadzić jednoosobowo lub w formie spółki – jawnej lub partnerskiej, której wspólnikami (partnerami) są wyłącznie czynni farmaceuci, a przedmiotem działalności spółki jest prowadzenie aptek (PKD 47.73.Z).</a:t>
            </a:r>
          </a:p>
          <a:p>
            <a:endParaRPr lang="pl-PL"/>
          </a:p>
          <a:p>
            <a:r>
              <a:rPr lang="pl-PL"/>
              <a:t>Nową aptekę możesz otworzyć dopiero wówczas, gdy na jedną aptekę w danej gminie będzie przypadać co najmniej 3 tys. mieszkańców, a odległość twojej apteki od innej będzie wynosić co najmniej 500 metrów w linii prostej.</a:t>
            </a:r>
          </a:p>
          <a:p>
            <a:endParaRPr lang="pl-PL"/>
          </a:p>
          <a:p>
            <a:pPr marL="0" indent="0">
              <a:buNone/>
            </a:pPr>
            <a:endParaRPr lang="pl-PL"/>
          </a:p>
          <a:p>
            <a:r>
              <a:rPr lang="pl-PL"/>
              <a:t>Kierownikiem apteki może być farmaceuta, który ma co najmniej 5-letni staż pracy w aptece lub 3-letni staż pracy w aptece, w przypadku gdy posiada specjalizację z zakresu farmacji aptecznej</a:t>
            </a:r>
            <a:r>
              <a:rPr lang="pl-PL" smtClean="0"/>
              <a:t>.</a:t>
            </a:r>
          </a:p>
          <a:p>
            <a:endParaRPr lang="pl-PL"/>
          </a:p>
          <a:p>
            <a:r>
              <a:rPr lang="pl-PL"/>
              <a:t>Podstawowa powierzchnia apteki ogólnodostępnej nie może być mniejsza niż 80 mkw. Wyjątek stanowią apteki ogólnodostępne zlokalizowane w miejscowościach do 1,5 tys. mieszkańców oraz na terenach wiejskich gdzie dopuszcza się by powierzchnia podstawowa wynosiła 60 mkw</a:t>
            </a:r>
            <a:r>
              <a:rPr lang="pl-PL" smtClean="0"/>
              <a:t>.</a:t>
            </a:r>
          </a:p>
          <a:p>
            <a:endParaRPr lang="pl-PL"/>
          </a:p>
          <a:p>
            <a:r>
              <a:rPr lang="pl-PL"/>
              <a:t>Za udzielenie zezwolenia na prowadzenie apteki, pobierana jest opłata w wysokości 5-krotnego minimalnego wynagrodzenia za pracę określonego na podstawie przepisów o minimalnym wynagrodzeniu za pracę. W roku 2018 opłata ta wynosi 10 500 zł.</a:t>
            </a:r>
          </a:p>
        </p:txBody>
      </p:sp>
    </p:spTree>
    <p:extLst>
      <p:ext uri="{BB962C8B-B14F-4D97-AF65-F5344CB8AC3E}">
        <p14:creationId xmlns:p14="http://schemas.microsoft.com/office/powerpoint/2010/main" val="3412828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Apteki</a:t>
            </a:r>
            <a:endParaRPr lang="pl-PL"/>
          </a:p>
        </p:txBody>
      </p:sp>
      <p:sp>
        <p:nvSpPr>
          <p:cNvPr id="3" name="Symbol zastępczy zawartości 2"/>
          <p:cNvSpPr>
            <a:spLocks noGrp="1"/>
          </p:cNvSpPr>
          <p:nvPr>
            <p:ph idx="1"/>
          </p:nvPr>
        </p:nvSpPr>
        <p:spPr/>
        <p:txBody>
          <a:bodyPr>
            <a:normAutofit fontScale="47500" lnSpcReduction="20000"/>
          </a:bodyPr>
          <a:lstStyle/>
          <a:p>
            <a:r>
              <a:rPr lang="pl-PL"/>
              <a:t>Nie otrzymasz zezwolenia jeśli:</a:t>
            </a:r>
          </a:p>
          <a:p>
            <a:endParaRPr lang="pl-PL"/>
          </a:p>
          <a:p>
            <a:r>
              <a:rPr lang="pl-PL"/>
              <a:t>prowadzisz już 4 apteki lub kontrolowane przez ciebie podmioty zarządzają co najmniej 4 aptekami;</a:t>
            </a:r>
          </a:p>
          <a:p>
            <a:r>
              <a:rPr lang="pl-PL"/>
              <a:t>jesteś wspólnikiem lub partnerem w spółce lub spółkach, które prowadzą co najmniej 4 apteki ogólnodostępne;</a:t>
            </a:r>
          </a:p>
          <a:p>
            <a:r>
              <a:rPr lang="pl-PL"/>
              <a:t>jesteś członkiem grupy kapitałowej, której członkowie prowadzą łącznie co najmniej 4 apteki ogólnodostępne;</a:t>
            </a:r>
          </a:p>
          <a:p>
            <a:r>
              <a:rPr lang="pl-PL"/>
              <a:t>jesteś w organach spółki posiadającej zezwolenie na prowadzenie hurtowni farmaceutycznej lub zajmującej się pośrednictwem w obrocie produktami leczniczymi;</a:t>
            </a:r>
          </a:p>
          <a:p>
            <a:r>
              <a:rPr lang="pl-PL"/>
              <a:t>prowadzisz lub złożyłeś wniosek o wydanie zezwolenia na prowadzenie hurtowni farmaceutycznej;</a:t>
            </a:r>
          </a:p>
          <a:p>
            <a:r>
              <a:rPr lang="pl-PL"/>
              <a:t>pośredniczysz  w obrocie produktami leczniczymi;</a:t>
            </a:r>
          </a:p>
          <a:p>
            <a:r>
              <a:rPr lang="pl-PL"/>
              <a:t>prowadzisz na terenie województwa więcej niż 1% aptek ogólnodostępnych lub kontrolowane przez ciebie podmioty prowadzą łącznie więcej niż 1% aptek na terenie województwa;</a:t>
            </a:r>
          </a:p>
          <a:p>
            <a:r>
              <a:rPr lang="pl-PL"/>
              <a:t>jesteś członkiem grupy kapitałowej, której członkowie prowadzą na terenie województwa więcej niż 1% aptek ogólnodostępnych.</a:t>
            </a:r>
          </a:p>
          <a:p>
            <a:r>
              <a:rPr lang="pl-PL"/>
              <a:t>prowadzisz lub wystąpisz z wnioskiem o wydanie zezwolenia na prowadzenie obrotu hurtowego produktami leczniczymi, zajmujesz się pośrednictwem w obrocie produktami leczniczymi ewentualnie prowadzisz działalność leczniczą (gabinet lekarski, ZOZ).</a:t>
            </a:r>
          </a:p>
        </p:txBody>
      </p:sp>
    </p:spTree>
    <p:extLst>
      <p:ext uri="{BB962C8B-B14F-4D97-AF65-F5344CB8AC3E}">
        <p14:creationId xmlns:p14="http://schemas.microsoft.com/office/powerpoint/2010/main" val="9185981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Zezwolenie </a:t>
            </a:r>
            <a:endParaRPr lang="pl-PL"/>
          </a:p>
        </p:txBody>
      </p:sp>
      <p:sp>
        <p:nvSpPr>
          <p:cNvPr id="3" name="Symbol zastępczy zawartości 2"/>
          <p:cNvSpPr>
            <a:spLocks noGrp="1"/>
          </p:cNvSpPr>
          <p:nvPr>
            <p:ph idx="1"/>
          </p:nvPr>
        </p:nvSpPr>
        <p:spPr/>
        <p:txBody>
          <a:bodyPr/>
          <a:lstStyle/>
          <a:p>
            <a:r>
              <a:rPr lang="pl-PL" smtClean="0"/>
              <a:t>Przykład nr 2: - detaliczna sprzedaż alkoholu</a:t>
            </a:r>
            <a:endParaRPr lang="pl-PL"/>
          </a:p>
          <a:p>
            <a:endParaRPr lang="pl-PL"/>
          </a:p>
          <a:p>
            <a:r>
              <a:rPr lang="pl-PL" smtClean="0"/>
              <a:t>ustawy </a:t>
            </a:r>
            <a:r>
              <a:rPr lang="pl-PL"/>
              <a:t>z dnia 26 października 1982 r. o wychowaniu w trzeźwości i przeciwdziałaniu alkoholizmowi (Dz.U. z 2016 r. poz. 487</a:t>
            </a:r>
            <a:r>
              <a:rPr lang="pl-PL" smtClean="0"/>
              <a:t>)</a:t>
            </a:r>
            <a:endParaRPr lang="pl-PL"/>
          </a:p>
        </p:txBody>
      </p:sp>
    </p:spTree>
    <p:extLst>
      <p:ext uri="{BB962C8B-B14F-4D97-AF65-F5344CB8AC3E}">
        <p14:creationId xmlns:p14="http://schemas.microsoft.com/office/powerpoint/2010/main" val="1137995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Alkohol</a:t>
            </a:r>
            <a:endParaRPr lang="pl-PL"/>
          </a:p>
        </p:txBody>
      </p:sp>
      <p:sp>
        <p:nvSpPr>
          <p:cNvPr id="3" name="Symbol zastępczy zawartości 2"/>
          <p:cNvSpPr>
            <a:spLocks noGrp="1"/>
          </p:cNvSpPr>
          <p:nvPr>
            <p:ph idx="1"/>
          </p:nvPr>
        </p:nvSpPr>
        <p:spPr/>
        <p:txBody>
          <a:bodyPr>
            <a:normAutofit fontScale="62500" lnSpcReduction="20000"/>
          </a:bodyPr>
          <a:lstStyle/>
          <a:p>
            <a:endParaRPr lang="pl-PL"/>
          </a:p>
          <a:p>
            <a:r>
              <a:rPr lang="pl-PL"/>
              <a:t>Art. 18 [Zezwolenie na sprzedaż; organ zezwalający]</a:t>
            </a:r>
          </a:p>
          <a:p>
            <a:r>
              <a:rPr lang="pl-PL"/>
              <a:t>1. Sprzedaż napojów alkoholowych przeznaczonych do spożycia w miejscu lub poza miejscem sprzedaży może być prowadzona tylko na podstawie zezwolenia wydanego przez wójta (burmistrza, prezydenta miasta), właściwego ze względu na lokalizację punktu sprzedaży, zwanego dalej „organem zezwalającym”.</a:t>
            </a:r>
          </a:p>
          <a:p>
            <a:r>
              <a:rPr lang="pl-PL"/>
              <a:t>1a.(uchylony)</a:t>
            </a:r>
          </a:p>
          <a:p>
            <a:r>
              <a:rPr lang="pl-PL"/>
              <a:t>2. Zezwolenie, o którym mowa w ust. 1, wydaje się na podstawie wniosku przedsiębiorcy.</a:t>
            </a:r>
          </a:p>
          <a:p>
            <a:r>
              <a:rPr lang="pl-PL"/>
              <a:t>3. Zezwolenia, o których mowa w ust. 1, wydaje się oddzielnie na następujące rodzaje napojów alkoholowych:</a:t>
            </a:r>
          </a:p>
          <a:p>
            <a:r>
              <a:rPr lang="pl-PL"/>
              <a:t>1)  do 4,5% zawartości alkoholu oraz na piwo;</a:t>
            </a:r>
          </a:p>
          <a:p>
            <a:r>
              <a:rPr lang="pl-PL"/>
              <a:t>2)  powyżej 4,5% do 18% zawartości alkoholu (z wyjątkiem piwa);</a:t>
            </a:r>
          </a:p>
          <a:p>
            <a:r>
              <a:rPr lang="pl-PL"/>
              <a:t>3)  powyżej 18% zawartości alkoholu.</a:t>
            </a:r>
          </a:p>
        </p:txBody>
      </p:sp>
    </p:spTree>
    <p:extLst>
      <p:ext uri="{BB962C8B-B14F-4D97-AF65-F5344CB8AC3E}">
        <p14:creationId xmlns:p14="http://schemas.microsoft.com/office/powerpoint/2010/main" val="145686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500" smtClean="0">
                <a:solidFill>
                  <a:prstClr val="black"/>
                </a:solidFill>
              </a:rPr>
              <a:t>Monopol państwowy - przykład</a:t>
            </a:r>
            <a:endParaRPr lang="pl-PL"/>
          </a:p>
        </p:txBody>
      </p:sp>
      <p:sp>
        <p:nvSpPr>
          <p:cNvPr id="3" name="Symbol zastępczy zawartości 2"/>
          <p:cNvSpPr>
            <a:spLocks noGrp="1"/>
          </p:cNvSpPr>
          <p:nvPr>
            <p:ph idx="1"/>
          </p:nvPr>
        </p:nvSpPr>
        <p:spPr/>
        <p:txBody>
          <a:bodyPr/>
          <a:lstStyle/>
          <a:p>
            <a:r>
              <a:rPr lang="pl-PL" smtClean="0"/>
              <a:t>Ustawa z dnia 19.11.2009 r. </a:t>
            </a:r>
            <a:r>
              <a:rPr lang="pl-PL"/>
              <a:t>o grach </a:t>
            </a:r>
            <a:r>
              <a:rPr lang="pl-PL" smtClean="0"/>
              <a:t>hazardowych (t.j</a:t>
            </a:r>
            <a:r>
              <a:rPr lang="pl-PL"/>
              <a:t>. Dz.U. z 2018 r. poz. </a:t>
            </a:r>
            <a:r>
              <a:rPr lang="pl-PL" smtClean="0"/>
              <a:t>165)</a:t>
            </a:r>
            <a:endParaRPr lang="pl-PL"/>
          </a:p>
          <a:p>
            <a:pPr marL="457200" lvl="1" indent="0">
              <a:buNone/>
            </a:pPr>
            <a:endParaRPr lang="pl-PL" smtClean="0"/>
          </a:p>
          <a:p>
            <a:pPr marL="457200" lvl="1" indent="0">
              <a:buNone/>
            </a:pPr>
            <a:r>
              <a:rPr lang="pl-PL" smtClean="0"/>
              <a:t>Art</a:t>
            </a:r>
            <a:r>
              <a:rPr lang="pl-PL"/>
              <a:t>. 5 [Monopol państwa, </a:t>
            </a:r>
            <a:r>
              <a:rPr lang="pl-PL" smtClean="0"/>
              <a:t>zakres]</a:t>
            </a:r>
          </a:p>
          <a:p>
            <a:pPr marL="457200" lvl="1" indent="0">
              <a:buNone/>
            </a:pPr>
            <a:r>
              <a:rPr lang="pl-PL" smtClean="0"/>
              <a:t>1</a:t>
            </a:r>
            <a:r>
              <a:rPr lang="pl-PL"/>
              <a:t>. Prowadzenie działalności w zakresie gier liczbowych, loterii pieniężnych, gry telebingo oraz gier na automatach poza kasynem gry jest objęte monopolem państwa.</a:t>
            </a:r>
          </a:p>
        </p:txBody>
      </p:sp>
    </p:spTree>
    <p:extLst>
      <p:ext uri="{BB962C8B-B14F-4D97-AF65-F5344CB8AC3E}">
        <p14:creationId xmlns:p14="http://schemas.microsoft.com/office/powerpoint/2010/main" val="750308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Alkohol</a:t>
            </a:r>
            <a:endParaRPr lang="pl-PL"/>
          </a:p>
        </p:txBody>
      </p:sp>
      <p:sp>
        <p:nvSpPr>
          <p:cNvPr id="3" name="Symbol zastępczy zawartości 2"/>
          <p:cNvSpPr>
            <a:spLocks noGrp="1"/>
          </p:cNvSpPr>
          <p:nvPr>
            <p:ph idx="1"/>
          </p:nvPr>
        </p:nvSpPr>
        <p:spPr/>
        <p:txBody>
          <a:bodyPr>
            <a:normAutofit fontScale="92500" lnSpcReduction="10000"/>
          </a:bodyPr>
          <a:lstStyle/>
          <a:p>
            <a:endParaRPr lang="pl-PL" smtClean="0"/>
          </a:p>
          <a:p>
            <a:r>
              <a:rPr lang="pl-PL" smtClean="0"/>
              <a:t>Gminna </a:t>
            </a:r>
            <a:r>
              <a:rPr lang="pl-PL"/>
              <a:t>komisja rozwiązywania problemów alkoholowych w danym urzędzie gminy wyda opinię o zgodności lokalizacji punktu sprzedaży z uchwałami rady </a:t>
            </a:r>
            <a:r>
              <a:rPr lang="pl-PL" smtClean="0"/>
              <a:t>gminy</a:t>
            </a:r>
          </a:p>
          <a:p>
            <a:pPr lvl="1"/>
            <a:r>
              <a:rPr lang="pl-PL"/>
              <a:t>W uchwale </a:t>
            </a:r>
            <a:r>
              <a:rPr lang="pl-PL" smtClean="0"/>
              <a:t>rady gminy uregulowane będzie </a:t>
            </a:r>
            <a:r>
              <a:rPr lang="pl-PL"/>
              <a:t>m.in. w jakiej odległości od kościoła lub szkoły można sprzedawać alkohol. </a:t>
            </a:r>
            <a:endParaRPr lang="pl-PL" smtClean="0"/>
          </a:p>
          <a:p>
            <a:pPr lvl="1"/>
            <a:r>
              <a:rPr lang="pl-PL" smtClean="0"/>
              <a:t>Dodatkowo </a:t>
            </a:r>
            <a:r>
              <a:rPr lang="pl-PL"/>
              <a:t>rada gminy ustala maksymalną liczbę zezwoleń jaka może być wydana na danym terenie. </a:t>
            </a:r>
          </a:p>
        </p:txBody>
      </p:sp>
    </p:spTree>
    <p:extLst>
      <p:ext uri="{BB962C8B-B14F-4D97-AF65-F5344CB8AC3E}">
        <p14:creationId xmlns:p14="http://schemas.microsoft.com/office/powerpoint/2010/main" val="4095300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4130012184"/>
              </p:ext>
            </p:extLst>
          </p:nvPr>
        </p:nvGraphicFramePr>
        <p:xfrm>
          <a:off x="827581" y="476669"/>
          <a:ext cx="7920882" cy="6120681"/>
        </p:xfrm>
        <a:graphic>
          <a:graphicData uri="http://schemas.openxmlformats.org/drawingml/2006/table">
            <a:tbl>
              <a:tblPr firstRow="1" firstCol="1" bandRow="1">
                <a:tableStyleId>{5C22544A-7EE6-4342-B048-85BDC9FD1C3A}</a:tableStyleId>
              </a:tblPr>
              <a:tblGrid>
                <a:gridCol w="2640294"/>
                <a:gridCol w="2640294"/>
                <a:gridCol w="2640294"/>
              </a:tblGrid>
              <a:tr h="258066">
                <a:tc>
                  <a:txBody>
                    <a:bodyPr/>
                    <a:lstStyle/>
                    <a:p>
                      <a:pPr algn="ctr">
                        <a:lnSpc>
                          <a:spcPct val="107000"/>
                        </a:lnSpc>
                        <a:spcAft>
                          <a:spcPts val="0"/>
                        </a:spcAft>
                      </a:pPr>
                      <a:r>
                        <a:rPr lang="pl-PL" sz="900">
                          <a:effectLst/>
                        </a:rPr>
                        <a:t>Opłata</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Rodzaj alkoholu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Kto wnosi opłatę</a:t>
                      </a:r>
                      <a:endParaRPr lang="pl-PL" sz="700">
                        <a:effectLst/>
                        <a:latin typeface="Calibri"/>
                        <a:ea typeface="Calibri"/>
                        <a:cs typeface="Times New Roman"/>
                      </a:endParaRPr>
                    </a:p>
                  </a:txBody>
                  <a:tcPr marL="4756" marR="4756" marT="4756" marB="4756" anchor="ctr"/>
                </a:tc>
              </a:tr>
              <a:tr h="1366333">
                <a:tc>
                  <a:txBody>
                    <a:bodyPr/>
                    <a:lstStyle/>
                    <a:p>
                      <a:pPr algn="ctr">
                        <a:lnSpc>
                          <a:spcPct val="107000"/>
                        </a:lnSpc>
                        <a:spcAft>
                          <a:spcPts val="0"/>
                        </a:spcAft>
                      </a:pPr>
                      <a:r>
                        <a:rPr lang="pl-PL" sz="900">
                          <a:effectLst/>
                        </a:rPr>
                        <a:t>525 zł</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do 4,5% alkoholu oraz piwo</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rozpoczynający sprzedaż napojów alkoholowych w danym punkcie sprzedaży (pierwsze zezwolenie) oraz przedsiębiorcy, którzy w roku poprzednim uzyskali wartość sprzedaży mniejszą niż 37 500 zł</a:t>
                      </a:r>
                      <a:endParaRPr lang="pl-PL" sz="700">
                        <a:effectLst/>
                        <a:latin typeface="Calibri"/>
                        <a:ea typeface="Calibri"/>
                        <a:cs typeface="Times New Roman"/>
                      </a:endParaRPr>
                    </a:p>
                  </a:txBody>
                  <a:tcPr marL="4756" marR="4756" marT="4756" marB="4756" anchor="ctr"/>
                </a:tc>
              </a:tr>
              <a:tr h="1366333">
                <a:tc>
                  <a:txBody>
                    <a:bodyPr/>
                    <a:lstStyle/>
                    <a:p>
                      <a:pPr algn="ctr">
                        <a:lnSpc>
                          <a:spcPct val="107000"/>
                        </a:lnSpc>
                        <a:spcAft>
                          <a:spcPts val="0"/>
                        </a:spcAft>
                      </a:pPr>
                      <a:r>
                        <a:rPr lang="pl-PL" sz="900">
                          <a:effectLst/>
                        </a:rPr>
                        <a:t>525 zł</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800"/>
                        </a:spcAft>
                      </a:pPr>
                      <a:r>
                        <a:rPr lang="pl-PL" sz="900">
                          <a:effectLst/>
                        </a:rPr>
                        <a:t>od 4,5% do 18% alkoholu (bez piwa)</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rozpoczynający sprzedaż napojów alkoholowych w danym punkcie sprzedaży (pierwsze zezwolenie) oraz przedsiębiorcy, którzy w roku poprzednim uzyskali wartość sprzedaży mniejszą niż 37 500 zł</a:t>
                      </a:r>
                      <a:endParaRPr lang="pl-PL" sz="700">
                        <a:effectLst/>
                        <a:latin typeface="Calibri"/>
                        <a:ea typeface="Calibri"/>
                        <a:cs typeface="Times New Roman"/>
                      </a:endParaRPr>
                    </a:p>
                  </a:txBody>
                  <a:tcPr marL="4756" marR="4756" marT="4756" marB="4756" anchor="ctr"/>
                </a:tc>
              </a:tr>
              <a:tr h="1366333">
                <a:tc>
                  <a:txBody>
                    <a:bodyPr/>
                    <a:lstStyle/>
                    <a:p>
                      <a:pPr algn="ctr">
                        <a:lnSpc>
                          <a:spcPct val="107000"/>
                        </a:lnSpc>
                        <a:spcAft>
                          <a:spcPts val="0"/>
                        </a:spcAft>
                      </a:pPr>
                      <a:r>
                        <a:rPr lang="pl-PL" sz="900">
                          <a:effectLst/>
                        </a:rPr>
                        <a:t>2100 zł</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powyżej 18% alkoholu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rozpoczynający sprzedaż napojów alkoholowych w danym punkcie sprzedaży (pierwsze zezwolenie) oraz przedsiębiorcy, którzy w roku poprzednim uzyskali wartość sprzedaży mniejszą niż 77 000 zł</a:t>
                      </a:r>
                      <a:endParaRPr lang="pl-PL" sz="700">
                        <a:effectLst/>
                        <a:latin typeface="Calibri"/>
                        <a:ea typeface="Calibri"/>
                        <a:cs typeface="Times New Roman"/>
                      </a:endParaRPr>
                    </a:p>
                  </a:txBody>
                  <a:tcPr marL="4756" marR="4756" marT="4756" marB="4756" anchor="ctr"/>
                </a:tc>
              </a:tr>
              <a:tr h="587872">
                <a:tc>
                  <a:txBody>
                    <a:bodyPr/>
                    <a:lstStyle/>
                    <a:p>
                      <a:pPr algn="ctr">
                        <a:lnSpc>
                          <a:spcPct val="107000"/>
                        </a:lnSpc>
                        <a:spcAft>
                          <a:spcPts val="0"/>
                        </a:spcAft>
                      </a:pPr>
                      <a:r>
                        <a:rPr lang="pl-PL" sz="900">
                          <a:effectLst/>
                        </a:rPr>
                        <a:t>1,4% wartości sprzedaży w poprzednim roku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do 4,5% alkoholu oraz piwo</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którzy w roku poprzednim uzyskali wartość sprzedaży wyższą niż 37 500 zł</a:t>
                      </a:r>
                      <a:endParaRPr lang="pl-PL" sz="700">
                        <a:effectLst/>
                        <a:latin typeface="Calibri"/>
                        <a:ea typeface="Calibri"/>
                        <a:cs typeface="Times New Roman"/>
                      </a:endParaRPr>
                    </a:p>
                  </a:txBody>
                  <a:tcPr marL="4756" marR="4756" marT="4756" marB="4756" anchor="ctr"/>
                </a:tc>
              </a:tr>
              <a:tr h="587872">
                <a:tc>
                  <a:txBody>
                    <a:bodyPr/>
                    <a:lstStyle/>
                    <a:p>
                      <a:pPr algn="ctr">
                        <a:lnSpc>
                          <a:spcPct val="107000"/>
                        </a:lnSpc>
                        <a:spcAft>
                          <a:spcPts val="0"/>
                        </a:spcAft>
                      </a:pPr>
                      <a:r>
                        <a:rPr lang="pl-PL" sz="900">
                          <a:effectLst/>
                        </a:rPr>
                        <a:t>1,4% wartości sprzedaży w poprzednim roku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od 4,5% do 18% alkoholu (bez piwa)</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którzy w roku poprzednim uzyskali wartość sprzedaży wyższą niż 37 500 zł</a:t>
                      </a:r>
                      <a:endParaRPr lang="pl-PL" sz="700">
                        <a:effectLst/>
                        <a:latin typeface="Calibri"/>
                        <a:ea typeface="Calibri"/>
                        <a:cs typeface="Times New Roman"/>
                      </a:endParaRPr>
                    </a:p>
                  </a:txBody>
                  <a:tcPr marL="4756" marR="4756" marT="4756" marB="4756" anchor="ctr"/>
                </a:tc>
              </a:tr>
              <a:tr h="587872">
                <a:tc>
                  <a:txBody>
                    <a:bodyPr/>
                    <a:lstStyle/>
                    <a:p>
                      <a:pPr algn="ctr">
                        <a:lnSpc>
                          <a:spcPct val="107000"/>
                        </a:lnSpc>
                        <a:spcAft>
                          <a:spcPts val="0"/>
                        </a:spcAft>
                      </a:pPr>
                      <a:r>
                        <a:rPr lang="pl-PL" sz="900">
                          <a:effectLst/>
                        </a:rPr>
                        <a:t>2,7% wartości sprzedaży w poprzednim roku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powyżej 18% alkoholu</a:t>
                      </a:r>
                      <a:endParaRPr lang="pl-PL" sz="700">
                        <a:effectLst/>
                        <a:latin typeface="Calibri"/>
                        <a:ea typeface="Calibri"/>
                        <a:cs typeface="Times New Roman"/>
                      </a:endParaRPr>
                    </a:p>
                  </a:txBody>
                  <a:tcPr marL="4756" marR="4756" marT="4756" marB="4756" anchor="ctr"/>
                </a:tc>
                <a:tc>
                  <a:txBody>
                    <a:bodyPr/>
                    <a:lstStyle/>
                    <a:p>
                      <a:pPr algn="ctr">
                        <a:lnSpc>
                          <a:spcPct val="107000"/>
                        </a:lnSpc>
                        <a:spcAft>
                          <a:spcPts val="0"/>
                        </a:spcAft>
                      </a:pPr>
                      <a:r>
                        <a:rPr lang="pl-PL" sz="900">
                          <a:effectLst/>
                        </a:rPr>
                        <a:t>przedsiębiorcy, którzy w roku poprzednim uzyskali wartość sprzedaży wyższą niż 77 000 zł</a:t>
                      </a:r>
                      <a:endParaRPr lang="pl-PL" sz="700">
                        <a:effectLst/>
                        <a:latin typeface="Calibri"/>
                        <a:ea typeface="Calibri"/>
                        <a:cs typeface="Times New Roman"/>
                      </a:endParaRPr>
                    </a:p>
                  </a:txBody>
                  <a:tcPr marL="4756" marR="4756" marT="4756" marB="4756" anchor="ctr"/>
                </a:tc>
              </a:tr>
            </a:tbl>
          </a:graphicData>
        </a:graphic>
      </p:graphicFrame>
    </p:spTree>
    <p:extLst>
      <p:ext uri="{BB962C8B-B14F-4D97-AF65-F5344CB8AC3E}">
        <p14:creationId xmlns:p14="http://schemas.microsoft.com/office/powerpoint/2010/main" val="20667704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988840"/>
            <a:ext cx="8229600" cy="1143000"/>
          </a:xfrm>
        </p:spPr>
        <p:txBody>
          <a:bodyPr/>
          <a:lstStyle/>
          <a:p>
            <a:r>
              <a:rPr lang="pl-PL" smtClean="0"/>
              <a:t>Działalność regulowana</a:t>
            </a:r>
            <a:endParaRPr lang="pl-PL"/>
          </a:p>
        </p:txBody>
      </p:sp>
    </p:spTree>
    <p:extLst>
      <p:ext uri="{BB962C8B-B14F-4D97-AF65-F5344CB8AC3E}">
        <p14:creationId xmlns:p14="http://schemas.microsoft.com/office/powerpoint/2010/main" val="4737527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Działalność regulowana</a:t>
            </a:r>
            <a:endParaRPr lang="pl-PL"/>
          </a:p>
        </p:txBody>
      </p:sp>
      <p:sp>
        <p:nvSpPr>
          <p:cNvPr id="3" name="Symbol zastępczy zawartości 2"/>
          <p:cNvSpPr>
            <a:spLocks noGrp="1"/>
          </p:cNvSpPr>
          <p:nvPr>
            <p:ph idx="1"/>
          </p:nvPr>
        </p:nvSpPr>
        <p:spPr/>
        <p:txBody>
          <a:bodyPr/>
          <a:lstStyle/>
          <a:p>
            <a:pPr marL="0" indent="0">
              <a:buNone/>
            </a:pPr>
            <a:r>
              <a:rPr lang="pl-PL"/>
              <a:t>Jest to działalność gospodarcza, której wykonywanie wymaga spełnienia szczególnych warunków określonych przepisami prawa. Polega na zastępowaniu zezwoleń na prowadzenie niektórych rodzajów działalności wpisem do odpowiedniego rejestru.</a:t>
            </a:r>
          </a:p>
        </p:txBody>
      </p:sp>
    </p:spTree>
    <p:extLst>
      <p:ext uri="{BB962C8B-B14F-4D97-AF65-F5344CB8AC3E}">
        <p14:creationId xmlns:p14="http://schemas.microsoft.com/office/powerpoint/2010/main" val="1430967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smtClean="0"/>
              <a:t>Prawo przedsiębiorców</a:t>
            </a:r>
          </a:p>
          <a:p>
            <a:endParaRPr lang="pl-PL" smtClean="0"/>
          </a:p>
          <a:p>
            <a:r>
              <a:rPr lang="pl-PL" smtClean="0"/>
              <a:t>Art</a:t>
            </a:r>
            <a:r>
              <a:rPr lang="pl-PL"/>
              <a:t>. 43. 1. Jeżeli odrębne przepisy stanowią, że dany rodzaj działalności jest działalnością regulowaną, przedsiębiorca może wykonywać tę działalność, jeśli spełnia warunki określone tymi przepisami i po uzyskaniu wpisu do właściwego re-jestru działalności regulowanej.</a:t>
            </a:r>
          </a:p>
        </p:txBody>
      </p:sp>
    </p:spTree>
    <p:extLst>
      <p:ext uri="{BB962C8B-B14F-4D97-AF65-F5344CB8AC3E}">
        <p14:creationId xmlns:p14="http://schemas.microsoft.com/office/powerpoint/2010/main" val="33037128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77500" lnSpcReduction="20000"/>
          </a:bodyPr>
          <a:lstStyle/>
          <a:p>
            <a:endParaRPr lang="pl-PL" smtClean="0"/>
          </a:p>
          <a:p>
            <a:r>
              <a:rPr lang="pl-PL" smtClean="0"/>
              <a:t>Organ </a:t>
            </a:r>
            <a:r>
              <a:rPr lang="pl-PL"/>
              <a:t>prowadzący rejestr działalności regulowanej, w drodze decyzji, odmawia wpisu przedsiębiorcy do rejestru:</a:t>
            </a:r>
          </a:p>
          <a:p>
            <a:r>
              <a:rPr lang="pl-PL"/>
              <a:t>1) jeżeli wydano prawomocne orzeczenie zakazujące przedsiębiorcy wykonywania działalności gospodarczej objętej wpi-sem;</a:t>
            </a:r>
          </a:p>
          <a:p>
            <a:r>
              <a:rPr lang="pl-PL"/>
              <a:t>2) jeżeli przedsiębiorcę wykreślono z rejestru tej działalności regulowanej w wyniku wydania przez organ prowadzący rejestr decyzji o zakazie wykonywania przez przedsiębiorcę działalności objętej wpisem w okresie 3 lat poprzedzają-cych złożenie wniosku;</a:t>
            </a:r>
          </a:p>
          <a:p>
            <a:r>
              <a:rPr lang="pl-PL"/>
              <a:t>3) w przypadkach określonych w odrębnych przepisach.</a:t>
            </a:r>
          </a:p>
        </p:txBody>
      </p:sp>
    </p:spTree>
    <p:extLst>
      <p:ext uri="{BB962C8B-B14F-4D97-AF65-F5344CB8AC3E}">
        <p14:creationId xmlns:p14="http://schemas.microsoft.com/office/powerpoint/2010/main" val="2714913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lnSpcReduction="10000"/>
          </a:bodyPr>
          <a:lstStyle/>
          <a:p>
            <a:r>
              <a:rPr lang="pl-PL"/>
              <a:t>Rejestry działalności regulowanej są jawne. </a:t>
            </a:r>
            <a:endParaRPr lang="pl-PL" smtClean="0"/>
          </a:p>
          <a:p>
            <a:endParaRPr lang="pl-PL"/>
          </a:p>
          <a:p>
            <a:r>
              <a:rPr lang="pl-PL" smtClean="0"/>
              <a:t>Dane </a:t>
            </a:r>
            <a:r>
              <a:rPr lang="pl-PL"/>
              <a:t>z rejestrów dotyczące firmy przedsiębiorcy oraz jego numeru identyfikacji podatkowej (NIP) są udostępniane w sieci teleinformatycznej. Organ może udostępnić w sieci teleinformatycz-nej także inne dane, z uwzględnieniem przepisów o ochronie danych osobowych.</a:t>
            </a:r>
          </a:p>
        </p:txBody>
      </p:sp>
    </p:spTree>
    <p:extLst>
      <p:ext uri="{BB962C8B-B14F-4D97-AF65-F5344CB8AC3E}">
        <p14:creationId xmlns:p14="http://schemas.microsoft.com/office/powerpoint/2010/main" val="24591556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Działalność regulowana - przykład</a:t>
            </a:r>
            <a:endParaRPr lang="pl-PL"/>
          </a:p>
        </p:txBody>
      </p:sp>
      <p:sp>
        <p:nvSpPr>
          <p:cNvPr id="3" name="Symbol zastępczy zawartości 2"/>
          <p:cNvSpPr>
            <a:spLocks noGrp="1"/>
          </p:cNvSpPr>
          <p:nvPr>
            <p:ph idx="1"/>
          </p:nvPr>
        </p:nvSpPr>
        <p:spPr/>
        <p:txBody>
          <a:bodyPr>
            <a:normAutofit lnSpcReduction="10000"/>
          </a:bodyPr>
          <a:lstStyle/>
          <a:p>
            <a:r>
              <a:rPr lang="pl-PL"/>
              <a:t>działalność w zakresie prowadzenia stacji kontroli pojazdów, prowadzenia ośrodka szkolenia kierowców, prowadzenia pracowni psychologicznej oraz w zakresie prowadzenia ośrodka doskonalenia techniki jazdy (art. 83 ust. 2 ustawy z 20 czerwca 1997 r. – Prawo o ruchu drogowym (Dz.U. z 2017 r. poz. 1260, ze zm.) i art. 28 ust. 1, art. 85 ust. 1 i art. 114 ust. 1 ustawy z dnia 5 stycznia 2011 r. o kierujących pojazdami (Dz.U. z 2017 r. poz. 978)).</a:t>
            </a:r>
          </a:p>
        </p:txBody>
      </p:sp>
    </p:spTree>
    <p:extLst>
      <p:ext uri="{BB962C8B-B14F-4D97-AF65-F5344CB8AC3E}">
        <p14:creationId xmlns:p14="http://schemas.microsoft.com/office/powerpoint/2010/main" val="26176893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Działalność regulowa - przykład</a:t>
            </a:r>
            <a:endParaRPr lang="pl-PL"/>
          </a:p>
        </p:txBody>
      </p:sp>
      <p:sp>
        <p:nvSpPr>
          <p:cNvPr id="3" name="Symbol zastępczy zawartości 2"/>
          <p:cNvSpPr>
            <a:spLocks noGrp="1"/>
          </p:cNvSpPr>
          <p:nvPr>
            <p:ph idx="1"/>
          </p:nvPr>
        </p:nvSpPr>
        <p:spPr/>
        <p:txBody>
          <a:bodyPr>
            <a:normAutofit lnSpcReduction="10000"/>
          </a:bodyPr>
          <a:lstStyle/>
          <a:p>
            <a:r>
              <a:rPr lang="pl-PL"/>
              <a:t>działalność w zakresie usług detektywistycznych (art. 3 ustawy z 6 lipca 2001 r. o usługach detektywistycznych (Dz.U. z 2017 r. poz. 556)). </a:t>
            </a:r>
            <a:endParaRPr lang="pl-PL" smtClean="0"/>
          </a:p>
          <a:p>
            <a:endParaRPr lang="pl-PL"/>
          </a:p>
          <a:p>
            <a:r>
              <a:rPr lang="pl-PL" smtClean="0"/>
              <a:t>Działalność </a:t>
            </a:r>
            <a:r>
              <a:rPr lang="pl-PL"/>
              <a:t>ta wymaga wpisu do rejestru działalności detektywistycznej, a organem prowadzącym rejestr jest minister właściwy do spraw wewnętrznych (art. 17 ust. 1).</a:t>
            </a:r>
          </a:p>
        </p:txBody>
      </p:sp>
    </p:spTree>
    <p:extLst>
      <p:ext uri="{BB962C8B-B14F-4D97-AF65-F5344CB8AC3E}">
        <p14:creationId xmlns:p14="http://schemas.microsoft.com/office/powerpoint/2010/main" val="8797528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Działalność regulowana - przykład</a:t>
            </a:r>
            <a:endParaRPr lang="pl-PL"/>
          </a:p>
        </p:txBody>
      </p:sp>
      <p:sp>
        <p:nvSpPr>
          <p:cNvPr id="3" name="Symbol zastępczy zawartości 2"/>
          <p:cNvSpPr>
            <a:spLocks noGrp="1"/>
          </p:cNvSpPr>
          <p:nvPr>
            <p:ph idx="1"/>
          </p:nvPr>
        </p:nvSpPr>
        <p:spPr/>
        <p:txBody>
          <a:bodyPr/>
          <a:lstStyle/>
          <a:p>
            <a:r>
              <a:rPr lang="pl-PL"/>
              <a:t>działalność kantorowa (art. 11 ust. 1 ustawy z 27 lipca 2002 r. – Prawo dewizowe (Dz.U. z 2017 r. poz. 679, ze zm.)). </a:t>
            </a:r>
            <a:endParaRPr lang="pl-PL" smtClean="0"/>
          </a:p>
          <a:p>
            <a:endParaRPr lang="pl-PL"/>
          </a:p>
          <a:p>
            <a:r>
              <a:rPr lang="pl-PL" smtClean="0"/>
              <a:t>Działalność </a:t>
            </a:r>
            <a:r>
              <a:rPr lang="pl-PL"/>
              <a:t>ta wymaga wpisu do rejestru działalności kantorowej, a organem prowadzącym rejestr jest Prezes Narodowego Banku Polskiego (art. 16 ust. 1).</a:t>
            </a:r>
          </a:p>
        </p:txBody>
      </p:sp>
    </p:spTree>
    <p:extLst>
      <p:ext uri="{BB962C8B-B14F-4D97-AF65-F5344CB8AC3E}">
        <p14:creationId xmlns:p14="http://schemas.microsoft.com/office/powerpoint/2010/main" val="1360394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Monopol - przykład</a:t>
            </a:r>
            <a:endParaRPr lang="pl-PL"/>
          </a:p>
        </p:txBody>
      </p:sp>
      <p:sp>
        <p:nvSpPr>
          <p:cNvPr id="3" name="Symbol zastępczy zawartości 2"/>
          <p:cNvSpPr>
            <a:spLocks noGrp="1"/>
          </p:cNvSpPr>
          <p:nvPr>
            <p:ph idx="1"/>
          </p:nvPr>
        </p:nvSpPr>
        <p:spPr/>
        <p:txBody>
          <a:bodyPr/>
          <a:lstStyle/>
          <a:p>
            <a:r>
              <a:rPr lang="pl-PL"/>
              <a:t>Ustawa </a:t>
            </a:r>
            <a:r>
              <a:rPr lang="pl-PL" smtClean="0"/>
              <a:t>z dnia 29.08.1997 r. o </a:t>
            </a:r>
            <a:r>
              <a:rPr lang="pl-PL"/>
              <a:t>Narodowym Banku </a:t>
            </a:r>
            <a:r>
              <a:rPr lang="pl-PL" smtClean="0"/>
              <a:t>Polskim (t.j</a:t>
            </a:r>
            <a:r>
              <a:rPr lang="pl-PL"/>
              <a:t>. Dz.U. z 2017 r. poz. </a:t>
            </a:r>
            <a:r>
              <a:rPr lang="pl-PL" smtClean="0"/>
              <a:t>1373)</a:t>
            </a:r>
            <a:endParaRPr lang="pl-PL"/>
          </a:p>
          <a:p>
            <a:endParaRPr lang="pl-PL" smtClean="0"/>
          </a:p>
          <a:p>
            <a:pPr marL="457200" lvl="1" indent="0">
              <a:buNone/>
            </a:pPr>
            <a:r>
              <a:rPr lang="pl-PL" smtClean="0"/>
              <a:t>Art</a:t>
            </a:r>
            <a:r>
              <a:rPr lang="pl-PL"/>
              <a:t>. 4 [Prawo emisji] NBP przysługuje wyłączne prawo emitowania znaków pieniężnych Rzeczypospolitej Polskiej.</a:t>
            </a:r>
          </a:p>
        </p:txBody>
      </p:sp>
    </p:spTree>
    <p:extLst>
      <p:ext uri="{BB962C8B-B14F-4D97-AF65-F5344CB8AC3E}">
        <p14:creationId xmlns:p14="http://schemas.microsoft.com/office/powerpoint/2010/main" val="345135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Monopol - przykład</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Ustawa z dnia 23.11.2012 r. - Prawo pocztowe (t.j</a:t>
            </a:r>
            <a:r>
              <a:rPr lang="pl-PL"/>
              <a:t>. Dz.U. z 2017 r. poz. </a:t>
            </a:r>
            <a:r>
              <a:rPr lang="pl-PL" smtClean="0"/>
              <a:t>1481)</a:t>
            </a:r>
          </a:p>
          <a:p>
            <a:endParaRPr lang="pl-PL"/>
          </a:p>
          <a:p>
            <a:pPr marL="457200" lvl="1" indent="0">
              <a:buNone/>
            </a:pPr>
            <a:r>
              <a:rPr lang="pl-PL"/>
              <a:t>Art. 24 [Wyłączne prawo </a:t>
            </a:r>
            <a:r>
              <a:rPr lang="pl-PL" smtClean="0"/>
              <a:t>emisji]</a:t>
            </a:r>
          </a:p>
          <a:p>
            <a:pPr marL="914400" lvl="2" indent="0">
              <a:buNone/>
            </a:pPr>
            <a:r>
              <a:rPr lang="pl-PL" smtClean="0"/>
              <a:t>1. Operatorowi wyznaczonemu przysługuje wyłączne prawo emisji i, z zastrzeżeniem art. 25 ust. 5, wycofywania z obiegu:</a:t>
            </a:r>
          </a:p>
          <a:p>
            <a:pPr marL="914400" lvl="2" indent="0">
              <a:buNone/>
            </a:pPr>
            <a:r>
              <a:rPr lang="pl-PL" smtClean="0"/>
              <a:t>1</a:t>
            </a:r>
            <a:r>
              <a:rPr lang="pl-PL"/>
              <a:t>)  znaczków pocztowych;</a:t>
            </a:r>
          </a:p>
          <a:p>
            <a:pPr marL="914400" lvl="2" indent="0">
              <a:buNone/>
            </a:pPr>
            <a:r>
              <a:rPr lang="pl-PL"/>
              <a:t>2)  kartek pocztowych w postaci pojedynczych kart wykonanych ze sztywnego papieru z nadrukowanym znakiem opłaty pocztowej opatrzonym napisem zawierającym wyrazy, o których mowa w art. 23 ust. 2 pkt 1;</a:t>
            </a:r>
          </a:p>
          <a:p>
            <a:pPr marL="914400" lvl="2" indent="0">
              <a:buNone/>
            </a:pPr>
            <a:r>
              <a:rPr lang="pl-PL"/>
              <a:t>3)  kopert z nadrukowanym znakiem opłaty pocztowej opatrzonym napisem zawierającym wyrazy, o których mowa w art. 23 ust. 2 pkt 1.</a:t>
            </a:r>
          </a:p>
        </p:txBody>
      </p:sp>
    </p:spTree>
    <p:extLst>
      <p:ext uri="{BB962C8B-B14F-4D97-AF65-F5344CB8AC3E}">
        <p14:creationId xmlns:p14="http://schemas.microsoft.com/office/powerpoint/2010/main" val="2602785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r>
              <a:rPr lang="pl-PL" sz="4800" smtClean="0"/>
              <a:t>Koncesja</a:t>
            </a:r>
            <a:endParaRPr lang="pl-PL" sz="4800"/>
          </a:p>
        </p:txBody>
      </p:sp>
    </p:spTree>
    <p:extLst>
      <p:ext uri="{BB962C8B-B14F-4D97-AF65-F5344CB8AC3E}">
        <p14:creationId xmlns:p14="http://schemas.microsoft.com/office/powerpoint/2010/main" val="363250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a:t>
            </a:r>
            <a:endParaRPr lang="pl-PL"/>
          </a:p>
        </p:txBody>
      </p:sp>
      <p:sp>
        <p:nvSpPr>
          <p:cNvPr id="3" name="Symbol zastępczy zawartości 2"/>
          <p:cNvSpPr>
            <a:spLocks noGrp="1"/>
          </p:cNvSpPr>
          <p:nvPr>
            <p:ph idx="1"/>
          </p:nvPr>
        </p:nvSpPr>
        <p:spPr/>
        <p:txBody>
          <a:bodyPr>
            <a:normAutofit fontScale="77500" lnSpcReduction="20000"/>
          </a:bodyPr>
          <a:lstStyle/>
          <a:p>
            <a:r>
              <a:rPr lang="pl-PL"/>
              <a:t>Jest to akt </a:t>
            </a:r>
            <a:r>
              <a:rPr lang="pl-PL" smtClean="0"/>
              <a:t>administracyjny (decyzja administracyjna), </a:t>
            </a:r>
            <a:r>
              <a:rPr lang="pl-PL"/>
              <a:t>który wymagany jest do podjęcia działalności gospodarczej w dziedzinach o istotnym znaczeniu ze względu na bezpieczeństwo państwa, obywateli albo inny ważny interes publiczny</a:t>
            </a:r>
            <a:r>
              <a:rPr lang="pl-PL" smtClean="0"/>
              <a:t>.</a:t>
            </a:r>
          </a:p>
          <a:p>
            <a:r>
              <a:rPr lang="pl-PL" smtClean="0"/>
              <a:t> </a:t>
            </a:r>
            <a:r>
              <a:rPr lang="pl-PL"/>
              <a:t>Jest ona instrumentem nadzoru nad danym rodzajem działalności gospodarczej, który nie może być wykonywany w sposób wolny. </a:t>
            </a:r>
            <a:endParaRPr lang="pl-PL" smtClean="0"/>
          </a:p>
          <a:p>
            <a:r>
              <a:rPr lang="pl-PL" smtClean="0"/>
              <a:t>Stanowi </a:t>
            </a:r>
            <a:r>
              <a:rPr lang="pl-PL"/>
              <a:t>ona jednostronny akt woli organu państwa pozwalający na działania gospodarcze w obszarze stanowiącym dotąd wyłączną domenę państwa. Udzielenie, odmowa, zmiana, cofnięcie bądź ograniczenie zakresu koncesji leży w gestii organu właściwego</a:t>
            </a:r>
            <a:r>
              <a:rPr lang="pl-PL" smtClean="0"/>
              <a:t>.</a:t>
            </a:r>
            <a:endParaRPr lang="pl-PL"/>
          </a:p>
        </p:txBody>
      </p:sp>
    </p:spTree>
    <p:extLst>
      <p:ext uri="{BB962C8B-B14F-4D97-AF65-F5344CB8AC3E}">
        <p14:creationId xmlns:p14="http://schemas.microsoft.com/office/powerpoint/2010/main" val="662947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Koncesja</a:t>
            </a:r>
            <a:endParaRPr lang="pl-PL"/>
          </a:p>
        </p:txBody>
      </p:sp>
      <p:sp>
        <p:nvSpPr>
          <p:cNvPr id="3" name="Symbol zastępczy zawartości 2"/>
          <p:cNvSpPr>
            <a:spLocks noGrp="1"/>
          </p:cNvSpPr>
          <p:nvPr>
            <p:ph idx="1"/>
          </p:nvPr>
        </p:nvSpPr>
        <p:spPr/>
        <p:txBody>
          <a:bodyPr>
            <a:normAutofit fontScale="85000" lnSpcReduction="10000"/>
          </a:bodyPr>
          <a:lstStyle/>
          <a:p>
            <a:r>
              <a:rPr lang="pl-PL" smtClean="0"/>
              <a:t>Koncesja a koncesja na roboty budowlane lub usługi</a:t>
            </a:r>
          </a:p>
          <a:p>
            <a:endParaRPr lang="pl-PL"/>
          </a:p>
          <a:p>
            <a:r>
              <a:rPr lang="pl-PL"/>
              <a:t>Ustawa </a:t>
            </a:r>
            <a:r>
              <a:rPr lang="pl-PL" smtClean="0"/>
              <a:t>z dnia 21.10.2016 r. o </a:t>
            </a:r>
            <a:r>
              <a:rPr lang="pl-PL"/>
              <a:t>umowie koncesji na roboty budowlane lub </a:t>
            </a:r>
            <a:r>
              <a:rPr lang="pl-PL" smtClean="0"/>
              <a:t>usługi (Dz.U</a:t>
            </a:r>
            <a:r>
              <a:rPr lang="pl-PL"/>
              <a:t>. z 2016 r. poz. </a:t>
            </a:r>
            <a:r>
              <a:rPr lang="pl-PL" smtClean="0"/>
              <a:t>1920)</a:t>
            </a:r>
          </a:p>
          <a:p>
            <a:endParaRPr lang="pl-PL" smtClean="0"/>
          </a:p>
          <a:p>
            <a:r>
              <a:rPr lang="pl-PL" smtClean="0"/>
              <a:t>USTAWA z </a:t>
            </a:r>
            <a:r>
              <a:rPr lang="pl-PL"/>
              <a:t>dnia 6 marca 2018 r. - Prawo </a:t>
            </a:r>
            <a:r>
              <a:rPr lang="pl-PL" smtClean="0"/>
              <a:t>przedsiębiorców (Dz.U</a:t>
            </a:r>
            <a:r>
              <a:rPr lang="pl-PL"/>
              <a:t>. 2018 poz. </a:t>
            </a:r>
            <a:r>
              <a:rPr lang="pl-PL" smtClean="0"/>
              <a:t>646).</a:t>
            </a:r>
          </a:p>
          <a:p>
            <a:pPr lvl="1"/>
            <a:r>
              <a:rPr lang="pl-PL"/>
              <a:t>Rozdział </a:t>
            </a:r>
            <a:r>
              <a:rPr lang="pl-PL" smtClean="0"/>
              <a:t>4 Reglamentacja </a:t>
            </a:r>
            <a:r>
              <a:rPr lang="pl-PL"/>
              <a:t>działalności </a:t>
            </a:r>
            <a:r>
              <a:rPr lang="pl-PL" smtClean="0"/>
              <a:t>gospodarczej</a:t>
            </a:r>
          </a:p>
          <a:p>
            <a:pPr lvl="1"/>
            <a:r>
              <a:rPr lang="pl-PL" smtClean="0"/>
              <a:t>Art. 37 i n.</a:t>
            </a:r>
          </a:p>
          <a:p>
            <a:pPr marL="0" indent="0">
              <a:buNone/>
            </a:pPr>
            <a:endParaRPr lang="pl-PL"/>
          </a:p>
        </p:txBody>
      </p:sp>
    </p:spTree>
    <p:extLst>
      <p:ext uri="{BB962C8B-B14F-4D97-AF65-F5344CB8AC3E}">
        <p14:creationId xmlns:p14="http://schemas.microsoft.com/office/powerpoint/2010/main" val="3130970946"/>
      </p:ext>
    </p:extLst>
  </p:cSld>
  <p:clrMapOvr>
    <a:masterClrMapping/>
  </p:clrMapOvr>
</p:sld>
</file>

<file path=ppt/theme/theme1.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3679</Words>
  <Application>Microsoft Office PowerPoint</Application>
  <PresentationFormat>Pokaz na ekranie (4:3)</PresentationFormat>
  <Paragraphs>268</Paragraphs>
  <Slides>49</Slides>
  <Notes>0</Notes>
  <HiddenSlides>0</HiddenSlides>
  <MMClips>0</MMClips>
  <ScaleCrop>false</ScaleCrop>
  <HeadingPairs>
    <vt:vector size="4" baseType="variant">
      <vt:variant>
        <vt:lpstr>Motyw</vt:lpstr>
      </vt:variant>
      <vt:variant>
        <vt:i4>1</vt:i4>
      </vt:variant>
      <vt:variant>
        <vt:lpstr>Tytuły slajdów</vt:lpstr>
      </vt:variant>
      <vt:variant>
        <vt:i4>49</vt:i4>
      </vt:variant>
    </vt:vector>
  </HeadingPairs>
  <TitlesOfParts>
    <vt:vector size="50" baseType="lpstr">
      <vt:lpstr>2_Motyw pakietu Office</vt:lpstr>
      <vt:lpstr>Ograniczenia przedmiotowe w podejmowaniu działalności gospodarczej</vt:lpstr>
      <vt:lpstr>Ograniczenia przedmiotowe w podejmowaniu działalności gospodarczej</vt:lpstr>
      <vt:lpstr>Ograniczenia przedmiotowe w podejmowaniu działalności gospodarczej</vt:lpstr>
      <vt:lpstr>Monopol państwowy - przykład</vt:lpstr>
      <vt:lpstr>Monopol - przykład</vt:lpstr>
      <vt:lpstr>Monopol - przykład</vt:lpstr>
      <vt:lpstr>Prezentacja programu PowerPoint</vt:lpstr>
      <vt:lpstr>Koncesja</vt:lpstr>
      <vt:lpstr>Koncesja</vt:lpstr>
      <vt:lpstr>Prezentacja programu PowerPoint</vt:lpstr>
      <vt:lpstr>Koncesja</vt:lpstr>
      <vt:lpstr>Prezentacja programu PowerPoint</vt:lpstr>
      <vt:lpstr>Prezentacja programu PowerPoint</vt:lpstr>
      <vt:lpstr>Koncesja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Koncesja – przykład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Zezwolenie</vt:lpstr>
      <vt:lpstr>Prezentacja programu PowerPoint</vt:lpstr>
      <vt:lpstr>Zezwolenie</vt:lpstr>
      <vt:lpstr>Koncesja a zezwolenie</vt:lpstr>
      <vt:lpstr>Zezwolenie </vt:lpstr>
      <vt:lpstr>Apteka</vt:lpstr>
      <vt:lpstr>Apteki</vt:lpstr>
      <vt:lpstr>Zezwolenie </vt:lpstr>
      <vt:lpstr>Alkohol</vt:lpstr>
      <vt:lpstr>Alkohol</vt:lpstr>
      <vt:lpstr>Prezentacja programu PowerPoint</vt:lpstr>
      <vt:lpstr>Działalność regulowana</vt:lpstr>
      <vt:lpstr>Działalność regulowana</vt:lpstr>
      <vt:lpstr>Prezentacja programu PowerPoint</vt:lpstr>
      <vt:lpstr>Prezentacja programu PowerPoint</vt:lpstr>
      <vt:lpstr>Prezentacja programu PowerPoint</vt:lpstr>
      <vt:lpstr>Działalność regulowana - przykład</vt:lpstr>
      <vt:lpstr>Działalność regulowa - przykład</vt:lpstr>
      <vt:lpstr>Działalność regulowana - przykład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60</cp:revision>
  <dcterms:created xsi:type="dcterms:W3CDTF">2018-02-20T19:55:41Z</dcterms:created>
  <dcterms:modified xsi:type="dcterms:W3CDTF">2019-12-01T20:51:44Z</dcterms:modified>
</cp:coreProperties>
</file>