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458" r:id="rId2"/>
    <p:sldId id="459" r:id="rId3"/>
    <p:sldId id="460" r:id="rId4"/>
    <p:sldId id="461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  <p:sldId id="475" r:id="rId19"/>
    <p:sldId id="476" r:id="rId20"/>
    <p:sldId id="477" r:id="rId21"/>
    <p:sldId id="478" r:id="rId22"/>
    <p:sldId id="479" r:id="rId23"/>
    <p:sldId id="480" r:id="rId24"/>
    <p:sldId id="481" r:id="rId25"/>
    <p:sldId id="482" r:id="rId26"/>
    <p:sldId id="483" r:id="rId27"/>
    <p:sldId id="484" r:id="rId28"/>
    <p:sldId id="485" r:id="rId29"/>
    <p:sldId id="486" r:id="rId30"/>
    <p:sldId id="487" r:id="rId31"/>
    <p:sldId id="488" r:id="rId32"/>
    <p:sldId id="489" r:id="rId33"/>
    <p:sldId id="490" r:id="rId34"/>
    <p:sldId id="491" r:id="rId35"/>
    <p:sldId id="492" r:id="rId36"/>
    <p:sldId id="493" r:id="rId37"/>
    <p:sldId id="494" r:id="rId38"/>
    <p:sldId id="495" r:id="rId39"/>
    <p:sldId id="496" r:id="rId40"/>
    <p:sldId id="497" r:id="rId41"/>
    <p:sldId id="498" r:id="rId42"/>
    <p:sldId id="499" r:id="rId43"/>
    <p:sldId id="500" r:id="rId44"/>
    <p:sldId id="510" r:id="rId45"/>
    <p:sldId id="509" r:id="rId46"/>
    <p:sldId id="508" r:id="rId4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6EF09-C49E-46F3-A2AC-51F808064210}" type="datetimeFigureOut">
              <a:rPr lang="pl-PL" smtClean="0"/>
              <a:t>2019-12-01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F7FBC-7090-4852-ADD9-90F127C1DD8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7075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2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0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8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6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9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67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71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7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1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30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44500"/>
                <a:satMod val="160000"/>
              </a:schemeClr>
            </a:gs>
            <a:gs pos="31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89BD8-7081-4C59-8748-154FBA6B0628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2019-12-01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E1A4-2608-479C-B322-5519DFB41BD0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620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tg4ytenjrhe4toltqmfyc4nbtgy2dqnjsgu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enjrhe4toltqmfyc4nbtgy2dqmzwha" TargetMode="External"/><Relationship Id="rId2" Type="http://schemas.openxmlformats.org/officeDocument/2006/relationships/hyperlink" Target="https://sip.legalis.pl/document-view.seam?documentId=mfrxilrtg4ytenjrhe4toltqmfyc4nbtgy2dqnbqgi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3213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Ciężary policyjne</a:t>
            </a:r>
          </a:p>
          <a:p>
            <a:endParaRPr lang="pl-PL"/>
          </a:p>
          <a:p>
            <a:r>
              <a:rPr lang="pl-PL" smtClean="0"/>
              <a:t>Obciążenia osobiste</a:t>
            </a:r>
          </a:p>
          <a:p>
            <a:pPr lvl="1"/>
            <a:r>
              <a:rPr lang="pl-PL" smtClean="0"/>
              <a:t> obowiązek meldunkowy</a:t>
            </a:r>
          </a:p>
          <a:p>
            <a:pPr lvl="1"/>
            <a:r>
              <a:rPr lang="pl-PL" smtClean="0"/>
              <a:t>kontrola osobista</a:t>
            </a:r>
          </a:p>
          <a:p>
            <a:pPr lvl="1"/>
            <a:r>
              <a:rPr lang="pl-PL" smtClean="0"/>
              <a:t>okresowe badania lekarskie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60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Ciężary policyjne</a:t>
            </a:r>
          </a:p>
          <a:p>
            <a:endParaRPr lang="pl-PL"/>
          </a:p>
          <a:p>
            <a:r>
              <a:rPr lang="pl-PL" smtClean="0"/>
              <a:t>Obciążenia materialne</a:t>
            </a:r>
          </a:p>
          <a:p>
            <a:pPr lvl="1"/>
            <a:r>
              <a:rPr lang="pl-PL"/>
              <a:t>okresowe badania techniczne </a:t>
            </a:r>
            <a:r>
              <a:rPr lang="pl-PL" smtClean="0"/>
              <a:t>pojazdów</a:t>
            </a:r>
          </a:p>
          <a:p>
            <a:pPr lvl="1"/>
            <a:r>
              <a:rPr lang="pl-PL"/>
              <a:t>w</a:t>
            </a:r>
            <a:r>
              <a:rPr lang="pl-PL" smtClean="0"/>
              <a:t>yposażenie przeciwpożarowe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071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endParaRPr lang="pl-PL"/>
          </a:p>
          <a:p>
            <a:pPr marL="0" indent="0" algn="ctr">
              <a:buNone/>
            </a:pPr>
            <a:r>
              <a:rPr lang="pl-PL" sz="4000" smtClean="0"/>
              <a:t>Policja Sanitarna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641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Ustawa </a:t>
            </a:r>
            <a:r>
              <a:rPr lang="pl-PL"/>
              <a:t>z dnia 14 marca 1985 r</a:t>
            </a:r>
            <a:r>
              <a:rPr lang="pl-PL" smtClean="0"/>
              <a:t>. o </a:t>
            </a:r>
            <a:r>
              <a:rPr lang="pl-PL"/>
              <a:t>Państwowej Inspekcji </a:t>
            </a:r>
            <a:r>
              <a:rPr lang="pl-PL" smtClean="0"/>
              <a:t>Sanitarnej (t.j</a:t>
            </a:r>
            <a:r>
              <a:rPr lang="pl-PL"/>
              <a:t>. Dz.U. z 2017 r. poz. </a:t>
            </a:r>
            <a:r>
              <a:rPr lang="pl-PL" smtClean="0"/>
              <a:t>1261)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068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Państwowa Inspekcja Sanitarna jest powołana do realizacji zadań </a:t>
            </a:r>
            <a:r>
              <a:rPr lang="pl-PL" u="sng"/>
              <a:t>z zakresu zdrowia publicznego, </a:t>
            </a:r>
            <a:r>
              <a:rPr lang="pl-PL"/>
              <a:t>w szczególności poprzez </a:t>
            </a:r>
            <a:r>
              <a:rPr lang="pl-PL" u="sng"/>
              <a:t>sprawowanie nadzoru</a:t>
            </a:r>
            <a:r>
              <a:rPr lang="pl-PL"/>
              <a:t> nad warunkami:</a:t>
            </a:r>
          </a:p>
          <a:p>
            <a:r>
              <a:rPr lang="pl-PL"/>
              <a:t>1)  higieny środowiska,</a:t>
            </a:r>
          </a:p>
          <a:p>
            <a:r>
              <a:rPr lang="pl-PL"/>
              <a:t>2)  higieny pracy w zakładach pracy,</a:t>
            </a:r>
          </a:p>
          <a:p>
            <a:r>
              <a:rPr lang="pl-PL"/>
              <a:t>3)  higieny radiacyjnej,</a:t>
            </a:r>
          </a:p>
          <a:p>
            <a:r>
              <a:rPr lang="pl-PL"/>
              <a:t>4)  higieny procesów nauczania i wychowania,</a:t>
            </a:r>
          </a:p>
          <a:p>
            <a:r>
              <a:rPr lang="pl-PL"/>
              <a:t>5)  higieny wypoczynku i rekreacji,</a:t>
            </a:r>
          </a:p>
          <a:p>
            <a:r>
              <a:rPr lang="pl-PL"/>
              <a:t>6)  zdrowotnymi żywności, żywienia i przedmiotów użytku,</a:t>
            </a:r>
          </a:p>
          <a:p>
            <a:r>
              <a:rPr lang="pl-PL"/>
              <a:t>7)  higieniczno-sanitarnymi, jakie powinien spełniać personel medyczny, sprzęt oraz pomieszczenia, w których są udzielane świadczenia zdrowotne</a:t>
            </a:r>
          </a:p>
          <a:p>
            <a:r>
              <a:rPr lang="pl-PL"/>
              <a:t>- </a:t>
            </a:r>
            <a:r>
              <a:rPr lang="pl-PL" u="sng"/>
              <a:t>w celu ochrony zdrowia ludzkiego przed niekorzystnym wpływem szkodliwości i uciążliwości środowiskowych, zapobiegania powstawaniu chorób, w tym chorób zakaźnych i zawodowych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996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Organizacja </a:t>
            </a:r>
            <a:r>
              <a:rPr lang="pl-PL"/>
              <a:t>Państwowej Inspekcji </a:t>
            </a:r>
            <a:r>
              <a:rPr lang="pl-PL" smtClean="0"/>
              <a:t>Sanitarnej</a:t>
            </a:r>
          </a:p>
          <a:p>
            <a:endParaRPr lang="pl-PL"/>
          </a:p>
          <a:p>
            <a:r>
              <a:rPr lang="pl-PL"/>
              <a:t>Państwowa Inspekcja Sanitarna podlega ministrowi właściwemu do spraw zdrowia</a:t>
            </a:r>
            <a:r>
              <a:rPr lang="pl-PL" smtClean="0"/>
              <a:t>.</a:t>
            </a:r>
          </a:p>
          <a:p>
            <a:endParaRPr lang="pl-PL"/>
          </a:p>
          <a:p>
            <a:r>
              <a:rPr lang="pl-PL"/>
              <a:t>Państwową Inspekcją Sanitarną kieruje Główny Inspektor Sanitarny jako </a:t>
            </a:r>
            <a:r>
              <a:rPr lang="pl-PL" u="sng"/>
              <a:t>centralny</a:t>
            </a:r>
            <a:r>
              <a:rPr lang="pl-PL"/>
              <a:t> organ administracji rządowej</a:t>
            </a:r>
            <a:r>
              <a:rPr lang="pl-PL" smtClean="0"/>
              <a:t>.</a:t>
            </a:r>
          </a:p>
          <a:p>
            <a:pPr lvl="1"/>
            <a:r>
              <a:rPr lang="pl-PL"/>
              <a:t>Głównego Inspektora Sanitarnego </a:t>
            </a:r>
            <a:r>
              <a:rPr lang="pl-PL" u="sng"/>
              <a:t>powołuje Prezes Rady Ministrów</a:t>
            </a:r>
            <a:r>
              <a:rPr lang="pl-PL"/>
              <a:t>, spośród osób wyłonionych w drodze otwartego i konkurencyjnego naboru, na wniosek ministra właściwego do spraw zdrowia</a:t>
            </a:r>
            <a:r>
              <a:rPr lang="pl-PL" smtClean="0"/>
              <a:t>.</a:t>
            </a:r>
          </a:p>
          <a:p>
            <a:pPr lvl="1"/>
            <a:r>
              <a:rPr lang="pl-PL" u="sng"/>
              <a:t>Organem doradczym i opiniodawczym </a:t>
            </a:r>
            <a:r>
              <a:rPr lang="pl-PL"/>
              <a:t>Głównego Inspektora Sanitarnego w sprawach objętych zakresem działania Państwowej Inspekcji Sanitarnej jest </a:t>
            </a:r>
            <a:r>
              <a:rPr lang="pl-PL" u="sng"/>
              <a:t>Rada Sanitarno-Epidemiologiczna</a:t>
            </a:r>
          </a:p>
        </p:txBody>
      </p:sp>
    </p:spTree>
    <p:extLst>
      <p:ext uri="{BB962C8B-B14F-4D97-AF65-F5344CB8AC3E}">
        <p14:creationId xmlns:p14="http://schemas.microsoft.com/office/powerpoint/2010/main" val="3767809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/>
              <a:t>Zadania Państwowej Inspekcji Sanitarnej określone w rozdziale 1 wykonują następujące organy:</a:t>
            </a:r>
          </a:p>
          <a:p>
            <a:r>
              <a:rPr lang="pl-PL"/>
              <a:t>1) Główny Inspektor Sanitarny;</a:t>
            </a:r>
          </a:p>
          <a:p>
            <a:r>
              <a:rPr lang="pl-PL"/>
              <a:t>2) państwowy wojewódzki inspektor sanitarny, jako organ rządowej administracji zespolonej w województwie;</a:t>
            </a:r>
          </a:p>
          <a:p>
            <a:r>
              <a:rPr lang="pl-PL"/>
              <a:t>3) państwowy powiatowy inspektor sanitarny, jako organ rządowej administracji zespolonej w powiecie;</a:t>
            </a:r>
          </a:p>
          <a:p>
            <a:r>
              <a:rPr lang="pl-PL"/>
              <a:t>4) państwowy graniczny inspektor sanitarny dla obszarów przejść granicznych drogowych, kolejowych, lotniczych, rzecznych i morskich, portów lotniczych i morskich oraz jednostek pływających na obszarze wód terytorialnych.</a:t>
            </a:r>
          </a:p>
        </p:txBody>
      </p:sp>
    </p:spTree>
    <p:extLst>
      <p:ext uri="{BB962C8B-B14F-4D97-AF65-F5344CB8AC3E}">
        <p14:creationId xmlns:p14="http://schemas.microsoft.com/office/powerpoint/2010/main" val="558859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>
                <a:solidFill>
                  <a:srgbClr val="000000"/>
                </a:solidFill>
                <a:latin typeface="Times New Roman"/>
              </a:rPr>
              <a:t>W rozumieniu Kodeksu postępowania administracyjnego, w sprawach należących do zakresu zadań i kompetencji Państwowej Inspekcji Sanitarnej, jeżeli ustawa nie stanowi inaczej, </a:t>
            </a:r>
            <a:r>
              <a:rPr lang="pl-PL" u="sng">
                <a:solidFill>
                  <a:srgbClr val="000000"/>
                </a:solidFill>
                <a:latin typeface="Times New Roman"/>
              </a:rPr>
              <a:t>organem właściwym jest państwowy powiatowy lub państwowy graniczny inspektor sanitarny </a:t>
            </a:r>
            <a:endParaRPr lang="pl-PL" u="sng"/>
          </a:p>
        </p:txBody>
      </p:sp>
    </p:spTree>
    <p:extLst>
      <p:ext uri="{BB962C8B-B14F-4D97-AF65-F5344CB8AC3E}">
        <p14:creationId xmlns:p14="http://schemas.microsoft.com/office/powerpoint/2010/main" val="183606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>
              <a:solidFill>
                <a:srgbClr val="000000"/>
              </a:solidFill>
              <a:latin typeface="Times New Roman"/>
            </a:endParaRPr>
          </a:p>
          <a:p>
            <a:endParaRPr lang="pl-PL">
              <a:solidFill>
                <a:srgbClr val="000000"/>
              </a:solidFill>
              <a:latin typeface="Times New Roman"/>
            </a:endParaRPr>
          </a:p>
          <a:p>
            <a:r>
              <a:rPr lang="pl-PL" smtClean="0">
                <a:solidFill>
                  <a:srgbClr val="000000"/>
                </a:solidFill>
                <a:latin typeface="Times New Roman"/>
              </a:rPr>
              <a:t>Państwowy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inspektor sanitarny wykonuje zadania przy pomocy podległej mu </a:t>
            </a:r>
            <a:r>
              <a:rPr lang="pl-PL" u="sng">
                <a:solidFill>
                  <a:srgbClr val="000000"/>
                </a:solidFill>
                <a:latin typeface="Times New Roman"/>
              </a:rPr>
              <a:t>stacji sanitarno-epidemiologicznej </a:t>
            </a:r>
            <a:endParaRPr lang="pl-PL" u="sng"/>
          </a:p>
        </p:txBody>
      </p:sp>
    </p:spTree>
    <p:extLst>
      <p:ext uri="{BB962C8B-B14F-4D97-AF65-F5344CB8AC3E}">
        <p14:creationId xmlns:p14="http://schemas.microsoft.com/office/powerpoint/2010/main" val="4261424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pPr marL="0" indent="0">
              <a:buNone/>
            </a:pPr>
            <a:r>
              <a:rPr lang="pl-PL" b="1" smtClean="0"/>
              <a:t>Uprawnienia </a:t>
            </a:r>
            <a:r>
              <a:rPr lang="pl-PL" b="1"/>
              <a:t>Państwowej Inspekcji </a:t>
            </a:r>
            <a:r>
              <a:rPr lang="pl-PL" b="1" smtClean="0"/>
              <a:t>Sanitarnej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468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smtClean="0"/>
              <a:t>Pojęcie </a:t>
            </a:r>
            <a:r>
              <a:rPr lang="pl-PL"/>
              <a:t>policji administracyjnej w gospodarce i jej </a:t>
            </a:r>
            <a:r>
              <a:rPr lang="pl-PL" smtClean="0"/>
              <a:t>rodzaje.</a:t>
            </a:r>
          </a:p>
          <a:p>
            <a:endParaRPr lang="pl-PL"/>
          </a:p>
          <a:p>
            <a:r>
              <a:rPr lang="pl-PL">
                <a:solidFill>
                  <a:srgbClr val="000000"/>
                </a:solidFill>
                <a:latin typeface="Times New Roman"/>
              </a:rPr>
              <a:t>Policja gospodarcza –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działalność organów państwa i innych podmiotów publicznoprawnych, której celem jest ochrona bezpieczeństwa publicznego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(tj. życia, zdrowia, mienia oraz moralności publicznej, przed zagrożeniami wynikającym z prowadzenia działalności gospodarczej)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299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pl-PL" smtClean="0">
              <a:solidFill>
                <a:prstClr val="black"/>
              </a:solidFill>
            </a:endParaRPr>
          </a:p>
          <a:p>
            <a:pPr lvl="0"/>
            <a:r>
              <a:rPr lang="pl-PL" smtClean="0">
                <a:solidFill>
                  <a:prstClr val="black"/>
                </a:solidFill>
              </a:rPr>
              <a:t>Państwowy </a:t>
            </a:r>
            <a:r>
              <a:rPr lang="pl-PL">
                <a:solidFill>
                  <a:prstClr val="black"/>
                </a:solidFill>
              </a:rPr>
              <a:t>inspektor sanitarny jest uprawniony do kontroli zgodności budowanych obiektów z wymaganiami higienicznymi i zdrowotnymi, określonymi w obowiązujących przepisach.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570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Państwowy </a:t>
            </a:r>
            <a:r>
              <a:rPr lang="pl-PL"/>
              <a:t>inspektor sanitarny lub Główny Inspektor Sanitarny ma prawo wstępu do mieszkań w razie podejrzenia lub stwierdzenia choroby zakaźnej, zagrożenia zdrowia czynnikami środowiskowymi, a także jeżeli w mieszkaniu jest lub ma być prowadzona działalność produkcyjna lub usługowa.</a:t>
            </a:r>
          </a:p>
        </p:txBody>
      </p:sp>
    </p:spTree>
    <p:extLst>
      <p:ext uri="{BB962C8B-B14F-4D97-AF65-F5344CB8AC3E}">
        <p14:creationId xmlns:p14="http://schemas.microsoft.com/office/powerpoint/2010/main" val="3581758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>
                <a:solidFill>
                  <a:srgbClr val="000000"/>
                </a:solidFill>
                <a:latin typeface="Times New Roman"/>
              </a:rPr>
              <a:t>W razie stwierdzenia naruszenia wymagań higienicznych i zdrowotnych, państwowy inspektor sanitarny nakazuje, </a:t>
            </a:r>
            <a:r>
              <a:rPr lang="pl-PL" b="1" u="sng">
                <a:solidFill>
                  <a:srgbClr val="000000"/>
                </a:solidFill>
                <a:latin typeface="Times New Roman"/>
              </a:rPr>
              <a:t>w drodze decyzji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,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usunięcie w ustalonym terminie stwierdzonych uchybień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r>
              <a:rPr lang="pl-PL" smtClean="0">
                <a:solidFill>
                  <a:srgbClr val="000000"/>
                </a:solidFill>
                <a:latin typeface="Times New Roman"/>
              </a:rPr>
              <a:t>Jeżeli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naruszenie wymagań, o których mowa w ust. 1, s</a:t>
            </a:r>
            <a:r>
              <a:rPr lang="pl-PL" u="sng">
                <a:solidFill>
                  <a:srgbClr val="000000"/>
                </a:solidFill>
                <a:latin typeface="Times New Roman"/>
              </a:rPr>
              <a:t>powodowało bezpośrednie zagrożenie życia lub zdrowia ludzi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państwowy inspektor sanitarny </a:t>
            </a:r>
            <a:endParaRPr lang="pl-PL" smtClean="0">
              <a:solidFill>
                <a:srgbClr val="000000"/>
              </a:solidFill>
              <a:latin typeface="Times New Roman"/>
            </a:endParaRPr>
          </a:p>
          <a:p>
            <a:pPr lvl="1"/>
            <a:r>
              <a:rPr lang="pl-PL" b="1" smtClean="0">
                <a:solidFill>
                  <a:srgbClr val="000000"/>
                </a:solidFill>
                <a:latin typeface="Times New Roman"/>
              </a:rPr>
              <a:t>nakazuje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unieruchomienie zakładu pracy lub jego części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(stanowiska pracy, maszyny lub innego urządzenia), </a:t>
            </a:r>
            <a:endParaRPr lang="pl-PL" smtClean="0">
              <a:solidFill>
                <a:srgbClr val="000000"/>
              </a:solidFill>
              <a:latin typeface="Times New Roman"/>
            </a:endParaRPr>
          </a:p>
          <a:p>
            <a:pPr lvl="1"/>
            <a:r>
              <a:rPr lang="pl-PL" b="1" smtClean="0">
                <a:solidFill>
                  <a:srgbClr val="000000"/>
                </a:solidFill>
                <a:latin typeface="Times New Roman"/>
              </a:rPr>
              <a:t>zamknięcie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obiektu użyteczności publicznej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wyłączenie z eksploatacji środka transportu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</a:t>
            </a:r>
            <a:endParaRPr lang="pl-PL" smtClean="0">
              <a:solidFill>
                <a:srgbClr val="000000"/>
              </a:solidFill>
              <a:latin typeface="Times New Roman"/>
            </a:endParaRPr>
          </a:p>
          <a:p>
            <a:pPr lvl="1"/>
            <a:r>
              <a:rPr lang="pl-PL" b="1" smtClean="0">
                <a:solidFill>
                  <a:srgbClr val="000000"/>
                </a:solidFill>
                <a:latin typeface="Times New Roman"/>
              </a:rPr>
              <a:t>wycofanie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z obrotu środka spożywczego, przedmiotu użytku, materiału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i wyrobu przeznaczonego do kontaktu z żywnością, kosmetyku lub innego wyrobu mogącego mieć wpływ na zdrowie ludzi albo podjęcie lub zaprzestanie innych działań; </a:t>
            </a:r>
            <a:r>
              <a:rPr lang="pl-PL" u="sng">
                <a:solidFill>
                  <a:srgbClr val="000000"/>
                </a:solidFill>
                <a:latin typeface="Times New Roman"/>
              </a:rPr>
              <a:t>decyzje w tych sprawach podlegają natychmiastowemu wykonaniu. </a:t>
            </a:r>
          </a:p>
          <a:p>
            <a:r>
              <a:rPr lang="pl-PL" smtClean="0">
                <a:solidFill>
                  <a:srgbClr val="000000"/>
                </a:solidFill>
                <a:latin typeface="Times New Roman"/>
              </a:rPr>
              <a:t>Z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powodów i w trybie określonych w ust. 2 państwowy inspektor sanitarny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nakazuje likwidację hodowli lub chowu zwierząt.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8444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mtClean="0"/>
              <a:t>Minikazus nr 1:</a:t>
            </a:r>
          </a:p>
          <a:p>
            <a:endParaRPr lang="pl-PL"/>
          </a:p>
          <a:p>
            <a:r>
              <a:rPr lang="pl-PL" smtClean="0"/>
              <a:t>Janusz Kowalski prowadzi restaurację „Januszek i przyjaciele”</a:t>
            </a:r>
          </a:p>
          <a:p>
            <a:r>
              <a:rPr lang="pl-PL" smtClean="0"/>
              <a:t>W restauracji jest toaleta, ale ma zniszczoną spłuczkę i nie można z niej korzystać</a:t>
            </a:r>
          </a:p>
          <a:p>
            <a:endParaRPr lang="pl-PL" smtClean="0"/>
          </a:p>
          <a:p>
            <a:pPr marL="0" indent="0">
              <a:buNone/>
            </a:pPr>
            <a:r>
              <a:rPr lang="pl-PL" sz="2200" smtClean="0"/>
              <a:t>Pytanie:</a:t>
            </a:r>
          </a:p>
          <a:p>
            <a:r>
              <a:rPr lang="pl-PL" sz="2200" smtClean="0"/>
              <a:t>Czy Państwowa Inspekcja Sanitarna powinna zareagować podczas kontroli?  </a:t>
            </a:r>
            <a:endParaRPr lang="pl-PL" sz="2200"/>
          </a:p>
        </p:txBody>
      </p:sp>
    </p:spTree>
    <p:extLst>
      <p:ext uri="{BB962C8B-B14F-4D97-AF65-F5344CB8AC3E}">
        <p14:creationId xmlns:p14="http://schemas.microsoft.com/office/powerpoint/2010/main" val="858835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smtClean="0"/>
              <a:t>Minikazus nr 2:</a:t>
            </a:r>
          </a:p>
          <a:p>
            <a:endParaRPr lang="pl-PL"/>
          </a:p>
          <a:p>
            <a:r>
              <a:rPr lang="pl-PL" smtClean="0"/>
              <a:t>Grażyna Kowalska prowadzi restaurację „ U Graży” </a:t>
            </a:r>
          </a:p>
          <a:p>
            <a:r>
              <a:rPr lang="pl-PL" smtClean="0"/>
              <a:t>Podczas kontroli Sanepidu okazało się, że w pomieszczeniu, gdzie przygotowuje się posiłki nad blatem kuchennym znajduje się przeciekająca rura ściekowa.</a:t>
            </a:r>
          </a:p>
          <a:p>
            <a:endParaRPr lang="pl-PL" smtClean="0"/>
          </a:p>
          <a:p>
            <a:pPr marL="0" indent="0">
              <a:buNone/>
            </a:pPr>
            <a:r>
              <a:rPr lang="pl-PL" sz="2800" smtClean="0"/>
              <a:t>Pytanie:</a:t>
            </a:r>
          </a:p>
          <a:p>
            <a:r>
              <a:rPr lang="pl-PL" sz="2800" smtClean="0"/>
              <a:t>Czy Państwowa Inspekcja Sanitarna powinna zareagować?</a:t>
            </a:r>
            <a:endParaRPr lang="pl-PL" sz="2800"/>
          </a:p>
        </p:txBody>
      </p:sp>
    </p:spTree>
    <p:extLst>
      <p:ext uri="{BB962C8B-B14F-4D97-AF65-F5344CB8AC3E}">
        <p14:creationId xmlns:p14="http://schemas.microsoft.com/office/powerpoint/2010/main" val="1264643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mtClean="0"/>
              <a:t>Minikazus nr 3</a:t>
            </a:r>
          </a:p>
          <a:p>
            <a:endParaRPr lang="pl-PL"/>
          </a:p>
          <a:p>
            <a:r>
              <a:rPr lang="pl-PL" smtClean="0"/>
              <a:t>Janusz Kowalski prowadzi garmażerkę, gdzie sprzedaje gotowe produkty przygotowane przez jego żonę Grażynę (pierogi, gołąbki, kluski śląskie, surówki itp.) </a:t>
            </a:r>
          </a:p>
          <a:p>
            <a:r>
              <a:rPr lang="pl-PL" smtClean="0"/>
              <a:t>Podczas kontroli okazało się, że pomieszczenie, gdzie są przygotowywane te produkty jest niedostatecznie wentylowane i zalega w nim pleśń na ścianach</a:t>
            </a:r>
          </a:p>
          <a:p>
            <a:endParaRPr lang="pl-PL"/>
          </a:p>
          <a:p>
            <a:pPr marL="0" indent="0">
              <a:buNone/>
            </a:pPr>
            <a:r>
              <a:rPr lang="pl-PL" smtClean="0"/>
              <a:t>Pytanie:</a:t>
            </a:r>
          </a:p>
          <a:p>
            <a:r>
              <a:rPr lang="pl-PL"/>
              <a:t>Czy Państwowa Inspekcja Sanitarna powinna zareagować?</a:t>
            </a:r>
          </a:p>
          <a:p>
            <a:pPr marL="0" indent="0">
              <a:buNone/>
            </a:pPr>
            <a:r>
              <a:rPr lang="pl-PL" smtClean="0"/>
              <a:t> 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901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mtClean="0"/>
              <a:t>Minikazus nr 4 </a:t>
            </a:r>
          </a:p>
          <a:p>
            <a:endParaRPr lang="pl-PL"/>
          </a:p>
          <a:p>
            <a:r>
              <a:rPr lang="pl-PL" smtClean="0"/>
              <a:t>Janusz i Grażyna Kowalscy prowadzą razem budkę z fastfoodami „u Januszka i Graży burgery się smaży!”</a:t>
            </a:r>
          </a:p>
          <a:p>
            <a:r>
              <a:rPr lang="pl-PL" smtClean="0"/>
              <a:t>Do każdego zamówienia powyżej 20 złotych dodają gratis „super colę” importowaną z jednego ze wschodnich krajów</a:t>
            </a:r>
          </a:p>
          <a:p>
            <a:r>
              <a:rPr lang="pl-PL" smtClean="0"/>
              <a:t>„Super cola” ma niezapomniany smak i stała się elementem wyróżniającym budkę od konkurencji</a:t>
            </a:r>
          </a:p>
          <a:p>
            <a:r>
              <a:rPr lang="pl-PL" smtClean="0"/>
              <a:t>Podczas kontroli sanepidu okazało się, że niezapomniany smak „super coli” wynika z dodawania do niego mieszanki strychniny i związku chemicznego „bezoar” mającego działanie rakotwórcze.</a:t>
            </a:r>
          </a:p>
          <a:p>
            <a:endParaRPr lang="pl-PL"/>
          </a:p>
          <a:p>
            <a:r>
              <a:rPr lang="pl-PL"/>
              <a:t>Pytanie:</a:t>
            </a:r>
          </a:p>
          <a:p>
            <a:r>
              <a:rPr lang="pl-PL"/>
              <a:t>Czy Państwowa Inspekcja Sanitarna powinna zareagować?</a:t>
            </a:r>
          </a:p>
          <a:p>
            <a:endParaRPr lang="pl-PL" smtClean="0"/>
          </a:p>
          <a:p>
            <a:endParaRPr lang="pl-PL"/>
          </a:p>
          <a:p>
            <a:endParaRPr lang="pl-PL" smtClean="0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7909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Sanitarna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Minikazus nr </a:t>
            </a:r>
            <a:r>
              <a:rPr lang="pl-PL" smtClean="0"/>
              <a:t>5</a:t>
            </a:r>
          </a:p>
          <a:p>
            <a:endParaRPr lang="pl-PL"/>
          </a:p>
          <a:p>
            <a:r>
              <a:rPr lang="pl-PL" smtClean="0"/>
              <a:t>Janusz Kowalski prowadzi restaurację „u Januszka”.</a:t>
            </a:r>
          </a:p>
          <a:p>
            <a:r>
              <a:rPr lang="pl-PL" smtClean="0"/>
              <a:t>W lokalu pojawiła się pleśń.</a:t>
            </a:r>
          </a:p>
          <a:p>
            <a:r>
              <a:rPr lang="pl-PL" smtClean="0"/>
              <a:t>Państwowy Powiatowy Inspektor Sanitarny wydał w pierwszej instancji decyzję nakazującą usunięcie pleśni w ciągu 3 dni i otynkowania ścian</a:t>
            </a:r>
          </a:p>
          <a:p>
            <a:r>
              <a:rPr lang="pl-PL" smtClean="0"/>
              <a:t>Janusz Kowalski złożył odwołanie, gdzie wskazywał, że termin 3 dni jest za krótki, a otynkowanie ścian jest niepotrzebne</a:t>
            </a:r>
          </a:p>
          <a:p>
            <a:r>
              <a:rPr lang="pl-PL"/>
              <a:t>Państwowy Wojewódzki Inspektor Sanitarny wydał w drugiej instancji decyzję </a:t>
            </a:r>
            <a:r>
              <a:rPr lang="pl-PL" smtClean="0"/>
              <a:t>o unieruchomieniu </a:t>
            </a:r>
            <a:r>
              <a:rPr lang="pl-PL"/>
              <a:t>zakładu </a:t>
            </a:r>
            <a:r>
              <a:rPr lang="pl-PL" smtClean="0"/>
              <a:t>pracy. Organ II instancji argumentował, że pleśń w lokalu stanowi bezpośrednie niebezpieczeństwo dla zdrowia klientów.</a:t>
            </a:r>
          </a:p>
          <a:p>
            <a:endParaRPr lang="pl-PL"/>
          </a:p>
          <a:p>
            <a:r>
              <a:rPr lang="pl-PL" smtClean="0"/>
              <a:t>Ocen zachowanie Państwowego Wojewódzkiego Inspektora Sanitarnego.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450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049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endParaRPr lang="pl-PL"/>
          </a:p>
          <a:p>
            <a:r>
              <a:rPr lang="pl-PL" smtClean="0"/>
              <a:t>Ustawa </a:t>
            </a:r>
            <a:r>
              <a:rPr lang="pl-PL"/>
              <a:t>z dnia 15 grudnia 2000 r. o Inspekcji </a:t>
            </a:r>
            <a:r>
              <a:rPr lang="pl-PL" smtClean="0"/>
              <a:t>Handlowej (t.j</a:t>
            </a:r>
            <a:r>
              <a:rPr lang="pl-PL"/>
              <a:t>. Dz.U. z 2017 r. poz. </a:t>
            </a:r>
            <a:r>
              <a:rPr lang="pl-PL" smtClean="0"/>
              <a:t>1063)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05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polega </a:t>
            </a:r>
            <a:r>
              <a:rPr lang="pl-PL"/>
              <a:t>na</a:t>
            </a:r>
            <a:r>
              <a:rPr lang="pl-PL" smtClean="0"/>
              <a:t>:</a:t>
            </a:r>
          </a:p>
          <a:p>
            <a:endParaRPr lang="pl-PL"/>
          </a:p>
          <a:p>
            <a:r>
              <a:rPr lang="pl-PL"/>
              <a:t>ustalaniu wzorców zachowań, zapobiegającym zagrożeniom dla bezpieczeństwa publicznego, środowiska naturalnego oraz moralności publicznej, jakie powstają/mogą powstawać w toku podejmowania i prowadzenia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33270718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  <a:p>
            <a:pPr marL="0" indent="0">
              <a:buNone/>
            </a:pPr>
            <a:r>
              <a:rPr lang="pl-PL" smtClean="0"/>
              <a:t>Inspekcja </a:t>
            </a:r>
            <a:r>
              <a:rPr lang="pl-PL"/>
              <a:t>Handlowa, zwana dalej „Inspekcją”, jest wyspecjalizowanym organem kontroli powołanym do ochrony interesów i praw konsumentów oraz interesów gospodarczych państwa.</a:t>
            </a:r>
          </a:p>
        </p:txBody>
      </p:sp>
    </p:spTree>
    <p:extLst>
      <p:ext uri="{BB962C8B-B14F-4D97-AF65-F5344CB8AC3E}">
        <p14:creationId xmlns:p14="http://schemas.microsoft.com/office/powerpoint/2010/main" val="4167071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/>
              <a:t>Do zadań Inspekcji </a:t>
            </a:r>
            <a:r>
              <a:rPr lang="pl-PL" smtClean="0"/>
              <a:t>należy m.in.:</a:t>
            </a:r>
            <a:endParaRPr lang="pl-PL"/>
          </a:p>
          <a:p>
            <a:pPr lvl="1"/>
            <a:r>
              <a:rPr lang="pl-PL" smtClean="0"/>
              <a:t>kontrola </a:t>
            </a:r>
            <a:r>
              <a:rPr lang="pl-PL"/>
              <a:t>legalności i rzetelności działania przedsiębiorców prowadzących działalność gospodarczą w rozumieniu przepisów odrębnych w zakresie produkcji, handlu i usług</a:t>
            </a:r>
            <a:r>
              <a:rPr lang="pl-PL" smtClean="0"/>
              <a:t>;</a:t>
            </a:r>
          </a:p>
          <a:p>
            <a:pPr lvl="1"/>
            <a:r>
              <a:rPr lang="pl-PL"/>
              <a:t>kontrola spełniania przez wyroby przeznaczone dla konsumentów wymagań lub kontrola w zakresie stwarzania przez wyroby zagrożenia w rozumieniu ustawy z dnia 13 kwietnia 2016 r. o systemach oceny zgodności i nadzoru rynku (Dz. U. poz. 542, 1228 i 1579), z wyłączeniem wyrobów podlegających kontroli innych właściwych organów</a:t>
            </a:r>
            <a:r>
              <a:rPr lang="pl-PL" smtClean="0"/>
              <a:t>;</a:t>
            </a:r>
          </a:p>
          <a:p>
            <a:pPr lvl="1"/>
            <a:r>
              <a:rPr lang="pl-PL"/>
              <a:t>kontrola substancji chemicznych, ich mieszanin, wyrobów i detergentów przeznaczonych dla konsumentów, w zakresie określonym w przepisach o substancjach chemicznych i ich mieszaninach</a:t>
            </a:r>
            <a:r>
              <a:rPr lang="pl-PL" smtClean="0"/>
              <a:t>;</a:t>
            </a:r>
          </a:p>
          <a:p>
            <a:pPr lvl="1"/>
            <a:r>
              <a:rPr lang="pl-PL"/>
              <a:t>kontrola produktów znajdujących się w obrocie handlowym lub przeznaczonych do wprowadzenia do takiego obrotu, z zastrzeżeniem ust. 2, w tym w zakresie oznakowania i zafałszowań, oraz kontrola usług;</a:t>
            </a:r>
          </a:p>
        </p:txBody>
      </p:sp>
    </p:spTree>
    <p:extLst>
      <p:ext uri="{BB962C8B-B14F-4D97-AF65-F5344CB8AC3E}">
        <p14:creationId xmlns:p14="http://schemas.microsoft.com/office/powerpoint/2010/main" val="3843352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Organizacja </a:t>
            </a:r>
            <a:r>
              <a:rPr lang="pl-PL" smtClean="0"/>
              <a:t>Inspekcji</a:t>
            </a:r>
          </a:p>
          <a:p>
            <a:endParaRPr lang="pl-PL"/>
          </a:p>
          <a:p>
            <a:r>
              <a:rPr lang="pl-PL"/>
              <a:t>Zadania Inspekcji </a:t>
            </a:r>
            <a:r>
              <a:rPr lang="pl-PL" smtClean="0"/>
              <a:t>wykonują</a:t>
            </a:r>
            <a:r>
              <a:rPr lang="pl-PL"/>
              <a:t>:</a:t>
            </a:r>
          </a:p>
          <a:p>
            <a:pPr lvl="1"/>
            <a:r>
              <a:rPr lang="pl-PL" smtClean="0"/>
              <a:t>Prezes </a:t>
            </a:r>
            <a:r>
              <a:rPr lang="pl-PL"/>
              <a:t>Urzędu Ochrony Konkurencji i Konsumentów, zwany dalej „Prezesem Urzędu”;</a:t>
            </a:r>
          </a:p>
          <a:p>
            <a:pPr lvl="1"/>
            <a:r>
              <a:rPr lang="pl-PL" smtClean="0"/>
              <a:t>wojewoda </a:t>
            </a:r>
            <a:r>
              <a:rPr lang="pl-PL"/>
              <a:t>przy pomocy wojewódzkiego inspektora inspekcji handlowej, zwanego dalej „wojewódzkim inspektorem”, jako kierownika wojewódzkiej Inspekcji Handlowej wchodzącej w skład zespolonej administracji rządowej w województwie.</a:t>
            </a:r>
          </a:p>
        </p:txBody>
      </p:sp>
    </p:spTree>
    <p:extLst>
      <p:ext uri="{BB962C8B-B14F-4D97-AF65-F5344CB8AC3E}">
        <p14:creationId xmlns:p14="http://schemas.microsoft.com/office/powerpoint/2010/main" val="995660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W </a:t>
            </a:r>
            <a:r>
              <a:rPr lang="pl-PL"/>
              <a:t>postępowaniu administracyjnym w sprawach związanych z wykonywaniem zadań i kompetencji Inspekcji organem właściwym jest wojewódzki inspektor, jeżeli przepisy odrębne nie stanowią inaczej. Organem wyższego stopnia jest Prezes Urzędu.</a:t>
            </a:r>
          </a:p>
        </p:txBody>
      </p:sp>
    </p:spTree>
    <p:extLst>
      <p:ext uri="{BB962C8B-B14F-4D97-AF65-F5344CB8AC3E}">
        <p14:creationId xmlns:p14="http://schemas.microsoft.com/office/powerpoint/2010/main" val="14741254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endParaRPr lang="pl-PL"/>
          </a:p>
          <a:p>
            <a:r>
              <a:rPr lang="pl-PL" smtClean="0"/>
              <a:t>Prezes </a:t>
            </a:r>
            <a:r>
              <a:rPr lang="pl-PL"/>
              <a:t>Urzędu kieruje działalnością Inspekcji przy pomocy Urzędu Ochrony Konkurencji i Konsumentów.</a:t>
            </a:r>
          </a:p>
        </p:txBody>
      </p:sp>
    </p:spTree>
    <p:extLst>
      <p:ext uri="{BB962C8B-B14F-4D97-AF65-F5344CB8AC3E}">
        <p14:creationId xmlns:p14="http://schemas.microsoft.com/office/powerpoint/2010/main" val="34215452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endParaRPr lang="pl-PL"/>
          </a:p>
          <a:p>
            <a:r>
              <a:rPr lang="pl-PL" smtClean="0"/>
              <a:t>Wojewódzkiego </a:t>
            </a:r>
            <a:r>
              <a:rPr lang="pl-PL"/>
              <a:t>inspektora powołuje i odwołuje wojewoda za zgodą Prezesa Urzędu.</a:t>
            </a:r>
          </a:p>
        </p:txBody>
      </p:sp>
    </p:spTree>
    <p:extLst>
      <p:ext uri="{BB962C8B-B14F-4D97-AF65-F5344CB8AC3E}">
        <p14:creationId xmlns:p14="http://schemas.microsoft.com/office/powerpoint/2010/main" val="3867613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Postępowanie </a:t>
            </a:r>
            <a:r>
              <a:rPr lang="pl-PL" smtClean="0"/>
              <a:t>kontrolne</a:t>
            </a:r>
          </a:p>
          <a:p>
            <a:endParaRPr lang="pl-PL" smtClean="0"/>
          </a:p>
          <a:p>
            <a:r>
              <a:rPr lang="pl-PL"/>
              <a:t>Kontrolę wszczyna i prowadzi inspektor po okazaniu legitymacji służbowej oraz doręczeniu upoważnienia do przeprowadzenia kontroli wydanego przez wojewódzkiego inspektora.</a:t>
            </a:r>
          </a:p>
        </p:txBody>
      </p:sp>
    </p:spTree>
    <p:extLst>
      <p:ext uri="{BB962C8B-B14F-4D97-AF65-F5344CB8AC3E}">
        <p14:creationId xmlns:p14="http://schemas.microsoft.com/office/powerpoint/2010/main" val="1539083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Handlowa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>
                <a:solidFill>
                  <a:srgbClr val="000000"/>
                </a:solidFill>
                <a:latin typeface="Times New Roman"/>
              </a:rPr>
              <a:t>Wojewódzki </a:t>
            </a:r>
            <a:r>
              <a:rPr lang="pl-PL" smtClean="0">
                <a:solidFill>
                  <a:srgbClr val="000000"/>
                </a:solidFill>
                <a:latin typeface="Times New Roman"/>
              </a:rPr>
              <a:t>inspektor w 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drodze decyzji, może: </a:t>
            </a:r>
          </a:p>
          <a:p>
            <a:pPr lvl="1"/>
            <a:r>
              <a:rPr lang="pl-PL" u="sng" smtClean="0">
                <a:solidFill>
                  <a:srgbClr val="000000"/>
                </a:solidFill>
                <a:latin typeface="Times New Roman"/>
              </a:rPr>
              <a:t>zarządzić </a:t>
            </a:r>
            <a:r>
              <a:rPr lang="pl-PL" u="sng">
                <a:solidFill>
                  <a:srgbClr val="000000"/>
                </a:solidFill>
                <a:latin typeface="Times New Roman"/>
              </a:rPr>
              <a:t>w toku kontroli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ograniczenie wprowadzania do obrotu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wstrzymanie wprowadzania do obrotu lub wycofanie z obrotu produktów albo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wstrzymanie świadczenia usług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albo niezwłoczne usunięcie stwierdzonych nieprawidłowości, jeżeli jest to konieczne ze względu na bezpieczeństwo lub interes konsumentów albo interes gospodarczy państwa; </a:t>
            </a:r>
          </a:p>
          <a:p>
            <a:pPr lvl="1"/>
            <a:r>
              <a:rPr lang="pl-PL" b="1" smtClean="0">
                <a:solidFill>
                  <a:srgbClr val="000000"/>
                </a:solidFill>
                <a:latin typeface="Times New Roman"/>
              </a:rPr>
              <a:t>nakazać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przedsiębiorcy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, w ramach sprawowanego nadzoru, o którym mowa w art. 17 ust. 3 ustawy z dnia 21 grudnia 2000 r. o jakości handlowej artykułów rolno-spożywczych (Dz. U. z 2016 r. poz. 1604, 1948, 1961 i 2007 oraz z 2017 r. poz. 624), </a:t>
            </a:r>
            <a:r>
              <a:rPr lang="pl-PL" b="1">
                <a:solidFill>
                  <a:srgbClr val="000000"/>
                </a:solidFill>
                <a:latin typeface="Times New Roman"/>
              </a:rPr>
              <a:t>wstrzymanie wprowadzania do obrotu lub wycofanie z obrotu</a:t>
            </a:r>
            <a:r>
              <a:rPr lang="pl-PL">
                <a:solidFill>
                  <a:srgbClr val="000000"/>
                </a:solidFill>
                <a:latin typeface="Times New Roman"/>
              </a:rPr>
              <a:t> w jego punktach sprzedaży całej partii artykułu rolno-spożywczego zafałszowanego, jeżeli stwierdzony rodzaj nieprawidłowości może odnosić się do całej partii produkcyjnej artykułu rolno-spożywczego.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9297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pl-PL" sz="3200" b="1">
                <a:solidFill>
                  <a:prstClr val="black"/>
                </a:solidFill>
                <a:ea typeface="+mn-ea"/>
                <a:cs typeface="+mn-cs"/>
              </a:rPr>
              <a:t>Policja urządzeń technicznych (dozór techniczny).</a:t>
            </a:r>
            <a:br>
              <a:rPr lang="pl-PL" sz="3200" b="1">
                <a:solidFill>
                  <a:prstClr val="black"/>
                </a:solidFill>
                <a:ea typeface="+mn-ea"/>
                <a:cs typeface="+mn-cs"/>
              </a:rPr>
            </a:br>
            <a:endParaRPr lang="pl-PL" b="1"/>
          </a:p>
        </p:txBody>
      </p:sp>
    </p:spTree>
    <p:extLst>
      <p:ext uri="{BB962C8B-B14F-4D97-AF65-F5344CB8AC3E}">
        <p14:creationId xmlns:p14="http://schemas.microsoft.com/office/powerpoint/2010/main" val="36302381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Policja urządzeń technicznych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mtClean="0"/>
          </a:p>
          <a:p>
            <a:r>
              <a:rPr lang="pl-PL" smtClean="0"/>
              <a:t>U </a:t>
            </a:r>
            <a:r>
              <a:rPr lang="pl-PL"/>
              <a:t>S T </a:t>
            </a:r>
            <a:r>
              <a:rPr lang="pl-PL" smtClean="0"/>
              <a:t>AWA z </a:t>
            </a:r>
            <a:r>
              <a:rPr lang="pl-PL"/>
              <a:t>dnia 21 grudnia 2000 </a:t>
            </a:r>
            <a:r>
              <a:rPr lang="pl-PL" smtClean="0"/>
              <a:t>r. o </a:t>
            </a:r>
            <a:r>
              <a:rPr lang="pl-PL"/>
              <a:t>dozorze technicznym </a:t>
            </a:r>
            <a:r>
              <a:rPr lang="pl-PL" smtClean="0"/>
              <a:t>(t.j. Dz</a:t>
            </a:r>
            <a:r>
              <a:rPr lang="pl-PL"/>
              <a:t>. U. z 2017 </a:t>
            </a:r>
            <a:r>
              <a:rPr lang="pl-PL" smtClean="0"/>
              <a:t>r. poz</a:t>
            </a:r>
            <a:r>
              <a:rPr lang="pl-PL"/>
              <a:t>. 1040, </a:t>
            </a:r>
            <a:r>
              <a:rPr lang="pl-PL" smtClean="0"/>
              <a:t>1555, ze zm.)</a:t>
            </a:r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619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Polega na:</a:t>
            </a:r>
          </a:p>
          <a:p>
            <a:endParaRPr lang="pl-PL"/>
          </a:p>
          <a:p>
            <a:r>
              <a:rPr lang="pl-PL" smtClean="0"/>
              <a:t>podejmowaniu </a:t>
            </a:r>
            <a:r>
              <a:rPr lang="pl-PL" u="sng"/>
              <a:t>władczych</a:t>
            </a:r>
            <a:r>
              <a:rPr lang="pl-PL"/>
              <a:t> działań </a:t>
            </a:r>
            <a:r>
              <a:rPr lang="pl-PL" smtClean="0"/>
              <a:t>indywidualnych</a:t>
            </a:r>
          </a:p>
          <a:p>
            <a:endParaRPr lang="pl-PL"/>
          </a:p>
          <a:p>
            <a:r>
              <a:rPr lang="pl-PL" smtClean="0"/>
              <a:t>Np. wydawanie decyzji administracyjnych przez organy administracji publicznej</a:t>
            </a:r>
          </a:p>
        </p:txBody>
      </p:sp>
    </p:spTree>
    <p:extLst>
      <p:ext uri="{BB962C8B-B14F-4D97-AF65-F5344CB8AC3E}">
        <p14:creationId xmlns:p14="http://schemas.microsoft.com/office/powerpoint/2010/main" val="12223958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prstClr val="black"/>
                </a:solidFill>
              </a:rPr>
              <a:t>Policja urządzeń technicznych 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Dozór techniczny - określone ustawą działania zmierzające do zapewnienia bezpiecznego funkcjonowania urządzeń technicznych; należy przez to rozumieć urządzenia, które mogą stwarzać zagrożenie dla życia lub zdrowia ludzkiego oraz mienia i środowiska wskutek:</a:t>
            </a:r>
          </a:p>
          <a:p>
            <a:pPr lvl="1"/>
            <a:r>
              <a:rPr lang="pl-PL" smtClean="0"/>
              <a:t>rozprężenia </a:t>
            </a:r>
            <a:r>
              <a:rPr lang="pl-PL"/>
              <a:t>cieczy lub gazów, wyzwolenia energii, rozprzestrzeniania się materiałów niebezpiecznych podczas ich magazynowania lub transportu</a:t>
            </a:r>
          </a:p>
        </p:txBody>
      </p:sp>
    </p:spTree>
    <p:extLst>
      <p:ext uri="{BB962C8B-B14F-4D97-AF65-F5344CB8AC3E}">
        <p14:creationId xmlns:p14="http://schemas.microsoft.com/office/powerpoint/2010/main" val="3027607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urządzeń technicznych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/>
              <a:t>Wykonywany przez Urząd Dozoru Technicznego oraz specjalistyczne jednostki dozoru technicznego, (Transportowy Dozór Techniczny i Wojskowy Dozór Techniczny). Do postępowania przed organami jednostek dozoru technicznego stosuje się przepisy KPA.</a:t>
            </a:r>
          </a:p>
          <a:p>
            <a:r>
              <a:rPr lang="pl-PL"/>
              <a:t>Dozorowi podlegają urządzenia techniczne w toku ich projektowania, wytwarzania (w tym materiałów i elementów), naprawy i modernizacji, obrotu oraz eksploatacji</a:t>
            </a:r>
            <a:r>
              <a:rPr lang="pl-PL" smtClean="0"/>
              <a:t>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1382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urządzeń technicznych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/>
              <a:t>Do zakresu działania Urzędu Dozoru Technicznego należy m.in.:</a:t>
            </a:r>
          </a:p>
          <a:p>
            <a:pPr lvl="1"/>
            <a:r>
              <a:rPr lang="pl-PL" smtClean="0"/>
              <a:t>nadzór </a:t>
            </a:r>
            <a:r>
              <a:rPr lang="pl-PL"/>
              <a:t>i kontrola przestrzegania przepisów o dozorze technicznym, a także przepisów i zasad z zakresu bezpieczeństwa techniki, dotyczących urządzeń technicznych</a:t>
            </a:r>
          </a:p>
          <a:p>
            <a:pPr lvl="1"/>
            <a:r>
              <a:rPr lang="pl-PL" smtClean="0"/>
              <a:t>wykonywania </a:t>
            </a:r>
            <a:r>
              <a:rPr lang="pl-PL"/>
              <a:t>dozoru technicznego nad urządzeniami technicznymi</a:t>
            </a:r>
          </a:p>
          <a:p>
            <a:pPr lvl="1"/>
            <a:r>
              <a:rPr lang="pl-PL" smtClean="0"/>
              <a:t>wydawanie </a:t>
            </a:r>
            <a:r>
              <a:rPr lang="pl-PL"/>
              <a:t>decyzji w sprawach wynikających z wykonywania dozoru</a:t>
            </a:r>
          </a:p>
          <a:p>
            <a:pPr lvl="1"/>
            <a:r>
              <a:rPr lang="pl-PL" smtClean="0"/>
              <a:t>certyfikowanie </a:t>
            </a:r>
            <a:r>
              <a:rPr lang="pl-PL"/>
              <a:t>systemów jakości dot. urządzeń technicznych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2724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Urządzeń Technicznych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UDT jest państwową osobą prawną podlegającą ministrowi właściwemu do spraw gospodarki</a:t>
            </a:r>
          </a:p>
          <a:p>
            <a:pPr lvl="1"/>
            <a:r>
              <a:rPr lang="pl-PL" smtClean="0"/>
              <a:t>jego </a:t>
            </a:r>
            <a:r>
              <a:rPr lang="pl-PL"/>
              <a:t>organem jest Prezes UDT (powoływany/odwoływany przez ministra)</a:t>
            </a:r>
          </a:p>
          <a:p>
            <a:pPr lvl="1"/>
            <a:r>
              <a:rPr lang="pl-PL" smtClean="0"/>
              <a:t>wykonuje </a:t>
            </a:r>
            <a:r>
              <a:rPr lang="pl-PL"/>
              <a:t>zadania przy pomocy oddziałów terenowych (kierują nimi dyrektorzy, powoływani/odwoływani przez Prezesa)</a:t>
            </a:r>
          </a:p>
        </p:txBody>
      </p:sp>
    </p:spTree>
    <p:extLst>
      <p:ext uri="{BB962C8B-B14F-4D97-AF65-F5344CB8AC3E}">
        <p14:creationId xmlns:p14="http://schemas.microsoft.com/office/powerpoint/2010/main" val="6352487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>
                <a:solidFill>
                  <a:srgbClr val="333333"/>
                </a:solidFill>
                <a:latin typeface="Noto Serif"/>
              </a:rPr>
              <a:t/>
            </a:r>
            <a:br>
              <a:rPr lang="pl-PL" b="1">
                <a:solidFill>
                  <a:srgbClr val="333333"/>
                </a:solidFill>
                <a:latin typeface="Noto Serif"/>
              </a:rPr>
            </a:br>
            <a:r>
              <a:rPr lang="pl-PL" b="1">
                <a:solidFill>
                  <a:srgbClr val="333333"/>
                </a:solidFill>
                <a:latin typeface="Noto Serif"/>
              </a:rPr>
              <a:t>Art. 7 [Odesłanie do KPA]</a:t>
            </a:r>
            <a:endParaRPr lang="pl-PL">
              <a:solidFill>
                <a:srgbClr val="333333"/>
              </a:solidFill>
              <a:latin typeface="Noto Serif"/>
            </a:endParaRP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1. Do postępowania przed organami jednostek dozoru technicznego stosuje się przepisy Kodeksu postępowania administracyjnego.</a:t>
            </a: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2. W sprawach należących do zakresu działania Urzędu Dozoru Technicznego, o którym mowa w </a:t>
            </a:r>
            <a:r>
              <a:rPr lang="pl-PL">
                <a:solidFill>
                  <a:srgbClr val="CC0000"/>
                </a:solidFill>
                <a:latin typeface="Noto Serif"/>
                <a:hlinkClick r:id="rId2"/>
              </a:rPr>
              <a:t>art. 35 ust. 1</a:t>
            </a:r>
            <a:r>
              <a:rPr lang="pl-PL">
                <a:solidFill>
                  <a:srgbClr val="333333"/>
                </a:solidFill>
                <a:latin typeface="Noto Serif"/>
              </a:rPr>
              <a:t>, organem właściwym, w rozumieniu przepisów Kodeksu postępowania administracyjnego, jest Prezes Urzędu, a organem wyższego stopnia - minister właściwy do spraw gospodarki.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0578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>
                <a:solidFill>
                  <a:srgbClr val="333333"/>
                </a:solidFill>
                <a:latin typeface="Noto Serif"/>
              </a:rPr>
              <a:t>Art. 15 [Oznaczenie znakiem; wzór znaku dozoru technicznego]</a:t>
            </a:r>
            <a:endParaRPr lang="pl-PL">
              <a:solidFill>
                <a:srgbClr val="333333"/>
              </a:solidFill>
              <a:latin typeface="Noto Serif"/>
            </a:endParaRP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1. Decyzji zezwalającej, o której mowa w </a:t>
            </a:r>
            <a:r>
              <a:rPr lang="pl-PL">
                <a:solidFill>
                  <a:srgbClr val="CC0000"/>
                </a:solidFill>
                <a:latin typeface="Noto Serif"/>
                <a:hlinkClick r:id="rId2"/>
              </a:rPr>
              <a:t>art. 14 ust. 4</a:t>
            </a:r>
            <a:r>
              <a:rPr lang="pl-PL">
                <a:solidFill>
                  <a:srgbClr val="333333"/>
                </a:solidFill>
                <a:latin typeface="Noto Serif"/>
              </a:rPr>
              <a:t>, nie wydaje się dla urządzeń objętych dozorem technicznym uproszczonym lub oznaczonych przez wytwarzającego znakiem dozoru technicznego.</a:t>
            </a: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2. Przez oznaczenie znakiem, o którym mowa w ust. 1, wytwarzający stwierdza, że urządzenie techniczne zostało wyprodukowane w sposób zgodny z warunkami określonymi w </a:t>
            </a:r>
            <a:r>
              <a:rPr lang="pl-PL">
                <a:solidFill>
                  <a:srgbClr val="CC0000"/>
                </a:solidFill>
                <a:latin typeface="Noto Serif"/>
                <a:hlinkClick r:id="rId3"/>
              </a:rPr>
              <a:t>art. 9 ust. 4</a:t>
            </a:r>
            <a:r>
              <a:rPr lang="pl-PL">
                <a:solidFill>
                  <a:srgbClr val="333333"/>
                </a:solidFill>
                <a:latin typeface="Noto Serif"/>
              </a:rPr>
              <a:t>.</a:t>
            </a: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3. Minister właściwy do spraw gospodarki określi, w drodze rozporządzenia, wzór znaku dozoru technicznego.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7030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>
                <a:solidFill>
                  <a:srgbClr val="333333"/>
                </a:solidFill>
                <a:latin typeface="Noto Serif"/>
              </a:rPr>
              <a:t/>
            </a:r>
            <a:br>
              <a:rPr lang="pl-PL" b="1">
                <a:solidFill>
                  <a:srgbClr val="333333"/>
                </a:solidFill>
                <a:latin typeface="Noto Serif"/>
              </a:rPr>
            </a:br>
            <a:r>
              <a:rPr lang="pl-PL" b="1">
                <a:solidFill>
                  <a:srgbClr val="333333"/>
                </a:solidFill>
                <a:latin typeface="Noto Serif"/>
              </a:rPr>
              <a:t>Art. 18 [Decyzja o wstrzymaniu eksploatacji urządzenia]</a:t>
            </a:r>
            <a:endParaRPr lang="pl-PL">
              <a:solidFill>
                <a:srgbClr val="333333"/>
              </a:solidFill>
              <a:latin typeface="Noto Serif"/>
            </a:endParaRP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1. W przypadku nieprzestrzegania przez eksploatującego przepisów o dozorze technicznym organ właściwej jednostki dozoru technicznego wydaje decyzję o wstrzymaniu eksploatacji urządzenia.</a:t>
            </a: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2. Przepis ust. 1 stosuje się odpowiednio w razie stwierdzenia zagrożenia dla życia lub zdrowia ludzkiego oraz mienia i środowiska.</a:t>
            </a:r>
          </a:p>
          <a:p>
            <a:r>
              <a:rPr lang="pl-PL">
                <a:solidFill>
                  <a:srgbClr val="333333"/>
                </a:solidFill>
                <a:latin typeface="Noto Serif"/>
              </a:rPr>
              <a:t>3. Jeżeli urządzenie dopuszczone do obrotu stwarza zagrożenie dla życia lub zdrowia ludzkiego oraz mienia i środowiska, organ właściwej jednostki dozoru technicznego wydaje decyzję o wycofaniu tego urządzenia z obrotu i wstrzymaniu jego wytwarzania.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8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smtClean="0"/>
          </a:p>
          <a:p>
            <a:r>
              <a:rPr lang="pl-PL" b="1" smtClean="0"/>
              <a:t>w </a:t>
            </a:r>
            <a:r>
              <a:rPr lang="pl-PL" b="1"/>
              <a:t>znaczeniu przedmiotowym </a:t>
            </a:r>
            <a:r>
              <a:rPr lang="pl-PL"/>
              <a:t>– całokształt działań podejmowanych przez organy państwa, których celem jest ochrona bezpieczeństwa oraz porządku i spokoju publicznego, w różnych sferach aktywności społecznej.</a:t>
            </a:r>
          </a:p>
        </p:txBody>
      </p:sp>
    </p:spTree>
    <p:extLst>
      <p:ext uri="{BB962C8B-B14F-4D97-AF65-F5344CB8AC3E}">
        <p14:creationId xmlns:p14="http://schemas.microsoft.com/office/powerpoint/2010/main" val="133980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/>
              <a:t>w znaczeniu podmiotowym </a:t>
            </a:r>
            <a:r>
              <a:rPr lang="pl-PL"/>
              <a:t>– można wyróżnić organy pełniące funkcje przypisywane policji:</a:t>
            </a:r>
          </a:p>
          <a:p>
            <a:pPr lvl="1"/>
            <a:r>
              <a:rPr lang="pl-PL" smtClean="0"/>
              <a:t>zorganizowane </a:t>
            </a:r>
            <a:r>
              <a:rPr lang="pl-PL"/>
              <a:t>na wzór wojskowy (Policja Państwowa, Straż Graniczna)</a:t>
            </a:r>
          </a:p>
          <a:p>
            <a:pPr lvl="1"/>
            <a:r>
              <a:rPr lang="pl-PL" smtClean="0"/>
              <a:t>oraz </a:t>
            </a:r>
            <a:r>
              <a:rPr lang="pl-PL"/>
              <a:t>organy „cywilne” administracji publicznej nie oparte na wzorach wojskowych (inspekcje, nadzory</a:t>
            </a:r>
            <a:r>
              <a:rPr lang="pl-PL" smtClean="0"/>
              <a:t>)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055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Rodzaje:</a:t>
            </a:r>
          </a:p>
          <a:p>
            <a:endParaRPr lang="pl-PL" smtClean="0"/>
          </a:p>
          <a:p>
            <a:r>
              <a:rPr lang="pl-PL" smtClean="0"/>
              <a:t>np.</a:t>
            </a:r>
            <a:endParaRPr lang="pl-PL"/>
          </a:p>
          <a:p>
            <a:r>
              <a:rPr lang="pl-PL" smtClean="0"/>
              <a:t>Policja sanitarna</a:t>
            </a:r>
          </a:p>
          <a:p>
            <a:r>
              <a:rPr lang="pl-PL" smtClean="0"/>
              <a:t>Policja handlowa</a:t>
            </a:r>
          </a:p>
          <a:p>
            <a:r>
              <a:rPr lang="pl-PL" smtClean="0"/>
              <a:t>Policja urządzeń technicznych 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24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Ciężary policyjne</a:t>
            </a:r>
          </a:p>
          <a:p>
            <a:endParaRPr lang="pl-PL" smtClean="0"/>
          </a:p>
          <a:p>
            <a:r>
              <a:rPr lang="pl-PL" smtClean="0"/>
              <a:t>Materialne </a:t>
            </a:r>
            <a:r>
              <a:rPr lang="pl-PL"/>
              <a:t>i osobiste obciążenia jednostek i przedsiębiorców obowiązkami policyjnymi – wynikają bezpośrednio z przepisów prawa lub decyzji administracyjnych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59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Policja Gospodarcza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smtClean="0"/>
              <a:t>Ciężary policyjne</a:t>
            </a:r>
          </a:p>
          <a:p>
            <a:endParaRPr lang="pl-PL" smtClean="0"/>
          </a:p>
          <a:p>
            <a:r>
              <a:rPr lang="pl-PL" smtClean="0"/>
              <a:t>Obciążenia osobiste</a:t>
            </a:r>
          </a:p>
          <a:p>
            <a:r>
              <a:rPr lang="pl-PL"/>
              <a:t>Obciążenia materialne</a:t>
            </a:r>
          </a:p>
        </p:txBody>
      </p:sp>
    </p:spTree>
    <p:extLst>
      <p:ext uri="{BB962C8B-B14F-4D97-AF65-F5344CB8AC3E}">
        <p14:creationId xmlns:p14="http://schemas.microsoft.com/office/powerpoint/2010/main" val="3809994773"/>
      </p:ext>
    </p:extLst>
  </p:cSld>
  <p:clrMapOvr>
    <a:masterClrMapping/>
  </p:clrMapOvr>
</p:sld>
</file>

<file path=ppt/theme/theme1.xml><?xml version="1.0" encoding="utf-8"?>
<a:theme xmlns:a="http://schemas.openxmlformats.org/drawingml/2006/main" name="2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1889</Words>
  <Application>Microsoft Office PowerPoint</Application>
  <PresentationFormat>Pokaz na ekranie (4:3)</PresentationFormat>
  <Paragraphs>221</Paragraphs>
  <Slides>46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47" baseType="lpstr">
      <vt:lpstr>2_Motyw pakietu Office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Gospodarcza</vt:lpstr>
      <vt:lpstr>Policja Sanitarna</vt:lpstr>
      <vt:lpstr>Policja sanitarna</vt:lpstr>
      <vt:lpstr>Policja Gospodarcza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Sanitarna</vt:lpstr>
      <vt:lpstr>Policja Handlowa</vt:lpstr>
      <vt:lpstr>Policja Handlowa</vt:lpstr>
      <vt:lpstr>Policja Handlowa</vt:lpstr>
      <vt:lpstr>Policja Handlowa</vt:lpstr>
      <vt:lpstr>Policja Handlowa</vt:lpstr>
      <vt:lpstr>Policja Handlowa</vt:lpstr>
      <vt:lpstr>Policja Handlowa</vt:lpstr>
      <vt:lpstr>Policja Handlowa</vt:lpstr>
      <vt:lpstr>Policja Handlowa</vt:lpstr>
      <vt:lpstr>Policja Handlowa</vt:lpstr>
      <vt:lpstr>Policja urządzeń technicznych (dozór techniczny). </vt:lpstr>
      <vt:lpstr>Policja urządzeń technicznych </vt:lpstr>
      <vt:lpstr>Policja urządzeń technicznych </vt:lpstr>
      <vt:lpstr>Policja urządzeń technicznych</vt:lpstr>
      <vt:lpstr>Policja urządzeń technicznych</vt:lpstr>
      <vt:lpstr>Policja Urządzeń Technicznych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Adam</dc:creator>
  <cp:lastModifiedBy>Adam</cp:lastModifiedBy>
  <cp:revision>190</cp:revision>
  <dcterms:created xsi:type="dcterms:W3CDTF">2018-02-20T19:55:41Z</dcterms:created>
  <dcterms:modified xsi:type="dcterms:W3CDTF">2019-12-01T20:59:23Z</dcterms:modified>
</cp:coreProperties>
</file>