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26.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_rels/slide9.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38.xml.rels" ContentType="application/vnd.openxmlformats-package.relationships+xml"/>
  <Override PartName="/ppt/slides/_rels/slide4.xml.rels" ContentType="application/vnd.openxmlformats-package.relationships+xml"/>
  <Override PartName="/ppt/slides/_rels/slide39.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27" name="PlaceHolder 2"/>
          <p:cNvSpPr>
            <a:spLocks noGrp="1"/>
          </p:cNvSpPr>
          <p:nvPr>
            <p:ph type="body"/>
          </p:nvPr>
        </p:nvSpPr>
        <p:spPr>
          <a:xfrm>
            <a:off x="457200" y="1600200"/>
            <a:ext cx="822924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28" name="PlaceHolder 3"/>
          <p:cNvSpPr>
            <a:spLocks noGrp="1"/>
          </p:cNvSpPr>
          <p:nvPr>
            <p:ph type="body"/>
          </p:nvPr>
        </p:nvSpPr>
        <p:spPr>
          <a:xfrm>
            <a:off x="457200" y="3964320"/>
            <a:ext cx="822924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30" name="PlaceHolder 2"/>
          <p:cNvSpPr>
            <a:spLocks noGrp="1"/>
          </p:cNvSpPr>
          <p:nvPr>
            <p:ph type="body"/>
          </p:nvPr>
        </p:nvSpPr>
        <p:spPr>
          <a:xfrm>
            <a:off x="45720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31" name="PlaceHolder 3"/>
          <p:cNvSpPr>
            <a:spLocks noGrp="1"/>
          </p:cNvSpPr>
          <p:nvPr>
            <p:ph type="body"/>
          </p:nvPr>
        </p:nvSpPr>
        <p:spPr>
          <a:xfrm>
            <a:off x="467424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32" name="PlaceHolder 4"/>
          <p:cNvSpPr>
            <a:spLocks noGrp="1"/>
          </p:cNvSpPr>
          <p:nvPr>
            <p:ph type="body"/>
          </p:nvPr>
        </p:nvSpPr>
        <p:spPr>
          <a:xfrm>
            <a:off x="4674240" y="396432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33" name="PlaceHolder 5"/>
          <p:cNvSpPr>
            <a:spLocks noGrp="1"/>
          </p:cNvSpPr>
          <p:nvPr>
            <p:ph type="body"/>
          </p:nvPr>
        </p:nvSpPr>
        <p:spPr>
          <a:xfrm>
            <a:off x="457200" y="396432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35" name="PlaceHolder 2"/>
          <p:cNvSpPr>
            <a:spLocks noGrp="1"/>
          </p:cNvSpPr>
          <p:nvPr>
            <p:ph type="body"/>
          </p:nvPr>
        </p:nvSpPr>
        <p:spPr>
          <a:xfrm>
            <a:off x="457200" y="160020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36" name="PlaceHolder 3"/>
          <p:cNvSpPr>
            <a:spLocks noGrp="1"/>
          </p:cNvSpPr>
          <p:nvPr>
            <p:ph type="body"/>
          </p:nvPr>
        </p:nvSpPr>
        <p:spPr>
          <a:xfrm>
            <a:off x="3239640" y="160020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37" name="PlaceHolder 4"/>
          <p:cNvSpPr>
            <a:spLocks noGrp="1"/>
          </p:cNvSpPr>
          <p:nvPr>
            <p:ph type="body"/>
          </p:nvPr>
        </p:nvSpPr>
        <p:spPr>
          <a:xfrm>
            <a:off x="6022080" y="160020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38" name="PlaceHolder 5"/>
          <p:cNvSpPr>
            <a:spLocks noGrp="1"/>
          </p:cNvSpPr>
          <p:nvPr>
            <p:ph type="body"/>
          </p:nvPr>
        </p:nvSpPr>
        <p:spPr>
          <a:xfrm>
            <a:off x="6022080" y="396432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39" name="PlaceHolder 6"/>
          <p:cNvSpPr>
            <a:spLocks noGrp="1"/>
          </p:cNvSpPr>
          <p:nvPr>
            <p:ph type="body"/>
          </p:nvPr>
        </p:nvSpPr>
        <p:spPr>
          <a:xfrm>
            <a:off x="3239640" y="396432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40" name="PlaceHolder 7"/>
          <p:cNvSpPr>
            <a:spLocks noGrp="1"/>
          </p:cNvSpPr>
          <p:nvPr>
            <p:ph type="body"/>
          </p:nvPr>
        </p:nvSpPr>
        <p:spPr>
          <a:xfrm>
            <a:off x="457200" y="396432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47" name="PlaceHolder 2"/>
          <p:cNvSpPr>
            <a:spLocks noGrp="1"/>
          </p:cNvSpPr>
          <p:nvPr>
            <p:ph type="subTitle"/>
          </p:nvPr>
        </p:nvSpPr>
        <p:spPr>
          <a:xfrm>
            <a:off x="457200" y="1600200"/>
            <a:ext cx="8229240" cy="4525560"/>
          </a:xfrm>
          <a:prstGeom prst="rect">
            <a:avLst/>
          </a:prstGeom>
        </p:spPr>
        <p:txBody>
          <a:bodyPr lIns="0" rIns="0" tIns="0" bIns="0" anchor="ctr"/>
          <a:p>
            <a:pPr algn="ctr"/>
            <a:endParaRPr b="0" lang="pl-PL"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49" name="PlaceHolder 2"/>
          <p:cNvSpPr>
            <a:spLocks noGrp="1"/>
          </p:cNvSpPr>
          <p:nvPr>
            <p:ph type="body"/>
          </p:nvPr>
        </p:nvSpPr>
        <p:spPr>
          <a:xfrm>
            <a:off x="457200" y="1600200"/>
            <a:ext cx="8229240" cy="4525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51" name="PlaceHolder 2"/>
          <p:cNvSpPr>
            <a:spLocks noGrp="1"/>
          </p:cNvSpPr>
          <p:nvPr>
            <p:ph type="body"/>
          </p:nvPr>
        </p:nvSpPr>
        <p:spPr>
          <a:xfrm>
            <a:off x="457200" y="1600200"/>
            <a:ext cx="4015800" cy="4525560"/>
          </a:xfrm>
          <a:prstGeom prst="rect">
            <a:avLst/>
          </a:prstGeom>
        </p:spPr>
        <p:txBody>
          <a:bodyPr lIns="0" rIns="0" tIns="0" bIns="0">
            <a:normAutofit/>
          </a:bodyPr>
          <a:p>
            <a:endParaRPr b="0" lang="pl-PL" sz="3200" spc="-1" strike="noStrike">
              <a:solidFill>
                <a:srgbClr val="000000"/>
              </a:solidFill>
              <a:latin typeface="Calibri"/>
            </a:endParaRPr>
          </a:p>
        </p:txBody>
      </p:sp>
      <p:sp>
        <p:nvSpPr>
          <p:cNvPr id="52" name="PlaceHolder 3"/>
          <p:cNvSpPr>
            <a:spLocks noGrp="1"/>
          </p:cNvSpPr>
          <p:nvPr>
            <p:ph type="body"/>
          </p:nvPr>
        </p:nvSpPr>
        <p:spPr>
          <a:xfrm>
            <a:off x="4674240" y="1600200"/>
            <a:ext cx="4015800" cy="4525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4680"/>
            <a:ext cx="8229240" cy="5297760"/>
          </a:xfrm>
          <a:prstGeom prst="rect">
            <a:avLst/>
          </a:prstGeom>
        </p:spPr>
        <p:txBody>
          <a:bodyPr lIns="0" rIns="0" tIns="0" bIns="0" anchor="ctr"/>
          <a:p>
            <a:pPr algn="ctr"/>
            <a:endParaRPr b="0" lang="pl-PL"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56" name="PlaceHolder 2"/>
          <p:cNvSpPr>
            <a:spLocks noGrp="1"/>
          </p:cNvSpPr>
          <p:nvPr>
            <p:ph type="body"/>
          </p:nvPr>
        </p:nvSpPr>
        <p:spPr>
          <a:xfrm>
            <a:off x="45720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57" name="PlaceHolder 3"/>
          <p:cNvSpPr>
            <a:spLocks noGrp="1"/>
          </p:cNvSpPr>
          <p:nvPr>
            <p:ph type="body"/>
          </p:nvPr>
        </p:nvSpPr>
        <p:spPr>
          <a:xfrm>
            <a:off x="457200" y="396432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58" name="PlaceHolder 4"/>
          <p:cNvSpPr>
            <a:spLocks noGrp="1"/>
          </p:cNvSpPr>
          <p:nvPr>
            <p:ph type="body"/>
          </p:nvPr>
        </p:nvSpPr>
        <p:spPr>
          <a:xfrm>
            <a:off x="4674240" y="1600200"/>
            <a:ext cx="4015800" cy="4525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6" name="PlaceHolder 2"/>
          <p:cNvSpPr>
            <a:spLocks noGrp="1"/>
          </p:cNvSpPr>
          <p:nvPr>
            <p:ph type="subTitle"/>
          </p:nvPr>
        </p:nvSpPr>
        <p:spPr>
          <a:xfrm>
            <a:off x="457200" y="1600200"/>
            <a:ext cx="8229240" cy="4525560"/>
          </a:xfrm>
          <a:prstGeom prst="rect">
            <a:avLst/>
          </a:prstGeom>
        </p:spPr>
        <p:txBody>
          <a:bodyPr lIns="0" rIns="0" tIns="0" bIns="0" anchor="ctr"/>
          <a:p>
            <a:pPr algn="ctr"/>
            <a:endParaRPr b="0" lang="pl-PL"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60" name="PlaceHolder 2"/>
          <p:cNvSpPr>
            <a:spLocks noGrp="1"/>
          </p:cNvSpPr>
          <p:nvPr>
            <p:ph type="body"/>
          </p:nvPr>
        </p:nvSpPr>
        <p:spPr>
          <a:xfrm>
            <a:off x="457200" y="1600200"/>
            <a:ext cx="4015800" cy="4525560"/>
          </a:xfrm>
          <a:prstGeom prst="rect">
            <a:avLst/>
          </a:prstGeom>
        </p:spPr>
        <p:txBody>
          <a:bodyPr lIns="0" rIns="0" tIns="0" bIns="0">
            <a:normAutofit/>
          </a:bodyPr>
          <a:p>
            <a:endParaRPr b="0" lang="pl-PL" sz="3200" spc="-1" strike="noStrike">
              <a:solidFill>
                <a:srgbClr val="000000"/>
              </a:solidFill>
              <a:latin typeface="Calibri"/>
            </a:endParaRPr>
          </a:p>
        </p:txBody>
      </p:sp>
      <p:sp>
        <p:nvSpPr>
          <p:cNvPr id="61" name="PlaceHolder 3"/>
          <p:cNvSpPr>
            <a:spLocks noGrp="1"/>
          </p:cNvSpPr>
          <p:nvPr>
            <p:ph type="body"/>
          </p:nvPr>
        </p:nvSpPr>
        <p:spPr>
          <a:xfrm>
            <a:off x="467424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62" name="PlaceHolder 4"/>
          <p:cNvSpPr>
            <a:spLocks noGrp="1"/>
          </p:cNvSpPr>
          <p:nvPr>
            <p:ph type="body"/>
          </p:nvPr>
        </p:nvSpPr>
        <p:spPr>
          <a:xfrm>
            <a:off x="4674240" y="396432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64" name="PlaceHolder 2"/>
          <p:cNvSpPr>
            <a:spLocks noGrp="1"/>
          </p:cNvSpPr>
          <p:nvPr>
            <p:ph type="body"/>
          </p:nvPr>
        </p:nvSpPr>
        <p:spPr>
          <a:xfrm>
            <a:off x="45720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65" name="PlaceHolder 3"/>
          <p:cNvSpPr>
            <a:spLocks noGrp="1"/>
          </p:cNvSpPr>
          <p:nvPr>
            <p:ph type="body"/>
          </p:nvPr>
        </p:nvSpPr>
        <p:spPr>
          <a:xfrm>
            <a:off x="467424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66" name="PlaceHolder 4"/>
          <p:cNvSpPr>
            <a:spLocks noGrp="1"/>
          </p:cNvSpPr>
          <p:nvPr>
            <p:ph type="body"/>
          </p:nvPr>
        </p:nvSpPr>
        <p:spPr>
          <a:xfrm>
            <a:off x="457200" y="3964320"/>
            <a:ext cx="822924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68" name="PlaceHolder 2"/>
          <p:cNvSpPr>
            <a:spLocks noGrp="1"/>
          </p:cNvSpPr>
          <p:nvPr>
            <p:ph type="body"/>
          </p:nvPr>
        </p:nvSpPr>
        <p:spPr>
          <a:xfrm>
            <a:off x="457200" y="1600200"/>
            <a:ext cx="822924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69" name="PlaceHolder 3"/>
          <p:cNvSpPr>
            <a:spLocks noGrp="1"/>
          </p:cNvSpPr>
          <p:nvPr>
            <p:ph type="body"/>
          </p:nvPr>
        </p:nvSpPr>
        <p:spPr>
          <a:xfrm>
            <a:off x="457200" y="3964320"/>
            <a:ext cx="822924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71" name="PlaceHolder 2"/>
          <p:cNvSpPr>
            <a:spLocks noGrp="1"/>
          </p:cNvSpPr>
          <p:nvPr>
            <p:ph type="body"/>
          </p:nvPr>
        </p:nvSpPr>
        <p:spPr>
          <a:xfrm>
            <a:off x="45720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72" name="PlaceHolder 3"/>
          <p:cNvSpPr>
            <a:spLocks noGrp="1"/>
          </p:cNvSpPr>
          <p:nvPr>
            <p:ph type="body"/>
          </p:nvPr>
        </p:nvSpPr>
        <p:spPr>
          <a:xfrm>
            <a:off x="467424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73" name="PlaceHolder 4"/>
          <p:cNvSpPr>
            <a:spLocks noGrp="1"/>
          </p:cNvSpPr>
          <p:nvPr>
            <p:ph type="body"/>
          </p:nvPr>
        </p:nvSpPr>
        <p:spPr>
          <a:xfrm>
            <a:off x="4674240" y="396432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74" name="PlaceHolder 5"/>
          <p:cNvSpPr>
            <a:spLocks noGrp="1"/>
          </p:cNvSpPr>
          <p:nvPr>
            <p:ph type="body"/>
          </p:nvPr>
        </p:nvSpPr>
        <p:spPr>
          <a:xfrm>
            <a:off x="457200" y="396432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76" name="PlaceHolder 2"/>
          <p:cNvSpPr>
            <a:spLocks noGrp="1"/>
          </p:cNvSpPr>
          <p:nvPr>
            <p:ph type="body"/>
          </p:nvPr>
        </p:nvSpPr>
        <p:spPr>
          <a:xfrm>
            <a:off x="457200" y="160020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77" name="PlaceHolder 3"/>
          <p:cNvSpPr>
            <a:spLocks noGrp="1"/>
          </p:cNvSpPr>
          <p:nvPr>
            <p:ph type="body"/>
          </p:nvPr>
        </p:nvSpPr>
        <p:spPr>
          <a:xfrm>
            <a:off x="3239640" y="160020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78" name="PlaceHolder 4"/>
          <p:cNvSpPr>
            <a:spLocks noGrp="1"/>
          </p:cNvSpPr>
          <p:nvPr>
            <p:ph type="body"/>
          </p:nvPr>
        </p:nvSpPr>
        <p:spPr>
          <a:xfrm>
            <a:off x="6022080" y="160020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79" name="PlaceHolder 5"/>
          <p:cNvSpPr>
            <a:spLocks noGrp="1"/>
          </p:cNvSpPr>
          <p:nvPr>
            <p:ph type="body"/>
          </p:nvPr>
        </p:nvSpPr>
        <p:spPr>
          <a:xfrm>
            <a:off x="6022080" y="396432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80" name="PlaceHolder 6"/>
          <p:cNvSpPr>
            <a:spLocks noGrp="1"/>
          </p:cNvSpPr>
          <p:nvPr>
            <p:ph type="body"/>
          </p:nvPr>
        </p:nvSpPr>
        <p:spPr>
          <a:xfrm>
            <a:off x="3239640" y="396432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81" name="PlaceHolder 7"/>
          <p:cNvSpPr>
            <a:spLocks noGrp="1"/>
          </p:cNvSpPr>
          <p:nvPr>
            <p:ph type="body"/>
          </p:nvPr>
        </p:nvSpPr>
        <p:spPr>
          <a:xfrm>
            <a:off x="457200" y="3964320"/>
            <a:ext cx="264960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8" name="PlaceHolder 2"/>
          <p:cNvSpPr>
            <a:spLocks noGrp="1"/>
          </p:cNvSpPr>
          <p:nvPr>
            <p:ph type="body"/>
          </p:nvPr>
        </p:nvSpPr>
        <p:spPr>
          <a:xfrm>
            <a:off x="457200" y="1600200"/>
            <a:ext cx="8229240" cy="4525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10" name="PlaceHolder 2"/>
          <p:cNvSpPr>
            <a:spLocks noGrp="1"/>
          </p:cNvSpPr>
          <p:nvPr>
            <p:ph type="body"/>
          </p:nvPr>
        </p:nvSpPr>
        <p:spPr>
          <a:xfrm>
            <a:off x="457200" y="1600200"/>
            <a:ext cx="4015800" cy="4525560"/>
          </a:xfrm>
          <a:prstGeom prst="rect">
            <a:avLst/>
          </a:prstGeom>
        </p:spPr>
        <p:txBody>
          <a:bodyPr lIns="0" rIns="0" tIns="0" bIns="0">
            <a:normAutofit/>
          </a:bodyPr>
          <a:p>
            <a:endParaRPr b="0" lang="pl-PL" sz="3200" spc="-1" strike="noStrike">
              <a:solidFill>
                <a:srgbClr val="000000"/>
              </a:solidFill>
              <a:latin typeface="Calibri"/>
            </a:endParaRPr>
          </a:p>
        </p:txBody>
      </p:sp>
      <p:sp>
        <p:nvSpPr>
          <p:cNvPr id="11" name="PlaceHolder 3"/>
          <p:cNvSpPr>
            <a:spLocks noGrp="1"/>
          </p:cNvSpPr>
          <p:nvPr>
            <p:ph type="body"/>
          </p:nvPr>
        </p:nvSpPr>
        <p:spPr>
          <a:xfrm>
            <a:off x="4674240" y="1600200"/>
            <a:ext cx="4015800" cy="4525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p>
            <a:pPr algn="ctr"/>
            <a:endParaRPr b="0" lang="pl-PL"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15" name="PlaceHolder 2"/>
          <p:cNvSpPr>
            <a:spLocks noGrp="1"/>
          </p:cNvSpPr>
          <p:nvPr>
            <p:ph type="body"/>
          </p:nvPr>
        </p:nvSpPr>
        <p:spPr>
          <a:xfrm>
            <a:off x="45720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16" name="PlaceHolder 3"/>
          <p:cNvSpPr>
            <a:spLocks noGrp="1"/>
          </p:cNvSpPr>
          <p:nvPr>
            <p:ph type="body"/>
          </p:nvPr>
        </p:nvSpPr>
        <p:spPr>
          <a:xfrm>
            <a:off x="457200" y="396432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17" name="PlaceHolder 4"/>
          <p:cNvSpPr>
            <a:spLocks noGrp="1"/>
          </p:cNvSpPr>
          <p:nvPr>
            <p:ph type="body"/>
          </p:nvPr>
        </p:nvSpPr>
        <p:spPr>
          <a:xfrm>
            <a:off x="4674240" y="1600200"/>
            <a:ext cx="4015800" cy="4525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19" name="PlaceHolder 2"/>
          <p:cNvSpPr>
            <a:spLocks noGrp="1"/>
          </p:cNvSpPr>
          <p:nvPr>
            <p:ph type="body"/>
          </p:nvPr>
        </p:nvSpPr>
        <p:spPr>
          <a:xfrm>
            <a:off x="457200" y="1600200"/>
            <a:ext cx="4015800" cy="4525560"/>
          </a:xfrm>
          <a:prstGeom prst="rect">
            <a:avLst/>
          </a:prstGeom>
        </p:spPr>
        <p:txBody>
          <a:bodyPr lIns="0" rIns="0" tIns="0" bIns="0">
            <a:normAutofit/>
          </a:bodyPr>
          <a:p>
            <a:endParaRPr b="0" lang="pl-PL" sz="3200" spc="-1" strike="noStrike">
              <a:solidFill>
                <a:srgbClr val="000000"/>
              </a:solidFill>
              <a:latin typeface="Calibri"/>
            </a:endParaRPr>
          </a:p>
        </p:txBody>
      </p:sp>
      <p:sp>
        <p:nvSpPr>
          <p:cNvPr id="20" name="PlaceHolder 3"/>
          <p:cNvSpPr>
            <a:spLocks noGrp="1"/>
          </p:cNvSpPr>
          <p:nvPr>
            <p:ph type="body"/>
          </p:nvPr>
        </p:nvSpPr>
        <p:spPr>
          <a:xfrm>
            <a:off x="467424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21" name="PlaceHolder 4"/>
          <p:cNvSpPr>
            <a:spLocks noGrp="1"/>
          </p:cNvSpPr>
          <p:nvPr>
            <p:ph type="body"/>
          </p:nvPr>
        </p:nvSpPr>
        <p:spPr>
          <a:xfrm>
            <a:off x="4674240" y="396432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p>
            <a:endParaRPr b="0" lang="pl-PL" sz="1800" spc="-1" strike="noStrike">
              <a:solidFill>
                <a:srgbClr val="000000"/>
              </a:solidFill>
              <a:latin typeface="Calibri"/>
            </a:endParaRPr>
          </a:p>
        </p:txBody>
      </p:sp>
      <p:sp>
        <p:nvSpPr>
          <p:cNvPr id="23" name="PlaceHolder 2"/>
          <p:cNvSpPr>
            <a:spLocks noGrp="1"/>
          </p:cNvSpPr>
          <p:nvPr>
            <p:ph type="body"/>
          </p:nvPr>
        </p:nvSpPr>
        <p:spPr>
          <a:xfrm>
            <a:off x="45720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24" name="PlaceHolder 3"/>
          <p:cNvSpPr>
            <a:spLocks noGrp="1"/>
          </p:cNvSpPr>
          <p:nvPr>
            <p:ph type="body"/>
          </p:nvPr>
        </p:nvSpPr>
        <p:spPr>
          <a:xfrm>
            <a:off x="4674240" y="1600200"/>
            <a:ext cx="4015800" cy="2158560"/>
          </a:xfrm>
          <a:prstGeom prst="rect">
            <a:avLst/>
          </a:prstGeom>
        </p:spPr>
        <p:txBody>
          <a:bodyPr lIns="0" rIns="0" tIns="0" bIns="0">
            <a:normAutofit/>
          </a:bodyPr>
          <a:p>
            <a:endParaRPr b="0" lang="pl-PL" sz="3200" spc="-1" strike="noStrike">
              <a:solidFill>
                <a:srgbClr val="000000"/>
              </a:solidFill>
              <a:latin typeface="Calibri"/>
            </a:endParaRPr>
          </a:p>
        </p:txBody>
      </p:sp>
      <p:sp>
        <p:nvSpPr>
          <p:cNvPr id="25" name="PlaceHolder 4"/>
          <p:cNvSpPr>
            <a:spLocks noGrp="1"/>
          </p:cNvSpPr>
          <p:nvPr>
            <p:ph type="body"/>
          </p:nvPr>
        </p:nvSpPr>
        <p:spPr>
          <a:xfrm>
            <a:off x="457200" y="3964320"/>
            <a:ext cx="8229240" cy="2158560"/>
          </a:xfrm>
          <a:prstGeom prst="rect">
            <a:avLst/>
          </a:prstGeom>
        </p:spPr>
        <p:txBody>
          <a:bodyPr lIns="0" rIns="0" tIns="0" bIns="0">
            <a:normAutofit/>
          </a:bodyPr>
          <a:p>
            <a:endParaRPr b="0" lang="pl-PL"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b="0" lang="pl-PL" sz="4400" spc="-1" strike="noStrike">
                <a:solidFill>
                  <a:srgbClr val="000000"/>
                </a:solidFill>
                <a:latin typeface="Calibri"/>
              </a:rPr>
              <a:t>Kliknij, aby edytować styl</a:t>
            </a:r>
            <a:endParaRPr b="0" lang="pl-PL" sz="4400" spc="-1" strike="noStrike">
              <a:solidFill>
                <a:srgbClr val="000000"/>
              </a:solidFill>
              <a:latin typeface="Calibri"/>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fld id="{DCA1D179-D9E3-41F7-9D8E-73517C9773A9}" type="datetime">
              <a:rPr b="0" lang="pl-PL" sz="1200" spc="-1" strike="noStrike">
                <a:solidFill>
                  <a:srgbClr val="8b8b8b"/>
                </a:solidFill>
                <a:latin typeface="Calibri"/>
              </a:rPr>
              <a:t>19-4-18</a:t>
            </a:fld>
            <a:endParaRPr b="0" lang="pl-PL" sz="1200" spc="-1" strike="noStrike">
              <a:latin typeface="Times New Roman"/>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b="0" lang="pl-PL" sz="2400" spc="-1" strike="noStrike">
              <a:latin typeface="Times New Roman"/>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81CADCD8-95F9-48B6-A680-0248552C9161}" type="slidenum">
              <a:rPr b="0" lang="pl-PL" sz="1200" spc="-1" strike="noStrike">
                <a:solidFill>
                  <a:srgbClr val="8b8b8b"/>
                </a:solidFill>
                <a:latin typeface="Calibri"/>
              </a:rPr>
              <a:t>&lt;numer&gt;</a:t>
            </a:fld>
            <a:endParaRPr b="0" lang="pl-PL" sz="12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pl-PL" sz="3200" spc="-1" strike="noStrike">
                <a:solidFill>
                  <a:srgbClr val="000000"/>
                </a:solidFill>
                <a:latin typeface="Calibri"/>
              </a:rPr>
              <a:t>Kliknij, aby edytować format tekstu konspektu</a:t>
            </a:r>
            <a:endParaRPr b="0" lang="pl-PL"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pl-PL" sz="2400" spc="-1" strike="noStrike">
                <a:solidFill>
                  <a:srgbClr val="000000"/>
                </a:solidFill>
                <a:latin typeface="Calibri"/>
              </a:rPr>
              <a:t>Drugi poziom konspektu</a:t>
            </a:r>
            <a:endParaRPr b="0" lang="pl-PL"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pl-PL" sz="2000" spc="-1" strike="noStrike">
                <a:solidFill>
                  <a:srgbClr val="000000"/>
                </a:solidFill>
                <a:latin typeface="Calibri"/>
              </a:rPr>
              <a:t>Trzeci poziom konspektu</a:t>
            </a:r>
            <a:endParaRPr b="0" lang="pl-PL"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pl-PL" sz="2000" spc="-1" strike="noStrike">
                <a:solidFill>
                  <a:srgbClr val="000000"/>
                </a:solidFill>
                <a:latin typeface="Calibri"/>
              </a:rPr>
              <a:t>Czwarty poziom konspektu</a:t>
            </a:r>
            <a:endParaRPr b="0" lang="pl-PL"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pl-PL" sz="2000" spc="-1" strike="noStrike">
                <a:solidFill>
                  <a:srgbClr val="000000"/>
                </a:solidFill>
                <a:latin typeface="Calibri"/>
              </a:rPr>
              <a:t>Piąty poziom konspektu</a:t>
            </a:r>
            <a:endParaRPr b="0" lang="pl-PL"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pl-PL" sz="2000" spc="-1" strike="noStrike">
                <a:solidFill>
                  <a:srgbClr val="000000"/>
                </a:solidFill>
                <a:latin typeface="Calibri"/>
              </a:rPr>
              <a:t>Szósty poziom konspektu</a:t>
            </a:r>
            <a:endParaRPr b="0" lang="pl-PL"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pl-PL" sz="2000" spc="-1" strike="noStrike">
                <a:solidFill>
                  <a:srgbClr val="000000"/>
                </a:solidFill>
                <a:latin typeface="Calibri"/>
              </a:rPr>
              <a:t>Siódmy poziom konspektu</a:t>
            </a:r>
            <a:endParaRPr b="0" lang="pl-PL"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b="0" lang="pl-PL" sz="4400" spc="-1" strike="noStrike">
                <a:solidFill>
                  <a:srgbClr val="000000"/>
                </a:solidFill>
                <a:latin typeface="Calibri"/>
              </a:rPr>
              <a:t>Kliknij, aby edytować styl</a:t>
            </a:r>
            <a:endParaRPr b="0" lang="pl-PL" sz="4400" spc="-1" strike="noStrike">
              <a:solidFill>
                <a:srgbClr val="000000"/>
              </a:solidFill>
              <a:latin typeface="Calibri"/>
            </a:endParaRPr>
          </a:p>
        </p:txBody>
      </p:sp>
      <p:sp>
        <p:nvSpPr>
          <p:cNvPr id="42" name="PlaceHolder 2"/>
          <p:cNvSpPr>
            <a:spLocks noGrp="1"/>
          </p:cNvSpPr>
          <p:nvPr>
            <p:ph type="body"/>
          </p:nvPr>
        </p:nvSpPr>
        <p:spPr>
          <a:xfrm>
            <a:off x="457200" y="1600200"/>
            <a:ext cx="8229240" cy="4525560"/>
          </a:xfrm>
          <a:prstGeom prst="rect">
            <a:avLst/>
          </a:prstGeom>
        </p:spPr>
        <p:txBody>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Kliknij, aby edytować style wzorca tekstu</a:t>
            </a:r>
            <a:endParaRPr b="0" lang="pl-PL"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pl-PL" sz="2800" spc="-1" strike="noStrike">
                <a:solidFill>
                  <a:srgbClr val="000000"/>
                </a:solidFill>
                <a:latin typeface="Calibri"/>
              </a:rPr>
              <a:t>Drugi poziom</a:t>
            </a:r>
            <a:endParaRPr b="0" lang="pl-PL"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pl-PL" sz="2400" spc="-1" strike="noStrike">
                <a:solidFill>
                  <a:srgbClr val="000000"/>
                </a:solidFill>
                <a:latin typeface="Calibri"/>
              </a:rPr>
              <a:t>Trzeci poziom</a:t>
            </a:r>
            <a:endParaRPr b="0" lang="pl-PL" sz="2400" spc="-1" strike="noStrike">
              <a:solidFill>
                <a:srgbClr val="000000"/>
              </a:solidFill>
              <a:latin typeface="Calibri"/>
            </a:endParaRPr>
          </a:p>
          <a:p>
            <a:pPr lvl="3" marL="1600200" indent="-228240">
              <a:lnSpc>
                <a:spcPct val="100000"/>
              </a:lnSpc>
              <a:spcBef>
                <a:spcPts val="400"/>
              </a:spcBef>
              <a:buClr>
                <a:srgbClr val="000000"/>
              </a:buClr>
              <a:buFont typeface="Arial"/>
              <a:buChar char="–"/>
            </a:pPr>
            <a:r>
              <a:rPr b="0" lang="pl-PL" sz="2000" spc="-1" strike="noStrike">
                <a:solidFill>
                  <a:srgbClr val="000000"/>
                </a:solidFill>
                <a:latin typeface="Calibri"/>
              </a:rPr>
              <a:t>Czwarty poziom</a:t>
            </a:r>
            <a:endParaRPr b="0" lang="pl-PL" sz="2000" spc="-1" strike="noStrike">
              <a:solidFill>
                <a:srgbClr val="000000"/>
              </a:solidFill>
              <a:latin typeface="Calibri"/>
            </a:endParaRPr>
          </a:p>
          <a:p>
            <a:pPr lvl="4" marL="2057400" indent="-228240">
              <a:lnSpc>
                <a:spcPct val="100000"/>
              </a:lnSpc>
              <a:spcBef>
                <a:spcPts val="400"/>
              </a:spcBef>
              <a:buClr>
                <a:srgbClr val="000000"/>
              </a:buClr>
              <a:buFont typeface="Arial"/>
              <a:buChar char="»"/>
            </a:pPr>
            <a:r>
              <a:rPr b="0" lang="pl-PL" sz="2000" spc="-1" strike="noStrike">
                <a:solidFill>
                  <a:srgbClr val="000000"/>
                </a:solidFill>
                <a:latin typeface="Calibri"/>
              </a:rPr>
              <a:t>Piąty poziom</a:t>
            </a:r>
            <a:endParaRPr b="0" lang="pl-PL" sz="2000" spc="-1" strike="noStrike">
              <a:solidFill>
                <a:srgbClr val="000000"/>
              </a:solidFill>
              <a:latin typeface="Calibri"/>
            </a:endParaRPr>
          </a:p>
        </p:txBody>
      </p:sp>
      <p:sp>
        <p:nvSpPr>
          <p:cNvPr id="43" name="PlaceHolder 3"/>
          <p:cNvSpPr>
            <a:spLocks noGrp="1"/>
          </p:cNvSpPr>
          <p:nvPr>
            <p:ph type="dt"/>
          </p:nvPr>
        </p:nvSpPr>
        <p:spPr>
          <a:xfrm>
            <a:off x="457200" y="6356520"/>
            <a:ext cx="2133360" cy="364680"/>
          </a:xfrm>
          <a:prstGeom prst="rect">
            <a:avLst/>
          </a:prstGeom>
        </p:spPr>
        <p:txBody>
          <a:bodyPr anchor="ctr"/>
          <a:p>
            <a:pPr>
              <a:lnSpc>
                <a:spcPct val="100000"/>
              </a:lnSpc>
            </a:pPr>
            <a:fld id="{4379BBCC-AA62-42FA-B85D-53B2A02AA6B4}" type="datetime">
              <a:rPr b="0" lang="pl-PL" sz="1200" spc="-1" strike="noStrike">
                <a:solidFill>
                  <a:srgbClr val="8b8b8b"/>
                </a:solidFill>
                <a:latin typeface="Calibri"/>
              </a:rPr>
              <a:t>19-4-18</a:t>
            </a:fld>
            <a:endParaRPr b="0" lang="pl-PL" sz="1200" spc="-1" strike="noStrike">
              <a:latin typeface="Times New Roman"/>
            </a:endParaRPr>
          </a:p>
        </p:txBody>
      </p:sp>
      <p:sp>
        <p:nvSpPr>
          <p:cNvPr id="44" name="PlaceHolder 4"/>
          <p:cNvSpPr>
            <a:spLocks noGrp="1"/>
          </p:cNvSpPr>
          <p:nvPr>
            <p:ph type="ftr"/>
          </p:nvPr>
        </p:nvSpPr>
        <p:spPr>
          <a:xfrm>
            <a:off x="3124080" y="6356520"/>
            <a:ext cx="2895120" cy="364680"/>
          </a:xfrm>
          <a:prstGeom prst="rect">
            <a:avLst/>
          </a:prstGeom>
        </p:spPr>
        <p:txBody>
          <a:bodyPr anchor="ctr"/>
          <a:p>
            <a:endParaRPr b="0" lang="pl-PL" sz="2400" spc="-1" strike="noStrike">
              <a:latin typeface="Times New Roman"/>
            </a:endParaRPr>
          </a:p>
        </p:txBody>
      </p:sp>
      <p:sp>
        <p:nvSpPr>
          <p:cNvPr id="45" name="PlaceHolder 5"/>
          <p:cNvSpPr>
            <a:spLocks noGrp="1"/>
          </p:cNvSpPr>
          <p:nvPr>
            <p:ph type="sldNum"/>
          </p:nvPr>
        </p:nvSpPr>
        <p:spPr>
          <a:xfrm>
            <a:off x="6553080" y="6356520"/>
            <a:ext cx="2133360" cy="364680"/>
          </a:xfrm>
          <a:prstGeom prst="rect">
            <a:avLst/>
          </a:prstGeom>
        </p:spPr>
        <p:txBody>
          <a:bodyPr anchor="ctr"/>
          <a:p>
            <a:pPr algn="r">
              <a:lnSpc>
                <a:spcPct val="100000"/>
              </a:lnSpc>
            </a:pPr>
            <a:fld id="{8D43F12C-82B2-4C14-9CFB-0F9A4C1DCF79}" type="slidenum">
              <a:rPr b="0" lang="pl-PL" sz="1200" spc="-1" strike="noStrike">
                <a:solidFill>
                  <a:srgbClr val="8b8b8b"/>
                </a:solidFill>
                <a:latin typeface="Calibri"/>
              </a:rPr>
              <a:t>1</a:t>
            </a:fld>
            <a:endParaRPr b="0" lang="pl-PL"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hyperlink" Target="https://sip.lex.pl/" TargetMode="External"/><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TextShape 1"/>
          <p:cNvSpPr txBox="1"/>
          <p:nvPr/>
        </p:nvSpPr>
        <p:spPr>
          <a:xfrm>
            <a:off x="685800" y="2130480"/>
            <a:ext cx="7772040" cy="1469520"/>
          </a:xfrm>
          <a:prstGeom prst="rect">
            <a:avLst/>
          </a:prstGeom>
          <a:noFill/>
          <a:ln>
            <a:noFill/>
          </a:ln>
        </p:spPr>
        <p:txBody>
          <a:bodyPr anchor="ctr"/>
          <a:p>
            <a:pPr algn="ctr">
              <a:lnSpc>
                <a:spcPct val="100000"/>
              </a:lnSpc>
            </a:pPr>
            <a:r>
              <a:rPr b="0" lang="pl-PL" sz="4400" spc="-1" strike="noStrike">
                <a:solidFill>
                  <a:srgbClr val="000000"/>
                </a:solidFill>
                <a:latin typeface="Calibri"/>
              </a:rPr>
              <a:t>Wstęp</a:t>
            </a:r>
            <a:endParaRPr b="0" lang="pl-PL" sz="4400" spc="-1" strike="noStrike">
              <a:solidFill>
                <a:srgbClr val="000000"/>
              </a:solidFill>
              <a:latin typeface="Calibri"/>
            </a:endParaRPr>
          </a:p>
        </p:txBody>
      </p:sp>
      <p:sp>
        <p:nvSpPr>
          <p:cNvPr id="83" name="TextShape 2"/>
          <p:cNvSpPr txBox="1"/>
          <p:nvPr/>
        </p:nvSpPr>
        <p:spPr>
          <a:xfrm>
            <a:off x="1371600" y="3886200"/>
            <a:ext cx="6400440" cy="1752120"/>
          </a:xfrm>
          <a:prstGeom prst="rect">
            <a:avLst/>
          </a:prstGeom>
          <a:noFill/>
          <a:ln>
            <a:noFill/>
          </a:ln>
        </p:spPr>
        <p:txBody>
          <a:bodyPr/>
          <a:p>
            <a:pPr algn="ctr">
              <a:lnSpc>
                <a:spcPct val="100000"/>
              </a:lnSpc>
              <a:spcBef>
                <a:spcPts val="641"/>
              </a:spcBef>
            </a:pPr>
            <a:r>
              <a:rPr b="0" lang="pl-PL" sz="3200" spc="-1" strike="noStrike">
                <a:solidFill>
                  <a:srgbClr val="8b8b8b"/>
                </a:solidFill>
                <a:latin typeface="Calibri"/>
              </a:rPr>
              <a:t>Prowadząca: mgr Diana Szwejser</a:t>
            </a:r>
            <a:endParaRPr b="0" lang="pl-PL" sz="3200" spc="-1" strike="noStrike">
              <a:latin typeface="Arial"/>
            </a:endParaRPr>
          </a:p>
          <a:p>
            <a:pPr algn="ctr">
              <a:lnSpc>
                <a:spcPct val="100000"/>
              </a:lnSpc>
              <a:spcBef>
                <a:spcPts val="641"/>
              </a:spcBef>
            </a:pPr>
            <a:r>
              <a:rPr b="0" lang="pl-PL" sz="3200" spc="-1" strike="noStrike">
                <a:solidFill>
                  <a:srgbClr val="8b8b8b"/>
                </a:solidFill>
                <a:latin typeface="Calibri"/>
              </a:rPr>
              <a:t>diana.szwejser@uwr.edu.pl</a:t>
            </a:r>
            <a:endParaRPr b="0" lang="pl-PL" sz="3200" spc="-1" strike="noStrike">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Sprawa indywidualna</a:t>
            </a:r>
            <a:endParaRPr b="0" lang="pl-PL" sz="4400" spc="-1" strike="noStrike">
              <a:solidFill>
                <a:srgbClr val="000000"/>
              </a:solidFill>
              <a:latin typeface="Calibri"/>
            </a:endParaRPr>
          </a:p>
        </p:txBody>
      </p:sp>
      <p:sp>
        <p:nvSpPr>
          <p:cNvPr id="111" name="TextShape 2"/>
          <p:cNvSpPr txBox="1"/>
          <p:nvPr/>
        </p:nvSpPr>
        <p:spPr>
          <a:xfrm>
            <a:off x="457200" y="1600200"/>
            <a:ext cx="8229240" cy="497160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Jest przedmiotem postępowania administracyjnego ogólnego</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Rozstrzygana w formie decyzji administracyjnej</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Może wystąpić tylko wtedy, gdy przepisy o prawach lub obowiązkach jednostki stanowią pośrednio- tzn. że musi nastąpić konkretyzacja indywidualnych praw lub obowiązków. Wówczas powstają skutki w sferze faktów lub prawa (przepis ich bezpośrednio nie stwierdza ani nie kształtuje)</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Samo wystąpienie sprawy indywidualnej nie przesądza jeszcze o możliwości rozstrzygnięcia o niej decyzją administracyjną- musi jeszcze istnieć organ, który jest umocowany do prowadzenia postępowania administracyjnego w sprawach indywidualnych. </a:t>
            </a:r>
            <a:r>
              <a:rPr b="1" lang="pl-PL" sz="3200" spc="-1" strike="noStrike">
                <a:solidFill>
                  <a:srgbClr val="000000"/>
                </a:solidFill>
                <a:latin typeface="Calibri"/>
              </a:rPr>
              <a:t>Umocowanie wynika z przepisów prawa materialnego.</a:t>
            </a:r>
            <a:endParaRPr b="0" lang="pl-PL" sz="3200" spc="-1" strike="noStrike">
              <a:solidFill>
                <a:srgbClr val="000000"/>
              </a:solidFill>
              <a:latin typeface="Calibri"/>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Konkluzja </a:t>
            </a:r>
            <a:endParaRPr b="0" lang="pl-PL" sz="4400" spc="-1" strike="noStrike">
              <a:solidFill>
                <a:srgbClr val="000000"/>
              </a:solidFill>
              <a:latin typeface="Calibri"/>
            </a:endParaRPr>
          </a:p>
        </p:txBody>
      </p:sp>
      <p:sp>
        <p:nvSpPr>
          <p:cNvPr id="113"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Kiedy zastosować przepisy o postępowaniu administracyjnym ogólnym:</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Postępowanie prowadzi organ administracji publicznej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Sprawa należy do jego właściwości</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Sprawa ma charakter indywidualny</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Sprawę można rozstrzygnąć w formie decyzji (uwaga- nie ma znaczenia nazwa np. koncesja, zezwolenie- ważne by nazwa oznaczała ważne i jednostronne rozstrzygnięcie organu administracyjnego podejmowanego w indywidualnej sprawie)</a:t>
            </a:r>
            <a:endParaRPr b="0" lang="pl-PL" sz="3200" spc="-1" strike="noStrike">
              <a:solidFill>
                <a:srgbClr val="000000"/>
              </a:solidFill>
              <a:latin typeface="Calibri"/>
            </a:endParaRPr>
          </a:p>
          <a:p>
            <a:pPr>
              <a:lnSpc>
                <a:spcPct val="100000"/>
              </a:lnSpc>
              <a:spcBef>
                <a:spcPts val="641"/>
              </a:spcBef>
            </a:pPr>
            <a:endParaRPr b="0" lang="pl-PL" sz="3200" spc="-1" strike="noStrike">
              <a:solidFill>
                <a:srgbClr val="000000"/>
              </a:solidFill>
              <a:latin typeface="Calibri"/>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Uproszczone postępowanie administracyjne</a:t>
            </a:r>
            <a:endParaRPr b="0" lang="pl-PL" sz="4400" spc="-1" strike="noStrike">
              <a:solidFill>
                <a:srgbClr val="000000"/>
              </a:solidFill>
              <a:latin typeface="Calibri"/>
            </a:endParaRPr>
          </a:p>
        </p:txBody>
      </p:sp>
      <p:sp>
        <p:nvSpPr>
          <p:cNvPr id="115"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pPr>
            <a:r>
              <a:rPr b="0" lang="pl-PL" sz="3200" spc="-1" strike="noStrike">
                <a:solidFill>
                  <a:srgbClr val="000000"/>
                </a:solidFill>
                <a:latin typeface="Calibri"/>
              </a:rPr>
              <a:t>Dział VII k.p.a.</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Zaświadczenie: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Dokument urzędowo potwierdzający fakty lub stan prawny</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Wydawany osobie uprawnionej</a:t>
            </a:r>
            <a:endParaRPr b="0" lang="pl-PL" sz="3200" spc="-1" strike="noStrike">
              <a:solidFill>
                <a:srgbClr val="000000"/>
              </a:solidFill>
              <a:latin typeface="Calibri"/>
            </a:endParaRPr>
          </a:p>
          <a:p>
            <a:pPr marL="514440" indent="-514080">
              <a:lnSpc>
                <a:spcPct val="100000"/>
              </a:lnSpc>
              <a:spcBef>
                <a:spcPts val="641"/>
              </a:spcBef>
            </a:pPr>
            <a:r>
              <a:rPr b="0" lang="pl-PL" sz="3200" spc="-1" strike="noStrike">
                <a:solidFill>
                  <a:srgbClr val="000000"/>
                </a:solidFill>
                <a:latin typeface="Calibri"/>
              </a:rPr>
              <a:t>Postępowanie to ma charakter administracyjny ponieważ:</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Prowadzą je organy administracji publicznej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Ma charakter czynności materialno-technicznych, które są jedną z władczych form działania administracji publicznej</a:t>
            </a:r>
            <a:endParaRPr b="0" lang="pl-PL" sz="3200" spc="-1" strike="noStrike">
              <a:solidFill>
                <a:srgbClr val="000000"/>
              </a:solidFill>
              <a:latin typeface="Calibri"/>
            </a:endParaRPr>
          </a:p>
          <a:p>
            <a:pPr marL="514440" indent="-514080">
              <a:lnSpc>
                <a:spcPct val="100000"/>
              </a:lnSpc>
              <a:spcBef>
                <a:spcPts val="641"/>
              </a:spcBef>
            </a:pPr>
            <a:r>
              <a:rPr b="0" lang="pl-PL" sz="3200" spc="-1" strike="noStrike">
                <a:solidFill>
                  <a:srgbClr val="000000"/>
                </a:solidFill>
                <a:latin typeface="Calibri"/>
              </a:rPr>
              <a:t>Postępowanie toczy się wyłącznie na wniosek zainteresowanego.</a:t>
            </a:r>
            <a:endParaRPr b="0" lang="pl-PL" sz="3200" spc="-1" strike="noStrike">
              <a:solidFill>
                <a:srgbClr val="000000"/>
              </a:solidFill>
              <a:latin typeface="Calibri"/>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Rozstrzyganie sporów o właściwość- zakres</a:t>
            </a:r>
            <a:endParaRPr b="0" lang="pl-PL" sz="4400" spc="-1" strike="noStrike">
              <a:solidFill>
                <a:srgbClr val="000000"/>
              </a:solidFill>
              <a:latin typeface="Calibri"/>
            </a:endParaRPr>
          </a:p>
        </p:txBody>
      </p:sp>
      <p:sp>
        <p:nvSpPr>
          <p:cNvPr id="117" name="TextShape 2"/>
          <p:cNvSpPr txBox="1"/>
          <p:nvPr/>
        </p:nvSpPr>
        <p:spPr>
          <a:xfrm>
            <a:off x="457200" y="1600200"/>
            <a:ext cx="8229240" cy="4525560"/>
          </a:xfrm>
          <a:prstGeom prst="rect">
            <a:avLst/>
          </a:prstGeom>
          <a:noFill/>
          <a:ln>
            <a:noFill/>
          </a:ln>
        </p:spPr>
        <p:txBody>
          <a:bodyPr/>
          <a:p>
            <a:pPr marL="343080" indent="-342720">
              <a:lnSpc>
                <a:spcPct val="100000"/>
              </a:lnSpc>
              <a:spcBef>
                <a:spcPts val="641"/>
              </a:spcBef>
            </a:pPr>
            <a:r>
              <a:rPr b="0" lang="pl-PL" sz="3200" spc="-1" strike="noStrike">
                <a:solidFill>
                  <a:srgbClr val="000000"/>
                </a:solidFill>
                <a:latin typeface="Calibri"/>
              </a:rPr>
              <a:t>1. K.p.a. nie określa czynności podejmowanych w tych sprawach.</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2. Wskazuje zaś na organy uprawnione do ich rozstrzygania oraz w pewnych rodzajach spraw- sąd administracyjny</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3. Rozpatrywane w przypadku sporu pozytywnego, na wniosek legitymowanego podmiotu</a:t>
            </a:r>
            <a:endParaRPr b="0" lang="pl-PL" sz="3200" spc="-1" strike="noStrike">
              <a:solidFill>
                <a:srgbClr val="000000"/>
              </a:solidFill>
              <a:latin typeface="Calibri"/>
            </a:endParaRPr>
          </a:p>
          <a:p>
            <a:pPr marL="343080" indent="-342720">
              <a:lnSpc>
                <a:spcPct val="100000"/>
              </a:lnSpc>
              <a:spcBef>
                <a:spcPts val="641"/>
              </a:spcBef>
            </a:pPr>
            <a:endParaRPr b="0" lang="pl-PL" sz="3200" spc="-1" strike="noStrike">
              <a:solidFill>
                <a:srgbClr val="000000"/>
              </a:solidFill>
              <a:latin typeface="Calibri"/>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Postępowanie w sprawie skarg i wniosków- zakres</a:t>
            </a:r>
            <a:endParaRPr b="0" lang="pl-PL" sz="4400" spc="-1" strike="noStrike">
              <a:solidFill>
                <a:srgbClr val="000000"/>
              </a:solidFill>
              <a:latin typeface="Calibri"/>
            </a:endParaRPr>
          </a:p>
        </p:txBody>
      </p:sp>
      <p:sp>
        <p:nvSpPr>
          <p:cNvPr id="119" name="TextShape 2"/>
          <p:cNvSpPr txBox="1"/>
          <p:nvPr/>
        </p:nvSpPr>
        <p:spPr>
          <a:xfrm>
            <a:off x="457200" y="1600200"/>
            <a:ext cx="8229240" cy="4828680"/>
          </a:xfrm>
          <a:prstGeom prst="rect">
            <a:avLst/>
          </a:prstGeom>
          <a:noFill/>
          <a:ln>
            <a:noFill/>
          </a:ln>
        </p:spPr>
        <p:txBody>
          <a:bodyPr>
            <a:normAutofit/>
          </a:bodyPr>
          <a:p>
            <a:pPr marL="343080" indent="-342720">
              <a:lnSpc>
                <a:spcPct val="100000"/>
              </a:lnSpc>
              <a:spcBef>
                <a:spcPts val="641"/>
              </a:spcBef>
            </a:pPr>
            <a:r>
              <a:rPr b="0" lang="pl-PL" sz="3200" spc="-1" strike="noStrike">
                <a:solidFill>
                  <a:srgbClr val="000000"/>
                </a:solidFill>
                <a:latin typeface="Calibri"/>
              </a:rPr>
              <a:t>Dział VIII</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Toczy się przed:</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Organami państwowymi</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Organami jednostek samorządu terytorialnego- art. 5 </a:t>
            </a:r>
            <a:r>
              <a:rPr b="0" lang="pl-PL" sz="3200" spc="-1" strike="noStrike">
                <a:solidFill>
                  <a:srgbClr val="000000"/>
                </a:solidFill>
                <a:latin typeface="Calibri"/>
              </a:rPr>
              <a:t>§ 1 pkt. 6</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Organami organizacji społecznych- organizacje zawodowe, samorządowe, spółdzielcze i inne organizacje społeczne- art. 5 § 1 pkt. 5</a:t>
            </a:r>
            <a:endParaRPr b="0" lang="pl-PL" sz="3200" spc="-1" strike="noStrike">
              <a:solidFill>
                <a:srgbClr val="000000"/>
              </a:solidFill>
              <a:latin typeface="Calibri"/>
            </a:endParaRPr>
          </a:p>
          <a:p>
            <a:pPr marL="514440" indent="-514080">
              <a:lnSpc>
                <a:spcPct val="100000"/>
              </a:lnSpc>
              <a:spcBef>
                <a:spcPts val="641"/>
              </a:spcBef>
            </a:pPr>
            <a:r>
              <a:rPr b="0" lang="pl-PL" sz="3200" spc="-1" strike="noStrike">
                <a:solidFill>
                  <a:srgbClr val="000000"/>
                </a:solidFill>
                <a:latin typeface="Calibri"/>
              </a:rPr>
              <a:t>Postępowanie powinno obejmować jak najszerszy zakres organów władzy publicznej, co odpowiadałoby uprawnieniu z art. 63 Konstytucji RP (Każdemu przyznaje się prawo wnoszenia skargi powszechnej, petycji). Na gruncie k.p.a. jest to ograniczone, np. w odniesieniu do organizacji społecznych może to dotyczyć tylko w dziedzinie działalności, w której realizują one zadania zlecone z zakresu administracji publicznej.</a:t>
            </a:r>
            <a:endParaRPr b="0" lang="pl-PL" sz="3200" spc="-1" strike="noStrike">
              <a:solidFill>
                <a:srgbClr val="000000"/>
              </a:solidFill>
              <a:latin typeface="Calibri"/>
            </a:endParaRPr>
          </a:p>
          <a:p>
            <a:pPr marL="514440" indent="-514080">
              <a:lnSpc>
                <a:spcPct val="100000"/>
              </a:lnSpc>
              <a:spcBef>
                <a:spcPts val="641"/>
              </a:spcBef>
            </a:pPr>
            <a:r>
              <a:rPr b="1" lang="pl-PL" sz="3200" spc="-1" strike="noStrike">
                <a:solidFill>
                  <a:srgbClr val="000000"/>
                </a:solidFill>
                <a:latin typeface="Calibri"/>
              </a:rPr>
              <a:t>Nie stosuje się przepisów w sprawie skarg i wniosków:</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W stosunkach nadrzędności i podległości organizacyjnej organów państwowych oraz innych państwowych jednostek organizacyjnych (sprawy wewnętrzne)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W sprawach ochrony środowiska</a:t>
            </a:r>
            <a:endParaRPr b="0" lang="pl-PL" sz="3200" spc="-1" strike="noStrike">
              <a:solidFill>
                <a:srgbClr val="000000"/>
              </a:solidFill>
              <a:latin typeface="Calibri"/>
            </a:endParaRPr>
          </a:p>
          <a:p>
            <a:pPr marL="343080" indent="-342720">
              <a:lnSpc>
                <a:spcPct val="100000"/>
              </a:lnSpc>
              <a:spcBef>
                <a:spcPts val="641"/>
              </a:spcBef>
            </a:pPr>
            <a:endParaRPr b="0" lang="pl-PL" sz="3200" spc="-1" strike="noStrike">
              <a:solidFill>
                <a:srgbClr val="000000"/>
              </a:solidFill>
              <a:latin typeface="Calibri"/>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Wyłączenia </a:t>
            </a:r>
            <a:endParaRPr b="0" lang="pl-PL" sz="4400" spc="-1" strike="noStrike">
              <a:solidFill>
                <a:srgbClr val="000000"/>
              </a:solidFill>
              <a:latin typeface="Calibri"/>
            </a:endParaRPr>
          </a:p>
        </p:txBody>
      </p:sp>
      <p:sp>
        <p:nvSpPr>
          <p:cNvPr id="121" name="TextShape 2"/>
          <p:cNvSpPr txBox="1"/>
          <p:nvPr/>
        </p:nvSpPr>
        <p:spPr>
          <a:xfrm>
            <a:off x="214200" y="1357200"/>
            <a:ext cx="8643600" cy="5285880"/>
          </a:xfrm>
          <a:prstGeom prst="rect">
            <a:avLst/>
          </a:prstGeom>
          <a:noFill/>
          <a:ln>
            <a:noFill/>
          </a:ln>
        </p:spPr>
        <p:txBody>
          <a:bodyPr>
            <a:normAutofit/>
          </a:bodyPr>
          <a:p>
            <a:pPr marL="343080" indent="-342720">
              <a:lnSpc>
                <a:spcPct val="100000"/>
              </a:lnSpc>
              <a:spcBef>
                <a:spcPts val="641"/>
              </a:spcBef>
            </a:pPr>
            <a:r>
              <a:rPr b="0" lang="pl-PL" sz="3200" spc="-1" strike="noStrike">
                <a:solidFill>
                  <a:srgbClr val="000000"/>
                </a:solidFill>
                <a:latin typeface="Calibri"/>
              </a:rPr>
              <a:t>Przepisów k.p.a. nie stosuje się do:</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1) postępowania w sprawach karnych skarbowych;</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2) spraw uregulowanych w </a:t>
            </a:r>
            <a:r>
              <a:rPr b="0" lang="pl-PL" sz="3200" spc="-1" strike="noStrike" u="sng">
                <a:solidFill>
                  <a:srgbClr val="0000ff"/>
                </a:solidFill>
                <a:uFillTx/>
                <a:latin typeface="Calibri"/>
                <a:hlinkClick r:id="rId1"/>
              </a:rPr>
              <a:t>ustawie</a:t>
            </a:r>
            <a:r>
              <a:rPr b="0" lang="pl-PL" sz="3200" spc="-1" strike="noStrike">
                <a:solidFill>
                  <a:srgbClr val="000000"/>
                </a:solidFill>
                <a:latin typeface="Calibri"/>
              </a:rPr>
              <a:t> z dnia 29 sierpnia 1997 r. - Ordynacja podatkowa (Dz. U. z 2015 r. poz. 613, z późn. zm.), z wyjątkiem przepisów działów IV, V i VIII (prokurator oraz w sprawie skarg i wniosków)</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  2. Przepisów Kodeksu postępowania administracyjnego nie stosuje się również do postępowania w sprawach:</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 </a:t>
            </a:r>
            <a:r>
              <a:rPr b="0" lang="pl-PL" sz="3200" spc="-1" strike="noStrike">
                <a:solidFill>
                  <a:srgbClr val="000000"/>
                </a:solidFill>
                <a:latin typeface="Calibri"/>
              </a:rPr>
              <a:t>należących do właściwości polskich przedstawicielstw dyplomatycznych i urzędów konsularnych, o ile przepisy szczególne nie stanowią inaczej.</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  3. Przepisów Kodeksu postępowania administracyjnego nie stosuje się także do postępowania w sprawach wynikających z:</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1) nadrzędności i podległości organizacyjnej w stosunkach między organami państwowymi i innymi państwowymi jednostkami organizacyjnymi,</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2) podległości służbowej pracowników organów i jednostek organizacyjnych wymienionych w pkt 1, </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o ile przepisy szczególne nie stanowią inaczej.</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  4. Do postępowania w sprawach wymienionych w § 1, 2 i 3 pkt 2 stosuje się jednak przepisy działu VIII.</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  5. Rada Ministrów w drodze rozporządzenia może rozciągnąć przepisy Kodeksu postępowania administracyjnego w całości lub w części na postępowania w sprawach wymienionych w § 2. – np. wyłączenie stosowania k.p.a w postępowaniu przed KRS.</a:t>
            </a:r>
            <a:endParaRPr b="0" lang="pl-PL" sz="3200" spc="-1" strike="noStrike">
              <a:solidFill>
                <a:srgbClr val="000000"/>
              </a:solidFill>
              <a:latin typeface="Calibri"/>
            </a:endParaRPr>
          </a:p>
          <a:p>
            <a:pPr>
              <a:lnSpc>
                <a:spcPct val="100000"/>
              </a:lnSpc>
              <a:spcBef>
                <a:spcPts val="641"/>
              </a:spcBef>
            </a:pPr>
            <a:endParaRPr b="0" lang="pl-PL" sz="3200" spc="-1" strike="noStrike">
              <a:solidFill>
                <a:srgbClr val="000000"/>
              </a:solidFill>
              <a:latin typeface="Calibri"/>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Immunitet</a:t>
            </a:r>
            <a:endParaRPr b="0" lang="pl-PL" sz="4400" spc="-1" strike="noStrike">
              <a:solidFill>
                <a:srgbClr val="000000"/>
              </a:solidFill>
              <a:latin typeface="Calibri"/>
            </a:endParaRPr>
          </a:p>
        </p:txBody>
      </p:sp>
      <p:sp>
        <p:nvSpPr>
          <p:cNvPr id="123" name="TextShape 2"/>
          <p:cNvSpPr txBox="1"/>
          <p:nvPr/>
        </p:nvSpPr>
        <p:spPr>
          <a:xfrm>
            <a:off x="457200" y="1600200"/>
            <a:ext cx="8229240" cy="475740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K.p.a daje pierwszeństwo porządku prawnego międzynarodowego przed prawem krajowym. W praktyce oznacza to korzystanie z pośrednictwa Ministerstwa Spraw Zagranicznych w podejmowaniu czynności postępowania administracyjnego w stosunku do osób posiadających immunitety. Wyłączają one bowiem osoby posiadające immunitet dyplomatyczny i konsularny w całości lub w określonym zakresie spod jurysdykcji administracyjnej. Immunitet dotyczy również:</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Zakazu żądania składania wyjaśnień, zeznań</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Kierowania do tych osób wezwań i innych urzędowych pism.</a:t>
            </a:r>
            <a:endParaRPr b="0" lang="pl-PL" sz="3200" spc="-1" strike="noStrike">
              <a:solidFill>
                <a:srgbClr val="000000"/>
              </a:solidFill>
              <a:latin typeface="Calibri"/>
            </a:endParaRPr>
          </a:p>
          <a:p>
            <a:pPr>
              <a:lnSpc>
                <a:spcPct val="100000"/>
              </a:lnSpc>
              <a:spcBef>
                <a:spcPts val="641"/>
              </a:spcBef>
            </a:pPr>
            <a:endParaRPr b="0" lang="pl-PL" sz="3200" spc="-1" strike="noStrike">
              <a:solidFill>
                <a:srgbClr val="000000"/>
              </a:solidFill>
              <a:latin typeface="Calibri"/>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System zasad obowiązujących w postępowaniu administracyjnym</a:t>
            </a:r>
            <a:endParaRPr b="0" lang="pl-PL" sz="4400" spc="-1" strike="noStrike">
              <a:solidFill>
                <a:srgbClr val="000000"/>
              </a:solidFill>
              <a:latin typeface="Calibri"/>
            </a:endParaRPr>
          </a:p>
        </p:txBody>
      </p:sp>
      <p:sp>
        <p:nvSpPr>
          <p:cNvPr id="125"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Różni autorzy wymieniają i klasyfikują różnie zasady. Większość przyjmuje, że wyartykułowane są w przepisach art. 6-16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Mianem zasad ogólnych określa się przewodnie reguły postępowania uznane za takie przez ustawodawcę (Janowicz, </a:t>
            </a:r>
            <a:r>
              <a:rPr b="0" i="1" lang="pl-PL" sz="3200" spc="-1" strike="noStrike">
                <a:solidFill>
                  <a:srgbClr val="000000"/>
                </a:solidFill>
                <a:latin typeface="Calibri"/>
              </a:rPr>
              <a:t>Postępowanie administracyjne).</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Do ich cech należy to, że obowiązują we wszystkich stadiach postępowania oraz należy się nimi kierować stosując przepisy kodeksu.</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Już na etapie tworzenia noweli obecnie obowiązujących przepisów dotyczących zasad ogólnych podkreślano, że nie mają one charakteru jedynie instrukcyjnego, ale mają pozycję norm prawnych, w związku z czym ich naruszenie oznacza naruszenie praworządności. Zobacz też wyrok NSA z 04 czerwca 1982 r. I SA 258/82, ONSA 1982, Nr 1, poz. 54. Naruszenie może więc powodować:</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Wzruszalność decyzji</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Nieważność decyzji</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Odpowiedzialność odszkodowawczą (np. art. 12 </a:t>
            </a:r>
            <a:r>
              <a:rPr b="0" lang="pl-PL" sz="3200" spc="-1" strike="noStrike">
                <a:solidFill>
                  <a:srgbClr val="000000"/>
                </a:solidFill>
                <a:latin typeface="Times New Roman"/>
              </a:rPr>
              <a:t>§ 1 w zw. z art. 38)</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Times New Roman"/>
              </a:rPr>
              <a:t>Odpowiedzialność dyscyplinarną pracownika organu administracji publicznej.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Times New Roman"/>
              </a:rPr>
              <a:t>Na system zasad obowiązujących w postępowaniu administracyjnym, składają się poza zasadami ogólnymi:</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Times New Roman"/>
              </a:rPr>
              <a:t>Zasady wynikające z Konstytucji np. dwuinstancyjności postępowania</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Times New Roman"/>
              </a:rPr>
              <a:t>Zasady przyjęte w prawie UE –np. prawo do szybkiego rozstrzygnięcia sprawy</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Times New Roman"/>
              </a:rPr>
              <a:t>Zasady prawa wypracowane w doktrynie prawa – np. zasada domniemania prawidłowości decyzji</a:t>
            </a:r>
            <a:endParaRPr b="0" lang="pl-PL" sz="3200" spc="-1" strike="noStrike">
              <a:solidFill>
                <a:srgbClr val="000000"/>
              </a:solidFill>
              <a:latin typeface="Calibri"/>
            </a:endParaRPr>
          </a:p>
          <a:p>
            <a:pPr>
              <a:lnSpc>
                <a:spcPct val="100000"/>
              </a:lnSpc>
              <a:spcBef>
                <a:spcPts val="641"/>
              </a:spcBef>
            </a:pPr>
            <a:endParaRPr b="0" lang="pl-PL" sz="3200" spc="-1" strike="noStrike">
              <a:solidFill>
                <a:srgbClr val="000000"/>
              </a:solidFill>
              <a:latin typeface="Calibri"/>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Klasyfikacja zasad w doktrynie prawa administracyjnego</a:t>
            </a:r>
            <a:endParaRPr b="0" lang="pl-PL" sz="4400" spc="-1" strike="noStrike">
              <a:solidFill>
                <a:srgbClr val="000000"/>
              </a:solidFill>
              <a:latin typeface="Calibri"/>
            </a:endParaRPr>
          </a:p>
        </p:txBody>
      </p:sp>
      <p:sp>
        <p:nvSpPr>
          <p:cNvPr id="127" name="TextShape 2"/>
          <p:cNvSpPr txBox="1"/>
          <p:nvPr/>
        </p:nvSpPr>
        <p:spPr>
          <a:xfrm>
            <a:off x="214200" y="1600200"/>
            <a:ext cx="8715240" cy="525744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Ze względu na znaczenie w stosowaniu prawa przez organy administracji publicznej: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1" lang="pl-PL" sz="3200" spc="-1" strike="noStrike">
                <a:solidFill>
                  <a:srgbClr val="000000"/>
                </a:solidFill>
                <a:latin typeface="Calibri"/>
              </a:rPr>
              <a:t>Zasady idei stosowania prawa:</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lphaLcParenR"/>
            </a:pPr>
            <a:r>
              <a:rPr b="0" lang="pl-PL" sz="3200" spc="-1" strike="noStrike">
                <a:solidFill>
                  <a:srgbClr val="000000"/>
                </a:solidFill>
                <a:latin typeface="Calibri"/>
              </a:rPr>
              <a:t>Pierwotne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Praworządności działania organu i dbałości o praworządne działalnie stron i uczestników postępowania- art. 6</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Prawdy obiektywnej- art. 7</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Uwzględniania w postępowaniu i załatwianiu spraw interesu społecznego i słusznego interesu jednostki- art. 7</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Czynnego udziału strony w postępowaniu- art. 10</a:t>
            </a:r>
            <a:endParaRPr b="0" lang="pl-PL" sz="3200" spc="-1" strike="noStrike">
              <a:solidFill>
                <a:srgbClr val="000000"/>
              </a:solidFill>
              <a:latin typeface="Calibri"/>
            </a:endParaRPr>
          </a:p>
          <a:p>
            <a:pPr marL="514440" indent="-514080">
              <a:lnSpc>
                <a:spcPct val="100000"/>
              </a:lnSpc>
              <a:spcBef>
                <a:spcPts val="641"/>
              </a:spcBef>
            </a:pPr>
            <a:r>
              <a:rPr b="0" lang="pl-PL" sz="3200" spc="-1" strike="noStrike">
                <a:solidFill>
                  <a:srgbClr val="000000"/>
                </a:solidFill>
                <a:latin typeface="Calibri"/>
              </a:rPr>
              <a:t>b) Pochodne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Zaufania uczestników do organów państwa – art. 8</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Dwuinstancyjności postępowania – art. 15</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Trwałości decyzji administracyjnej- art. 16 </a:t>
            </a:r>
            <a:r>
              <a:rPr b="0" lang="pl-PL" sz="3200" spc="-1" strike="noStrike">
                <a:solidFill>
                  <a:srgbClr val="000000"/>
                </a:solidFill>
                <a:latin typeface="Calibri"/>
              </a:rPr>
              <a:t>§2</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Sądowej kontroli decyzji administracyjnej - art. 16 §1</a:t>
            </a:r>
            <a:endParaRPr b="0" lang="pl-PL" sz="3200" spc="-1" strike="noStrike">
              <a:solidFill>
                <a:srgbClr val="000000"/>
              </a:solidFill>
              <a:latin typeface="Calibri"/>
            </a:endParaRPr>
          </a:p>
          <a:p>
            <a:pPr marL="514440" indent="-514080">
              <a:lnSpc>
                <a:spcPct val="100000"/>
              </a:lnSpc>
              <a:spcBef>
                <a:spcPts val="641"/>
              </a:spcBef>
            </a:pPr>
            <a:r>
              <a:rPr b="1" lang="pl-PL" sz="3200" spc="-1" strike="noStrike">
                <a:solidFill>
                  <a:srgbClr val="000000"/>
                </a:solidFill>
                <a:latin typeface="Calibri"/>
              </a:rPr>
              <a:t>2. Zasady kultury administrowania oraz techniczno-procesowe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lphaLcParenR"/>
            </a:pPr>
            <a:r>
              <a:rPr b="0" lang="pl-PL" sz="3200" spc="-1" strike="noStrike">
                <a:solidFill>
                  <a:srgbClr val="000000"/>
                </a:solidFill>
                <a:latin typeface="Calibri"/>
              </a:rPr>
              <a:t>Kultury administrowania</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Przekonywania – art. 11</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Udzielania informacji faktycznej i prawnej stronom oraz niezbędnej informacji prawnej stornom i uczestnikom postępowania –art. 9</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Ugodowego załatwiania spraw spornych – art. 13</a:t>
            </a:r>
            <a:endParaRPr b="0" lang="pl-PL" sz="3200" spc="-1" strike="noStrike">
              <a:solidFill>
                <a:srgbClr val="000000"/>
              </a:solidFill>
              <a:latin typeface="Calibri"/>
            </a:endParaRPr>
          </a:p>
          <a:p>
            <a:pPr marL="514440" indent="-514080">
              <a:lnSpc>
                <a:spcPct val="100000"/>
              </a:lnSpc>
              <a:spcBef>
                <a:spcPts val="641"/>
              </a:spcBef>
            </a:pPr>
            <a:r>
              <a:rPr b="0" lang="pl-PL" sz="3200" spc="-1" strike="noStrike">
                <a:solidFill>
                  <a:srgbClr val="000000"/>
                </a:solidFill>
                <a:latin typeface="Calibri"/>
              </a:rPr>
              <a:t>b) techniczno-procesowe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Szybkości i prostoty  postępowania – art. 12</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Pisemności- art. 14</a:t>
            </a:r>
            <a:endParaRPr b="0" lang="pl-PL" sz="3200" spc="-1" strike="noStrike">
              <a:solidFill>
                <a:srgbClr val="000000"/>
              </a:solidFill>
              <a:latin typeface="Calibri"/>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Klasyfikacja zasad</a:t>
            </a:r>
            <a:endParaRPr b="0" lang="pl-PL" sz="4400" spc="-1" strike="noStrike">
              <a:solidFill>
                <a:srgbClr val="000000"/>
              </a:solidFill>
              <a:latin typeface="Calibri"/>
            </a:endParaRPr>
          </a:p>
        </p:txBody>
      </p:sp>
      <p:sp>
        <p:nvSpPr>
          <p:cNvPr id="129" name="CustomShape 2"/>
          <p:cNvSpPr/>
          <p:nvPr/>
        </p:nvSpPr>
        <p:spPr>
          <a:xfrm>
            <a:off x="457200" y="1600200"/>
            <a:ext cx="773094112920" cy="12608774640"/>
          </a:xfrm>
          <a:prstGeom prst="roundRect">
            <a:avLst>
              <a:gd name="adj" fmla="val 16667"/>
            </a:avLst>
          </a:prstGeom>
          <a:noFill/>
          <a:ln>
            <a:noFill/>
          </a:ln>
        </p:spPr>
        <p:style>
          <a:lnRef idx="0">
            <a:schemeClr val="lt1"/>
          </a:lnRef>
          <a:fillRef idx="0">
            <a:schemeClr val="accent1"/>
          </a:fillRef>
          <a:effectRef idx="0"/>
          <a:fontRef idx="minor"/>
        </p:style>
        <p:txBody>
          <a:bodyPr lIns="90000" rIns="90000" tIns="45000" bIns="45000"/>
          <a:p>
            <a:pPr marL="457200">
              <a:lnSpc>
                <a:spcPct val="100000"/>
              </a:lnSpc>
            </a:pPr>
            <a:r>
              <a:rPr b="0" lang="pl-PL" sz="1800" spc="-1" strike="noStrike">
                <a:solidFill>
                  <a:srgbClr val="000000"/>
                </a:solidFill>
                <a:latin typeface="Calibri"/>
              </a:rPr>
              <a:t>Idei stosowania prawa</a:t>
            </a:r>
            <a:endParaRPr b="0" lang="pl-PL" sz="1800" spc="-1" strike="noStrike">
              <a:latin typeface="Arial"/>
            </a:endParaRPr>
          </a:p>
        </p:txBody>
      </p:sp>
      <p:sp>
        <p:nvSpPr>
          <p:cNvPr id="130" name="CustomShape 3"/>
          <p:cNvSpPr/>
          <p:nvPr/>
        </p:nvSpPr>
        <p:spPr>
          <a:xfrm>
            <a:off x="457200" y="12610375200"/>
            <a:ext cx="773094112920" cy="252175320"/>
          </a:xfrm>
          <a:prstGeom prst="roundRect">
            <a:avLst>
              <a:gd name="adj" fmla="val 16667"/>
            </a:avLst>
          </a:prstGeom>
          <a:noFill/>
          <a:ln>
            <a:noFill/>
          </a:ln>
        </p:spPr>
        <p:style>
          <a:lnRef idx="0"/>
          <a:fillRef idx="0"/>
          <a:effectRef idx="0"/>
          <a:fontRef idx="minor"/>
        </p:style>
        <p:txBody>
          <a:bodyPr lIns="90000" rIns="90000" tIns="45000" bIns="45000"/>
          <a:p>
            <a:pPr marL="457200">
              <a:lnSpc>
                <a:spcPct val="100000"/>
              </a:lnSpc>
            </a:pPr>
            <a:r>
              <a:rPr b="0" lang="pl-PL" sz="1800" spc="-1" strike="noStrike">
                <a:solidFill>
                  <a:srgbClr val="000000"/>
                </a:solidFill>
                <a:latin typeface="Calibri"/>
              </a:rPr>
              <a:t>Idei stosowania prawa</a:t>
            </a:r>
            <a:endParaRPr b="0" lang="pl-PL" sz="1800" spc="-1" strike="noStrike">
              <a:latin typeface="Arial"/>
            </a:endParaRPr>
          </a:p>
        </p:txBody>
      </p:sp>
      <p:sp>
        <p:nvSpPr>
          <p:cNvPr id="131" name="CustomShape 4"/>
          <p:cNvSpPr/>
          <p:nvPr/>
        </p:nvSpPr>
        <p:spPr>
          <a:xfrm>
            <a:off x="457200" y="1600200"/>
            <a:ext cx="8229240" cy="5043240"/>
          </a:xfrm>
          <a:prstGeom prst="rect">
            <a:avLst/>
          </a:prstGeom>
          <a:noFill/>
          <a:ln>
            <a:noFill/>
          </a:ln>
        </p:spPr>
        <p:style>
          <a:lnRef idx="0"/>
          <a:fillRef idx="0"/>
          <a:effectRef idx="0"/>
          <a:fontRef idx="minor"/>
        </p:style>
      </p:sp>
      <p:sp>
        <p:nvSpPr>
          <p:cNvPr id="132" name="CustomShape 5"/>
          <p:cNvSpPr/>
          <p:nvPr/>
        </p:nvSpPr>
        <p:spPr>
          <a:xfrm>
            <a:off x="457200" y="1600200"/>
            <a:ext cx="1645919640" cy="252175320"/>
          </a:xfrm>
          <a:prstGeom prst="roundRect">
            <a:avLst>
              <a:gd name="adj" fmla="val 16667"/>
            </a:avLst>
          </a:prstGeom>
          <a:noFill/>
          <a:ln>
            <a:noFill/>
          </a:ln>
        </p:spPr>
        <p:style>
          <a:lnRef idx="0">
            <a:schemeClr val="accent1"/>
          </a:lnRef>
          <a:fillRef idx="0">
            <a:schemeClr val="lt1">
              <a:alpha val="90000"/>
            </a:schemeClr>
          </a:fillRef>
          <a:effectRef idx="0"/>
          <a:fontRef idx="minor"/>
        </p:style>
        <p:txBody>
          <a:bodyPr lIns="90000" rIns="90000" tIns="45000" bIns="45000"/>
          <a:p>
            <a:pPr marL="914400">
              <a:lnSpc>
                <a:spcPct val="100000"/>
              </a:lnSpc>
            </a:pPr>
            <a:r>
              <a:rPr b="0" lang="pl-PL" sz="1800" spc="-1" strike="noStrike">
                <a:solidFill>
                  <a:srgbClr val="000000"/>
                </a:solidFill>
                <a:latin typeface="Calibri"/>
              </a:rPr>
              <a:t>Pierwotne:</a:t>
            </a:r>
            <a:endParaRPr b="0" lang="pl-PL" sz="1800" spc="-1" strike="noStrike">
              <a:latin typeface="Arial"/>
            </a:endParaRPr>
          </a:p>
        </p:txBody>
      </p:sp>
      <p:sp>
        <p:nvSpPr>
          <p:cNvPr id="133" name="CustomShape 6"/>
          <p:cNvSpPr/>
          <p:nvPr/>
        </p:nvSpPr>
        <p:spPr>
          <a:xfrm>
            <a:off x="457200" y="1600200"/>
            <a:ext cx="1316735640" cy="252175320"/>
          </a:xfrm>
          <a:prstGeom prst="roundRect">
            <a:avLst>
              <a:gd name="adj" fmla="val 16667"/>
            </a:avLst>
          </a:prstGeom>
          <a:noFill/>
          <a:ln>
            <a:noFill/>
          </a:ln>
        </p:spPr>
        <p:style>
          <a:lnRef idx="0">
            <a:schemeClr val="accent1"/>
          </a:lnRef>
          <a:fillRef idx="0">
            <a:schemeClr val="lt1">
              <a:alpha val="90000"/>
            </a:schemeClr>
          </a:fillRef>
          <a:effectRef idx="0"/>
          <a:fontRef idx="minor"/>
        </p:style>
        <p:txBody>
          <a:bodyPr lIns="90000" rIns="90000" tIns="45000" bIns="45000"/>
          <a:p>
            <a:pPr marL="914400">
              <a:lnSpc>
                <a:spcPct val="100000"/>
              </a:lnSpc>
            </a:pPr>
            <a:r>
              <a:rPr b="0" lang="pl-PL" sz="1800" spc="-1" strike="noStrike">
                <a:solidFill>
                  <a:srgbClr val="000000"/>
                </a:solidFill>
                <a:latin typeface="Calibri"/>
              </a:rPr>
              <a:t>Pochodne</a:t>
            </a:r>
            <a:endParaRPr b="0" lang="pl-PL" sz="1800" spc="-1" strike="noStrike">
              <a:latin typeface="Arial"/>
            </a:endParaRPr>
          </a:p>
        </p:txBody>
      </p:sp>
      <p:sp>
        <p:nvSpPr>
          <p:cNvPr id="134" name="CustomShape 7"/>
          <p:cNvSpPr/>
          <p:nvPr/>
        </p:nvSpPr>
        <p:spPr>
          <a:xfrm>
            <a:off x="457200" y="1600200"/>
            <a:ext cx="3785615640" cy="252175320"/>
          </a:xfrm>
          <a:prstGeom prst="roundRect">
            <a:avLst>
              <a:gd name="adj" fmla="val 16667"/>
            </a:avLst>
          </a:prstGeom>
          <a:noFill/>
          <a:ln>
            <a:noFill/>
          </a:ln>
        </p:spPr>
        <p:style>
          <a:lnRef idx="0">
            <a:schemeClr val="accent1"/>
          </a:lnRef>
          <a:fillRef idx="0">
            <a:schemeClr val="lt1">
              <a:alpha val="90000"/>
            </a:schemeClr>
          </a:fillRef>
          <a:effectRef idx="0"/>
          <a:fontRef idx="minor"/>
        </p:style>
        <p:txBody>
          <a:bodyPr lIns="90000" rIns="90000" tIns="45000" bIns="45000"/>
          <a:p>
            <a:pPr marL="914400">
              <a:lnSpc>
                <a:spcPct val="100000"/>
              </a:lnSpc>
            </a:pPr>
            <a:r>
              <a:rPr b="0" lang="pl-PL" sz="1800" spc="-1" strike="noStrike">
                <a:solidFill>
                  <a:srgbClr val="000000"/>
                </a:solidFill>
                <a:latin typeface="Calibri"/>
              </a:rPr>
              <a:t>Kultury administrowania</a:t>
            </a:r>
            <a:endParaRPr b="0" lang="pl-PL" sz="1800" spc="-1" strike="noStrike">
              <a:latin typeface="Arial"/>
            </a:endParaRPr>
          </a:p>
        </p:txBody>
      </p:sp>
      <p:sp>
        <p:nvSpPr>
          <p:cNvPr id="135" name="CustomShape 8"/>
          <p:cNvSpPr/>
          <p:nvPr/>
        </p:nvSpPr>
        <p:spPr>
          <a:xfrm>
            <a:off x="457200" y="1600200"/>
            <a:ext cx="3291839640" cy="252175320"/>
          </a:xfrm>
          <a:prstGeom prst="roundRect">
            <a:avLst>
              <a:gd name="adj" fmla="val 16667"/>
            </a:avLst>
          </a:prstGeom>
          <a:noFill/>
          <a:ln>
            <a:noFill/>
          </a:ln>
        </p:spPr>
        <p:style>
          <a:lnRef idx="0">
            <a:schemeClr val="accent1"/>
          </a:lnRef>
          <a:fillRef idx="0">
            <a:schemeClr val="lt1">
              <a:alpha val="90000"/>
            </a:schemeClr>
          </a:fillRef>
          <a:effectRef idx="0"/>
          <a:fontRef idx="minor"/>
        </p:style>
        <p:txBody>
          <a:bodyPr lIns="90000" rIns="90000" tIns="45000" bIns="45000"/>
          <a:p>
            <a:pPr marL="914400">
              <a:lnSpc>
                <a:spcPct val="100000"/>
              </a:lnSpc>
            </a:pPr>
            <a:r>
              <a:rPr b="0" lang="pl-PL" sz="1800" spc="-1" strike="noStrike">
                <a:solidFill>
                  <a:srgbClr val="000000"/>
                </a:solidFill>
                <a:latin typeface="Calibri"/>
              </a:rPr>
              <a:t>Techniczno-procesowe</a:t>
            </a:r>
            <a:endParaRPr b="0" lang="pl-PL" sz="1800" spc="-1" strike="noStrike">
              <a:latin typeface="Arial"/>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Cele postępowania administracyjnego</a:t>
            </a:r>
            <a:endParaRPr b="0" lang="pl-PL" sz="4400" spc="-1" strike="noStrike">
              <a:solidFill>
                <a:srgbClr val="000000"/>
              </a:solidFill>
              <a:latin typeface="Calibri"/>
            </a:endParaRPr>
          </a:p>
        </p:txBody>
      </p:sp>
      <p:sp>
        <p:nvSpPr>
          <p:cNvPr id="85" name="TextShape 2"/>
          <p:cNvSpPr txBox="1"/>
          <p:nvPr/>
        </p:nvSpPr>
        <p:spPr>
          <a:xfrm>
            <a:off x="457200" y="1600200"/>
            <a:ext cx="8229240" cy="4525560"/>
          </a:xfrm>
          <a:prstGeom prst="rect">
            <a:avLst/>
          </a:prstGeom>
          <a:noFill/>
          <a:ln>
            <a:noFill/>
          </a:ln>
        </p:spPr>
        <p:txBody>
          <a:bodyPr/>
          <a:p>
            <a:pPr marL="343080" indent="-342720">
              <a:lnSpc>
                <a:spcPct val="100000"/>
              </a:lnSpc>
              <a:spcBef>
                <a:spcPts val="641"/>
              </a:spcBef>
            </a:pPr>
            <a:r>
              <a:rPr b="0" lang="pl-PL" sz="3200" spc="-1" strike="noStrike">
                <a:solidFill>
                  <a:srgbClr val="000000"/>
                </a:solidFill>
                <a:latin typeface="Calibri"/>
              </a:rPr>
              <a:t>1. Zapewnienie dochodzenia praw i interesów obywateli chronionych przez prawo.</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2. Interesy te by były chronione muszą pozostawać w zgodzie z interesem publicznym (społecznym). </a:t>
            </a:r>
            <a:endParaRPr b="0" lang="pl-PL" sz="3200" spc="-1" strike="noStrike">
              <a:solidFill>
                <a:srgbClr val="000000"/>
              </a:solidFill>
              <a:latin typeface="Calibri"/>
            </a:endParaRPr>
          </a:p>
          <a:p>
            <a:pPr marL="343080" indent="-342720">
              <a:lnSpc>
                <a:spcPct val="100000"/>
              </a:lnSpc>
              <a:spcBef>
                <a:spcPts val="641"/>
              </a:spcBef>
            </a:pPr>
            <a:endParaRPr b="0" lang="pl-PL" sz="3200" spc="-1" strike="noStrike">
              <a:solidFill>
                <a:srgbClr val="000000"/>
              </a:solidFill>
              <a:latin typeface="Calibri"/>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Zasada praworządności</a:t>
            </a:r>
            <a:endParaRPr b="0" lang="pl-PL" sz="4400" spc="-1" strike="noStrike">
              <a:solidFill>
                <a:srgbClr val="000000"/>
              </a:solidFill>
              <a:latin typeface="Calibri"/>
            </a:endParaRPr>
          </a:p>
        </p:txBody>
      </p:sp>
      <p:sp>
        <p:nvSpPr>
          <p:cNvPr id="137"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Odnosi się do art. 7 Konstytucji RP – „organy władzy publicznej działają na podstawie i w granicach prawa”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Organy administracji publicznej dla swoich działań muszą mieć podstawę w przepisach prawa, i to przepisach powszechnie obowiązujących.</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Organ działa na podstawie prawa, jeżeli;</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Ma zdolność prawną do prowadzenia postępowania w danej sprawie;</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Stosuje przepisy materialne oraz proceduralne przy rozpoznawaniu i rozstrzygnięciu sprawy.</a:t>
            </a:r>
            <a:endParaRPr b="0" lang="pl-PL" sz="3200" spc="-1" strike="noStrike">
              <a:solidFill>
                <a:srgbClr val="000000"/>
              </a:solidFill>
              <a:latin typeface="Calibri"/>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txBox="1"/>
          <p:nvPr/>
        </p:nvSpPr>
        <p:spPr>
          <a:xfrm>
            <a:off x="0" y="274680"/>
            <a:ext cx="91436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Praworządność w stosowaniu prawa obejmuje 4 następujące po sobie procesy:</a:t>
            </a:r>
            <a:endParaRPr b="0" lang="pl-PL" sz="4400" spc="-1" strike="noStrike">
              <a:solidFill>
                <a:srgbClr val="000000"/>
              </a:solidFill>
              <a:latin typeface="Calibri"/>
            </a:endParaRPr>
          </a:p>
        </p:txBody>
      </p:sp>
      <p:sp>
        <p:nvSpPr>
          <p:cNvPr id="139" name="CustomShape 2"/>
          <p:cNvSpPr/>
          <p:nvPr/>
        </p:nvSpPr>
        <p:spPr>
          <a:xfrm>
            <a:off x="457200" y="1600200"/>
            <a:ext cx="773094112920" cy="773094112920"/>
          </a:xfrm>
          <a:prstGeom prst="chevron">
            <a:avLst>
              <a:gd name="adj" fmla="val 50000"/>
            </a:avLst>
          </a:prstGeom>
          <a:noFill/>
          <a:ln>
            <a:noFill/>
          </a:ln>
        </p:spPr>
        <p:style>
          <a:lnRef idx="0">
            <a:schemeClr val="accent1"/>
          </a:lnRef>
          <a:fillRef idx="0">
            <a:schemeClr val="accent1"/>
          </a:fillRef>
          <a:effectRef idx="0"/>
          <a:fontRef idx="minor"/>
        </p:style>
        <p:txBody>
          <a:bodyPr lIns="90000" rIns="90000" tIns="45000" bIns="45000"/>
          <a:p>
            <a:pPr marL="457200">
              <a:lnSpc>
                <a:spcPct val="100000"/>
              </a:lnSpc>
            </a:pPr>
            <a:r>
              <a:rPr b="0" lang="pl-PL" sz="1800" spc="-1" strike="noStrike">
                <a:solidFill>
                  <a:srgbClr val="000000"/>
                </a:solidFill>
                <a:latin typeface="Calibri"/>
              </a:rPr>
              <a:t>1 etap</a:t>
            </a:r>
            <a:endParaRPr b="0" lang="pl-PL" sz="1800" spc="-1" strike="noStrike">
              <a:latin typeface="Arial"/>
            </a:endParaRPr>
          </a:p>
        </p:txBody>
      </p:sp>
      <p:sp>
        <p:nvSpPr>
          <p:cNvPr id="140" name="CustomShape 3"/>
          <p:cNvSpPr/>
          <p:nvPr/>
        </p:nvSpPr>
        <p:spPr>
          <a:xfrm>
            <a:off x="457200" y="63817678440"/>
            <a:ext cx="773094112920" cy="773094112920"/>
          </a:xfrm>
          <a:prstGeom prst="chevron">
            <a:avLst>
              <a:gd name="adj" fmla="val 50000"/>
            </a:avLst>
          </a:prstGeom>
          <a:noFill/>
          <a:ln>
            <a:noFill/>
          </a:ln>
        </p:spPr>
        <p:style>
          <a:lnRef idx="0">
            <a:schemeClr val="accent1"/>
          </a:lnRef>
          <a:fillRef idx="0">
            <a:schemeClr val="accent1"/>
          </a:fillRef>
          <a:effectRef idx="0"/>
          <a:fontRef idx="minor"/>
        </p:style>
        <p:txBody>
          <a:bodyPr lIns="90000" rIns="90000" tIns="45000" bIns="45000"/>
          <a:p>
            <a:pPr marL="457200">
              <a:lnSpc>
                <a:spcPct val="100000"/>
              </a:lnSpc>
            </a:pPr>
            <a:r>
              <a:rPr b="0" lang="pl-PL" sz="1800" spc="-1" strike="noStrike">
                <a:solidFill>
                  <a:srgbClr val="000000"/>
                </a:solidFill>
                <a:latin typeface="Calibri"/>
              </a:rPr>
              <a:t>2 etap</a:t>
            </a:r>
            <a:endParaRPr b="0" lang="pl-PL" sz="1800" spc="-1" strike="noStrike">
              <a:latin typeface="Arial"/>
            </a:endParaRPr>
          </a:p>
        </p:txBody>
      </p:sp>
      <p:sp>
        <p:nvSpPr>
          <p:cNvPr id="141" name="CustomShape 4"/>
          <p:cNvSpPr/>
          <p:nvPr/>
        </p:nvSpPr>
        <p:spPr>
          <a:xfrm>
            <a:off x="457200" y="127633756680"/>
            <a:ext cx="773094112920" cy="773094112920"/>
          </a:xfrm>
          <a:prstGeom prst="chevron">
            <a:avLst>
              <a:gd name="adj" fmla="val 50000"/>
            </a:avLst>
          </a:prstGeom>
          <a:noFill/>
          <a:ln>
            <a:noFill/>
          </a:ln>
        </p:spPr>
        <p:style>
          <a:lnRef idx="0">
            <a:schemeClr val="accent1"/>
          </a:lnRef>
          <a:fillRef idx="0">
            <a:schemeClr val="accent1"/>
          </a:fillRef>
          <a:effectRef idx="0"/>
          <a:fontRef idx="minor"/>
        </p:style>
        <p:txBody>
          <a:bodyPr lIns="90000" rIns="90000" tIns="45000" bIns="45000"/>
          <a:p>
            <a:pPr marL="457200">
              <a:lnSpc>
                <a:spcPct val="100000"/>
              </a:lnSpc>
            </a:pPr>
            <a:r>
              <a:rPr b="0" lang="pl-PL" sz="1800" spc="-1" strike="noStrike">
                <a:solidFill>
                  <a:srgbClr val="000000"/>
                </a:solidFill>
                <a:latin typeface="Calibri"/>
              </a:rPr>
              <a:t>3 etap</a:t>
            </a:r>
            <a:endParaRPr b="0" lang="pl-PL" sz="1800" spc="-1" strike="noStrike">
              <a:latin typeface="Arial"/>
            </a:endParaRPr>
          </a:p>
        </p:txBody>
      </p:sp>
      <p:sp>
        <p:nvSpPr>
          <p:cNvPr id="142" name="CustomShape 5"/>
          <p:cNvSpPr/>
          <p:nvPr/>
        </p:nvSpPr>
        <p:spPr>
          <a:xfrm>
            <a:off x="457200" y="191449835280"/>
            <a:ext cx="773094112920" cy="773094112920"/>
          </a:xfrm>
          <a:prstGeom prst="chevron">
            <a:avLst>
              <a:gd name="adj" fmla="val 50000"/>
            </a:avLst>
          </a:prstGeom>
          <a:noFill/>
          <a:ln>
            <a:noFill/>
          </a:ln>
        </p:spPr>
        <p:style>
          <a:lnRef idx="0">
            <a:schemeClr val="accent1"/>
          </a:lnRef>
          <a:fillRef idx="0">
            <a:schemeClr val="accent1"/>
          </a:fillRef>
          <a:effectRef idx="0"/>
          <a:fontRef idx="minor"/>
        </p:style>
        <p:txBody>
          <a:bodyPr lIns="90000" rIns="90000" tIns="45000" bIns="45000"/>
          <a:p>
            <a:pPr marL="457200">
              <a:lnSpc>
                <a:spcPct val="100000"/>
              </a:lnSpc>
            </a:pPr>
            <a:r>
              <a:rPr b="0" lang="pl-PL" sz="1800" spc="-1" strike="noStrike">
                <a:solidFill>
                  <a:srgbClr val="000000"/>
                </a:solidFill>
                <a:latin typeface="Calibri"/>
              </a:rPr>
              <a:t>4 etap</a:t>
            </a:r>
            <a:endParaRPr b="0" lang="pl-PL" sz="1800" spc="-1" strike="noStrike">
              <a:latin typeface="Arial"/>
            </a:endParaRPr>
          </a:p>
        </p:txBody>
      </p:sp>
      <p:sp>
        <p:nvSpPr>
          <p:cNvPr id="143" name="CustomShape 6"/>
          <p:cNvSpPr/>
          <p:nvPr/>
        </p:nvSpPr>
        <p:spPr>
          <a:xfrm>
            <a:off x="2357280" y="6072120"/>
            <a:ext cx="3428640" cy="639000"/>
          </a:xfrm>
          <a:prstGeom prst="rect">
            <a:avLst/>
          </a:prstGeom>
          <a:noFill/>
          <a:ln>
            <a:noFill/>
          </a:ln>
        </p:spPr>
        <p:style>
          <a:lnRef idx="0"/>
          <a:fillRef idx="0"/>
          <a:effectRef idx="0"/>
          <a:fontRef idx="minor"/>
        </p:style>
        <p:txBody>
          <a:bodyPr lIns="90000" rIns="90000" tIns="45000" bIns="45000"/>
          <a:p>
            <a:pPr>
              <a:lnSpc>
                <a:spcPct val="100000"/>
              </a:lnSpc>
            </a:pPr>
            <a:r>
              <a:rPr b="0" lang="pl-PL" sz="1800" spc="-1" strike="noStrike">
                <a:solidFill>
                  <a:srgbClr val="000000"/>
                </a:solidFill>
                <a:latin typeface="Calibri"/>
              </a:rPr>
              <a:t>Sądowe stosowanie prawa – J. Wróblewski, Warszawa 1972, s. 52 </a:t>
            </a:r>
            <a:endParaRPr b="0" lang="pl-PL" sz="1800" spc="-1" strike="noStrike">
              <a:latin typeface="Arial"/>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Zasada praworządności c.d.</a:t>
            </a:r>
            <a:endParaRPr b="0" lang="pl-PL" sz="4400" spc="-1" strike="noStrike">
              <a:solidFill>
                <a:srgbClr val="000000"/>
              </a:solidFill>
              <a:latin typeface="Calibri"/>
            </a:endParaRPr>
          </a:p>
        </p:txBody>
      </p:sp>
      <p:sp>
        <p:nvSpPr>
          <p:cNvPr id="145"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Organ stoi na straży praworządności tj. dba, ażeby tylko legalnymi środkami dochodzić do wyjaśnienia sprawy z zachowaniem przewidzianych prawem procesowych uprawnień i obowiązków wszystkich uczestników postępowania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Zasada ta sprowadza się również do stwierdzenia, że organy wyższego stopnia mają kompetencję do sprawowania nadzoru nad przestrzeganiem prawa przez organ niższego stopnia- nadzór sprawują z urzędu mogąc w przypadku stwierdzenia naruszenia prawa rozpocząć postępowanie w sprawie stwierdzenia nieważności decyzji –art. 7 w zw. z art. 157 </a:t>
            </a:r>
            <a:r>
              <a:rPr b="0" lang="pl-PL" sz="3200" spc="-1" strike="noStrike">
                <a:solidFill>
                  <a:srgbClr val="000000"/>
                </a:solidFill>
                <a:latin typeface="Times New Roman"/>
              </a:rPr>
              <a:t>§ 2 k.p.a.</a:t>
            </a:r>
            <a:endParaRPr b="0" lang="pl-PL" sz="3200" spc="-1" strike="noStrike">
              <a:solidFill>
                <a:srgbClr val="000000"/>
              </a:solidFill>
              <a:latin typeface="Calibri"/>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Zasada ogólna prawdy obiektywnej</a:t>
            </a:r>
            <a:endParaRPr b="0" lang="pl-PL" sz="4400" spc="-1" strike="noStrike">
              <a:solidFill>
                <a:srgbClr val="000000"/>
              </a:solidFill>
              <a:latin typeface="Calibri"/>
            </a:endParaRPr>
          </a:p>
        </p:txBody>
      </p:sp>
      <p:sp>
        <p:nvSpPr>
          <p:cNvPr id="147" name="TextShape 2"/>
          <p:cNvSpPr txBox="1"/>
          <p:nvPr/>
        </p:nvSpPr>
        <p:spPr>
          <a:xfrm>
            <a:off x="142920" y="1357200"/>
            <a:ext cx="8786520" cy="550044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7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Naczelna zasada postępowania, nie tylko administracyjnego. Jej funkcja sprowadzanie się do nałożenia na organ obowiązku skrupulatnego zbadania wszystkich okoliczności faktycznych danej sprawy, aby w ten sposób stworzyć jej rzeczywisty obraz i uzyskać podstawę do trafnego zastosowania przepisu – Dawidowicz, </a:t>
            </a:r>
            <a:r>
              <a:rPr b="0" i="1" lang="pl-PL" sz="3200" spc="-1" strike="noStrike">
                <a:solidFill>
                  <a:srgbClr val="000000"/>
                </a:solidFill>
                <a:latin typeface="Calibri"/>
              </a:rPr>
              <a:t>Ogólne postępowanie administracyjne, s. 108</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Organ nie może ograniczać się tylko do zaangażowania w dowodzeniu (lub jego braku) stron, musi podejmować działania ustalające stan faktyczny z urzędu.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Organ z urzędu określa jakie dowody są niezbędne dla ustalenia stanu faktycznego sprawy. Wydaje postanowienie, którym w toku postępowania nie jest jednak związany (art. 77 </a:t>
            </a:r>
            <a:r>
              <a:rPr b="0" lang="pl-PL" sz="3200" spc="-1" strike="noStrike">
                <a:solidFill>
                  <a:srgbClr val="000000"/>
                </a:solidFill>
                <a:latin typeface="Times New Roman"/>
              </a:rPr>
              <a:t>§ </a:t>
            </a:r>
            <a:r>
              <a:rPr b="0" lang="pl-PL" sz="3200" spc="-1" strike="noStrike">
                <a:solidFill>
                  <a:srgbClr val="000000"/>
                </a:solidFill>
                <a:latin typeface="Calibri"/>
              </a:rPr>
              <a:t>2). Jeżeli organ podejmuje działania na skutek wniosku strony, musi dokładnie ustalić żądanie strony i jest tym żądaniem związany, nie może np.  Zmienić żądania wznowienia postępowania na żądanie stwierdzenia nieważności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Dodatkowo organ ma obowiązek publicznego przeprowadzenia dowodu – postępowanie dowodowe jest oparte na zasadzie oficjalności – zobacz wyrok NSA z 26 października 1984 r., II SA 1205/84, ONSA 1984, Nr 2, poz. 98- z art. 7 i 77 k.p.a. wynika, że obowiązek wyczerpującego zebrania i rozpatrzenia całego materiału dowodowego ciąży na organie prowadzącym postępowanie administracyjne. Nie oznacza, to, że strona jest zwolniona z współudziału w realizacji tego obowiązku, zwłaszcza, że nieudowodnienie określonej okoliczności faktycznej może prowadzić do rezultatów niekorzystnych dla strony.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Na gruncie przepisów k.p.a organ nie może być jednak całkowicie bierny, ograniczając swoją rolę do obserwatora i oceniającego, czy strona udowodniła fakty będące podstawą jej żądania, czy nie- co </a:t>
            </a:r>
            <a:r>
              <a:rPr b="0" i="1" lang="pl-PL" sz="3200" spc="-1" strike="noStrike">
                <a:solidFill>
                  <a:srgbClr val="000000"/>
                </a:solidFill>
                <a:latin typeface="Calibri"/>
              </a:rPr>
              <a:t>de facto </a:t>
            </a:r>
            <a:r>
              <a:rPr b="0" lang="pl-PL" sz="3200" spc="-1" strike="noStrike">
                <a:solidFill>
                  <a:srgbClr val="000000"/>
                </a:solidFill>
                <a:latin typeface="Calibri"/>
              </a:rPr>
              <a:t>oznacza przerzucenie ciężaru dowodzenia na stronę.</a:t>
            </a:r>
            <a:endParaRPr b="0" lang="pl-PL" sz="3200" spc="-1" strike="noStrike">
              <a:solidFill>
                <a:srgbClr val="000000"/>
              </a:solidFill>
              <a:latin typeface="Calibri"/>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1"/>
          <p:cNvSpPr txBox="1"/>
          <p:nvPr/>
        </p:nvSpPr>
        <p:spPr>
          <a:xfrm>
            <a:off x="0" y="274680"/>
            <a:ext cx="9000720" cy="1510920"/>
          </a:xfrm>
          <a:prstGeom prst="rect">
            <a:avLst/>
          </a:prstGeom>
          <a:noFill/>
          <a:ln>
            <a:noFill/>
          </a:ln>
        </p:spPr>
        <p:txBody>
          <a:bodyPr anchor="ctr">
            <a:normAutofit/>
          </a:bodyPr>
          <a:p>
            <a:pPr algn="ctr">
              <a:lnSpc>
                <a:spcPct val="100000"/>
              </a:lnSpc>
            </a:pPr>
            <a:r>
              <a:rPr b="0" lang="pl-PL" sz="2800" spc="-1" strike="noStrike">
                <a:solidFill>
                  <a:srgbClr val="000000"/>
                </a:solidFill>
                <a:latin typeface="Calibri"/>
              </a:rPr>
              <a:t>Zasada uwzględniania w postępowaniu i załatwianiu spraw interesu społecznego i słusznego interesu jednostki</a:t>
            </a:r>
            <a:endParaRPr b="0" lang="pl-PL" sz="2800" spc="-1" strike="noStrike">
              <a:solidFill>
                <a:srgbClr val="000000"/>
              </a:solidFill>
              <a:latin typeface="Calibri"/>
            </a:endParaRPr>
          </a:p>
        </p:txBody>
      </p:sp>
      <p:sp>
        <p:nvSpPr>
          <p:cNvPr id="149" name="TextShape 2"/>
          <p:cNvSpPr txBox="1"/>
          <p:nvPr/>
        </p:nvSpPr>
        <p:spPr>
          <a:xfrm>
            <a:off x="457200" y="1600200"/>
            <a:ext cx="8229240" cy="504324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7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Z tej zasady formułuje się dyrektywy interpretacyjne zarówno dla procedury jak i prawa materialnego. Przepisy prawa materialnego wyznaczają bowiem treść rozstrzygnięcia sprawy administracyjnej, a z zasady tej można wyprowadzić wniosek, że niedopuszczalne jest uzupełnienie wykładni językowej wykładnią funkcjonalną, co prowadziłoby do przyznania nowych uprawnień lub nałożenia nowych obowiązków.</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Pojęcie interesu społecznego- brak jest definicji ustawowej- oceny dokonuje organ. Podobnie jest ze słusznym interesem obywatela- również jest to zwrot niedookreślony, z tym, że ustawodawca wprowadza ograniczenie w postaci  przymiotnika „słuszny”. Oznacza, to,  że nie każdy interes, ale taki który może być uznany za „słuszny”, czyli godny ochrony, niestojący w sprzeczności ani z prawem ani z zasadami współżycia społecznego.</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Jak już wspomniano w trakcie omawiania slajdu nr 3 interesy społeczny i obywateli (czy jednostki) najczęściej się nie będą pokrywać. </a:t>
            </a:r>
            <a:r>
              <a:rPr b="0" i="1" lang="pl-PL" sz="3200" spc="-1" strike="noStrike">
                <a:solidFill>
                  <a:srgbClr val="000000"/>
                </a:solidFill>
                <a:latin typeface="Calibri"/>
              </a:rPr>
              <a:t>A concreto </a:t>
            </a:r>
            <a:r>
              <a:rPr b="0" lang="pl-PL" sz="3200" spc="-1" strike="noStrike">
                <a:solidFill>
                  <a:srgbClr val="000000"/>
                </a:solidFill>
                <a:latin typeface="Calibri"/>
              </a:rPr>
              <a:t>należy zbadać relację tych dwóch interesów w kontekście wydania decyzji administracyjnej, czyli odnoszącego się do interesu prawnego. SN stwierdził w jednym z judykatów, że nie ma tu miejsca na z góry ustaloną nadrzędność jednego z wymienionych w przepisie interesów, lecz konieczne jest wyważenie w każdej sprawie oddzielnie dominacji jednego z nich przy ferowaniu rozstrzygnięcia sprawy. – wyrok SN z dnia 18 listopada 1993 r., III ARN 49/93, OSNCP 1994, nr 9, poz. 181.</a:t>
            </a:r>
            <a:endParaRPr b="0" lang="pl-PL" sz="3200" spc="-1" strike="noStrike">
              <a:solidFill>
                <a:srgbClr val="000000"/>
              </a:solidFill>
              <a:latin typeface="Calibri"/>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txBox="1"/>
          <p:nvPr/>
        </p:nvSpPr>
        <p:spPr>
          <a:xfrm>
            <a:off x="457200" y="428760"/>
            <a:ext cx="8229240" cy="5697360"/>
          </a:xfrm>
          <a:prstGeom prst="rect">
            <a:avLst/>
          </a:prstGeom>
          <a:noFill/>
          <a:ln>
            <a:noFill/>
          </a:ln>
        </p:spPr>
        <p:txBody>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Takie podejście do wyważania pierwszeństwa interesu jednego nad drugim ma przede wszystkim znaczeniu przy uznaniowej decyzyjności organu. NSA w orzeczeniu z dnia 11 czerwca 1981 r., SA 820/81, ONSA 1981, nr 1, poz. 57 stwierdził, że przy załatwieniu sprawy na zasadzie uznania administracyjnego należy zaspokoić interes jednostki, gdy nie pozostaje on w wyraźnej kolizji z wymaganiami interesu publicznego. </a:t>
            </a:r>
            <a:endParaRPr b="0" lang="pl-PL" sz="3200" spc="-1" strike="noStrike">
              <a:solidFill>
                <a:srgbClr val="000000"/>
              </a:solidFill>
              <a:latin typeface="Calibri"/>
            </a:endParaRPr>
          </a:p>
        </p:txBody>
      </p:sp>
    </p:spTree>
  </p:cSld>
  <p:timing>
    <p:tnLst>
      <p:par>
        <p:cTn id="49" dur="indefinite" restart="never" nodeType="tmRoot">
          <p:childTnLst>
            <p:seq>
              <p:cTn id="50"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Zasada czynnego udziału stron w postępowaniu</a:t>
            </a:r>
            <a:endParaRPr b="0" lang="pl-PL" sz="4400" spc="-1" strike="noStrike">
              <a:solidFill>
                <a:srgbClr val="000000"/>
              </a:solidFill>
              <a:latin typeface="Calibri"/>
            </a:endParaRPr>
          </a:p>
        </p:txBody>
      </p:sp>
      <p:sp>
        <p:nvSpPr>
          <p:cNvPr id="152" name="TextShape 2"/>
          <p:cNvSpPr txBox="1"/>
          <p:nvPr/>
        </p:nvSpPr>
        <p:spPr>
          <a:xfrm>
            <a:off x="457200" y="1600200"/>
            <a:ext cx="8229240" cy="525744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10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Jest to realizacja konstytucyjnego prawa do procesu, która wyraża się w obowiązku organu zapewnienia stronie możliwości wzięcia udziału we wszystkich czynnościach postępowania. Przyznanie prawa do procesu stronie pozwala jej na obronę jej interesu prawnego.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Drugim obowiązkiem wynikającym z tej zasady jest zagwarantowanie stronie przed wydaniem decyzji możliwości wypowiedzenia się co do zebranych dowodów i materiałów oraz zgłoszonych żądań.</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Z obowiązkami tymi korespondują uprawnienia strony: czynnego udziału w postępowaniu oraz wypowiedzenia się co do materiału dowodowego. Należy zaznaczyć, że są to uprawnienia strony, z których może ale nie musi ona skorzystać. Uczestnictwo strony może polegać na samym tylko biernym partycypowaniu w czynnościach procesowych bądź też na aktywnej inicjatywie dowodowej, co odpowiadało by aktualnemu brzmieniu art. 7 k.p.a w zakresie dochodzenia do prawdy obiektywnej.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Naruszenie tej zasady stanowi ciężką, kwalifikowaną wadę o charakterze procesowym, która jest podstawą do wznowienia postępowania administracyjnego (art. 145 </a:t>
            </a:r>
            <a:r>
              <a:rPr b="0" lang="pl-PL" sz="3200" spc="-1" strike="noStrike">
                <a:solidFill>
                  <a:srgbClr val="000000"/>
                </a:solidFill>
                <a:latin typeface="Calibri"/>
              </a:rPr>
              <a:t>§ 1 pkt 4 k.p.a)</a:t>
            </a:r>
            <a:endParaRPr b="0" lang="pl-PL" sz="3200" spc="-1" strike="noStrike">
              <a:solidFill>
                <a:srgbClr val="000000"/>
              </a:solidFill>
              <a:latin typeface="Calibri"/>
            </a:endParaRPr>
          </a:p>
          <a:p>
            <a:pPr>
              <a:lnSpc>
                <a:spcPct val="100000"/>
              </a:lnSpc>
              <a:spcBef>
                <a:spcPts val="641"/>
              </a:spcBef>
            </a:pPr>
            <a:endParaRPr b="0" lang="pl-PL" sz="3200" spc="-1" strike="noStrike">
              <a:solidFill>
                <a:srgbClr val="000000"/>
              </a:solidFill>
              <a:latin typeface="Calibri"/>
            </a:endParaRPr>
          </a:p>
        </p:txBody>
      </p:sp>
    </p:spTree>
  </p:cSld>
  <p:timing>
    <p:tnLst>
      <p:par>
        <p:cTn id="51" dur="indefinite" restart="never" nodeType="tmRoot">
          <p:childTnLst>
            <p:seq>
              <p:cTn id="52"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TextShape 1"/>
          <p:cNvSpPr txBox="1"/>
          <p:nvPr/>
        </p:nvSpPr>
        <p:spPr>
          <a:xfrm>
            <a:off x="428760" y="0"/>
            <a:ext cx="8229240" cy="1142640"/>
          </a:xfrm>
          <a:prstGeom prst="rect">
            <a:avLst/>
          </a:prstGeom>
          <a:noFill/>
          <a:ln>
            <a:noFill/>
          </a:ln>
        </p:spPr>
        <p:txBody>
          <a:bodyPr anchor="ctr">
            <a:normAutofit/>
          </a:bodyPr>
          <a:p>
            <a:pPr algn="ctr">
              <a:lnSpc>
                <a:spcPct val="100000"/>
              </a:lnSpc>
            </a:pPr>
            <a:r>
              <a:rPr b="0" lang="pl-PL" sz="3300" spc="-1" strike="noStrike">
                <a:solidFill>
                  <a:srgbClr val="000000"/>
                </a:solidFill>
                <a:latin typeface="Calibri"/>
              </a:rPr>
              <a:t>Zasada czynnego udziału stron w postępowaniu c.d</a:t>
            </a:r>
            <a:r>
              <a:rPr b="0" lang="pl-PL" sz="4400" spc="-1" strike="noStrike">
                <a:solidFill>
                  <a:srgbClr val="000000"/>
                </a:solidFill>
                <a:latin typeface="Calibri"/>
              </a:rPr>
              <a:t>.</a:t>
            </a:r>
            <a:endParaRPr b="0" lang="pl-PL" sz="4400" spc="-1" strike="noStrike">
              <a:solidFill>
                <a:srgbClr val="000000"/>
              </a:solidFill>
              <a:latin typeface="Calibri"/>
            </a:endParaRPr>
          </a:p>
        </p:txBody>
      </p:sp>
      <p:sp>
        <p:nvSpPr>
          <p:cNvPr id="154" name="TextShape 2"/>
          <p:cNvSpPr txBox="1"/>
          <p:nvPr/>
        </p:nvSpPr>
        <p:spPr>
          <a:xfrm>
            <a:off x="0" y="1214280"/>
            <a:ext cx="8929440" cy="4525560"/>
          </a:xfrm>
          <a:prstGeom prst="rect">
            <a:avLst/>
          </a:prstGeom>
          <a:noFill/>
          <a:ln>
            <a:noFill/>
          </a:ln>
        </p:spPr>
        <p:txBody>
          <a:bodyPr>
            <a:normAutofit/>
          </a:bodyPr>
          <a:p>
            <a:pPr marL="343080" indent="-342720">
              <a:lnSpc>
                <a:spcPct val="100000"/>
              </a:lnSpc>
              <a:spcBef>
                <a:spcPts val="400"/>
              </a:spcBef>
              <a:buClr>
                <a:srgbClr val="000000"/>
              </a:buClr>
              <a:buFont typeface="Arial"/>
              <a:buChar char="•"/>
            </a:pPr>
            <a:r>
              <a:rPr b="0" lang="pl-PL" sz="2000" spc="-1" strike="noStrike">
                <a:solidFill>
                  <a:srgbClr val="000000"/>
                </a:solidFill>
                <a:latin typeface="Calibri"/>
              </a:rPr>
              <a:t>Prawo strony do czynnego udziału w każdym stadium postępowania oraz prawo do wypowiadania się co do zebranych materiałów i dowodów może pozostawać w kolizji z prawem ochrony informacji niejawnych. W zbiegu z takimi informacjami, prawo strony pozostaje ograniczone – art. 74 </a:t>
            </a:r>
            <a:r>
              <a:rPr b="0" lang="pl-PL" sz="2000" spc="-1" strike="noStrike">
                <a:solidFill>
                  <a:srgbClr val="000000"/>
                </a:solidFill>
                <a:latin typeface="Calibri"/>
              </a:rPr>
              <a:t>§ 1 k.p.a.</a:t>
            </a:r>
            <a:endParaRPr b="0" lang="pl-PL" sz="2000" spc="-1" strike="noStrike">
              <a:solidFill>
                <a:srgbClr val="000000"/>
              </a:solidFill>
              <a:latin typeface="Calibri"/>
            </a:endParaRPr>
          </a:p>
          <a:p>
            <a:pPr marL="343080" indent="-342720">
              <a:lnSpc>
                <a:spcPct val="100000"/>
              </a:lnSpc>
              <a:spcBef>
                <a:spcPts val="400"/>
              </a:spcBef>
              <a:buClr>
                <a:srgbClr val="000000"/>
              </a:buClr>
              <a:buFont typeface="Arial"/>
              <a:buChar char="•"/>
            </a:pPr>
            <a:r>
              <a:rPr b="0" lang="pl-PL" sz="2000" spc="-1" strike="noStrike">
                <a:solidFill>
                  <a:srgbClr val="000000"/>
                </a:solidFill>
                <a:latin typeface="Calibri"/>
              </a:rPr>
              <a:t>Wyjątki od zasady czynnego udziału- art. 10 § 2 k.p.a.:</a:t>
            </a:r>
            <a:endParaRPr b="0" lang="pl-PL" sz="2000" spc="-1" strike="noStrike">
              <a:solidFill>
                <a:srgbClr val="000000"/>
              </a:solidFill>
              <a:latin typeface="Calibri"/>
            </a:endParaRPr>
          </a:p>
        </p:txBody>
      </p:sp>
      <p:sp>
        <p:nvSpPr>
          <p:cNvPr id="155" name="CustomShape 3"/>
          <p:cNvSpPr/>
          <p:nvPr/>
        </p:nvSpPr>
        <p:spPr>
          <a:xfrm>
            <a:off x="260611039080" y="250677204480"/>
            <a:ext cx="773094112920" cy="773094112920"/>
          </a:xfrm>
          <a:prstGeom prst="rect">
            <a:avLst/>
          </a:prstGeom>
          <a:noFill/>
          <a:ln>
            <a:noFill/>
          </a:ln>
        </p:spPr>
        <p:style>
          <a:lnRef idx="0">
            <a:schemeClr val="accent1">
              <a:alpha val="90000"/>
              <a:tint val="40000"/>
            </a:schemeClr>
          </a:lnRef>
          <a:fillRef idx="0">
            <a:schemeClr val="accent1">
              <a:alpha val="90000"/>
              <a:tint val="40000"/>
            </a:schemeClr>
          </a:fillRef>
          <a:effectRef idx="0"/>
          <a:fontRef idx="minor"/>
        </p:style>
        <p:txBody>
          <a:bodyPr lIns="90000" rIns="90000" tIns="45000" bIns="45000"/>
          <a:p>
            <a:pPr marL="914400">
              <a:lnSpc>
                <a:spcPct val="100000"/>
              </a:lnSpc>
            </a:pPr>
            <a:r>
              <a:rPr b="0" lang="pl-PL" sz="1600" spc="-1" strike="noStrike">
                <a:solidFill>
                  <a:srgbClr val="000000"/>
                </a:solidFill>
                <a:latin typeface="Calibri"/>
              </a:rPr>
              <a:t>- Chodzi o przypadki konieczności natychmiastowego wydania decyzji. Okoliczności muszą istnieć, a nie jedynie być domniemane</a:t>
            </a:r>
            <a:endParaRPr b="0" lang="pl-PL" sz="1600" spc="-1" strike="noStrike">
              <a:latin typeface="Arial"/>
            </a:endParaRPr>
          </a:p>
        </p:txBody>
      </p:sp>
      <p:sp>
        <p:nvSpPr>
          <p:cNvPr id="156" name="CustomShape 4"/>
          <p:cNvSpPr/>
          <p:nvPr/>
        </p:nvSpPr>
        <p:spPr>
          <a:xfrm>
            <a:off x="260611039080" y="250677204480"/>
            <a:ext cx="773094112920" cy="773094112920"/>
          </a:xfrm>
          <a:prstGeom prst="rect">
            <a:avLst/>
          </a:prstGeom>
          <a:noFill/>
          <a:ln>
            <a:noFill/>
          </a:ln>
        </p:spPr>
        <p:style>
          <a:lnRef idx="0">
            <a:schemeClr val="accent1">
              <a:alpha val="90000"/>
              <a:tint val="40000"/>
            </a:schemeClr>
          </a:lnRef>
          <a:fillRef idx="0">
            <a:schemeClr val="accent1">
              <a:alpha val="90000"/>
              <a:tint val="40000"/>
            </a:schemeClr>
          </a:fillRef>
          <a:effectRef idx="0"/>
          <a:fontRef idx="minor"/>
        </p:style>
        <p:txBody>
          <a:bodyPr lIns="90000" rIns="90000" tIns="45000" bIns="45000"/>
          <a:p>
            <a:pPr marL="914400">
              <a:lnSpc>
                <a:spcPct val="100000"/>
              </a:lnSpc>
            </a:pPr>
            <a:r>
              <a:rPr b="0" lang="pl-PL" sz="1600" spc="-1" strike="noStrike">
                <a:solidFill>
                  <a:srgbClr val="000000"/>
                </a:solidFill>
                <a:latin typeface="Calibri"/>
              </a:rPr>
              <a:t>- Chodzi o przypadki konieczności natychmiastowego wydania decyzji. Okoliczności muszą istnieć, a nie jedynie być domniemane</a:t>
            </a:r>
            <a:endParaRPr b="0" lang="pl-PL" sz="1600" spc="-1" strike="noStrike">
              <a:latin typeface="Arial"/>
            </a:endParaRPr>
          </a:p>
        </p:txBody>
      </p:sp>
      <p:sp>
        <p:nvSpPr>
          <p:cNvPr id="157" name="CustomShape 5"/>
          <p:cNvSpPr/>
          <p:nvPr/>
        </p:nvSpPr>
        <p:spPr>
          <a:xfrm>
            <a:off x="260611039080" y="-773094113280"/>
            <a:ext cx="773094112920" cy="773094112920"/>
          </a:xfrm>
          <a:prstGeom prst="rect">
            <a:avLst/>
          </a:prstGeom>
          <a:noFill/>
          <a:ln>
            <a:noFill/>
          </a:ln>
        </p:spPr>
        <p:style>
          <a:lnRef idx="0">
            <a:schemeClr val="accent1">
              <a:alpha val="90000"/>
              <a:tint val="40000"/>
            </a:schemeClr>
          </a:lnRef>
          <a:fillRef idx="0">
            <a:schemeClr val="accent1">
              <a:alpha val="90000"/>
              <a:tint val="40000"/>
            </a:schemeClr>
          </a:fillRef>
          <a:effectRef idx="0"/>
          <a:fontRef idx="minor"/>
        </p:style>
        <p:txBody>
          <a:bodyPr lIns="90000" rIns="90000" tIns="45000" bIns="45000"/>
          <a:p>
            <a:pPr marL="914400">
              <a:lnSpc>
                <a:spcPct val="100000"/>
              </a:lnSpc>
            </a:pPr>
            <a:r>
              <a:rPr b="0" lang="pl-PL" sz="1800" spc="-1" strike="noStrike">
                <a:solidFill>
                  <a:srgbClr val="000000"/>
                </a:solidFill>
                <a:latin typeface="Calibri"/>
              </a:rPr>
              <a:t>Niepowetowana szkoda może dotyczyć tylko takich dóbr, których nie będzie później można przywrócić do stanu pierwotnego</a:t>
            </a:r>
            <a:endParaRPr b="0" lang="pl-PL" sz="1800" spc="-1" strike="noStrike">
              <a:latin typeface="Arial"/>
            </a:endParaRPr>
          </a:p>
        </p:txBody>
      </p:sp>
      <p:sp>
        <p:nvSpPr>
          <p:cNvPr id="158" name="CustomShape 6"/>
          <p:cNvSpPr/>
          <p:nvPr/>
        </p:nvSpPr>
        <p:spPr>
          <a:xfrm>
            <a:off x="260611039080" y="-773094113280"/>
            <a:ext cx="773094112920" cy="773094112920"/>
          </a:xfrm>
          <a:prstGeom prst="rect">
            <a:avLst/>
          </a:prstGeom>
          <a:noFill/>
          <a:ln>
            <a:noFill/>
          </a:ln>
        </p:spPr>
        <p:style>
          <a:lnRef idx="0">
            <a:schemeClr val="accent1">
              <a:alpha val="90000"/>
              <a:tint val="40000"/>
            </a:schemeClr>
          </a:lnRef>
          <a:fillRef idx="0">
            <a:schemeClr val="accent1">
              <a:alpha val="90000"/>
              <a:tint val="40000"/>
            </a:schemeClr>
          </a:fillRef>
          <a:effectRef idx="0"/>
          <a:fontRef idx="minor"/>
        </p:style>
        <p:txBody>
          <a:bodyPr lIns="90000" rIns="90000" tIns="45000" bIns="45000"/>
          <a:p>
            <a:pPr marL="914400">
              <a:lnSpc>
                <a:spcPct val="100000"/>
              </a:lnSpc>
            </a:pPr>
            <a:r>
              <a:rPr b="0" lang="pl-PL" sz="1800" spc="-1" strike="noStrike">
                <a:solidFill>
                  <a:srgbClr val="000000"/>
                </a:solidFill>
                <a:latin typeface="Calibri"/>
              </a:rPr>
              <a:t>Niepowetowana szkoda może dotyczyć tylko takich dóbr, których nie będzie później można przywrócić do stanu pierwotnego</a:t>
            </a:r>
            <a:endParaRPr b="0" lang="pl-PL" sz="1800" spc="-1" strike="noStrike">
              <a:latin typeface="Arial"/>
            </a:endParaRPr>
          </a:p>
        </p:txBody>
      </p:sp>
      <p:sp>
        <p:nvSpPr>
          <p:cNvPr id="159" name="CustomShape 7"/>
          <p:cNvSpPr/>
          <p:nvPr/>
        </p:nvSpPr>
        <p:spPr>
          <a:xfrm>
            <a:off x="-773094113280" y="2714760"/>
            <a:ext cx="773094112920" cy="22788589680"/>
          </a:xfrm>
          <a:prstGeom prst="ellipse">
            <a:avLst/>
          </a:prstGeom>
          <a:noFill/>
          <a:ln>
            <a:noFill/>
          </a:ln>
        </p:spPr>
        <p:style>
          <a:lnRef idx="0">
            <a:schemeClr val="lt1"/>
          </a:lnRef>
          <a:fillRef idx="0">
            <a:schemeClr val="accent1"/>
          </a:fillRef>
          <a:effectRef idx="0"/>
          <a:fontRef idx="minor"/>
        </p:style>
        <p:txBody>
          <a:bodyPr lIns="90000" rIns="90000" tIns="45000" bIns="45000"/>
          <a:p>
            <a:pPr marL="457200">
              <a:lnSpc>
                <a:spcPct val="100000"/>
              </a:lnSpc>
            </a:pPr>
            <a:r>
              <a:rPr b="1" lang="pl-PL" sz="1800" spc="-1" strike="noStrike">
                <a:solidFill>
                  <a:srgbClr val="000000"/>
                </a:solidFill>
                <a:latin typeface="Calibri"/>
              </a:rPr>
              <a:t>Załatwienie sprawy nie cierpi zwłoki</a:t>
            </a:r>
            <a:endParaRPr b="0" lang="pl-PL" sz="1800" spc="-1" strike="noStrike">
              <a:latin typeface="Arial"/>
            </a:endParaRPr>
          </a:p>
        </p:txBody>
      </p:sp>
      <p:sp>
        <p:nvSpPr>
          <p:cNvPr id="160" name="CustomShape 8"/>
          <p:cNvSpPr/>
          <p:nvPr/>
        </p:nvSpPr>
        <p:spPr>
          <a:xfrm>
            <a:off x="-773094113280" y="250677204480"/>
            <a:ext cx="773094112920" cy="773094112920"/>
          </a:xfrm>
          <a:prstGeom prst="rect">
            <a:avLst/>
          </a:prstGeom>
          <a:noFill/>
          <a:ln>
            <a:noFill/>
          </a:ln>
        </p:spPr>
        <p:style>
          <a:lnRef idx="0">
            <a:schemeClr val="accent1">
              <a:alpha val="90000"/>
              <a:tint val="40000"/>
            </a:schemeClr>
          </a:lnRef>
          <a:fillRef idx="0">
            <a:schemeClr val="accent1">
              <a:alpha val="90000"/>
              <a:tint val="40000"/>
            </a:schemeClr>
          </a:fillRef>
          <a:effectRef idx="0"/>
          <a:fontRef idx="minor"/>
        </p:style>
        <p:txBody>
          <a:bodyPr lIns="90000" rIns="90000" tIns="45000" bIns="45000"/>
          <a:p>
            <a:pPr marL="914400">
              <a:lnSpc>
                <a:spcPct val="100000"/>
              </a:lnSpc>
            </a:pPr>
            <a:r>
              <a:rPr b="0" lang="pl-PL" sz="1400" spc="-1" strike="noStrike">
                <a:solidFill>
                  <a:srgbClr val="000000"/>
                </a:solidFill>
                <a:latin typeface="Calibri"/>
              </a:rPr>
              <a:t>Może ono wynikać z różnych przyczyn faktycznych np. zamieszkiwanie w budynku grożącym zawaleniem </a:t>
            </a:r>
            <a:endParaRPr b="0" lang="pl-PL" sz="1400" spc="-1" strike="noStrike">
              <a:latin typeface="Arial"/>
            </a:endParaRPr>
          </a:p>
        </p:txBody>
      </p:sp>
      <p:sp>
        <p:nvSpPr>
          <p:cNvPr id="161" name="CustomShape 9"/>
          <p:cNvSpPr/>
          <p:nvPr/>
        </p:nvSpPr>
        <p:spPr>
          <a:xfrm>
            <a:off x="-773094113280" y="250677204480"/>
            <a:ext cx="773094112920" cy="773094112920"/>
          </a:xfrm>
          <a:prstGeom prst="rect">
            <a:avLst/>
          </a:prstGeom>
          <a:noFill/>
          <a:ln>
            <a:noFill/>
          </a:ln>
        </p:spPr>
        <p:style>
          <a:lnRef idx="0">
            <a:schemeClr val="accent1">
              <a:alpha val="90000"/>
              <a:tint val="40000"/>
            </a:schemeClr>
          </a:lnRef>
          <a:fillRef idx="0">
            <a:schemeClr val="accent1">
              <a:alpha val="90000"/>
              <a:tint val="40000"/>
            </a:schemeClr>
          </a:fillRef>
          <a:effectRef idx="0"/>
          <a:fontRef idx="minor"/>
        </p:style>
        <p:txBody>
          <a:bodyPr lIns="90000" rIns="90000" tIns="45000" bIns="45000"/>
          <a:p>
            <a:pPr marL="914400">
              <a:lnSpc>
                <a:spcPct val="100000"/>
              </a:lnSpc>
            </a:pPr>
            <a:r>
              <a:rPr b="0" lang="pl-PL" sz="1400" spc="-1" strike="noStrike">
                <a:solidFill>
                  <a:srgbClr val="000000"/>
                </a:solidFill>
                <a:latin typeface="Calibri"/>
              </a:rPr>
              <a:t>Może ono wynikać z różnych przyczyn faktycznych np. zamieszkiwanie w budynku grożącym zawaleniem </a:t>
            </a:r>
            <a:endParaRPr b="0" lang="pl-PL" sz="1400" spc="-1" strike="noStrike">
              <a:latin typeface="Arial"/>
            </a:endParaRPr>
          </a:p>
        </p:txBody>
      </p:sp>
      <p:sp>
        <p:nvSpPr>
          <p:cNvPr id="162" name="CustomShape 10"/>
          <p:cNvSpPr/>
          <p:nvPr/>
        </p:nvSpPr>
        <p:spPr>
          <a:xfrm>
            <a:off x="-773094113280" y="-773094113280"/>
            <a:ext cx="773094112920" cy="773094112920"/>
          </a:xfrm>
          <a:prstGeom prst="rect">
            <a:avLst/>
          </a:prstGeom>
          <a:noFill/>
          <a:ln>
            <a:noFill/>
          </a:ln>
        </p:spPr>
        <p:style>
          <a:lnRef idx="0">
            <a:schemeClr val="accent1">
              <a:alpha val="90000"/>
              <a:tint val="40000"/>
            </a:schemeClr>
          </a:lnRef>
          <a:fillRef idx="0">
            <a:schemeClr val="accent1">
              <a:alpha val="90000"/>
              <a:tint val="40000"/>
            </a:schemeClr>
          </a:fillRef>
          <a:effectRef idx="0"/>
          <a:fontRef idx="minor"/>
        </p:style>
        <p:txBody>
          <a:bodyPr lIns="90000" rIns="90000" tIns="45000" bIns="45000"/>
          <a:p>
            <a:pPr marL="914400">
              <a:lnSpc>
                <a:spcPct val="100000"/>
              </a:lnSpc>
            </a:pPr>
            <a:r>
              <a:rPr b="0" lang="pl-PL" sz="1800" spc="-1" strike="noStrike">
                <a:solidFill>
                  <a:srgbClr val="000000"/>
                </a:solidFill>
                <a:latin typeface="Calibri"/>
              </a:rPr>
              <a:t>Niepowetowana szkoda może dotyczyć tylko takich dóbr, których nie będzie później można przywrócić do stanu pierwotnego</a:t>
            </a:r>
            <a:endParaRPr b="0" lang="pl-PL" sz="1800" spc="-1" strike="noStrike">
              <a:latin typeface="Arial"/>
            </a:endParaRPr>
          </a:p>
        </p:txBody>
      </p:sp>
      <p:sp>
        <p:nvSpPr>
          <p:cNvPr id="163" name="CustomShape 11"/>
          <p:cNvSpPr/>
          <p:nvPr/>
        </p:nvSpPr>
        <p:spPr>
          <a:xfrm>
            <a:off x="-773094113280" y="-773094113280"/>
            <a:ext cx="773094112920" cy="773094112920"/>
          </a:xfrm>
          <a:prstGeom prst="rect">
            <a:avLst/>
          </a:prstGeom>
          <a:noFill/>
          <a:ln>
            <a:noFill/>
          </a:ln>
        </p:spPr>
        <p:style>
          <a:lnRef idx="0">
            <a:schemeClr val="accent1">
              <a:alpha val="90000"/>
              <a:tint val="40000"/>
            </a:schemeClr>
          </a:lnRef>
          <a:fillRef idx="0">
            <a:schemeClr val="accent1">
              <a:alpha val="90000"/>
              <a:tint val="40000"/>
            </a:schemeClr>
          </a:fillRef>
          <a:effectRef idx="0"/>
          <a:fontRef idx="minor"/>
        </p:style>
        <p:txBody>
          <a:bodyPr lIns="90000" rIns="90000" tIns="45000" bIns="45000"/>
          <a:p>
            <a:pPr marL="914400">
              <a:lnSpc>
                <a:spcPct val="100000"/>
              </a:lnSpc>
            </a:pPr>
            <a:r>
              <a:rPr b="0" lang="pl-PL" sz="1800" spc="-1" strike="noStrike">
                <a:solidFill>
                  <a:srgbClr val="000000"/>
                </a:solidFill>
                <a:latin typeface="Calibri"/>
              </a:rPr>
              <a:t>Niepowetowana szkoda może dotyczyć tylko takich dóbr, których nie będzie później można przywrócić do stanu pierwotnego</a:t>
            </a:r>
            <a:endParaRPr b="0" lang="pl-PL" sz="1800" spc="-1" strike="noStrike">
              <a:latin typeface="Arial"/>
            </a:endParaRPr>
          </a:p>
        </p:txBody>
      </p:sp>
      <p:sp>
        <p:nvSpPr>
          <p:cNvPr id="164" name="CustomShape 12"/>
          <p:cNvSpPr/>
          <p:nvPr/>
        </p:nvSpPr>
        <p:spPr>
          <a:xfrm>
            <a:off x="-773094113280" y="2714760"/>
            <a:ext cx="773094112920" cy="22788589680"/>
          </a:xfrm>
          <a:prstGeom prst="ellipse">
            <a:avLst/>
          </a:prstGeom>
          <a:noFill/>
          <a:ln>
            <a:noFill/>
          </a:ln>
        </p:spPr>
        <p:style>
          <a:lnRef idx="0">
            <a:schemeClr val="lt1"/>
          </a:lnRef>
          <a:fillRef idx="0">
            <a:schemeClr val="accent1"/>
          </a:fillRef>
          <a:effectRef idx="0"/>
          <a:fontRef idx="minor"/>
        </p:style>
        <p:txBody>
          <a:bodyPr lIns="90000" rIns="90000" tIns="45000" bIns="45000"/>
          <a:p>
            <a:pPr marL="457200">
              <a:lnSpc>
                <a:spcPct val="100000"/>
              </a:lnSpc>
            </a:pPr>
            <a:r>
              <a:rPr b="1" lang="pl-PL" sz="1800" spc="-1" strike="noStrike">
                <a:solidFill>
                  <a:srgbClr val="000000"/>
                </a:solidFill>
                <a:latin typeface="Calibri"/>
              </a:rPr>
              <a:t>Występuje niebezpieczeństwo dla życia lub zdrowia ludzkiego lub grożąca niepowetowana szkoda</a:t>
            </a:r>
            <a:endParaRPr b="0" lang="pl-PL" sz="1800" spc="-1" strike="noStrike">
              <a:latin typeface="Arial"/>
            </a:endParaRPr>
          </a:p>
        </p:txBody>
      </p:sp>
    </p:spTree>
  </p:cSld>
  <p:timing>
    <p:tnLst>
      <p:par>
        <p:cTn id="53" dur="indefinite" restart="never" nodeType="tmRoot">
          <p:childTnLst>
            <p:seq>
              <p:cTn id="54"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Zasad budzenia zaufania obywateli do państwa </a:t>
            </a:r>
            <a:endParaRPr b="0" lang="pl-PL" sz="4400" spc="-1" strike="noStrike">
              <a:solidFill>
                <a:srgbClr val="000000"/>
              </a:solidFill>
              <a:latin typeface="Calibri"/>
            </a:endParaRPr>
          </a:p>
        </p:txBody>
      </p:sp>
      <p:sp>
        <p:nvSpPr>
          <p:cNvPr id="166" name="TextShape 2"/>
          <p:cNvSpPr txBox="1"/>
          <p:nvPr/>
        </p:nvSpPr>
        <p:spPr>
          <a:xfrm>
            <a:off x="457200" y="1600200"/>
            <a:ext cx="8229240" cy="497160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8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Odnosi się do pogłębiania zaufania obywateli do organów. Realizacja zasady poprzez instytucję przestrzegania reguł postępowania przyjętych w k.p.a, uwzględnianie słusznego interesu w sprawie, nie przyznając prymatu interesowi społecznemu. Zasada ta obejmuje swym zakresem także poszanowanie reguł kultury administrowania, np. odpowiednie pomieszczenia do przyjmowania interesantów, atmosfera zaufania i życzliwości.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NSA w judykacie z 20 lipca 1993 r. przyjął, że zaskakiwanie obywateli nowymi rozwiązaniami prawnymi bez możliwości dostosowania swoich zachowań do nowego stanu prawnego oraz wprowadzanie w błąd obywateli przez przedstawicieli władzy państwowej zapowiedziami o przyszłym stanie prawnym, a następnie niedotrzymywanie tych zapowiedzi- nie jest do pogodzenia z zasadami zaufania obywateli do państwa i prawa- SA/Wr 301/93, MoPod 1994, nr 1, s. 14.</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Organ więc respektuje tę zasadę, gdy: stosuje zasadę równości w traktowaniu wszystkich uczestników postępowania, wątpliwości procesowe rozstrzyga na korzyść uczestników postępowania, zachowuje w tym samym stanie prawnym i faktycznym stałość rozstrzygnięć.</a:t>
            </a:r>
            <a:endParaRPr b="0" lang="pl-PL" sz="3200" spc="-1" strike="noStrike">
              <a:solidFill>
                <a:srgbClr val="000000"/>
              </a:solidFill>
              <a:latin typeface="Calibri"/>
            </a:endParaRPr>
          </a:p>
        </p:txBody>
      </p:sp>
    </p:spTree>
  </p:cSld>
  <p:timing>
    <p:tnLst>
      <p:par>
        <p:cTn id="55" dur="indefinite" restart="never" nodeType="tmRoot">
          <p:childTnLst>
            <p:seq>
              <p:cTn id="56" nodeType="mainSeq"/>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Zasada dwuinstancyjności postępowania</a:t>
            </a:r>
            <a:endParaRPr b="0" lang="pl-PL" sz="4400" spc="-1" strike="noStrike">
              <a:solidFill>
                <a:srgbClr val="000000"/>
              </a:solidFill>
              <a:latin typeface="Calibri"/>
            </a:endParaRPr>
          </a:p>
        </p:txBody>
      </p:sp>
      <p:sp>
        <p:nvSpPr>
          <p:cNvPr id="168"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15 k.p.a.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Potwierdzenie i rozszerzenie konstytucyjnego prawa do zaskarżania orzeczeń i decyzji wydanych w pierwszej instancji.</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Przyznaje ona stronom prawo do dwukrotnego rozpatrzenia i rozstrzygnięcia sprawy administracyjnej.</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Wyraża się poprzez instytucję odwołania – od </a:t>
            </a:r>
            <a:r>
              <a:rPr b="1" lang="pl-PL" sz="3200" spc="-1" strike="noStrike">
                <a:solidFill>
                  <a:srgbClr val="000000"/>
                </a:solidFill>
                <a:latin typeface="Calibri"/>
              </a:rPr>
              <a:t>decyzji nieostatecznej. </a:t>
            </a:r>
            <a:r>
              <a:rPr b="0" lang="pl-PL" sz="3200" spc="-1" strike="noStrike">
                <a:solidFill>
                  <a:srgbClr val="000000"/>
                </a:solidFill>
                <a:latin typeface="Calibri"/>
              </a:rPr>
              <a:t>Jest to klasyczna koncepcja oparta na dewolutywności kompetencji do ponownego rozpoznania i rozstrzygnięcia sprawy na organ wyższego stopnia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Dwuinstancyjność może również przybrać koncepcję niedewolutywności dwukrotnego rozpoznania i rozstrzygnięcia sprawy. Sprowadza się to do sytuacji, w której strona niezadowolona z decyzji sko lub ministra może zwrócić się do tego organu z wnioskiem o rozpatrzenie sprawy.</a:t>
            </a:r>
            <a:endParaRPr b="0" lang="pl-PL" sz="3200" spc="-1" strike="noStrike">
              <a:solidFill>
                <a:srgbClr val="000000"/>
              </a:solidFill>
              <a:latin typeface="Calibri"/>
            </a:endParaRPr>
          </a:p>
        </p:txBody>
      </p:sp>
    </p:spTree>
  </p:cSld>
  <p:timing>
    <p:tnLst>
      <p:par>
        <p:cTn id="57" dur="indefinite" restart="never" nodeType="tmRoot">
          <p:childTnLst>
            <p:seq>
              <p:cTn id="58"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Relacje interes indywidualny a interes publiczny:</a:t>
            </a:r>
            <a:br/>
            <a:endParaRPr b="0" lang="pl-PL" sz="4400" spc="-1" strike="noStrike">
              <a:solidFill>
                <a:srgbClr val="000000"/>
              </a:solidFill>
              <a:latin typeface="Calibri"/>
            </a:endParaRPr>
          </a:p>
        </p:txBody>
      </p:sp>
      <p:sp>
        <p:nvSpPr>
          <p:cNvPr id="87" name="TextShape 2"/>
          <p:cNvSpPr txBox="1"/>
          <p:nvPr/>
        </p:nvSpPr>
        <p:spPr>
          <a:xfrm>
            <a:off x="457200" y="1600200"/>
            <a:ext cx="8229240" cy="1971360"/>
          </a:xfrm>
          <a:prstGeom prst="rect">
            <a:avLst/>
          </a:prstGeom>
          <a:noFill/>
          <a:ln>
            <a:noFill/>
          </a:ln>
        </p:spPr>
        <p:txBody>
          <a:bodyPr/>
          <a:p>
            <a:pPr marL="343080" indent="-342720">
              <a:lnSpc>
                <a:spcPct val="100000"/>
              </a:lnSpc>
              <a:spcBef>
                <a:spcPts val="601"/>
              </a:spcBef>
            </a:pPr>
            <a:r>
              <a:rPr b="1" lang="pl-PL" sz="3000" spc="-1" strike="noStrike">
                <a:solidFill>
                  <a:srgbClr val="000000"/>
                </a:solidFill>
                <a:latin typeface="Calibri"/>
              </a:rPr>
              <a:t>1. Pokrywania </a:t>
            </a:r>
            <a:endParaRPr b="0" lang="pl-PL" sz="3000" spc="-1" strike="noStrike">
              <a:solidFill>
                <a:srgbClr val="000000"/>
              </a:solidFill>
              <a:latin typeface="Calibri"/>
            </a:endParaRPr>
          </a:p>
          <a:p>
            <a:pPr marL="343080" indent="-342720">
              <a:lnSpc>
                <a:spcPct val="100000"/>
              </a:lnSpc>
              <a:spcBef>
                <a:spcPts val="641"/>
              </a:spcBef>
            </a:pPr>
            <a:endParaRPr b="0" lang="pl-PL" sz="3000" spc="-1" strike="noStrike">
              <a:solidFill>
                <a:srgbClr val="000000"/>
              </a:solidFill>
              <a:latin typeface="Calibri"/>
            </a:endParaRPr>
          </a:p>
        </p:txBody>
      </p:sp>
      <p:sp>
        <p:nvSpPr>
          <p:cNvPr id="88" name="CustomShape 3"/>
          <p:cNvSpPr/>
          <p:nvPr/>
        </p:nvSpPr>
        <p:spPr>
          <a:xfrm>
            <a:off x="3143160" y="2643120"/>
            <a:ext cx="2857320" cy="713880"/>
          </a:xfrm>
          <a:prstGeom prst="leftRightArrow">
            <a:avLst>
              <a:gd name="adj1" fmla="val 50000"/>
              <a:gd name="adj2" fmla="val 50000"/>
            </a:avLst>
          </a:prstGeom>
          <a:solidFill>
            <a:schemeClr val="accent2">
              <a:lumMod val="60000"/>
              <a:lumOff val="40000"/>
            </a:schemeClr>
          </a:solidFill>
          <a:ln>
            <a:round/>
          </a:ln>
        </p:spPr>
        <p:style>
          <a:lnRef idx="2">
            <a:schemeClr val="accent1">
              <a:shade val="50000"/>
            </a:schemeClr>
          </a:lnRef>
          <a:fillRef idx="1">
            <a:schemeClr val="accent1"/>
          </a:fillRef>
          <a:effectRef idx="0">
            <a:schemeClr val="accent1"/>
          </a:effectRef>
          <a:fontRef idx="minor"/>
        </p:style>
      </p:sp>
      <p:sp>
        <p:nvSpPr>
          <p:cNvPr id="89" name="CustomShape 4"/>
          <p:cNvSpPr/>
          <p:nvPr/>
        </p:nvSpPr>
        <p:spPr>
          <a:xfrm>
            <a:off x="500040" y="2643120"/>
            <a:ext cx="2499840" cy="364680"/>
          </a:xfrm>
          <a:prstGeom prst="rect">
            <a:avLst/>
          </a:prstGeom>
          <a:noFill/>
          <a:ln>
            <a:noFill/>
          </a:ln>
        </p:spPr>
        <p:style>
          <a:lnRef idx="0"/>
          <a:fillRef idx="0"/>
          <a:effectRef idx="0"/>
          <a:fontRef idx="minor"/>
        </p:style>
        <p:txBody>
          <a:bodyPr lIns="90000" rIns="90000" tIns="45000" bIns="45000"/>
          <a:p>
            <a:pPr>
              <a:lnSpc>
                <a:spcPct val="100000"/>
              </a:lnSpc>
            </a:pPr>
            <a:r>
              <a:rPr b="1" lang="pl-PL" sz="1800" spc="-1" strike="noStrike">
                <a:solidFill>
                  <a:srgbClr val="000000"/>
                </a:solidFill>
                <a:latin typeface="Calibri"/>
              </a:rPr>
              <a:t>Interes indywidualny</a:t>
            </a:r>
            <a:endParaRPr b="0" lang="pl-PL" sz="1800" spc="-1" strike="noStrike">
              <a:latin typeface="Arial"/>
            </a:endParaRPr>
          </a:p>
        </p:txBody>
      </p:sp>
      <p:sp>
        <p:nvSpPr>
          <p:cNvPr id="90" name="CustomShape 5"/>
          <p:cNvSpPr/>
          <p:nvPr/>
        </p:nvSpPr>
        <p:spPr>
          <a:xfrm>
            <a:off x="6215040" y="2857320"/>
            <a:ext cx="2071440" cy="364680"/>
          </a:xfrm>
          <a:prstGeom prst="rect">
            <a:avLst/>
          </a:prstGeom>
          <a:noFill/>
          <a:ln>
            <a:noFill/>
          </a:ln>
        </p:spPr>
        <p:style>
          <a:lnRef idx="0"/>
          <a:fillRef idx="0"/>
          <a:effectRef idx="0"/>
          <a:fontRef idx="minor"/>
        </p:style>
        <p:txBody>
          <a:bodyPr lIns="90000" rIns="90000" tIns="45000" bIns="45000"/>
          <a:p>
            <a:pPr>
              <a:lnSpc>
                <a:spcPct val="100000"/>
              </a:lnSpc>
            </a:pPr>
            <a:r>
              <a:rPr b="1" lang="pl-PL" sz="1800" spc="-1" strike="noStrike">
                <a:solidFill>
                  <a:srgbClr val="000000"/>
                </a:solidFill>
                <a:latin typeface="Calibri"/>
              </a:rPr>
              <a:t>Interes publiczny</a:t>
            </a:r>
            <a:endParaRPr b="0" lang="pl-PL" sz="1800" spc="-1" strike="noStrike">
              <a:latin typeface="Arial"/>
            </a:endParaRPr>
          </a:p>
        </p:txBody>
      </p:sp>
      <p:sp>
        <p:nvSpPr>
          <p:cNvPr id="91" name="CustomShape 6"/>
          <p:cNvSpPr/>
          <p:nvPr/>
        </p:nvSpPr>
        <p:spPr>
          <a:xfrm>
            <a:off x="500040" y="3857760"/>
            <a:ext cx="8072280" cy="1004040"/>
          </a:xfrm>
          <a:prstGeom prst="rect">
            <a:avLst/>
          </a:prstGeom>
          <a:noFill/>
          <a:ln>
            <a:noFill/>
          </a:ln>
        </p:spPr>
        <p:style>
          <a:lnRef idx="0"/>
          <a:fillRef idx="0"/>
          <a:effectRef idx="0"/>
          <a:fontRef idx="minor"/>
        </p:style>
        <p:txBody>
          <a:bodyPr lIns="90000" rIns="90000" tIns="45000" bIns="45000"/>
          <a:p>
            <a:pPr>
              <a:lnSpc>
                <a:spcPct val="100000"/>
              </a:lnSpc>
            </a:pPr>
            <a:r>
              <a:rPr b="1" lang="pl-PL" sz="3000" spc="-1" strike="noStrike">
                <a:solidFill>
                  <a:srgbClr val="000000"/>
                </a:solidFill>
                <a:latin typeface="Calibri"/>
              </a:rPr>
              <a:t>2. Interes indywidualny społecznie obojętny</a:t>
            </a:r>
            <a:endParaRPr b="0" lang="pl-PL" sz="3000" spc="-1" strike="noStrike">
              <a:latin typeface="Arial"/>
            </a:endParaRPr>
          </a:p>
          <a:p>
            <a:pPr>
              <a:lnSpc>
                <a:spcPct val="100000"/>
              </a:lnSpc>
            </a:pPr>
            <a:r>
              <a:rPr b="1" lang="pl-PL" sz="3000" spc="-1" strike="noStrike">
                <a:solidFill>
                  <a:srgbClr val="000000"/>
                </a:solidFill>
                <a:latin typeface="Calibri"/>
              </a:rPr>
              <a:t>3. Kolizja interesów</a:t>
            </a:r>
            <a:endParaRPr b="0" lang="pl-PL" sz="3000" spc="-1" strike="noStrike">
              <a:latin typeface="Arial"/>
            </a:endParaRPr>
          </a:p>
        </p:txBody>
      </p:sp>
      <p:sp>
        <p:nvSpPr>
          <p:cNvPr id="92" name="CustomShape 7"/>
          <p:cNvSpPr/>
          <p:nvPr/>
        </p:nvSpPr>
        <p:spPr>
          <a:xfrm>
            <a:off x="3357720" y="5143680"/>
            <a:ext cx="2499840" cy="499680"/>
          </a:xfrm>
          <a:prstGeom prst="lef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93" name="CustomShape 8"/>
          <p:cNvSpPr/>
          <p:nvPr/>
        </p:nvSpPr>
        <p:spPr>
          <a:xfrm>
            <a:off x="4214880" y="4429080"/>
            <a:ext cx="1499760" cy="1614240"/>
          </a:xfrm>
          <a:prstGeom prst="rect">
            <a:avLst/>
          </a:prstGeom>
          <a:noFill/>
          <a:ln>
            <a:noFill/>
          </a:ln>
        </p:spPr>
        <p:style>
          <a:lnRef idx="0"/>
          <a:fillRef idx="0"/>
          <a:effectRef idx="0"/>
          <a:fontRef idx="minor"/>
        </p:style>
        <p:txBody>
          <a:bodyPr lIns="90000" rIns="90000" tIns="45000" bIns="45000"/>
          <a:p>
            <a:pPr>
              <a:lnSpc>
                <a:spcPct val="100000"/>
              </a:lnSpc>
            </a:pPr>
            <a:r>
              <a:rPr b="0" lang="pl-PL" sz="10000" spc="-1" strike="noStrike">
                <a:solidFill>
                  <a:srgbClr val="000000"/>
                </a:solidFill>
                <a:latin typeface="Calibri"/>
              </a:rPr>
              <a:t>x</a:t>
            </a:r>
            <a:endParaRPr b="0" lang="pl-PL" sz="10000" spc="-1" strike="noStrike">
              <a:latin typeface="Arial"/>
            </a:endParaRPr>
          </a:p>
        </p:txBody>
      </p:sp>
      <p:sp>
        <p:nvSpPr>
          <p:cNvPr id="94" name="CustomShape 9"/>
          <p:cNvSpPr/>
          <p:nvPr/>
        </p:nvSpPr>
        <p:spPr>
          <a:xfrm>
            <a:off x="6143760" y="5286240"/>
            <a:ext cx="2071440" cy="364680"/>
          </a:xfrm>
          <a:prstGeom prst="rect">
            <a:avLst/>
          </a:prstGeom>
          <a:noFill/>
          <a:ln>
            <a:noFill/>
          </a:ln>
        </p:spPr>
        <p:style>
          <a:lnRef idx="0"/>
          <a:fillRef idx="0"/>
          <a:effectRef idx="0"/>
          <a:fontRef idx="minor"/>
        </p:style>
        <p:txBody>
          <a:bodyPr lIns="90000" rIns="90000" tIns="45000" bIns="45000"/>
          <a:p>
            <a:pPr>
              <a:lnSpc>
                <a:spcPct val="100000"/>
              </a:lnSpc>
            </a:pPr>
            <a:r>
              <a:rPr b="1" lang="pl-PL" sz="1800" spc="-1" strike="noStrike">
                <a:solidFill>
                  <a:srgbClr val="000000"/>
                </a:solidFill>
                <a:latin typeface="Calibri"/>
              </a:rPr>
              <a:t>Interes publiczny</a:t>
            </a:r>
            <a:endParaRPr b="0" lang="pl-PL" sz="1800" spc="-1" strike="noStrike">
              <a:latin typeface="Arial"/>
            </a:endParaRPr>
          </a:p>
        </p:txBody>
      </p:sp>
      <p:sp>
        <p:nvSpPr>
          <p:cNvPr id="95" name="CustomShape 10"/>
          <p:cNvSpPr/>
          <p:nvPr/>
        </p:nvSpPr>
        <p:spPr>
          <a:xfrm>
            <a:off x="571320" y="5214960"/>
            <a:ext cx="2499840" cy="364680"/>
          </a:xfrm>
          <a:prstGeom prst="rect">
            <a:avLst/>
          </a:prstGeom>
          <a:noFill/>
          <a:ln>
            <a:noFill/>
          </a:ln>
        </p:spPr>
        <p:style>
          <a:lnRef idx="0"/>
          <a:fillRef idx="0"/>
          <a:effectRef idx="0"/>
          <a:fontRef idx="minor"/>
        </p:style>
        <p:txBody>
          <a:bodyPr lIns="90000" rIns="90000" tIns="45000" bIns="45000"/>
          <a:p>
            <a:pPr>
              <a:lnSpc>
                <a:spcPct val="100000"/>
              </a:lnSpc>
            </a:pPr>
            <a:r>
              <a:rPr b="1" lang="pl-PL" sz="1800" spc="-1" strike="noStrike">
                <a:solidFill>
                  <a:srgbClr val="000000"/>
                </a:solidFill>
                <a:latin typeface="Calibri"/>
              </a:rPr>
              <a:t>Interes indywidualny</a:t>
            </a:r>
            <a:endParaRPr b="0" lang="pl-PL" sz="1800" spc="-1" strike="noStrike">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Zasada dwuinstancyjności postępowania c.d.</a:t>
            </a:r>
            <a:endParaRPr b="0" lang="pl-PL" sz="4400" spc="-1" strike="noStrike">
              <a:solidFill>
                <a:srgbClr val="000000"/>
              </a:solidFill>
              <a:latin typeface="Calibri"/>
            </a:endParaRPr>
          </a:p>
        </p:txBody>
      </p:sp>
      <p:sp>
        <p:nvSpPr>
          <p:cNvPr id="170" name="TextShape 2"/>
          <p:cNvSpPr txBox="1"/>
          <p:nvPr/>
        </p:nvSpPr>
        <p:spPr>
          <a:xfrm>
            <a:off x="0" y="1500120"/>
            <a:ext cx="8929440" cy="535752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Naruszenie prawa do dwukrotnego rozpoznania i rozstrzygnięcia sprawy jest rażącym naruszeniem prawa.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Zasada ta może być ograniczona przez przepisy ustrojowe i materialnoprawne - np. art. 34 ust.2 ustawy z 4 września 1997 r. o działaniach administracji rządowej (tekst jedn. Dz.U. z 2013 r, poz. 743 ze zm), art. 186 ust. 3 ustawy z dnia 18 lipca 2001 r. – Prawo wodne, art. 207 ustawy z dnia 27 lipca 2005 r. – Prawo o szkolnictwie wyższym</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Organ II instancji, który ponownie bada sprawę nie może jednak w tym zakresie wyręczyć organu niższego stopnia. Poza tym, odwołania nie można zastąpić kontrolą w ramach trybów nadzwyczajnych. Co ciekawe, w wyroku z 1 kwietnia 1988 r. NSA stwierdził, że pismo zatytułowane wniosek o stwierdzenie nieważności decyzji, ale wniesione do organu odwoławczego przed upływem terminu do złożenia odwołania, podlega rozpatrzeniu jako odwołanie. </a:t>
            </a:r>
            <a:r>
              <a:rPr b="1" lang="pl-PL" sz="3200" spc="-1" strike="noStrike">
                <a:solidFill>
                  <a:srgbClr val="000000"/>
                </a:solidFill>
                <a:latin typeface="Calibri"/>
              </a:rPr>
              <a:t>Zastosowanie w stosunku do decyzji nieostatecznej, od której wniesiono odwołanie, trybu nadzwyczajnego w postaci wznowienia postępowania</a:t>
            </a:r>
            <a:r>
              <a:rPr b="0" lang="pl-PL" sz="3200" spc="-1" strike="noStrike">
                <a:solidFill>
                  <a:srgbClr val="000000"/>
                </a:solidFill>
                <a:latin typeface="Calibri"/>
              </a:rPr>
              <a:t> rażąco narusza art. 15 oraz art. 145 </a:t>
            </a:r>
            <a:r>
              <a:rPr b="0" lang="pl-PL" sz="3200" spc="-1" strike="noStrike">
                <a:solidFill>
                  <a:srgbClr val="000000"/>
                </a:solidFill>
                <a:latin typeface="Calibri"/>
              </a:rPr>
              <a:t>§ 1 i powoduje nieważność wydanej w tym trybie decyzji z przyczyny określonej w art. 156 §1 pkt 2 k.p.a – IV SA 1001/87, GAP 1989, Nr 18-20, s. 75 </a:t>
            </a:r>
            <a:endParaRPr b="0" lang="pl-PL" sz="3200" spc="-1" strike="noStrike">
              <a:solidFill>
                <a:srgbClr val="000000"/>
              </a:solidFill>
              <a:latin typeface="Calibri"/>
            </a:endParaRPr>
          </a:p>
        </p:txBody>
      </p:sp>
    </p:spTree>
  </p:cSld>
  <p:timing>
    <p:tnLst>
      <p:par>
        <p:cTn id="59" dur="indefinite" restart="never" nodeType="tmRoot">
          <p:childTnLst>
            <p:seq>
              <p:cTn id="60" nodeType="mainSeq"/>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TextShape 1"/>
          <p:cNvSpPr txBox="1"/>
          <p:nvPr/>
        </p:nvSpPr>
        <p:spPr>
          <a:xfrm>
            <a:off x="357120" y="0"/>
            <a:ext cx="8500680" cy="1142640"/>
          </a:xfrm>
          <a:prstGeom prst="rect">
            <a:avLst/>
          </a:prstGeom>
          <a:noFill/>
          <a:ln>
            <a:noFill/>
          </a:ln>
        </p:spPr>
        <p:txBody>
          <a:bodyPr anchor="ctr">
            <a:normAutofit/>
          </a:bodyPr>
          <a:p>
            <a:pPr algn="ctr">
              <a:lnSpc>
                <a:spcPct val="100000"/>
              </a:lnSpc>
            </a:pPr>
            <a:r>
              <a:rPr b="0" lang="pl-PL" sz="3800" spc="-1" strike="noStrike">
                <a:solidFill>
                  <a:srgbClr val="000000"/>
                </a:solidFill>
                <a:latin typeface="Calibri"/>
              </a:rPr>
              <a:t>Zasada trwałości decyzji administracyjnej</a:t>
            </a:r>
            <a:endParaRPr b="0" lang="pl-PL" sz="3800" spc="-1" strike="noStrike">
              <a:solidFill>
                <a:srgbClr val="000000"/>
              </a:solidFill>
              <a:latin typeface="Calibri"/>
            </a:endParaRPr>
          </a:p>
        </p:txBody>
      </p:sp>
      <p:sp>
        <p:nvSpPr>
          <p:cNvPr id="172" name="TextShape 2"/>
          <p:cNvSpPr txBox="1"/>
          <p:nvPr/>
        </p:nvSpPr>
        <p:spPr>
          <a:xfrm>
            <a:off x="214200" y="1000080"/>
            <a:ext cx="8643600" cy="60717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16 </a:t>
            </a:r>
            <a:r>
              <a:rPr b="0" lang="pl-PL" sz="3200" spc="-1" strike="noStrike">
                <a:solidFill>
                  <a:srgbClr val="000000"/>
                </a:solidFill>
                <a:latin typeface="Calibri"/>
              </a:rPr>
              <a:t>§ 1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Dotyczy decyzji ostatecznych, czyli takich, które nie zostały zaskarżone w określonym trybie, albo od których nie służy odwołanie w administracyjnym toku instancji lub wniosek o ponowne rozpatrzenie sprawy. Decyzje ostateczne obowiązują tak długo, dopóki nie zostaną uchylone lub zmienione przez nową decyzję opartą na odpowiednim przepisie prawa- </a:t>
            </a:r>
            <a:r>
              <a:rPr b="1" lang="pl-PL" sz="3200" spc="-1" strike="noStrike">
                <a:solidFill>
                  <a:srgbClr val="000000"/>
                </a:solidFill>
                <a:latin typeface="Calibri"/>
              </a:rPr>
              <a:t>domniemanie mocy obowiązującej decyzji</a:t>
            </a:r>
            <a:r>
              <a:rPr b="0" lang="pl-PL" sz="3200" spc="-1" strike="noStrike">
                <a:solidFill>
                  <a:srgbClr val="000000"/>
                </a:solidFill>
                <a:latin typeface="Calibri"/>
              </a:rPr>
              <a:t>.</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Decyzje ostateczne są chronione w ten sposób, że została przyznana im cecha trwałości. Granice trwałości: brak możliwości wniesienia odwołania, czyli, że sprawa została ostatecznie załatwiona. Wyjątek od tej reguły- czyli możliwości wzruszenia decyzji ostatecznej:</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Przez uchylenie w trybie postępowania w sprawie uchylenia (zmiany) decyzji prawidłowej lub dotkniętej wadą niekwalifikowaną – art. 154, 155, 161</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Przez uchylenie decyzji w trybie postępowania w sprawie wznowienia postępowania – art. 145 § 1 i art. 145a, 145b w zw. z art. 151 § 1 pkt 2</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Przez stwierdzenie nieważności w trybie postępowania w sprawie stwierdzenia nieważności (art. 156 § 1) . Stwierdzenie nieważności decyzji może otwierać drogę do ponownego rozpoznania i rozstrzygnięcia sprawy np. w razie rażącego naruszenia prawa</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Trwałość decyzji stosuje się odpowiednio  do niektórych postanowień. Ich trwałość jest ograniczona, gdy dotykają je ciężkie wady dające podstawę do wznowienia postępowania albo do stwierdzenia nieważności</a:t>
            </a:r>
            <a:endParaRPr b="0" lang="pl-PL" sz="3200" spc="-1" strike="noStrike">
              <a:solidFill>
                <a:srgbClr val="000000"/>
              </a:solidFill>
              <a:latin typeface="Calibri"/>
            </a:endParaRPr>
          </a:p>
        </p:txBody>
      </p:sp>
    </p:spTree>
  </p:cSld>
  <p:timing>
    <p:tnLst>
      <p:par>
        <p:cTn id="61" dur="indefinite" restart="never" nodeType="tmRoot">
          <p:childTnLst>
            <p:seq>
              <p:cTn id="62" nodeType="mainSeq"/>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Zasada sądowej kontroli decyzji administracyjnych</a:t>
            </a:r>
            <a:endParaRPr b="0" lang="pl-PL" sz="4400" spc="-1" strike="noStrike">
              <a:solidFill>
                <a:srgbClr val="000000"/>
              </a:solidFill>
              <a:latin typeface="Calibri"/>
            </a:endParaRPr>
          </a:p>
        </p:txBody>
      </p:sp>
      <p:sp>
        <p:nvSpPr>
          <p:cNvPr id="174" name="TextShape 2"/>
          <p:cNvSpPr txBox="1"/>
          <p:nvPr/>
        </p:nvSpPr>
        <p:spPr>
          <a:xfrm>
            <a:off x="457200" y="1600200"/>
            <a:ext cx="8229240" cy="497160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16 </a:t>
            </a:r>
            <a:r>
              <a:rPr b="0" lang="pl-PL" sz="3200" spc="-1" strike="noStrike">
                <a:solidFill>
                  <a:srgbClr val="000000"/>
                </a:solidFill>
                <a:latin typeface="Calibri"/>
              </a:rPr>
              <a:t>§ 2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Zasada wypływa z art. 2 Konstytucji, w myśl którego Rzeczpospolita Polska jest demokratycznym państwem prawa, a zatem państwem gwarantującym jednostce prawo do sądu.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Do sądu może być skierowana decyzja w celu jej weryfikacji z powodu ich niezgodności z prawem. </a:t>
            </a:r>
            <a:r>
              <a:rPr b="1" lang="pl-PL" sz="3200" spc="-1" strike="noStrike">
                <a:solidFill>
                  <a:srgbClr val="000000"/>
                </a:solidFill>
                <a:latin typeface="Calibri"/>
              </a:rPr>
              <a:t>Sąd administracyjny dokonuje kontroli zgodności z prawem (nie jest to kontrola merytoryczna).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Decyzja jest zgodna z prawem jeżeli została wydana zgodnie z przepisami prawa materialnego i procesowego. Naruszenie tych przepisów powoduje niezgodność z prawem decyzji administracyjnej.</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Skarga do sądu wszczyna spór- stronami tego sporu są podmiotu równorzędne czyli skarżący i organ, który wydał ostateczną decyzję. Spór przed niezależnym i niezawisłym sądem.</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Przedmiotem weryfikacji jest decyzja ostateczna- czyli indywidualny i władczy akt administracyjny. Skargę można również wnieść na postanowienia, ale nie wynika to z ogólnej zasady prawa skargi na decyzję, ale wynika to z art. 3 § 2 pkt 2 i 3 PrPostAdm.</a:t>
            </a:r>
            <a:endParaRPr b="0" lang="pl-PL" sz="3200" spc="-1" strike="noStrike">
              <a:solidFill>
                <a:srgbClr val="000000"/>
              </a:solidFill>
              <a:latin typeface="Calibri"/>
            </a:endParaRPr>
          </a:p>
        </p:txBody>
      </p:sp>
    </p:spTree>
  </p:cSld>
  <p:timing>
    <p:tnLst>
      <p:par>
        <p:cTn id="63" dur="indefinite" restart="never" nodeType="tmRoot">
          <p:childTnLst>
            <p:seq>
              <p:cTn id="64"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Zasada przekonywania</a:t>
            </a:r>
            <a:endParaRPr b="0" lang="pl-PL" sz="4400" spc="-1" strike="noStrike">
              <a:solidFill>
                <a:srgbClr val="000000"/>
              </a:solidFill>
              <a:latin typeface="Calibri"/>
            </a:endParaRPr>
          </a:p>
        </p:txBody>
      </p:sp>
      <p:sp>
        <p:nvSpPr>
          <p:cNvPr id="176" name="TextShape 2"/>
          <p:cNvSpPr txBox="1"/>
          <p:nvPr/>
        </p:nvSpPr>
        <p:spPr>
          <a:xfrm>
            <a:off x="457200" y="1600200"/>
            <a:ext cx="8229240" cy="482868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11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Reguła ta jest realizowana poprzez stosowanie instytucji postępowania administracyjnego. Powinna ona być w świadomości organu we wszystkich czynnościach postępowania.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Przekonywanie opiera się na wyjaśnieniu stronie zasadności przesłanek rozstrzygnięcia, uzasadnienie decyzji w ten sposób, by strona sama i dobrowolnie wykonała nałożony na nią obowiązek. Zasada przekonywania ma również znaczenie w przypadku decyzji negatywnych, odmownych- wyjaśnienie bowiem stronie zasadności decyzji odmownej może sprzyjać powstaniu u niej przekonania, że decyzja, chociaż niekorzystna – jest jednak zasadna, że w danej sytuacji i przy obowiązującym stanie prawnym organ po prostu nie mógł postąpić inaczej. </a:t>
            </a:r>
            <a:endParaRPr b="0" lang="pl-PL" sz="3200" spc="-1" strike="noStrike">
              <a:solidFill>
                <a:srgbClr val="000000"/>
              </a:solidFill>
              <a:latin typeface="Calibri"/>
            </a:endParaRPr>
          </a:p>
        </p:txBody>
      </p:sp>
    </p:spTree>
  </p:cSld>
  <p:timing>
    <p:tnLst>
      <p:par>
        <p:cTn id="65" dur="indefinite" restart="never" nodeType="tmRoot">
          <p:childTnLst>
            <p:seq>
              <p:cTn id="66" nodeType="mainSeq"/>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Zasada przekonywania</a:t>
            </a:r>
            <a:endParaRPr b="0" lang="pl-PL" sz="4400" spc="-1" strike="noStrike">
              <a:solidFill>
                <a:srgbClr val="000000"/>
              </a:solidFill>
              <a:latin typeface="Calibri"/>
            </a:endParaRPr>
          </a:p>
        </p:txBody>
      </p:sp>
      <p:sp>
        <p:nvSpPr>
          <p:cNvPr id="178" name="TextShape 2"/>
          <p:cNvSpPr txBox="1"/>
          <p:nvPr/>
        </p:nvSpPr>
        <p:spPr>
          <a:xfrm>
            <a:off x="457200" y="1600200"/>
            <a:ext cx="8229240" cy="4525560"/>
          </a:xfrm>
          <a:prstGeom prst="rect">
            <a:avLst/>
          </a:prstGeom>
          <a:noFill/>
          <a:ln>
            <a:noFill/>
          </a:ln>
        </p:spPr>
        <p:txBody>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Zasada przekonywania powinna mieć zastosowanie również do ugodowego załatwienia spraw stron o spornych interesach. Wiąże się to z nakłonieniem jednostki do znalezienia kompromisu, pójścia na ugodę, tak by decyzja była przyjęta i zrealizowana dobrowolnie.</a:t>
            </a:r>
            <a:endParaRPr b="0" lang="pl-PL" sz="3200" spc="-1" strike="noStrike">
              <a:solidFill>
                <a:srgbClr val="000000"/>
              </a:solidFill>
              <a:latin typeface="Calibri"/>
            </a:endParaRPr>
          </a:p>
        </p:txBody>
      </p:sp>
    </p:spTree>
  </p:cSld>
  <p:timing>
    <p:tnLst>
      <p:par>
        <p:cTn id="67" dur="indefinite" restart="never" nodeType="tmRoot">
          <p:childTnLst>
            <p:seq>
              <p:cTn id="68" nodeType="mainSeq"/>
              <p:prevCondLst>
                <p:cond delay="0" evt="onPrev">
                  <p:tgtEl>
                    <p:sldTgt/>
                  </p:tgtEl>
                </p:cond>
              </p:prevCondLst>
              <p:nextCondLst>
                <p:cond delay="0" evt="onNext">
                  <p:tgtEl>
                    <p:sldTgt/>
                  </p:tgtEl>
                </p:cond>
              </p:nextCondLst>
            </p:seq>
          </p:childTnLst>
        </p:cTn>
      </p:par>
    </p:tnLst>
  </p:timing>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TextShape 1"/>
          <p:cNvSpPr txBox="1"/>
          <p:nvPr/>
        </p:nvSpPr>
        <p:spPr>
          <a:xfrm>
            <a:off x="214200" y="274680"/>
            <a:ext cx="8715240" cy="1142640"/>
          </a:xfrm>
          <a:prstGeom prst="rect">
            <a:avLst/>
          </a:prstGeom>
          <a:noFill/>
          <a:ln>
            <a:noFill/>
          </a:ln>
        </p:spPr>
        <p:txBody>
          <a:bodyPr anchor="ctr"/>
          <a:p>
            <a:pPr algn="ctr">
              <a:lnSpc>
                <a:spcPct val="100000"/>
              </a:lnSpc>
            </a:pPr>
            <a:r>
              <a:rPr b="0" lang="pl-PL" sz="3000" spc="-1" strike="noStrike">
                <a:solidFill>
                  <a:srgbClr val="000000"/>
                </a:solidFill>
                <a:latin typeface="Calibri"/>
              </a:rPr>
              <a:t>Zasada udzielania informacji faktycznej i prawnej stronom oraz niezbędnej informacji prawnej stornom i uczestnikom postępowania</a:t>
            </a:r>
            <a:endParaRPr b="0" lang="pl-PL" sz="3000" spc="-1" strike="noStrike">
              <a:solidFill>
                <a:srgbClr val="000000"/>
              </a:solidFill>
              <a:latin typeface="Calibri"/>
            </a:endParaRPr>
          </a:p>
        </p:txBody>
      </p:sp>
      <p:sp>
        <p:nvSpPr>
          <p:cNvPr id="180" name="TextShape 2"/>
          <p:cNvSpPr txBox="1"/>
          <p:nvPr/>
        </p:nvSpPr>
        <p:spPr>
          <a:xfrm>
            <a:off x="0" y="1600200"/>
            <a:ext cx="8686440" cy="547164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9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Zasada ta ma dwa aspekty:</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 Pierwszy dotyczy obowiązku organu udzielania informacji o </a:t>
            </a:r>
            <a:r>
              <a:rPr b="1" lang="pl-PL" sz="3200" spc="-1" strike="noStrike">
                <a:solidFill>
                  <a:srgbClr val="000000"/>
                </a:solidFill>
                <a:latin typeface="Calibri"/>
              </a:rPr>
              <a:t>okoliczności faktycznych i prawnych</a:t>
            </a:r>
            <a:r>
              <a:rPr b="0" lang="pl-PL" sz="3200" spc="-1" strike="noStrike">
                <a:solidFill>
                  <a:srgbClr val="000000"/>
                </a:solidFill>
                <a:latin typeface="Calibri"/>
              </a:rPr>
              <a:t>. Organ powinien udzielać tych informacji z </a:t>
            </a:r>
            <a:r>
              <a:rPr b="1" lang="pl-PL" sz="3200" spc="-1" strike="noStrike">
                <a:solidFill>
                  <a:srgbClr val="000000"/>
                </a:solidFill>
                <a:latin typeface="Calibri"/>
              </a:rPr>
              <a:t>urzędu</a:t>
            </a:r>
            <a:r>
              <a:rPr b="0" lang="pl-PL" sz="3200" spc="-1" strike="noStrike">
                <a:solidFill>
                  <a:srgbClr val="000000"/>
                </a:solidFill>
                <a:latin typeface="Calibri"/>
              </a:rPr>
              <a:t> (bierność stanowi naruszenie prawa- możliwość uchylenia decyzji), prawo przysługuje </a:t>
            </a:r>
            <a:r>
              <a:rPr b="1" lang="pl-PL" sz="3200" spc="-1" strike="noStrike">
                <a:solidFill>
                  <a:srgbClr val="000000"/>
                </a:solidFill>
                <a:latin typeface="Calibri"/>
              </a:rPr>
              <a:t>stronom </a:t>
            </a:r>
            <a:r>
              <a:rPr b="0" lang="pl-PL" sz="3200" spc="-1" strike="noStrike">
                <a:solidFill>
                  <a:srgbClr val="000000"/>
                </a:solidFill>
                <a:latin typeface="Calibri"/>
              </a:rPr>
              <a:t>we wszystkich stadiach postępowania. Dotyczy ono zarówno informowania o stanie faktycznym założonym w normie prawa materialnego, z którego ustaleniem wiążą się określone następstwa prawne, a także o uprawnieniach i obowiązkach procesowych. Nie można uznać za realizację tego obowiązku odesłanie strony do przepisów prawa. W wyroku z 23 lipca 1992 r. SN przyjął, że obowiązek informowania i wyjaśniania stronom przez organ prowadzący postępowanie całokształtu okoliczności faktycznych i prawnych toczącej się sprawy powinien być rozumiany szeroko, jak to jest tylko możliwe. </a:t>
            </a:r>
            <a:endParaRPr b="0" lang="pl-PL" sz="3200" spc="-1" strike="noStrike">
              <a:solidFill>
                <a:srgbClr val="000000"/>
              </a:solidFill>
              <a:latin typeface="Calibri"/>
            </a:endParaRPr>
          </a:p>
        </p:txBody>
      </p:sp>
    </p:spTree>
  </p:cSld>
  <p:timing>
    <p:tnLst>
      <p:par>
        <p:cTn id="69" dur="indefinite" restart="never" nodeType="tmRoot">
          <p:childTnLst>
            <p:seq>
              <p:cTn id="70" nodeType="mainSeq"/>
              <p:prevCondLst>
                <p:cond delay="0" evt="onPrev">
                  <p:tgtEl>
                    <p:sldTgt/>
                  </p:tgtEl>
                </p:cond>
              </p:prevCondLst>
              <p:nextCondLst>
                <p:cond delay="0" evt="onNext">
                  <p:tgtEl>
                    <p:sldTgt/>
                  </p:tgtEl>
                </p:cond>
              </p:nextCondLst>
            </p:seq>
          </p:childTnLst>
        </p:cTn>
      </p:par>
    </p:tnLst>
  </p:timing>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TextShape 1"/>
          <p:cNvSpPr txBox="1"/>
          <p:nvPr/>
        </p:nvSpPr>
        <p:spPr>
          <a:xfrm>
            <a:off x="457200" y="274680"/>
            <a:ext cx="8229240" cy="1368000"/>
          </a:xfrm>
          <a:prstGeom prst="rect">
            <a:avLst/>
          </a:prstGeom>
          <a:noFill/>
          <a:ln>
            <a:noFill/>
          </a:ln>
        </p:spPr>
        <p:txBody>
          <a:bodyPr anchor="ctr"/>
          <a:p>
            <a:pPr algn="ctr">
              <a:lnSpc>
                <a:spcPct val="100000"/>
              </a:lnSpc>
            </a:pPr>
            <a:r>
              <a:rPr b="0" lang="pl-PL" sz="3400" spc="-1" strike="noStrike">
                <a:solidFill>
                  <a:srgbClr val="000000"/>
                </a:solidFill>
                <a:latin typeface="Calibri"/>
              </a:rPr>
              <a:t>Zasada udzielania informacji faktycznej i prawnej stronom oraz niezbędnej informacji prawnej stornom i uczestnikom postępowania</a:t>
            </a:r>
            <a:endParaRPr b="0" lang="pl-PL" sz="3400" spc="-1" strike="noStrike">
              <a:solidFill>
                <a:srgbClr val="000000"/>
              </a:solidFill>
              <a:latin typeface="Calibri"/>
            </a:endParaRPr>
          </a:p>
        </p:txBody>
      </p:sp>
      <p:sp>
        <p:nvSpPr>
          <p:cNvPr id="182" name="TextShape 2"/>
          <p:cNvSpPr txBox="1"/>
          <p:nvPr/>
        </p:nvSpPr>
        <p:spPr>
          <a:xfrm>
            <a:off x="500040" y="178596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Drugim obowiązkiem organu jest czuwanie nad tym, aby strony i uczestnicy postępowania nie ponieśli szkody z powodu nieznajomości prawa. W tym też celu organ powinien udzielać niezbędnych informacji i wskazówek. Przejawia się to w informowaniu o negatywnych skutkach podejmowanych czynności bądź o skutkach bierności.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Obowiązek ten pod względem podmiotowym jest szerszy niż wynikający ze zdania pierwszego, dotyczy bowiem nie tylko </a:t>
            </a:r>
            <a:r>
              <a:rPr b="1" lang="pl-PL" sz="3200" spc="-1" strike="noStrike">
                <a:solidFill>
                  <a:srgbClr val="000000"/>
                </a:solidFill>
                <a:latin typeface="Calibri"/>
              </a:rPr>
              <a:t>stron ale również innych uczestników </a:t>
            </a:r>
            <a:r>
              <a:rPr b="0" lang="pl-PL" sz="3200" spc="-1" strike="noStrike">
                <a:solidFill>
                  <a:srgbClr val="000000"/>
                </a:solidFill>
                <a:latin typeface="Calibri"/>
              </a:rPr>
              <a:t>postępowania (świadków, biegłych, osoby trzecie), pod względem przedmiotowym zakres zasady jest węższy, dotyczy bowiem </a:t>
            </a:r>
            <a:r>
              <a:rPr b="1" lang="pl-PL" sz="3200" spc="-1" strike="noStrike">
                <a:solidFill>
                  <a:srgbClr val="000000"/>
                </a:solidFill>
                <a:latin typeface="Calibri"/>
              </a:rPr>
              <a:t>tylko informacji prawnej</a:t>
            </a:r>
            <a:r>
              <a:rPr b="0" lang="pl-PL" sz="3200" spc="-1" strike="noStrike">
                <a:solidFill>
                  <a:srgbClr val="000000"/>
                </a:solidFill>
                <a:latin typeface="Calibri"/>
              </a:rPr>
              <a:t>.</a:t>
            </a:r>
            <a:endParaRPr b="0" lang="pl-PL" sz="3200" spc="-1" strike="noStrike">
              <a:solidFill>
                <a:srgbClr val="000000"/>
              </a:solidFill>
              <a:latin typeface="Calibri"/>
            </a:endParaRPr>
          </a:p>
          <a:p>
            <a:pPr marL="343080" indent="-342720">
              <a:lnSpc>
                <a:spcPct val="100000"/>
              </a:lnSpc>
              <a:spcBef>
                <a:spcPts val="641"/>
              </a:spcBef>
            </a:pPr>
            <a:endParaRPr b="0" lang="pl-PL" sz="3200" spc="-1" strike="noStrike">
              <a:solidFill>
                <a:srgbClr val="000000"/>
              </a:solidFill>
              <a:latin typeface="Calibri"/>
            </a:endParaRPr>
          </a:p>
        </p:txBody>
      </p:sp>
    </p:spTree>
  </p:cSld>
  <p:timing>
    <p:tnLst>
      <p:par>
        <p:cTn id="71" dur="indefinite" restart="never" nodeType="tmRoot">
          <p:childTnLst>
            <p:seq>
              <p:cTn id="72" nodeType="mainSeq"/>
              <p:prevCondLst>
                <p:cond delay="0" evt="onPrev">
                  <p:tgtEl>
                    <p:sldTgt/>
                  </p:tgtEl>
                </p:cond>
              </p:prevCondLst>
              <p:nextCondLst>
                <p:cond delay="0" evt="onNext">
                  <p:tgtEl>
                    <p:sldTgt/>
                  </p:tgtEl>
                </p:cond>
              </p:nextCondLst>
            </p:seq>
          </p:childTnLst>
        </p:cTn>
      </p:par>
    </p:tnLst>
  </p:timing>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Zasada ugodowego załatwiania spraw o spornych interesach stron</a:t>
            </a:r>
            <a:endParaRPr b="0" lang="pl-PL" sz="4400" spc="-1" strike="noStrike">
              <a:solidFill>
                <a:srgbClr val="000000"/>
              </a:solidFill>
              <a:latin typeface="Calibri"/>
            </a:endParaRPr>
          </a:p>
        </p:txBody>
      </p:sp>
      <p:sp>
        <p:nvSpPr>
          <p:cNvPr id="184"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13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Ugoda stanowi formę rozstrzygnięcia sprawy administracyjnej, która powoduje zażegnanie sporu na drodze wzajemnych ustępstw i kompromisów.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Z zasady wynika obowiązek organu administracji publicznej podejmowania czynności skłaniających do zawarcia ugody, np. informowanie o możliwości zawarcia ugody, walorów takiego załatwienia sprawy przez szeroką możliwość wzajemnego uzgodnienia interesów.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Ugody nie można zawrzeć, jeżeli w sprawie nie występuje wielość stron (organ nie jest traktowany jako strona), ani kiedy sprawa nie ma charakteru spornego, o czym przesądzają przepisy materialnoprawne.</a:t>
            </a:r>
            <a:endParaRPr b="0" lang="pl-PL" sz="3200" spc="-1" strike="noStrike">
              <a:solidFill>
                <a:srgbClr val="000000"/>
              </a:solidFill>
              <a:latin typeface="Calibri"/>
            </a:endParaRPr>
          </a:p>
          <a:p>
            <a:pPr>
              <a:lnSpc>
                <a:spcPct val="100000"/>
              </a:lnSpc>
              <a:spcBef>
                <a:spcPts val="641"/>
              </a:spcBef>
            </a:pPr>
            <a:endParaRPr b="0" lang="pl-PL" sz="3200" spc="-1" strike="noStrike">
              <a:solidFill>
                <a:srgbClr val="000000"/>
              </a:solidFill>
              <a:latin typeface="Calibri"/>
            </a:endParaRPr>
          </a:p>
        </p:txBody>
      </p:sp>
    </p:spTree>
  </p:cSld>
  <p:timing>
    <p:tnLst>
      <p:par>
        <p:cTn id="73" dur="indefinite" restart="never" nodeType="tmRoot">
          <p:childTnLst>
            <p:seq>
              <p:cTn id="74" nodeType="mainSeq"/>
              <p:prevCondLst>
                <p:cond delay="0" evt="onPrev">
                  <p:tgtEl>
                    <p:sldTgt/>
                  </p:tgtEl>
                </p:cond>
              </p:prevCondLst>
              <p:nextCondLst>
                <p:cond delay="0" evt="onNext">
                  <p:tgtEl>
                    <p:sldTgt/>
                  </p:tgtEl>
                </p:cond>
              </p:nextCondLst>
            </p:seq>
          </p:childTnLst>
        </p:cTn>
      </p:par>
    </p:tnLst>
  </p:timing>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Zasada szybkości i prostoty postępowania</a:t>
            </a:r>
            <a:endParaRPr b="0" lang="pl-PL" sz="4400" spc="-1" strike="noStrike">
              <a:solidFill>
                <a:srgbClr val="000000"/>
              </a:solidFill>
              <a:latin typeface="Calibri"/>
            </a:endParaRPr>
          </a:p>
        </p:txBody>
      </p:sp>
      <p:sp>
        <p:nvSpPr>
          <p:cNvPr id="186" name="TextShape 2"/>
          <p:cNvSpPr txBox="1"/>
          <p:nvPr/>
        </p:nvSpPr>
        <p:spPr>
          <a:xfrm>
            <a:off x="357120" y="1571760"/>
            <a:ext cx="8500680" cy="500040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12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Szybkość oznacza rozstrzygnięcie sprawy administracyjnej w najkrótszym możliwym czasie. Nie jest to jednak cel sam w sobie, ważna bowiem jest dokładność i wielostronność podejmowanych czynności. Przekroczenie czasu na rozpoznanie sprawy powoduje, że organ pozostaje w zwłoce, ewentualnie można mu zarzucić przewlekłe prowadzenie postępowania. Prawo do szybkiego, w rozsądnym terminie przeprowadzonego procesu, ustanawia art. 6 ust. 1 EKPC.</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Organy powinny również przy podejmowaniu czynności stosować najprostsze środki prowadzące do realizacji celu. Działanie organu musi mieć charakter działania instrumentalnego, np. jeśli jest kilku świadków warto przeprowadzić rozprawę i przesłuchać wszystkich w jednym czasie, a nie wyznaczać kilka odrębnych terminów, bowiem prowadzi to do przewlekłości postępowania.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Jeżeli nie zachodzi potrzeba przeprowadzenia postępowania wyjaśniającego, organ ma obowiązek niezwłocznego załatwienia spraw, np. gdy organ dysponuje wystarczającym materiałem dowodowym, sprawa nie wymaga przeprowadzenia szeregu czynności dowodowych np. zmiana ośmieszającego imienia. </a:t>
            </a:r>
            <a:r>
              <a:rPr b="1" lang="pl-PL" sz="3200" spc="-1" strike="noStrike">
                <a:solidFill>
                  <a:srgbClr val="000000"/>
                </a:solidFill>
                <a:latin typeface="Calibri"/>
              </a:rPr>
              <a:t>Nie oznacza to jednak, że organ powinien to zrobić w dniu wniesienia podania</a:t>
            </a:r>
            <a:r>
              <a:rPr b="0" lang="pl-PL" sz="3200" spc="-1" strike="noStrike">
                <a:solidFill>
                  <a:srgbClr val="000000"/>
                </a:solidFill>
                <a:latin typeface="Calibri"/>
              </a:rPr>
              <a:t>. </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Realizacja tej zasady wyraża się przez terminy załatwienia sprawy – art. 35, przeciwdziałanie przewlekłości postępowania- art. 37, art. 3 </a:t>
            </a:r>
            <a:r>
              <a:rPr b="0" lang="pl-PL" sz="3200" spc="-1" strike="noStrike">
                <a:solidFill>
                  <a:srgbClr val="000000"/>
                </a:solidFill>
                <a:latin typeface="Calibri"/>
              </a:rPr>
              <a:t>§ 2 pkt … PrPostAdm, odpowiedzialnośći pracownika organu administracji publicznej – art. 38 k.p.a</a:t>
            </a:r>
            <a:endParaRPr b="0" lang="pl-PL" sz="3200" spc="-1" strike="noStrike">
              <a:solidFill>
                <a:srgbClr val="000000"/>
              </a:solidFill>
              <a:latin typeface="Calibri"/>
            </a:endParaRPr>
          </a:p>
        </p:txBody>
      </p:sp>
    </p:spTree>
  </p:cSld>
  <p:timing>
    <p:tnLst>
      <p:par>
        <p:cTn id="75" dur="indefinite" restart="never" nodeType="tmRoot">
          <p:childTnLst>
            <p:seq>
              <p:cTn id="76" nodeType="mainSeq"/>
              <p:prevCondLst>
                <p:cond delay="0" evt="onPrev">
                  <p:tgtEl>
                    <p:sldTgt/>
                  </p:tgtEl>
                </p:cond>
              </p:prevCondLst>
              <p:nextCondLst>
                <p:cond delay="0" evt="onNext">
                  <p:tgtEl>
                    <p:sldTgt/>
                  </p:tgtEl>
                </p:cond>
              </p:nextCondLst>
            </p:seq>
          </p:childTnLst>
        </p:cTn>
      </p:par>
    </p:tnLst>
  </p:timing>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Zasada pisemności</a:t>
            </a:r>
            <a:endParaRPr b="0" lang="pl-PL" sz="4400" spc="-1" strike="noStrike">
              <a:solidFill>
                <a:srgbClr val="000000"/>
              </a:solidFill>
              <a:latin typeface="Calibri"/>
            </a:endParaRPr>
          </a:p>
        </p:txBody>
      </p:sp>
      <p:sp>
        <p:nvSpPr>
          <p:cNvPr id="188"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 14 k.p.a</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Obowiązek zachowania formy pisemnej  lub formy dokumentu elektronicznego – dotyczy całości postępowania, nie tylko formy decyzji czy ugody –np. protokoły, zeznania świadków, odebranie opinii biegłych</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Dokument elektroniczny to według przepisów ustawy o informatyzacji działalności podmiotów realizujących zadania publiczne, stanowiący odrębną całość znaczeniową zbiór danych uporządkowanych w określoną strukturę wewnętrzną i zapisanych na informatycznym nośniku danych.</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Od formy pisemnej można odstąpić:</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Jeżeli przemawia za tym interes stront</a:t>
            </a:r>
            <a:endParaRPr b="0" lang="pl-PL"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Przepis prawny nie stoi temu na przeszkodzie</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Przesłanki muszą wystąpić łącznie</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I tak trzeba treść rozstrzygnięcia oraz istotne motywy utrwalić w formie protokołu i podpisanej przez stronę adnotacji- wyjątek ten jest więc pozorny.</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Zasada pisemności jest ogólną formą załatwienia sprawy administracyjnej, nie można więc przyjmować konstrukcji milczącego przyzwolenia lub niewyrażenia sprzeciwu organu administracji publicznej w sytuacji, gdy istnieje generalny zakaz ustawowy.</a:t>
            </a:r>
            <a:endParaRPr b="0" lang="pl-PL" sz="3200" spc="-1" strike="noStrike">
              <a:solidFill>
                <a:srgbClr val="000000"/>
              </a:solidFill>
              <a:latin typeface="Calibri"/>
            </a:endParaRPr>
          </a:p>
        </p:txBody>
      </p:sp>
    </p:spTree>
  </p:cSld>
  <p:timing>
    <p:tnLst>
      <p:par>
        <p:cTn id="77" dur="indefinite" restart="never" nodeType="tmRoot">
          <p:childTnLst>
            <p:seq>
              <p:cTn id="78"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Co robić w przypadku kolizji interesów?</a:t>
            </a:r>
            <a:endParaRPr b="0" lang="pl-PL" sz="4400" spc="-1" strike="noStrike">
              <a:solidFill>
                <a:srgbClr val="000000"/>
              </a:solidFill>
              <a:latin typeface="Calibri"/>
            </a:endParaRPr>
          </a:p>
        </p:txBody>
      </p:sp>
      <p:sp>
        <p:nvSpPr>
          <p:cNvPr id="97" name="TextShape 2"/>
          <p:cNvSpPr txBox="1"/>
          <p:nvPr/>
        </p:nvSpPr>
        <p:spPr>
          <a:xfrm>
            <a:off x="457200" y="1600200"/>
            <a:ext cx="8229240" cy="4525560"/>
          </a:xfrm>
          <a:prstGeom prst="rect">
            <a:avLst/>
          </a:prstGeom>
          <a:noFill/>
          <a:ln>
            <a:noFill/>
          </a:ln>
        </p:spPr>
        <p:txBody>
          <a:bodyPr>
            <a:normAutofit/>
          </a:bodyPr>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Można przyznać prymat interesowi ogólnemu, pod warunkiem, że: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Organ wskaże o jaki interes chodzi</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Wykaże, ż ten interes jest ważny i zasługuje na uwzględnienie, a nawet więcej, że należy ograniczyć interes indywidualny na jego rzecz.</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Char char="-"/>
            </a:pPr>
            <a:r>
              <a:rPr b="0" lang="pl-PL" sz="3200" spc="-1" strike="noStrike">
                <a:solidFill>
                  <a:srgbClr val="000000"/>
                </a:solidFill>
                <a:latin typeface="Calibri"/>
              </a:rPr>
              <a:t>Takie przedłożenie podlega kontroli zarówno sądowej jak i instancyjnej</a:t>
            </a:r>
            <a:endParaRPr b="0" lang="pl-PL" sz="3200" spc="-1" strike="noStrike">
              <a:solidFill>
                <a:srgbClr val="000000"/>
              </a:solidFill>
              <a:latin typeface="Calibri"/>
            </a:endParaRPr>
          </a:p>
          <a:p>
            <a:pPr marL="514440" indent="-514080">
              <a:lnSpc>
                <a:spcPct val="100000"/>
              </a:lnSpc>
              <a:spcBef>
                <a:spcPts val="439"/>
              </a:spcBef>
            </a:pPr>
            <a:r>
              <a:rPr b="0" lang="pl-PL" sz="2200" spc="-1" strike="noStrike">
                <a:solidFill>
                  <a:srgbClr val="000000"/>
                </a:solidFill>
                <a:latin typeface="Calibri"/>
              </a:rPr>
              <a:t>Wyrok SN z dnia 18 listopada 1993 r., III ARN 49/93, OSNCP 1994, nr 9, poz. 181.</a:t>
            </a:r>
            <a:endParaRPr b="0" lang="pl-PL" sz="2200" spc="-1" strike="noStrike">
              <a:solidFill>
                <a:srgbClr val="000000"/>
              </a:solidFill>
              <a:latin typeface="Calibri"/>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TextShape 1"/>
          <p:cNvSpPr txBox="1"/>
          <p:nvPr/>
        </p:nvSpPr>
        <p:spPr>
          <a:xfrm>
            <a:off x="457200" y="274680"/>
            <a:ext cx="8229240" cy="1142640"/>
          </a:xfrm>
          <a:prstGeom prst="rect">
            <a:avLst/>
          </a:prstGeom>
          <a:noFill/>
          <a:ln>
            <a:noFill/>
          </a:ln>
        </p:spPr>
        <p:txBody>
          <a:bodyPr lIns="0" rIns="0" tIns="0" bIns="0" anchor="ctr"/>
          <a:p>
            <a:r>
              <a:rPr b="0" lang="pl-PL" sz="1800" spc="-1" strike="noStrike">
                <a:solidFill>
                  <a:srgbClr val="000000"/>
                </a:solidFill>
                <a:latin typeface="Calibri"/>
              </a:rPr>
              <a:t>Na co jeszcze warto zwrócić uwagę?</a:t>
            </a:r>
            <a:endParaRPr b="0" lang="pl-PL" sz="1800" spc="-1" strike="noStrike">
              <a:solidFill>
                <a:srgbClr val="000000"/>
              </a:solidFill>
              <a:latin typeface="Calibri"/>
            </a:endParaRPr>
          </a:p>
        </p:txBody>
      </p:sp>
      <p:sp>
        <p:nvSpPr>
          <p:cNvPr id="190" name="TextShape 2"/>
          <p:cNvSpPr txBox="1"/>
          <p:nvPr/>
        </p:nvSpPr>
        <p:spPr>
          <a:xfrm>
            <a:off x="288000" y="2448000"/>
            <a:ext cx="8640000" cy="2394000"/>
          </a:xfrm>
          <a:prstGeom prst="rect">
            <a:avLst/>
          </a:prstGeom>
          <a:noFill/>
          <a:ln>
            <a:noFill/>
          </a:ln>
        </p:spPr>
        <p:txBody>
          <a:bodyPr lIns="90000" rIns="90000" tIns="45000" bIns="45000"/>
          <a:p>
            <a:r>
              <a:rPr b="0" lang="pl-PL" sz="1800" spc="-1" strike="noStrike">
                <a:latin typeface="Arial"/>
              </a:rPr>
              <a:t>Nowela z 2017 r. wprowadziła nowe zasady:</a:t>
            </a:r>
            <a:endParaRPr b="0" lang="pl-PL" sz="1800" spc="-1" strike="noStrike">
              <a:latin typeface="Arial"/>
            </a:endParaRPr>
          </a:p>
          <a:p>
            <a:r>
              <a:rPr b="0" lang="pl-PL" sz="1800" spc="-1" strike="noStrike">
                <a:latin typeface="Arial"/>
              </a:rPr>
              <a:t>Art. 7a – rozstrzyganie wątpliwości </a:t>
            </a:r>
            <a:r>
              <a:rPr b="1" lang="pl-PL" sz="1800" spc="-1" strike="noStrike">
                <a:latin typeface="Arial"/>
              </a:rPr>
              <a:t>prawnych</a:t>
            </a:r>
            <a:r>
              <a:rPr b="0" lang="pl-PL" sz="1800" spc="-1" strike="noStrike">
                <a:latin typeface="Arial"/>
              </a:rPr>
              <a:t> na korzyść strony</a:t>
            </a:r>
            <a:endParaRPr b="0" lang="pl-PL" sz="1800" spc="-1" strike="noStrike">
              <a:latin typeface="Arial"/>
            </a:endParaRPr>
          </a:p>
          <a:p>
            <a:endParaRPr b="0" lang="pl-PL" sz="1800" spc="-1" strike="noStrike">
              <a:latin typeface="Arial"/>
            </a:endParaRPr>
          </a:p>
          <a:p>
            <a:r>
              <a:rPr b="0" lang="pl-PL" sz="1800" spc="-1" strike="noStrike">
                <a:latin typeface="Arial"/>
              </a:rPr>
              <a:t>Czy jest taka sama dyrektywa co do wątpliwości faktycznych ujęta w k.p.a.?</a:t>
            </a:r>
            <a:endParaRPr b="0" lang="pl-PL" sz="1800" spc="-1" strike="noStrike">
              <a:latin typeface="Arial"/>
            </a:endParaRPr>
          </a:p>
          <a:p>
            <a:endParaRPr b="0" lang="pl-PL" sz="1800" spc="-1" strike="noStrike">
              <a:latin typeface="Arial"/>
            </a:endParaRPr>
          </a:p>
          <a:p>
            <a:r>
              <a:rPr b="0" lang="pl-PL" sz="1800" spc="-1" strike="noStrike">
                <a:latin typeface="Arial"/>
              </a:rPr>
              <a:t>Proszę się zastanowić po lekturze przepisów ustawy</a:t>
            </a:r>
            <a:endParaRPr b="0" lang="pl-PL" sz="1800" spc="-1" strike="noStrike">
              <a:latin typeface="Arial"/>
            </a:endParaRPr>
          </a:p>
          <a:p>
            <a:endParaRPr b="0" lang="pl-PL" sz="1800" spc="-1" strike="noStrike">
              <a:latin typeface="Arial"/>
            </a:endParaRPr>
          </a:p>
          <a:p>
            <a:r>
              <a:rPr b="0" lang="pl-PL" sz="1800" spc="-1" strike="noStrike">
                <a:latin typeface="Arial"/>
              </a:rPr>
              <a:t>Art. 7b współdziałanie organów adm publicznej</a:t>
            </a:r>
            <a:endParaRPr b="0" lang="pl-PL" sz="1800" spc="-1" strike="noStrike">
              <a:latin typeface="Arial"/>
            </a:endParaRPr>
          </a:p>
          <a:p>
            <a:r>
              <a:rPr b="0" lang="pl-PL" sz="1800" spc="-1" strike="noStrike">
                <a:latin typeface="Arial"/>
              </a:rPr>
              <a:t>Art. 14a – ocena działania urzędów</a:t>
            </a:r>
            <a:endParaRPr b="0" lang="pl-PL" sz="1800" spc="-1" strike="noStrike">
              <a:latin typeface="Arial"/>
            </a:endParaRPr>
          </a:p>
        </p:txBody>
      </p:sp>
    </p:spTree>
  </p:cSld>
  <p:timing>
    <p:tnLst>
      <p:par>
        <p:cTn id="79" dur="indefinite" restart="never" nodeType="tmRoot">
          <p:childTnLst>
            <p:seq>
              <p:cTn id="80"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3000" spc="-1" strike="noStrike">
                <a:solidFill>
                  <a:srgbClr val="000000"/>
                </a:solidFill>
                <a:latin typeface="Calibri"/>
              </a:rPr>
              <a:t>Zakres obowiązywania ustawy z dnia 14 czerwca 1960 r. – Kodeks postępowania administracyjnego</a:t>
            </a:r>
            <a:endParaRPr b="0" lang="pl-PL" sz="3000" spc="-1" strike="noStrike">
              <a:solidFill>
                <a:srgbClr val="000000"/>
              </a:solidFill>
              <a:latin typeface="Calibri"/>
            </a:endParaRPr>
          </a:p>
        </p:txBody>
      </p:sp>
      <p:sp>
        <p:nvSpPr>
          <p:cNvPr id="99"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Art.1 k.p.a</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Kodeks postępowania administracyjnego normuje postępowanie:</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1) przed organami administracji publicznej w należących do właściwości tych organów sprawach indywidualnych rozstrzyganych w drodze decyzji administracyjnych/załatwianych milcząco;</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2) przed innymi organami państwowymi oraz przed innymi podmiotami, gdy są one powołane z mocy prawa lub na podstawie porozumień do załatwiania spraw określonych w pkt 1;</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3) w sprawach rozstrzygania sporów o właściwość między organami jednostek samorządu terytorialnego i organami administracji rządowej oraz między organami i podmiotami, o których mowa w pkt 2;</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4) w sprawach wydawania zaświadczeń;</a:t>
            </a:r>
            <a:endParaRPr b="0" lang="pl-PL" sz="3200" spc="-1" strike="noStrike">
              <a:solidFill>
                <a:srgbClr val="000000"/>
              </a:solidFill>
              <a:latin typeface="Calibri"/>
            </a:endParaRPr>
          </a:p>
          <a:p>
            <a:pPr marL="343080" indent="-342720">
              <a:lnSpc>
                <a:spcPct val="100000"/>
              </a:lnSpc>
              <a:spcBef>
                <a:spcPts val="641"/>
              </a:spcBef>
            </a:pPr>
            <a:r>
              <a:rPr b="0" lang="pl-PL" sz="3200" spc="-1" strike="noStrike">
                <a:solidFill>
                  <a:srgbClr val="000000"/>
                </a:solidFill>
                <a:latin typeface="Calibri"/>
              </a:rPr>
              <a:t>5) nakładanie lub wymierzanie kar administracyjnych...</a:t>
            </a:r>
            <a:endParaRPr b="0" lang="pl-PL" sz="3200" spc="-1" strike="noStrike">
              <a:solidFill>
                <a:srgbClr val="000000"/>
              </a:solidFill>
              <a:latin typeface="Calibri"/>
            </a:endParaRPr>
          </a:p>
          <a:p>
            <a:pPr marL="343080" indent="-342720">
              <a:lnSpc>
                <a:spcPct val="100000"/>
              </a:lnSpc>
              <a:spcBef>
                <a:spcPts val="641"/>
              </a:spcBef>
            </a:pPr>
            <a:endParaRPr b="0" lang="pl-PL" sz="3200" spc="-1" strike="noStrike">
              <a:solidFill>
                <a:srgbClr val="000000"/>
              </a:solidFill>
              <a:latin typeface="Calibri"/>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Podmiotowy zakres obowiązywania kodeksu</a:t>
            </a:r>
            <a:endParaRPr b="0" lang="pl-PL" sz="4400" spc="-1" strike="noStrike">
              <a:solidFill>
                <a:srgbClr val="000000"/>
              </a:solidFill>
              <a:latin typeface="Calibri"/>
            </a:endParaRPr>
          </a:p>
        </p:txBody>
      </p:sp>
      <p:sp>
        <p:nvSpPr>
          <p:cNvPr id="101"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pl-PL" sz="3200" spc="-1" strike="noStrike">
                <a:solidFill>
                  <a:srgbClr val="000000"/>
                </a:solidFill>
                <a:latin typeface="Calibri"/>
              </a:rPr>
              <a:t>Organy administracji publicznej: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1" lang="pl-PL" sz="3200" spc="-1" strike="noStrike">
                <a:solidFill>
                  <a:srgbClr val="000000"/>
                </a:solidFill>
                <a:latin typeface="Calibri"/>
              </a:rPr>
              <a:t>Ministrowie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1" lang="pl-PL" sz="3200" spc="-1" strike="noStrike">
                <a:solidFill>
                  <a:srgbClr val="000000"/>
                </a:solidFill>
                <a:latin typeface="Calibri"/>
              </a:rPr>
              <a:t>Centralne organy administracji rządowej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1" lang="pl-PL" sz="3200" spc="-1" strike="noStrike">
                <a:solidFill>
                  <a:srgbClr val="000000"/>
                </a:solidFill>
                <a:latin typeface="Calibri"/>
              </a:rPr>
              <a:t>Wojewodowie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1" lang="pl-PL" sz="3200" spc="-1" strike="noStrike">
                <a:solidFill>
                  <a:srgbClr val="000000"/>
                </a:solidFill>
                <a:latin typeface="Calibri"/>
              </a:rPr>
              <a:t>Działające w ich lub we własnym imieniu inne terenowe organy administracji rządowej (zespolonej i niezespolonej)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1" lang="pl-PL" sz="3200" spc="-1" strike="noStrike">
                <a:solidFill>
                  <a:srgbClr val="000000"/>
                </a:solidFill>
                <a:latin typeface="Calibri"/>
              </a:rPr>
              <a:t>Organy jednostek samorządu terytorialnego- </a:t>
            </a:r>
            <a:r>
              <a:rPr b="0" lang="pl-PL" sz="3200" spc="-1" strike="noStrike">
                <a:solidFill>
                  <a:srgbClr val="000000"/>
                </a:solidFill>
                <a:latin typeface="Calibri"/>
              </a:rPr>
              <a:t>nie tylko wójt, burmistrz, prezydent, starosta, marszałek. Także zarząd, rada czy komisja</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1" lang="pl-PL" sz="3200" spc="-1" strike="noStrike">
                <a:solidFill>
                  <a:srgbClr val="000000"/>
                </a:solidFill>
                <a:latin typeface="Calibri"/>
              </a:rPr>
              <a:t>Inne organy państwowe oraz inne podmioty</a:t>
            </a:r>
            <a:r>
              <a:rPr b="0" lang="pl-PL" sz="3200" spc="-1" strike="noStrike">
                <a:solidFill>
                  <a:srgbClr val="000000"/>
                </a:solidFill>
                <a:latin typeface="Calibri"/>
              </a:rPr>
              <a:t>, gdy są one powołane z mocy prawa lub na podstawie porozumień do wykonywania funkcji administracji publicznej w formach władczych. – na przykład spółka zarządzająca specjalną strefą ekonomiczną</a:t>
            </a:r>
            <a:endParaRPr b="0" lang="pl-PL" sz="3200" spc="-1" strike="noStrike">
              <a:solidFill>
                <a:srgbClr val="000000"/>
              </a:solidFill>
              <a:latin typeface="Calibri"/>
            </a:endParaRPr>
          </a:p>
          <a:p>
            <a:pPr marL="514440" indent="-514080">
              <a:lnSpc>
                <a:spcPct val="100000"/>
              </a:lnSpc>
              <a:spcBef>
                <a:spcPts val="641"/>
              </a:spcBef>
            </a:pPr>
            <a:r>
              <a:rPr b="0" lang="pl-PL" sz="3200" spc="-1" strike="noStrike">
                <a:solidFill>
                  <a:srgbClr val="000000"/>
                </a:solidFill>
                <a:latin typeface="Calibri"/>
              </a:rPr>
              <a:t>Organ administracji publicznej: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lphaLcParenR"/>
            </a:pPr>
            <a:r>
              <a:rPr b="0" lang="pl-PL" sz="3200" spc="-1" strike="noStrike">
                <a:solidFill>
                  <a:srgbClr val="000000"/>
                </a:solidFill>
                <a:latin typeface="Calibri"/>
              </a:rPr>
              <a:t>Jednoosobowy np. prezydent</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lphaLcParenR"/>
            </a:pPr>
            <a:r>
              <a:rPr b="0" lang="pl-PL" sz="3200" spc="-1" strike="noStrike">
                <a:solidFill>
                  <a:srgbClr val="000000"/>
                </a:solidFill>
                <a:latin typeface="Calibri"/>
              </a:rPr>
              <a:t>Kolegialny np. zarząd powiatu</a:t>
            </a:r>
            <a:endParaRPr b="0" lang="pl-PL" sz="3200" spc="-1" strike="noStrike">
              <a:solidFill>
                <a:srgbClr val="000000"/>
              </a:solidFill>
              <a:latin typeface="Calibri"/>
            </a:endParaRPr>
          </a:p>
          <a:p>
            <a:pPr>
              <a:lnSpc>
                <a:spcPct val="100000"/>
              </a:lnSpc>
              <a:spcBef>
                <a:spcPts val="641"/>
              </a:spcBef>
            </a:pPr>
            <a:endParaRPr b="0" lang="pl-PL" sz="3200" spc="-1" strike="noStrike">
              <a:solidFill>
                <a:srgbClr val="000000"/>
              </a:solidFill>
              <a:latin typeface="Calibri"/>
            </a:endParaRPr>
          </a:p>
          <a:p>
            <a:pPr>
              <a:lnSpc>
                <a:spcPct val="100000"/>
              </a:lnSpc>
              <a:spcBef>
                <a:spcPts val="641"/>
              </a:spcBef>
            </a:pPr>
            <a:endParaRPr b="0" lang="pl-PL" sz="3200" spc="-1" strike="noStrike">
              <a:solidFill>
                <a:srgbClr val="000000"/>
              </a:solidFill>
              <a:latin typeface="Calibri"/>
            </a:endParaRPr>
          </a:p>
          <a:p>
            <a:pPr marL="514440" indent="-514080">
              <a:lnSpc>
                <a:spcPct val="100000"/>
              </a:lnSpc>
              <a:spcBef>
                <a:spcPts val="641"/>
              </a:spcBef>
            </a:pPr>
            <a:endParaRPr b="0" lang="pl-PL" sz="3200" spc="-1" strike="noStrike">
              <a:solidFill>
                <a:srgbClr val="000000"/>
              </a:solidFill>
              <a:latin typeface="Calibri"/>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Organ administracji publicznej</a:t>
            </a:r>
            <a:endParaRPr b="0" lang="pl-PL" sz="4400" spc="-1" strike="noStrike">
              <a:solidFill>
                <a:srgbClr val="000000"/>
              </a:solidFill>
              <a:latin typeface="Calibri"/>
            </a:endParaRPr>
          </a:p>
        </p:txBody>
      </p:sp>
      <p:sp>
        <p:nvSpPr>
          <p:cNvPr id="103"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pPr>
            <a:r>
              <a:rPr b="0" lang="pl-PL" sz="3200" spc="-1" strike="noStrike">
                <a:solidFill>
                  <a:srgbClr val="000000"/>
                </a:solidFill>
                <a:latin typeface="Calibri"/>
              </a:rPr>
              <a:t>Elementy świadczące o tym, że mamy do czynienia z organem administracji publicznej: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Wyodrębnienie organizacyjne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Działanie w imieniu państwa</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Umocowanie do stosowania środków władczych</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Działanie w zakresie przyznanych kompetencji</a:t>
            </a:r>
            <a:endParaRPr b="0" lang="pl-PL" sz="3200" spc="-1" strike="noStrike">
              <a:solidFill>
                <a:srgbClr val="000000"/>
              </a:solidFill>
              <a:latin typeface="Calibri"/>
            </a:endParaRPr>
          </a:p>
          <a:p>
            <a:pPr marL="514440" indent="-514080">
              <a:lnSpc>
                <a:spcPct val="100000"/>
              </a:lnSpc>
              <a:spcBef>
                <a:spcPts val="340"/>
              </a:spcBef>
            </a:pPr>
            <a:r>
              <a:rPr b="0" lang="pl-PL" sz="1700" spc="-1" strike="noStrike">
                <a:solidFill>
                  <a:srgbClr val="000000"/>
                </a:solidFill>
                <a:latin typeface="Calibri"/>
              </a:rPr>
              <a:t>Patrz. E. Ochendowski, </a:t>
            </a:r>
            <a:r>
              <a:rPr b="0" i="1" lang="pl-PL" sz="1700" spc="-1" strike="noStrike">
                <a:solidFill>
                  <a:srgbClr val="000000"/>
                </a:solidFill>
                <a:latin typeface="Calibri"/>
              </a:rPr>
              <a:t>Prawo Administracyjne. Część ogólna</a:t>
            </a:r>
            <a:r>
              <a:rPr b="0" lang="pl-PL" sz="1700" spc="-1" strike="noStrike">
                <a:solidFill>
                  <a:srgbClr val="000000"/>
                </a:solidFill>
                <a:latin typeface="Calibri"/>
              </a:rPr>
              <a:t>, Toruń 2004</a:t>
            </a:r>
            <a:endParaRPr b="0" lang="pl-PL" sz="1700" spc="-1" strike="noStrike">
              <a:solidFill>
                <a:srgbClr val="000000"/>
              </a:solidFill>
              <a:latin typeface="Calibri"/>
            </a:endParaRPr>
          </a:p>
          <a:p>
            <a:pPr marL="514440" indent="-514080" algn="ctr">
              <a:lnSpc>
                <a:spcPct val="100000"/>
              </a:lnSpc>
              <a:spcBef>
                <a:spcPts val="499"/>
              </a:spcBef>
            </a:pPr>
            <a:r>
              <a:rPr b="1" lang="pl-PL" sz="2500" spc="-1" strike="noStrike">
                <a:solidFill>
                  <a:srgbClr val="000000"/>
                </a:solidFill>
                <a:latin typeface="Calibri"/>
              </a:rPr>
              <a:t>Jak odnosi się ta definicja organu administracji publicznej do definicji z art. 5 § 2 pkt. 3?</a:t>
            </a:r>
            <a:endParaRPr b="0" lang="pl-PL" sz="2500" spc="-1" strike="noStrike">
              <a:solidFill>
                <a:srgbClr val="000000"/>
              </a:solidFill>
              <a:latin typeface="Calibri"/>
            </a:endParaRPr>
          </a:p>
          <a:p>
            <a:pPr marL="514440" indent="-514080">
              <a:lnSpc>
                <a:spcPct val="100000"/>
              </a:lnSpc>
              <a:spcBef>
                <a:spcPts val="499"/>
              </a:spcBef>
            </a:pPr>
            <a:r>
              <a:rPr b="0" lang="pl-PL" sz="2500" spc="-1" strike="noStrike">
                <a:solidFill>
                  <a:srgbClr val="000000"/>
                </a:solidFill>
                <a:latin typeface="Calibri"/>
              </a:rPr>
              <a:t>Zakresowo jest to definicja węższa, nie obejmuje bowiem podmiotów wykonujących zadania zlecone.</a:t>
            </a:r>
            <a:endParaRPr b="0" lang="pl-PL" sz="2500" spc="-1" strike="noStrike">
              <a:solidFill>
                <a:srgbClr val="000000"/>
              </a:solidFill>
              <a:latin typeface="Calibri"/>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457200" y="274680"/>
            <a:ext cx="8229240" cy="1142640"/>
          </a:xfrm>
          <a:prstGeom prst="rect">
            <a:avLst/>
          </a:prstGeom>
          <a:noFill/>
          <a:ln>
            <a:noFill/>
          </a:ln>
        </p:spPr>
        <p:txBody>
          <a:bodyPr anchor="ctr"/>
          <a:p>
            <a:pPr algn="ctr">
              <a:lnSpc>
                <a:spcPct val="100000"/>
              </a:lnSpc>
            </a:pPr>
            <a:r>
              <a:rPr b="0" lang="pl-PL" sz="4400" spc="-1" strike="noStrike">
                <a:solidFill>
                  <a:srgbClr val="000000"/>
                </a:solidFill>
                <a:latin typeface="Calibri"/>
              </a:rPr>
              <a:t>Organ a urząd</a:t>
            </a:r>
            <a:endParaRPr b="0" lang="pl-PL" sz="4400" spc="-1" strike="noStrike">
              <a:solidFill>
                <a:srgbClr val="000000"/>
              </a:solidFill>
              <a:latin typeface="Calibri"/>
            </a:endParaRPr>
          </a:p>
        </p:txBody>
      </p:sp>
      <p:sp>
        <p:nvSpPr>
          <p:cNvPr id="105" name="TextShape 2"/>
          <p:cNvSpPr txBox="1"/>
          <p:nvPr/>
        </p:nvSpPr>
        <p:spPr>
          <a:xfrm>
            <a:off x="2000160" y="2286000"/>
            <a:ext cx="5786280" cy="642600"/>
          </a:xfrm>
          <a:prstGeom prst="rect">
            <a:avLst/>
          </a:prstGeom>
          <a:noFill/>
          <a:ln>
            <a:noFill/>
          </a:ln>
        </p:spPr>
        <p:txBody>
          <a:bodyPr>
            <a:normAutofit/>
          </a:bodyPr>
          <a:p>
            <a:pPr marL="343080" indent="-342720">
              <a:lnSpc>
                <a:spcPct val="100000"/>
              </a:lnSpc>
              <a:spcBef>
                <a:spcPts val="641"/>
              </a:spcBef>
            </a:pPr>
            <a:endParaRPr b="0" lang="pl-PL" sz="3200" spc="-1" strike="noStrike">
              <a:solidFill>
                <a:srgbClr val="000000"/>
              </a:solidFill>
              <a:latin typeface="Calibri"/>
            </a:endParaRPr>
          </a:p>
          <a:p>
            <a:pPr marL="343080" indent="-342720">
              <a:lnSpc>
                <a:spcPct val="100000"/>
              </a:lnSpc>
              <a:spcBef>
                <a:spcPts val="5601"/>
              </a:spcBef>
            </a:pPr>
            <a:r>
              <a:rPr b="0" lang="pl-PL" sz="28000" spc="-1" strike="noStrike">
                <a:solidFill>
                  <a:srgbClr val="000000"/>
                </a:solidFill>
                <a:latin typeface="Calibri"/>
              </a:rPr>
              <a:t>Organ = urząd</a:t>
            </a:r>
            <a:endParaRPr b="0" lang="pl-PL" sz="28000" spc="-1" strike="noStrike">
              <a:solidFill>
                <a:srgbClr val="000000"/>
              </a:solidFill>
              <a:latin typeface="Calibri"/>
            </a:endParaRPr>
          </a:p>
        </p:txBody>
      </p:sp>
      <p:sp>
        <p:nvSpPr>
          <p:cNvPr id="106" name="CustomShape 3"/>
          <p:cNvSpPr/>
          <p:nvPr/>
        </p:nvSpPr>
        <p:spPr>
          <a:xfrm>
            <a:off x="4286160" y="1357200"/>
            <a:ext cx="1356840" cy="1614240"/>
          </a:xfrm>
          <a:prstGeom prst="rect">
            <a:avLst/>
          </a:prstGeom>
          <a:noFill/>
          <a:ln>
            <a:noFill/>
          </a:ln>
        </p:spPr>
        <p:style>
          <a:lnRef idx="0"/>
          <a:fillRef idx="0"/>
          <a:effectRef idx="0"/>
          <a:fontRef idx="minor"/>
        </p:style>
        <p:txBody>
          <a:bodyPr lIns="90000" rIns="90000" tIns="45000" bIns="45000"/>
          <a:p>
            <a:pPr>
              <a:lnSpc>
                <a:spcPct val="100000"/>
              </a:lnSpc>
            </a:pPr>
            <a:r>
              <a:rPr b="0" lang="pl-PL" sz="10000" spc="-1" strike="noStrike">
                <a:solidFill>
                  <a:srgbClr val="000000"/>
                </a:solidFill>
                <a:latin typeface="Calibri"/>
              </a:rPr>
              <a:t>?</a:t>
            </a:r>
            <a:endParaRPr b="0" lang="pl-PL" sz="10000" spc="-1" strike="noStrike">
              <a:latin typeface="Arial"/>
            </a:endParaRPr>
          </a:p>
        </p:txBody>
      </p:sp>
      <p:sp>
        <p:nvSpPr>
          <p:cNvPr id="107" name="CustomShape 4"/>
          <p:cNvSpPr/>
          <p:nvPr/>
        </p:nvSpPr>
        <p:spPr>
          <a:xfrm>
            <a:off x="1071360" y="4000680"/>
            <a:ext cx="6500520" cy="1233000"/>
          </a:xfrm>
          <a:prstGeom prst="rect">
            <a:avLst/>
          </a:prstGeom>
          <a:noFill/>
          <a:ln>
            <a:noFill/>
          </a:ln>
        </p:spPr>
        <p:style>
          <a:lnRef idx="0"/>
          <a:fillRef idx="0"/>
          <a:effectRef idx="0"/>
          <a:fontRef idx="minor"/>
        </p:style>
        <p:txBody>
          <a:bodyPr lIns="90000" rIns="90000" tIns="45000" bIns="45000"/>
          <a:p>
            <a:pPr>
              <a:lnSpc>
                <a:spcPct val="100000"/>
              </a:lnSpc>
            </a:pPr>
            <a:r>
              <a:rPr b="1" lang="pl-PL" sz="2500" spc="-1" strike="noStrike">
                <a:solidFill>
                  <a:srgbClr val="000000"/>
                </a:solidFill>
                <a:latin typeface="Calibri"/>
              </a:rPr>
              <a:t>Organ</a:t>
            </a:r>
            <a:r>
              <a:rPr b="0" lang="pl-PL" sz="2500" spc="-1" strike="noStrike">
                <a:solidFill>
                  <a:srgbClr val="000000"/>
                </a:solidFill>
                <a:latin typeface="Calibri"/>
              </a:rPr>
              <a:t> to podmiot o określonych cechach</a:t>
            </a:r>
            <a:endParaRPr b="0" lang="pl-PL" sz="2500" spc="-1" strike="noStrike">
              <a:latin typeface="Arial"/>
            </a:endParaRPr>
          </a:p>
          <a:p>
            <a:pPr>
              <a:lnSpc>
                <a:spcPct val="100000"/>
              </a:lnSpc>
            </a:pPr>
            <a:r>
              <a:rPr b="1" lang="pl-PL" sz="2500" spc="-1" strike="noStrike">
                <a:solidFill>
                  <a:srgbClr val="000000"/>
                </a:solidFill>
                <a:latin typeface="Calibri"/>
              </a:rPr>
              <a:t>Urząd</a:t>
            </a:r>
            <a:r>
              <a:rPr b="0" lang="pl-PL" sz="2500" spc="-1" strike="noStrike">
                <a:solidFill>
                  <a:srgbClr val="000000"/>
                </a:solidFill>
                <a:latin typeface="Calibri"/>
              </a:rPr>
              <a:t> to zespół osób i środków technicznych stanowiących aparat pomocniczy organu</a:t>
            </a:r>
            <a:endParaRPr b="0" lang="pl-PL" sz="2500" spc="-1" strike="noStrike">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0" lang="pl-PL" sz="4400" spc="-1" strike="noStrike">
                <a:solidFill>
                  <a:srgbClr val="000000"/>
                </a:solidFill>
                <a:latin typeface="Calibri"/>
              </a:rPr>
              <a:t>Przedmiotowy zakres obowiązywania kodeksu</a:t>
            </a:r>
            <a:endParaRPr b="0" lang="pl-PL" sz="4400" spc="-1" strike="noStrike">
              <a:solidFill>
                <a:srgbClr val="000000"/>
              </a:solidFill>
              <a:latin typeface="Calibri"/>
            </a:endParaRPr>
          </a:p>
        </p:txBody>
      </p:sp>
      <p:sp>
        <p:nvSpPr>
          <p:cNvPr id="109" name="TextShape 2"/>
          <p:cNvSpPr txBox="1"/>
          <p:nvPr/>
        </p:nvSpPr>
        <p:spPr>
          <a:xfrm>
            <a:off x="457200" y="1600200"/>
            <a:ext cx="8229240" cy="4525560"/>
          </a:xfrm>
          <a:prstGeom prst="rect">
            <a:avLst/>
          </a:prstGeom>
          <a:noFill/>
          <a:ln>
            <a:noFill/>
          </a:ln>
        </p:spPr>
        <p:txBody>
          <a:bodyPr>
            <a:normAutofit/>
          </a:bodyPr>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Administracyjne postępowanie ogólne</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Uproszczone postępowanie o charakterze administracyjnym (nie ogólne) prowadzone w toku czynności materialno-technicznej wydania zaświadczenia</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Postępowanie w sprawie sporów o właściwość między organami administracji publicznej</a:t>
            </a:r>
            <a:endParaRPr b="0" lang="pl-PL" sz="3200" spc="-1" strike="noStrike">
              <a:solidFill>
                <a:srgbClr val="000000"/>
              </a:solidFill>
              <a:latin typeface="Calibri"/>
            </a:endParaRPr>
          </a:p>
          <a:p>
            <a:pPr marL="514440" indent="-514080">
              <a:lnSpc>
                <a:spcPct val="100000"/>
              </a:lnSpc>
              <a:spcBef>
                <a:spcPts val="641"/>
              </a:spcBef>
              <a:buClr>
                <a:srgbClr val="000000"/>
              </a:buClr>
              <a:buFont typeface="Arial"/>
              <a:buAutoNum type="arabicPeriod"/>
            </a:pPr>
            <a:r>
              <a:rPr b="0" lang="pl-PL" sz="3200" spc="-1" strike="noStrike">
                <a:solidFill>
                  <a:srgbClr val="000000"/>
                </a:solidFill>
                <a:latin typeface="Calibri"/>
              </a:rPr>
              <a:t>Postępowanie uproszczone w sprawach petycji, skarg i wniosków</a:t>
            </a:r>
            <a:endParaRPr b="0" lang="pl-PL" sz="3200" spc="-1" strike="noStrike">
              <a:solidFill>
                <a:srgbClr val="000000"/>
              </a:solidFill>
              <a:latin typeface="Calibri"/>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690</TotalTime>
  <Application>LibreOffice/5.4.3.2$Windows_X86_64 LibreOffice_project/92a7159f7e4af62137622921e809f8546db437e5</Application>
  <Words>4393</Words>
  <Paragraphs>273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2017-02-22T16:54:25Z</dcterms:created>
  <dc:creator>Diana</dc:creator>
  <dc:description/>
  <dc:language>pl-PL</dc:language>
  <cp:lastModifiedBy/>
  <dcterms:modified xsi:type="dcterms:W3CDTF">2019-04-18T22:47:12Z</dcterms:modified>
  <cp:revision>14</cp:revision>
  <dc:subject/>
  <dc:title>Wstęp</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Pokaz na ekranie (4:3)</vt:lpwstr>
  </property>
  <property fmtid="{D5CDD505-2E9C-101B-9397-08002B2CF9AE}" pid="9" name="ScaleCrop">
    <vt:bool>0</vt:bool>
  </property>
  <property fmtid="{D5CDD505-2E9C-101B-9397-08002B2CF9AE}" pid="10" name="ShareDoc">
    <vt:bool>0</vt:bool>
  </property>
  <property fmtid="{D5CDD505-2E9C-101B-9397-08002B2CF9AE}" pid="11" name="Slides">
    <vt:i4>39</vt:i4>
  </property>
</Properties>
</file>